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9" r:id="rId2"/>
    <p:sldId id="260" r:id="rId3"/>
    <p:sldId id="261" r:id="rId4"/>
    <p:sldId id="262" r:id="rId5"/>
    <p:sldId id="268" r:id="rId6"/>
    <p:sldId id="267" r:id="rId7"/>
    <p:sldId id="263" r:id="rId8"/>
    <p:sldId id="272" r:id="rId9"/>
    <p:sldId id="293" r:id="rId10"/>
    <p:sldId id="290" r:id="rId11"/>
    <p:sldId id="271" r:id="rId12"/>
    <p:sldId id="264" r:id="rId13"/>
    <p:sldId id="277" r:id="rId14"/>
    <p:sldId id="275" r:id="rId15"/>
    <p:sldId id="291" r:id="rId16"/>
    <p:sldId id="265" r:id="rId17"/>
    <p:sldId id="279" r:id="rId18"/>
    <p:sldId id="280" r:id="rId19"/>
    <p:sldId id="285" r:id="rId20"/>
    <p:sldId id="282" r:id="rId21"/>
    <p:sldId id="286" r:id="rId22"/>
    <p:sldId id="292" r:id="rId23"/>
    <p:sldId id="288" r:id="rId24"/>
    <p:sldId id="266" r:id="rId25"/>
  </p:sldIdLst>
  <p:sldSz cx="12192000" cy="6858000"/>
  <p:notesSz cx="7104063" cy="10234613"/>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207"/>
    <a:srgbClr val="6AE7FF"/>
    <a:srgbClr val="7DC6EB"/>
    <a:srgbClr val="7F7F7F"/>
    <a:srgbClr val="FFFFFF"/>
    <a:srgbClr val="FFC000"/>
    <a:srgbClr val="2782C0"/>
    <a:srgbClr val="04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2" autoAdjust="0"/>
    <p:restoredTop sz="92624" autoAdjust="0"/>
  </p:normalViewPr>
  <p:slideViewPr>
    <p:cSldViewPr snapToGrid="0">
      <p:cViewPr varScale="1">
        <p:scale>
          <a:sx n="80" d="100"/>
          <a:sy n="80" d="100"/>
        </p:scale>
        <p:origin x="1051" y="-443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2022/12/6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国外云数据商主要有以下三个公司</a:t>
            </a:r>
            <a:endParaRPr lang="en-US" altLang="zh-CN" dirty="0"/>
          </a:p>
          <a:p>
            <a:r>
              <a:rPr lang="en-US" altLang="zh-CN" dirty="0"/>
              <a:t>Amazon AWS</a:t>
            </a:r>
            <a:r>
              <a:rPr lang="zh-CN" altLang="en-US" dirty="0"/>
              <a:t>拥有多种基于云的数据库服务，包括关系型数据库和非关系型数据库。</a:t>
            </a:r>
            <a:r>
              <a:rPr lang="en-US" altLang="zh-CN" dirty="0"/>
              <a:t>RDS</a:t>
            </a:r>
            <a:r>
              <a:rPr lang="zh-CN" altLang="en-US" dirty="0"/>
              <a:t>能够运行</a:t>
            </a:r>
            <a:r>
              <a:rPr lang="en-US" altLang="zh-CN" dirty="0"/>
              <a:t>MySQL</a:t>
            </a:r>
            <a:r>
              <a:rPr lang="zh-CN" altLang="en-US" dirty="0"/>
              <a:t>、甲骨文以及</a:t>
            </a:r>
            <a:r>
              <a:rPr lang="en-US" altLang="zh-CN" dirty="0"/>
              <a:t>SQL Server</a:t>
            </a:r>
            <a:r>
              <a:rPr lang="zh-CN" altLang="en-US" dirty="0"/>
              <a:t>等多种实例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Google</a:t>
            </a:r>
            <a:r>
              <a:rPr lang="zh-CN" altLang="en-US" sz="1200" dirty="0">
                <a:solidFill>
                  <a:srgbClr val="10FBFE"/>
                </a:solidFill>
                <a:latin typeface="微软雅黑" panose="020B0503020204020204" charset="-122"/>
                <a:ea typeface="微软雅黑" panose="020B0503020204020204" charset="-122"/>
                <a:cs typeface="+mn-ea"/>
              </a:rPr>
              <a:t>的云数据库服务主要集中在谷歌</a:t>
            </a:r>
            <a:r>
              <a:rPr lang="en-US" altLang="zh-CN" sz="1200" dirty="0">
                <a:solidFill>
                  <a:srgbClr val="10FBFE"/>
                </a:solidFill>
                <a:latin typeface="微软雅黑" panose="020B0503020204020204" charset="-122"/>
                <a:ea typeface="微软雅黑" panose="020B0503020204020204" charset="-122"/>
                <a:cs typeface="+mn-ea"/>
              </a:rPr>
              <a:t>Cloud SQL</a:t>
            </a:r>
            <a:r>
              <a:rPr lang="zh-CN" altLang="en-US" sz="1200" dirty="0">
                <a:solidFill>
                  <a:srgbClr val="10FBFE"/>
                </a:solidFill>
                <a:latin typeface="微软雅黑" panose="020B0503020204020204" charset="-122"/>
                <a:ea typeface="微软雅黑" panose="020B0503020204020204" charset="-122"/>
                <a:cs typeface="+mn-ea"/>
              </a:rPr>
              <a:t>和</a:t>
            </a:r>
            <a:r>
              <a:rPr lang="en-US" altLang="zh-CN" sz="1200" dirty="0" err="1">
                <a:solidFill>
                  <a:srgbClr val="10FBFE"/>
                </a:solidFill>
                <a:latin typeface="微软雅黑" panose="020B0503020204020204" charset="-122"/>
                <a:ea typeface="微软雅黑" panose="020B0503020204020204" charset="-122"/>
                <a:cs typeface="+mn-ea"/>
              </a:rPr>
              <a:t>BigQuery</a:t>
            </a:r>
            <a:r>
              <a:rPr lang="zh-CN" altLang="en-US" sz="1200" dirty="0">
                <a:solidFill>
                  <a:srgbClr val="10FBFE"/>
                </a:solidFill>
                <a:latin typeface="微软雅黑" panose="020B0503020204020204" charset="-122"/>
                <a:ea typeface="微软雅黑" panose="020B0503020204020204" charset="-122"/>
                <a:cs typeface="+mn-ea"/>
              </a:rPr>
              <a:t>这两大产品上。前者是类似</a:t>
            </a:r>
            <a:r>
              <a:rPr lang="en-US" altLang="zh-CN" sz="1200" dirty="0">
                <a:solidFill>
                  <a:srgbClr val="10FBFE"/>
                </a:solidFill>
                <a:latin typeface="微软雅黑" panose="020B0503020204020204" charset="-122"/>
                <a:ea typeface="微软雅黑" panose="020B0503020204020204" charset="-122"/>
                <a:cs typeface="+mn-ea"/>
              </a:rPr>
              <a:t>MySQL</a:t>
            </a:r>
            <a:r>
              <a:rPr lang="zh-CN" altLang="en-US" sz="1200" dirty="0">
                <a:solidFill>
                  <a:srgbClr val="10FBFE"/>
                </a:solidFill>
                <a:latin typeface="微软雅黑" panose="020B0503020204020204" charset="-122"/>
                <a:ea typeface="微软雅黑" panose="020B0503020204020204" charset="-122"/>
                <a:cs typeface="+mn-ea"/>
              </a:rPr>
              <a:t>的关系型数据库，而</a:t>
            </a:r>
            <a:r>
              <a:rPr lang="en-US" altLang="zh-CN" sz="1200" dirty="0" err="1">
                <a:solidFill>
                  <a:srgbClr val="10FBFE"/>
                </a:solidFill>
                <a:latin typeface="微软雅黑" panose="020B0503020204020204" charset="-122"/>
                <a:ea typeface="微软雅黑" panose="020B0503020204020204" charset="-122"/>
                <a:cs typeface="+mn-ea"/>
              </a:rPr>
              <a:t>BigQuery</a:t>
            </a:r>
            <a:r>
              <a:rPr lang="zh-CN" altLang="en-US" sz="1200" dirty="0">
                <a:solidFill>
                  <a:srgbClr val="10FBFE"/>
                </a:solidFill>
                <a:latin typeface="微软雅黑" panose="020B0503020204020204" charset="-122"/>
                <a:ea typeface="微软雅黑" panose="020B0503020204020204" charset="-122"/>
                <a:cs typeface="+mn-ea"/>
              </a:rPr>
              <a:t>是运行大数据集查询的分析工具。</a:t>
            </a:r>
            <a:endParaRPr lang="en-US" altLang="zh-CN" sz="1200" dirty="0">
              <a:solidFill>
                <a:srgbClr val="10FBFE"/>
              </a:solidFill>
              <a:latin typeface="微软雅黑" panose="020B0503020204020204" charset="-122"/>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0FBFE"/>
                </a:solidFill>
                <a:latin typeface="微软雅黑" panose="020B0503020204020204" charset="-122"/>
                <a:ea typeface="微软雅黑" panose="020B0503020204020204" charset="-122"/>
                <a:cs typeface="+mn-ea"/>
              </a:rPr>
              <a:t>微软的</a:t>
            </a:r>
            <a:r>
              <a:rPr lang="en-US" altLang="zh-CN" sz="1200" dirty="0">
                <a:solidFill>
                  <a:srgbClr val="10FBFE"/>
                </a:solidFill>
                <a:latin typeface="微软雅黑" panose="020B0503020204020204" charset="-122"/>
                <a:ea typeface="微软雅黑" panose="020B0503020204020204" charset="-122"/>
                <a:cs typeface="+mn-ea"/>
              </a:rPr>
              <a:t>SQL Server</a:t>
            </a:r>
            <a:r>
              <a:rPr lang="zh-CN" altLang="en-US" sz="1200" dirty="0">
                <a:solidFill>
                  <a:srgbClr val="10FBFE"/>
                </a:solidFill>
                <a:latin typeface="微软雅黑" panose="020B0503020204020204" charset="-122"/>
                <a:ea typeface="微软雅黑" panose="020B0503020204020204" charset="-122"/>
                <a:cs typeface="+mn-ea"/>
              </a:rPr>
              <a:t>技术研发了一个关系型数据库，允许用户直接访问云中</a:t>
            </a:r>
            <a:r>
              <a:rPr lang="en-US" altLang="zh-CN" sz="1200" dirty="0">
                <a:solidFill>
                  <a:srgbClr val="10FBFE"/>
                </a:solidFill>
                <a:latin typeface="微软雅黑" panose="020B0503020204020204" charset="-122"/>
                <a:ea typeface="微软雅黑" panose="020B0503020204020204" charset="-122"/>
                <a:cs typeface="+mn-ea"/>
              </a:rPr>
              <a:t>SQL</a:t>
            </a:r>
            <a:r>
              <a:rPr lang="zh-CN" altLang="en-US" sz="1200" dirty="0">
                <a:solidFill>
                  <a:srgbClr val="10FBFE"/>
                </a:solidFill>
                <a:latin typeface="微软雅黑" panose="020B0503020204020204" charset="-122"/>
                <a:ea typeface="微软雅黑" panose="020B0503020204020204" charset="-122"/>
                <a:cs typeface="+mn-ea"/>
              </a:rPr>
              <a:t>数据库。还拥有</a:t>
            </a:r>
            <a:r>
              <a:rPr lang="en-US" altLang="zh-CN" sz="1200" dirty="0">
                <a:solidFill>
                  <a:srgbClr val="10FBFE"/>
                </a:solidFill>
                <a:latin typeface="微软雅黑" panose="020B0503020204020204" charset="-122"/>
                <a:ea typeface="微软雅黑" panose="020B0503020204020204" charset="-122"/>
                <a:cs typeface="+mn-ea"/>
              </a:rPr>
              <a:t>Tables</a:t>
            </a:r>
            <a:r>
              <a:rPr lang="zh-CN" altLang="en-US" sz="1200" dirty="0">
                <a:solidFill>
                  <a:srgbClr val="10FBFE"/>
                </a:solidFill>
                <a:latin typeface="微软雅黑" panose="020B0503020204020204" charset="-122"/>
                <a:ea typeface="微软雅黑" panose="020B0503020204020204" charset="-122"/>
                <a:cs typeface="+mn-ea"/>
              </a:rPr>
              <a:t>服务，是基于云的</a:t>
            </a:r>
            <a:r>
              <a:rPr lang="en-US" altLang="zh-CN" sz="1200" dirty="0">
                <a:solidFill>
                  <a:srgbClr val="10FBFE"/>
                </a:solidFill>
                <a:latin typeface="微软雅黑" panose="020B0503020204020204" charset="-122"/>
                <a:ea typeface="微软雅黑" panose="020B0503020204020204" charset="-122"/>
                <a:cs typeface="+mn-ea"/>
              </a:rPr>
              <a:t>NoSQL</a:t>
            </a:r>
            <a:r>
              <a:rPr lang="zh-CN" altLang="en-US" sz="1200" dirty="0">
                <a:solidFill>
                  <a:srgbClr val="10FBFE"/>
                </a:solidFill>
                <a:latin typeface="微软雅黑" panose="020B0503020204020204" charset="-122"/>
                <a:ea typeface="微软雅黑" panose="020B0503020204020204" charset="-122"/>
                <a:cs typeface="+mn-ea"/>
              </a:rPr>
              <a:t>数据库服务采用了</a:t>
            </a:r>
            <a:r>
              <a:rPr lang="en-US" altLang="zh-CN" sz="1200" dirty="0">
                <a:solidFill>
                  <a:srgbClr val="10FBFE"/>
                </a:solidFill>
                <a:latin typeface="微软雅黑" panose="020B0503020204020204" charset="-122"/>
                <a:ea typeface="微软雅黑" panose="020B0503020204020204" charset="-122"/>
                <a:cs typeface="+mn-ea"/>
              </a:rPr>
              <a:t>Blobs</a:t>
            </a:r>
            <a:r>
              <a:rPr lang="zh-CN" altLang="en-US" sz="1200" dirty="0">
                <a:solidFill>
                  <a:srgbClr val="10FBFE"/>
                </a:solidFill>
                <a:latin typeface="微软雅黑" panose="020B0503020204020204" charset="-122"/>
                <a:ea typeface="微软雅黑" panose="020B0503020204020204" charset="-122"/>
                <a:cs typeface="+mn-ea"/>
              </a:rPr>
              <a:t>算法，针对视频和音频进行了优化。</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10FBFE"/>
              </a:solidFill>
              <a:latin typeface="微软雅黑" panose="020B0503020204020204" charset="-122"/>
              <a:ea typeface="微软雅黑" panose="020B0503020204020204"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24167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亚马逊公司的云数据库产品可以分为以下</a:t>
            </a:r>
            <a:r>
              <a:rPr lang="en-US" altLang="zh-CN" dirty="0"/>
              <a:t>8</a:t>
            </a:r>
            <a:r>
              <a:rPr lang="zh-CN" altLang="en-US" dirty="0"/>
              <a:t>个部分</a:t>
            </a:r>
            <a:endParaRPr lang="en-US" altLang="zh-CN" dirty="0"/>
          </a:p>
          <a:p>
            <a:r>
              <a:rPr lang="zh-CN" altLang="en-US" dirty="0"/>
              <a:t>其中关系型数据库</a:t>
            </a:r>
            <a:r>
              <a:rPr lang="en-US" altLang="zh-CN" dirty="0"/>
              <a:t>RDS</a:t>
            </a:r>
            <a:r>
              <a:rPr lang="zh-CN" altLang="en-US" dirty="0"/>
              <a:t>含有以下三种方案，</a:t>
            </a:r>
            <a:r>
              <a:rPr lang="en-US" altLang="zh-CN" dirty="0"/>
              <a:t>Aurora</a:t>
            </a:r>
            <a:r>
              <a:rPr lang="zh-CN" altLang="en-US" dirty="0"/>
              <a:t>、社区方案、商用方案</a:t>
            </a:r>
            <a:endParaRPr lang="en-US" altLang="zh-CN" dirty="0"/>
          </a:p>
          <a:p>
            <a:r>
              <a:rPr lang="zh-CN" altLang="en-US" dirty="0"/>
              <a:t>除了亚马逊公司的</a:t>
            </a:r>
            <a:r>
              <a:rPr lang="en-US" altLang="zh-CN" dirty="0"/>
              <a:t>ORACLE</a:t>
            </a:r>
            <a:r>
              <a:rPr lang="zh-CN" altLang="en-US" dirty="0"/>
              <a:t>非开源，其他都是开源产品</a:t>
            </a:r>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1154378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4202621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云数据库体系架构大概可以分为两种，以亚马逊为代表的</a:t>
            </a:r>
            <a:r>
              <a:rPr lang="zh-CN" altLang="en-US" sz="1200" dirty="0">
                <a:solidFill>
                  <a:srgbClr val="10FBFE"/>
                </a:solidFill>
                <a:latin typeface="微软雅黑" panose="020B0503020204020204" charset="-122"/>
                <a:ea typeface="微软雅黑" panose="020B0503020204020204" charset="-122"/>
                <a:cs typeface="+mn-ea"/>
                <a:sym typeface="+mn-lt"/>
              </a:rPr>
              <a:t>共享存储架构和以谷歌为代表的非共享存储架构，</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en" altLang="zh-CN" sz="1200" dirty="0">
                <a:solidFill>
                  <a:srgbClr val="10FBFE"/>
                </a:solidFill>
                <a:latin typeface="微软雅黑" panose="020B0503020204020204" charset="-122"/>
                <a:ea typeface="微软雅黑" panose="020B0503020204020204" charset="-122"/>
                <a:cs typeface="+mn-ea"/>
                <a:sym typeface="+mn-lt"/>
              </a:rPr>
              <a:t>Aurora</a:t>
            </a:r>
            <a:r>
              <a:rPr lang="zh-CN" altLang="en-US" sz="1200" dirty="0">
                <a:solidFill>
                  <a:srgbClr val="10FBFE"/>
                </a:solidFill>
                <a:latin typeface="微软雅黑" panose="020B0503020204020204" charset="-122"/>
                <a:ea typeface="微软雅黑" panose="020B0503020204020204" charset="-122"/>
                <a:cs typeface="+mn-ea"/>
                <a:sym typeface="+mn-lt"/>
              </a:rPr>
              <a:t>的设计理念和许多 </a:t>
            </a:r>
            <a:r>
              <a:rPr lang="en" altLang="zh-CN" sz="1200" dirty="0">
                <a:solidFill>
                  <a:srgbClr val="10FBFE"/>
                </a:solidFill>
                <a:latin typeface="微软雅黑" panose="020B0503020204020204" charset="-122"/>
                <a:ea typeface="微软雅黑" panose="020B0503020204020204" charset="-122"/>
                <a:cs typeface="+mn-ea"/>
                <a:sym typeface="+mn-lt"/>
              </a:rPr>
              <a:t>AWS </a:t>
            </a:r>
            <a:r>
              <a:rPr lang="zh-CN" altLang="en-US" sz="1200" dirty="0">
                <a:solidFill>
                  <a:srgbClr val="10FBFE"/>
                </a:solidFill>
                <a:latin typeface="微软雅黑" panose="020B0503020204020204" charset="-122"/>
                <a:ea typeface="微软雅黑" panose="020B0503020204020204" charset="-122"/>
                <a:cs typeface="+mn-ea"/>
                <a:sym typeface="+mn-lt"/>
              </a:rPr>
              <a:t>产品一脉相承</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基于开源项目，用云的方式去改造，保持最大的兼容性。</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zh-CN" altLang="en-US" sz="1200" dirty="0">
                <a:solidFill>
                  <a:srgbClr val="10FBFE"/>
                </a:solidFill>
                <a:latin typeface="微软雅黑" panose="020B0503020204020204" charset="-122"/>
                <a:ea typeface="微软雅黑" panose="020B0503020204020204" charset="-122"/>
                <a:cs typeface="+mn-ea"/>
                <a:sym typeface="+mn-lt"/>
              </a:rPr>
              <a:t>在云数据库这个主题上，</a:t>
            </a:r>
            <a:r>
              <a:rPr lang="en" altLang="zh-CN" sz="1200" dirty="0">
                <a:solidFill>
                  <a:srgbClr val="10FBFE"/>
                </a:solidFill>
                <a:latin typeface="微软雅黑" panose="020B0503020204020204" charset="-122"/>
                <a:ea typeface="微软雅黑" panose="020B0503020204020204" charset="-122"/>
                <a:cs typeface="+mn-ea"/>
                <a:sym typeface="+mn-lt"/>
              </a:rPr>
              <a:t>Google </a:t>
            </a:r>
            <a:r>
              <a:rPr lang="zh-CN" altLang="en-US" sz="1200" dirty="0">
                <a:solidFill>
                  <a:srgbClr val="10FBFE"/>
                </a:solidFill>
                <a:latin typeface="微软雅黑" panose="020B0503020204020204" charset="-122"/>
                <a:ea typeface="微软雅黑" panose="020B0503020204020204" charset="-122"/>
                <a:cs typeface="+mn-ea"/>
                <a:sym typeface="+mn-lt"/>
              </a:rPr>
              <a:t>拿出的解决方案是 </a:t>
            </a:r>
            <a:r>
              <a:rPr lang="en" altLang="zh-CN" sz="1200" dirty="0">
                <a:solidFill>
                  <a:srgbClr val="10FBFE"/>
                </a:solidFill>
                <a:latin typeface="微软雅黑" panose="020B0503020204020204" charset="-122"/>
                <a:ea typeface="微软雅黑" panose="020B0503020204020204" charset="-122"/>
                <a:cs typeface="+mn-ea"/>
                <a:sym typeface="+mn-lt"/>
              </a:rPr>
              <a:t>Spanner，</a:t>
            </a:r>
            <a:r>
              <a:rPr lang="zh-CN" altLang="en-US" sz="1200" dirty="0">
                <a:solidFill>
                  <a:srgbClr val="10FBFE"/>
                </a:solidFill>
                <a:latin typeface="微软雅黑" panose="020B0503020204020204" charset="-122"/>
                <a:ea typeface="微软雅黑" panose="020B0503020204020204" charset="-122"/>
                <a:cs typeface="+mn-ea"/>
                <a:sym typeface="+mn-lt"/>
              </a:rPr>
              <a:t>在 </a:t>
            </a:r>
            <a:r>
              <a:rPr lang="en" altLang="zh-CN" sz="1200" dirty="0">
                <a:solidFill>
                  <a:srgbClr val="10FBFE"/>
                </a:solidFill>
                <a:latin typeface="微软雅黑" panose="020B0503020204020204" charset="-122"/>
                <a:ea typeface="微软雅黑" panose="020B0503020204020204" charset="-122"/>
                <a:cs typeface="+mn-ea"/>
                <a:sym typeface="+mn-lt"/>
              </a:rPr>
              <a:t>scale out </a:t>
            </a:r>
            <a:r>
              <a:rPr lang="zh-CN" altLang="en-US" sz="1200" dirty="0">
                <a:solidFill>
                  <a:srgbClr val="10FBFE"/>
                </a:solidFill>
                <a:latin typeface="微软雅黑" panose="020B0503020204020204" charset="-122"/>
                <a:ea typeface="微软雅黑" panose="020B0503020204020204" charset="-122"/>
                <a:cs typeface="+mn-ea"/>
                <a:sym typeface="+mn-lt"/>
              </a:rPr>
              <a:t>和高可用性上都无可挑剔，尤其是依靠原子钟实现全球级的外部一致性。</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343029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10FBFE"/>
                </a:solidFill>
                <a:latin typeface="微软雅黑" panose="020B0503020204020204" charset="-122"/>
                <a:ea typeface="微软雅黑" panose="020B0503020204020204" charset="-122"/>
                <a:cs typeface="+mn-ea"/>
                <a:sym typeface="+mn-lt"/>
              </a:rPr>
              <a:t>共享性存储架构的优缺点</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zh-CN" altLang="en-US" sz="1200" dirty="0">
                <a:solidFill>
                  <a:srgbClr val="10FBFE"/>
                </a:solidFill>
                <a:latin typeface="微软雅黑" panose="020B0503020204020204" charset="-122"/>
                <a:ea typeface="微软雅黑" panose="020B0503020204020204" charset="-122"/>
                <a:cs typeface="+mn-ea"/>
                <a:sym typeface="+mn-lt"/>
              </a:rPr>
              <a:t>优点：共享存储架构很好的解决了数据库存储容量的 </a:t>
            </a:r>
            <a:r>
              <a:rPr lang="en" altLang="zh-CN" sz="1200" dirty="0">
                <a:solidFill>
                  <a:srgbClr val="10FBFE"/>
                </a:solidFill>
                <a:latin typeface="微软雅黑" panose="020B0503020204020204" charset="-122"/>
                <a:ea typeface="微软雅黑" panose="020B0503020204020204" charset="-122"/>
                <a:cs typeface="+mn-ea"/>
                <a:sym typeface="+mn-lt"/>
              </a:rPr>
              <a:t>scale out，</a:t>
            </a:r>
            <a:r>
              <a:rPr lang="zh-CN" altLang="en-US" sz="1200" dirty="0">
                <a:solidFill>
                  <a:srgbClr val="10FBFE"/>
                </a:solidFill>
                <a:latin typeface="微软雅黑" panose="020B0503020204020204" charset="-122"/>
                <a:ea typeface="微软雅黑" panose="020B0503020204020204" charset="-122"/>
                <a:cs typeface="+mn-ea"/>
                <a:sym typeface="+mn-lt"/>
              </a:rPr>
              <a:t>几乎可以无限扩展。实现按实际使用量付费，大大降低用户使用成本。</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zh-CN" altLang="en-US" sz="1200" dirty="0">
                <a:solidFill>
                  <a:srgbClr val="10FBFE"/>
                </a:solidFill>
                <a:latin typeface="微软雅黑" panose="020B0503020204020204" charset="-122"/>
                <a:ea typeface="微软雅黑" panose="020B0503020204020204" charset="-122"/>
                <a:cs typeface="+mn-ea"/>
                <a:sym typeface="+mn-lt"/>
              </a:rPr>
              <a:t>缺点：</a:t>
            </a:r>
            <a:r>
              <a:rPr lang="en" altLang="zh-CN" sz="1200" dirty="0">
                <a:solidFill>
                  <a:srgbClr val="10FBFE"/>
                </a:solidFill>
                <a:latin typeface="微软雅黑" panose="020B0503020204020204" charset="-122"/>
                <a:ea typeface="微软雅黑" panose="020B0503020204020204" charset="-122"/>
                <a:cs typeface="+mn-ea"/>
                <a:sym typeface="+mn-lt"/>
              </a:rPr>
              <a:t>MySQL Server </a:t>
            </a:r>
            <a:r>
              <a:rPr lang="zh-CN" altLang="en-US" sz="1200" dirty="0">
                <a:solidFill>
                  <a:srgbClr val="10FBFE"/>
                </a:solidFill>
                <a:latin typeface="微软雅黑" panose="020B0503020204020204" charset="-122"/>
                <a:ea typeface="微软雅黑" panose="020B0503020204020204" charset="-122"/>
                <a:cs typeface="+mn-ea"/>
                <a:sym typeface="+mn-lt"/>
              </a:rPr>
              <a:t>这一层还保留着单机数据库的一切，尤其是并发事务处理能力，受单个节点的性能上限制约。</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1277832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非共享存储架构出现以后相继出现了模仿者，其中以</a:t>
            </a:r>
            <a:r>
              <a:rPr lang="en-US" altLang="zh-CN" dirty="0" err="1"/>
              <a:t>CockroachDB</a:t>
            </a:r>
            <a:r>
              <a:rPr lang="zh-CN" altLang="en-US" dirty="0"/>
              <a:t>和国内的</a:t>
            </a:r>
            <a:r>
              <a:rPr lang="en-US" altLang="zh-CN" dirty="0" err="1"/>
              <a:t>TiDB</a:t>
            </a:r>
            <a:r>
              <a:rPr lang="zh-CN" altLang="en-US" dirty="0"/>
              <a:t>为代表</a:t>
            </a:r>
            <a:endParaRPr lang="en-US" altLang="zh-CN" dirty="0"/>
          </a:p>
          <a:p>
            <a:r>
              <a:rPr lang="en" altLang="zh-CN" sz="1200" dirty="0">
                <a:solidFill>
                  <a:srgbClr val="10FBFE"/>
                </a:solidFill>
                <a:latin typeface="微软雅黑" panose="020B0503020204020204" charset="-122"/>
                <a:ea typeface="微软雅黑" panose="020B0503020204020204" charset="-122"/>
                <a:cs typeface="+mn-ea"/>
                <a:sym typeface="+mn-lt"/>
              </a:rPr>
              <a:t>CockroachDB </a:t>
            </a:r>
            <a:r>
              <a:rPr lang="zh-CN" altLang="en-US" sz="1200" dirty="0">
                <a:solidFill>
                  <a:srgbClr val="10FBFE"/>
                </a:solidFill>
                <a:latin typeface="微软雅黑" panose="020B0503020204020204" charset="-122"/>
                <a:ea typeface="微软雅黑" panose="020B0503020204020204" charset="-122"/>
                <a:cs typeface="+mn-ea"/>
                <a:sym typeface="+mn-lt"/>
              </a:rPr>
              <a:t>的设计理念与 </a:t>
            </a:r>
            <a:r>
              <a:rPr lang="en" altLang="zh-CN" sz="1200" dirty="0">
                <a:solidFill>
                  <a:srgbClr val="10FBFE"/>
                </a:solidFill>
                <a:latin typeface="微软雅黑" panose="020B0503020204020204" charset="-122"/>
                <a:ea typeface="微软雅黑" panose="020B0503020204020204" charset="-122"/>
                <a:cs typeface="+mn-ea"/>
                <a:sym typeface="+mn-lt"/>
              </a:rPr>
              <a:t>Spanner </a:t>
            </a:r>
            <a:r>
              <a:rPr lang="zh-CN" altLang="en-US" sz="1200" dirty="0">
                <a:solidFill>
                  <a:srgbClr val="10FBFE"/>
                </a:solidFill>
                <a:latin typeface="微软雅黑" panose="020B0503020204020204" charset="-122"/>
                <a:ea typeface="微软雅黑" panose="020B0503020204020204" charset="-122"/>
                <a:cs typeface="+mn-ea"/>
                <a:sym typeface="+mn-lt"/>
              </a:rPr>
              <a:t>相同，不过把原子钟换成了 </a:t>
            </a:r>
            <a:r>
              <a:rPr lang="en" altLang="zh-CN" sz="1200" dirty="0">
                <a:solidFill>
                  <a:srgbClr val="10FBFE"/>
                </a:solidFill>
                <a:latin typeface="微软雅黑" panose="020B0503020204020204" charset="-122"/>
                <a:ea typeface="微软雅黑" panose="020B0503020204020204" charset="-122"/>
                <a:cs typeface="+mn-ea"/>
                <a:sym typeface="+mn-lt"/>
              </a:rPr>
              <a:t>NTP </a:t>
            </a:r>
            <a:r>
              <a:rPr lang="zh-CN" altLang="en-US" sz="1200" dirty="0">
                <a:solidFill>
                  <a:srgbClr val="10FBFE"/>
                </a:solidFill>
                <a:latin typeface="微软雅黑" panose="020B0503020204020204" charset="-122"/>
                <a:ea typeface="微软雅黑" panose="020B0503020204020204" charset="-122"/>
                <a:cs typeface="+mn-ea"/>
                <a:sym typeface="+mn-lt"/>
              </a:rPr>
              <a:t>协议</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en" altLang="zh-CN" sz="1200" dirty="0">
                <a:solidFill>
                  <a:srgbClr val="10FBFE"/>
                </a:solidFill>
                <a:latin typeface="微软雅黑" panose="020B0503020204020204" charset="-122"/>
                <a:ea typeface="微软雅黑" panose="020B0503020204020204" charset="-122"/>
                <a:cs typeface="+mn-ea"/>
                <a:sym typeface="+mn-lt"/>
              </a:rPr>
              <a:t>TiDB </a:t>
            </a:r>
            <a:r>
              <a:rPr lang="zh-CN" altLang="en-US" sz="1200" dirty="0">
                <a:solidFill>
                  <a:srgbClr val="10FBFE"/>
                </a:solidFill>
                <a:latin typeface="微软雅黑" panose="020B0503020204020204" charset="-122"/>
                <a:ea typeface="微软雅黑" panose="020B0503020204020204" charset="-122"/>
                <a:cs typeface="+mn-ea"/>
                <a:sym typeface="+mn-lt"/>
              </a:rPr>
              <a:t>则放弃了全球部署，仅保留了</a:t>
            </a:r>
            <a:r>
              <a:rPr lang="en" altLang="zh-CN" sz="1200" dirty="0">
                <a:solidFill>
                  <a:srgbClr val="10FBFE"/>
                </a:solidFill>
                <a:latin typeface="微软雅黑" panose="020B0503020204020204" charset="-122"/>
                <a:ea typeface="微软雅黑" panose="020B0503020204020204" charset="-122"/>
                <a:cs typeface="+mn-ea"/>
                <a:sym typeface="+mn-lt"/>
              </a:rPr>
              <a:t>scale out </a:t>
            </a:r>
            <a:r>
              <a:rPr lang="zh-CN" altLang="en-US" sz="1200" dirty="0">
                <a:solidFill>
                  <a:srgbClr val="10FBFE"/>
                </a:solidFill>
                <a:latin typeface="微软雅黑" panose="020B0503020204020204" charset="-122"/>
                <a:ea typeface="微软雅黑" panose="020B0503020204020204" charset="-122"/>
                <a:cs typeface="+mn-ea"/>
                <a:sym typeface="+mn-lt"/>
              </a:rPr>
              <a:t>特性。 </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en-US" altLang="zh-CN" dirty="0"/>
              <a:t>NewSQL</a:t>
            </a:r>
            <a:r>
              <a:rPr lang="zh-CN" altLang="en-US" dirty="0"/>
              <a:t>是非共享存储架构的代表，具有</a:t>
            </a:r>
            <a:r>
              <a:rPr lang="zh-CN" altLang="en-US" sz="1200" dirty="0">
                <a:solidFill>
                  <a:srgbClr val="10FBFE"/>
                </a:solidFill>
                <a:latin typeface="微软雅黑" panose="020B0503020204020204" charset="-122"/>
                <a:ea typeface="微软雅黑" panose="020B0503020204020204" charset="-122"/>
                <a:cs typeface="+mn-ea"/>
                <a:sym typeface="+mn-lt"/>
              </a:rPr>
              <a:t>底层的分布式存储层和上层的 </a:t>
            </a:r>
            <a:r>
              <a:rPr lang="en" altLang="zh-CN" sz="1200" dirty="0">
                <a:solidFill>
                  <a:srgbClr val="10FBFE"/>
                </a:solidFill>
                <a:latin typeface="微软雅黑" panose="020B0503020204020204" charset="-122"/>
                <a:ea typeface="微软雅黑" panose="020B0503020204020204" charset="-122"/>
                <a:cs typeface="+mn-ea"/>
                <a:sym typeface="+mn-lt"/>
              </a:rPr>
              <a:t>SQL </a:t>
            </a:r>
            <a:r>
              <a:rPr lang="zh-CN" altLang="en-US" sz="1200" dirty="0">
                <a:solidFill>
                  <a:srgbClr val="10FBFE"/>
                </a:solidFill>
                <a:latin typeface="微软雅黑" panose="020B0503020204020204" charset="-122"/>
                <a:ea typeface="微软雅黑" panose="020B0503020204020204" charset="-122"/>
                <a:cs typeface="+mn-ea"/>
                <a:sym typeface="+mn-lt"/>
              </a:rPr>
              <a:t>计算层</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zh-CN" altLang="en-US" sz="1200" dirty="0">
                <a:solidFill>
                  <a:srgbClr val="10FBFE"/>
                </a:solidFill>
                <a:latin typeface="微软雅黑" panose="020B0503020204020204" charset="-122"/>
                <a:ea typeface="微软雅黑" panose="020B0503020204020204" charset="-122"/>
                <a:cs typeface="+mn-ea"/>
                <a:sym typeface="+mn-lt"/>
              </a:rPr>
              <a:t>该架构的特点是依靠容器技术，能够轻松秒启动节点来弥补计算层和存储层</a:t>
            </a:r>
            <a:r>
              <a:rPr lang="en-US" altLang="zh-CN" sz="1200" dirty="0">
                <a:solidFill>
                  <a:srgbClr val="10FBFE"/>
                </a:solidFill>
                <a:latin typeface="微软雅黑" panose="020B0503020204020204" charset="-122"/>
                <a:ea typeface="微软雅黑" panose="020B0503020204020204" charset="-122"/>
                <a:cs typeface="+mn-ea"/>
                <a:sym typeface="+mn-lt"/>
              </a:rPr>
              <a:t>scale out</a:t>
            </a:r>
            <a:r>
              <a:rPr lang="zh-CN" altLang="en-US" sz="1200" dirty="0">
                <a:solidFill>
                  <a:srgbClr val="10FBFE"/>
                </a:solidFill>
                <a:latin typeface="微软雅黑" panose="020B0503020204020204" charset="-122"/>
                <a:ea typeface="微软雅黑" panose="020B0503020204020204" charset="-122"/>
                <a:cs typeface="+mn-ea"/>
                <a:sym typeface="+mn-lt"/>
              </a:rPr>
              <a:t>问题。</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191089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183244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10FBFE"/>
                </a:solidFill>
                <a:latin typeface="微软雅黑" panose="020B0503020204020204" charset="-122"/>
                <a:ea typeface="微软雅黑" panose="020B0503020204020204" charset="-122"/>
                <a:cs typeface="+mn-ea"/>
                <a:sym typeface="+mn-lt"/>
              </a:rPr>
              <a:t>云数据库的应用</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直播</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zh-CN" altLang="en-US" sz="1200" dirty="0">
                <a:solidFill>
                  <a:srgbClr val="10FBFE"/>
                </a:solidFill>
                <a:latin typeface="微软雅黑" panose="020B0503020204020204" charset="-122"/>
                <a:ea typeface="微软雅黑" panose="020B0503020204020204" charset="-122"/>
                <a:cs typeface="+mn-ea"/>
                <a:sym typeface="+mn-lt"/>
              </a:rPr>
              <a:t>直播是对数据和推流非常依赖的技术领域，视频、弹幕的存储与计算，都依赖大量的</a:t>
            </a:r>
            <a:r>
              <a:rPr lang="en" altLang="zh-CN" sz="1200" dirty="0">
                <a:solidFill>
                  <a:srgbClr val="10FBFE"/>
                </a:solidFill>
                <a:latin typeface="微软雅黑" panose="020B0503020204020204" charset="-122"/>
                <a:ea typeface="微软雅黑" panose="020B0503020204020204" charset="-122"/>
                <a:cs typeface="+mn-ea"/>
                <a:sym typeface="+mn-lt"/>
              </a:rPr>
              <a:t>NoSQL。</a:t>
            </a:r>
          </a:p>
          <a:p>
            <a:r>
              <a:rPr lang="zh-CN" altLang="en-US" sz="1200" dirty="0">
                <a:solidFill>
                  <a:srgbClr val="10FBFE"/>
                </a:solidFill>
                <a:latin typeface="微软雅黑" panose="020B0503020204020204" charset="-122"/>
                <a:ea typeface="微软雅黑" panose="020B0503020204020204" charset="-122"/>
                <a:cs typeface="+mn-ea"/>
                <a:sym typeface="+mn-lt"/>
              </a:rPr>
              <a:t>虎牙在</a:t>
            </a:r>
            <a:r>
              <a:rPr lang="en-US" altLang="zh-CN" sz="1200" dirty="0">
                <a:solidFill>
                  <a:srgbClr val="10FBFE"/>
                </a:solidFill>
                <a:latin typeface="微软雅黑" panose="020B0503020204020204" charset="-122"/>
                <a:ea typeface="微软雅黑" panose="020B0503020204020204" charset="-122"/>
                <a:cs typeface="+mn-ea"/>
                <a:sym typeface="+mn-lt"/>
              </a:rPr>
              <a:t>2019</a:t>
            </a:r>
            <a:r>
              <a:rPr lang="zh-CN" altLang="en-US" sz="1200" dirty="0">
                <a:solidFill>
                  <a:srgbClr val="10FBFE"/>
                </a:solidFill>
                <a:latin typeface="微软雅黑" panose="020B0503020204020204" charset="-122"/>
                <a:ea typeface="微软雅黑" panose="020B0503020204020204" charset="-122"/>
                <a:cs typeface="+mn-ea"/>
                <a:sym typeface="+mn-lt"/>
              </a:rPr>
              <a:t>年全面接入了亚马逊云科技的云原生数据库，用</a:t>
            </a:r>
            <a:r>
              <a:rPr lang="en" altLang="zh-CN" sz="1200" dirty="0">
                <a:solidFill>
                  <a:srgbClr val="10FBFE"/>
                </a:solidFill>
                <a:latin typeface="微软雅黑" panose="020B0503020204020204" charset="-122"/>
                <a:ea typeface="微软雅黑" panose="020B0503020204020204" charset="-122"/>
                <a:cs typeface="+mn-ea"/>
                <a:sym typeface="+mn-lt"/>
              </a:rPr>
              <a:t>DynamoDB </a:t>
            </a:r>
            <a:r>
              <a:rPr lang="zh-CN" altLang="en-US" sz="1200" dirty="0">
                <a:solidFill>
                  <a:srgbClr val="10FBFE"/>
                </a:solidFill>
                <a:latin typeface="微软雅黑" panose="020B0503020204020204" charset="-122"/>
                <a:ea typeface="微软雅黑" panose="020B0503020204020204" charset="-122"/>
                <a:cs typeface="+mn-ea"/>
                <a:sym typeface="+mn-lt"/>
              </a:rPr>
              <a:t>存储用户信息，用</a:t>
            </a:r>
            <a:r>
              <a:rPr lang="en" altLang="zh-CN" sz="1200" dirty="0">
                <a:solidFill>
                  <a:srgbClr val="10FBFE"/>
                </a:solidFill>
                <a:latin typeface="微软雅黑" panose="020B0503020204020204" charset="-122"/>
                <a:ea typeface="微软雅黑" panose="020B0503020204020204" charset="-122"/>
                <a:cs typeface="+mn-ea"/>
                <a:sym typeface="+mn-lt"/>
              </a:rPr>
              <a:t>Aurora</a:t>
            </a:r>
            <a:r>
              <a:rPr lang="zh-CN" altLang="en-US" sz="1200" dirty="0">
                <a:solidFill>
                  <a:srgbClr val="10FBFE"/>
                </a:solidFill>
                <a:latin typeface="微软雅黑" panose="020B0503020204020204" charset="-122"/>
                <a:ea typeface="微软雅黑" panose="020B0503020204020204" charset="-122"/>
                <a:cs typeface="+mn-ea"/>
                <a:sym typeface="+mn-lt"/>
              </a:rPr>
              <a:t>存贮相对静态的信息。</a:t>
            </a:r>
            <a:endParaRPr lang="en-US" altLang="zh-CN" sz="1200" dirty="0">
              <a:solidFill>
                <a:srgbClr val="10FBFE"/>
              </a:solidFill>
              <a:latin typeface="微软雅黑" panose="020B0503020204020204" charset="-122"/>
              <a:ea typeface="微软雅黑" panose="020B0503020204020204" charset="-122"/>
              <a:cs typeface="+mn-ea"/>
              <a:sym typeface="+mn-lt"/>
            </a:endParaRPr>
          </a:p>
          <a:p>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zh-CN" altLang="en-US" sz="1200" dirty="0">
                <a:solidFill>
                  <a:srgbClr val="10FBFE"/>
                </a:solidFill>
                <a:latin typeface="微软雅黑" panose="020B0503020204020204" charset="-122"/>
                <a:ea typeface="微软雅黑" panose="020B0503020204020204" charset="-122"/>
                <a:cs typeface="+mn-ea"/>
                <a:sym typeface="+mn-lt"/>
              </a:rPr>
              <a:t>相较于原先的</a:t>
            </a:r>
            <a:r>
              <a:rPr lang="en" altLang="zh-CN" sz="1200" dirty="0">
                <a:solidFill>
                  <a:srgbClr val="10FBFE"/>
                </a:solidFill>
                <a:latin typeface="微软雅黑" panose="020B0503020204020204" charset="-122"/>
                <a:ea typeface="微软雅黑" panose="020B0503020204020204" charset="-122"/>
                <a:cs typeface="+mn-ea"/>
                <a:sym typeface="+mn-lt"/>
              </a:rPr>
              <a:t>Oracle，Amazon Aurora</a:t>
            </a:r>
            <a:r>
              <a:rPr lang="zh-CN" altLang="en-US" sz="1200" dirty="0">
                <a:solidFill>
                  <a:srgbClr val="10FBFE"/>
                </a:solidFill>
                <a:latin typeface="微软雅黑" panose="020B0503020204020204" charset="-122"/>
                <a:ea typeface="微软雅黑" panose="020B0503020204020204" charset="-122"/>
                <a:cs typeface="+mn-ea"/>
                <a:sym typeface="+mn-lt"/>
              </a:rPr>
              <a:t>能自动扩容，且因为计算和存储分离，当数据量较大时，能单独升级计算实例，确保性能。</a:t>
            </a:r>
            <a:endParaRPr lang="en-US" altLang="zh-CN" sz="1200" dirty="0">
              <a:solidFill>
                <a:srgbClr val="10FBFE"/>
              </a:solidFill>
              <a:latin typeface="微软雅黑" panose="020B0503020204020204" charset="-122"/>
              <a:ea typeface="微软雅黑" panose="020B0503020204020204" charset="-122"/>
              <a:cs typeface="+mn-ea"/>
              <a:sym typeface="+mn-lt"/>
            </a:endParaRPr>
          </a:p>
          <a:p>
            <a:r>
              <a:rPr lang="zh-CN" altLang="en-US" sz="1200" dirty="0">
                <a:solidFill>
                  <a:srgbClr val="10FBFE"/>
                </a:solidFill>
                <a:latin typeface="微软雅黑" panose="020B0503020204020204" charset="-122"/>
                <a:ea typeface="微软雅黑" panose="020B0503020204020204" charset="-122"/>
                <a:cs typeface="+mn-ea"/>
                <a:sym typeface="+mn-lt"/>
              </a:rPr>
              <a:t>异常情况下，通常只需 </a:t>
            </a:r>
            <a:r>
              <a:rPr lang="en-US" altLang="zh-CN" sz="1200" dirty="0">
                <a:solidFill>
                  <a:srgbClr val="10FBFE"/>
                </a:solidFill>
                <a:latin typeface="微软雅黑" panose="020B0503020204020204" charset="-122"/>
                <a:ea typeface="微软雅黑" panose="020B0503020204020204" charset="-122"/>
                <a:cs typeface="+mn-ea"/>
                <a:sym typeface="+mn-lt"/>
              </a:rPr>
              <a:t>10 </a:t>
            </a:r>
            <a:r>
              <a:rPr lang="zh-CN" altLang="en-US" sz="1200" dirty="0">
                <a:solidFill>
                  <a:srgbClr val="10FBFE"/>
                </a:solidFill>
                <a:latin typeface="微软雅黑" panose="020B0503020204020204" charset="-122"/>
                <a:ea typeface="微软雅黑" panose="020B0503020204020204" charset="-122"/>
                <a:cs typeface="+mn-ea"/>
                <a:sym typeface="+mn-lt"/>
              </a:rPr>
              <a:t>秒左右就能自动实现故障转移，对终端用户没有任何影响。</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247739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灌溉系统数据管理</a:t>
            </a:r>
          </a:p>
          <a:p>
            <a:r>
              <a:rPr lang="zh-CN" altLang="en-US" sz="1200" dirty="0">
                <a:solidFill>
                  <a:schemeClr val="bg1"/>
                </a:solidFill>
                <a:latin typeface="微软雅黑" panose="020B0503020204020204" charset="-122"/>
                <a:ea typeface="微软雅黑" panose="020B0503020204020204" charset="-122"/>
                <a:cs typeface="+mn-ea"/>
                <a:sym typeface="+mn-lt"/>
              </a:rPr>
              <a:t>基层水利管理模式是将灌溉水量的测算，水费征缴，水资源管理分属不同的管理部门。</a:t>
            </a:r>
            <a:endParaRPr lang="en-US" altLang="zh-CN" dirty="0"/>
          </a:p>
          <a:p>
            <a:r>
              <a:rPr lang="zh-CN" altLang="en-US" dirty="0"/>
              <a:t>建立完整的云数据库系统，最大程度方便各级部门之间的信息互通，节省了管理成本，简化管理程序。</a:t>
            </a:r>
            <a:endParaRPr lang="en-US" altLang="zh-CN" dirty="0"/>
          </a:p>
          <a:p>
            <a:endParaRPr lang="en-US" altLang="zh-CN" dirty="0"/>
          </a:p>
          <a:p>
            <a:r>
              <a:rPr lang="zh-CN" altLang="en-US" dirty="0"/>
              <a:t>水费征收系统</a:t>
            </a:r>
            <a:endParaRPr lang="en-US" altLang="zh-CN" dirty="0"/>
          </a:p>
          <a:p>
            <a:r>
              <a:rPr lang="zh-CN" altLang="en-US" sz="1200" dirty="0">
                <a:solidFill>
                  <a:schemeClr val="bg1"/>
                </a:solidFill>
                <a:latin typeface="微软雅黑" panose="020B0503020204020204" charset="-122"/>
                <a:ea typeface="微软雅黑" panose="020B0503020204020204" charset="-122"/>
                <a:cs typeface="+mn-ea"/>
                <a:sym typeface="+mn-lt"/>
              </a:rPr>
              <a:t>历来水费征收按照轮次征收，先灌溉，后缴费，致使部分站所水费征收滞后，费用无法按时足额汇缴</a:t>
            </a:r>
            <a:r>
              <a:rPr lang="en-US" altLang="zh-CN" sz="1200" dirty="0">
                <a:solidFill>
                  <a:schemeClr val="bg1"/>
                </a:solidFill>
                <a:latin typeface="微软雅黑" panose="020B0503020204020204" charset="-122"/>
                <a:ea typeface="微软雅黑" panose="020B0503020204020204" charset="-122"/>
                <a:cs typeface="+mn-ea"/>
                <a:sym typeface="+mn-lt"/>
              </a:rPr>
              <a:t>,</a:t>
            </a:r>
            <a:endParaRPr lang="zh-CN" altLang="en-US" dirty="0"/>
          </a:p>
          <a:p>
            <a:r>
              <a:rPr lang="zh-CN" altLang="en-US" sz="1200" dirty="0">
                <a:solidFill>
                  <a:schemeClr val="bg1"/>
                </a:solidFill>
                <a:latin typeface="微软雅黑" panose="020B0503020204020204" charset="-122"/>
                <a:ea typeface="微软雅黑" panose="020B0503020204020204" charset="-122"/>
                <a:cs typeface="+mn-ea"/>
                <a:sym typeface="+mn-lt"/>
              </a:rPr>
              <a:t>云数据库通过互联网存储读取数据，使用水户能及时了解所用水量，方便缴纳水费。</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342173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49990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10FBFE"/>
                </a:solidFill>
                <a:latin typeface="微软雅黑" panose="020B0503020204020204" charset="-122"/>
                <a:ea typeface="微软雅黑" panose="020B0503020204020204" charset="-122"/>
              </a:rPr>
              <a:t>云数据库是近年来一项火热的技术。是可以被优化或者部署到一个虚拟环境的数据库。</a:t>
            </a:r>
            <a:endParaRPr lang="en-US" altLang="zh-CN" sz="1200" dirty="0">
              <a:solidFill>
                <a:srgbClr val="10FBFE"/>
              </a:solidFill>
              <a:latin typeface="微软雅黑" panose="020B0503020204020204" charset="-122"/>
              <a:ea typeface="微软雅黑" panose="020B0503020204020204" charset="-122"/>
            </a:endParaRPr>
          </a:p>
          <a:p>
            <a:r>
              <a:rPr lang="zh-CN" altLang="en-US" sz="1200" dirty="0">
                <a:solidFill>
                  <a:srgbClr val="10FBFE"/>
                </a:solidFill>
                <a:latin typeface="微软雅黑" panose="020B0503020204020204" charset="-122"/>
                <a:ea typeface="微软雅黑" panose="020B0503020204020204" charset="-122"/>
              </a:rPr>
              <a:t>具有按需付费、按需扩展、高可用性以及存储整合等优势。</a:t>
            </a:r>
            <a:endParaRPr lang="en-US" altLang="zh-CN" sz="1200" dirty="0">
              <a:solidFill>
                <a:srgbClr val="10FBFE"/>
              </a:solidFill>
              <a:latin typeface="微软雅黑" panose="020B0503020204020204" charset="-122"/>
              <a:ea typeface="微软雅黑" panose="020B0503020204020204" charset="-122"/>
            </a:endParaRPr>
          </a:p>
          <a:p>
            <a:r>
              <a:rPr lang="zh-CN" altLang="en-US" sz="1200" dirty="0">
                <a:solidFill>
                  <a:srgbClr val="10FBFE"/>
                </a:solidFill>
                <a:latin typeface="微软雅黑" panose="020B0503020204020204" charset="-122"/>
                <a:ea typeface="微软雅黑" panose="020B0503020204020204" charset="-122"/>
              </a:rPr>
              <a:t>数据库一般分为关系型数据库和非关系型数据库。</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服务可用性、数据可靠性、系统安全性、数据库备份</a:t>
            </a:r>
            <a:endParaRPr lang="en-US" altLang="zh-CN" dirty="0"/>
          </a:p>
          <a:p>
            <a:r>
              <a:rPr lang="zh-CN" altLang="en-US" dirty="0"/>
              <a:t>云数据库的服务商能够提供一定的保证，自建数据库需要自行解决。</a:t>
            </a:r>
            <a:endParaRPr lang="en-US" altLang="zh-CN" dirty="0"/>
          </a:p>
          <a:p>
            <a:r>
              <a:rPr lang="zh-CN" altLang="en-US" dirty="0"/>
              <a:t>软硬件投入、系统托管、维护成本</a:t>
            </a:r>
            <a:endParaRPr lang="en-US" altLang="zh-CN" dirty="0"/>
          </a:p>
          <a:p>
            <a:r>
              <a:rPr lang="zh-CN" altLang="en-US" dirty="0"/>
              <a:t>云数据库的成本较低，自建数据库需要高额费用</a:t>
            </a:r>
            <a:endParaRPr lang="en-US" altLang="zh-CN" dirty="0"/>
          </a:p>
          <a:p>
            <a:r>
              <a:rPr lang="zh-CN" altLang="en-US" dirty="0"/>
              <a:t>部署扩容、资源利用率</a:t>
            </a:r>
            <a:endParaRPr lang="en-US" altLang="zh-CN" dirty="0"/>
          </a:p>
          <a:p>
            <a:r>
              <a:rPr lang="zh-CN" altLang="en-US" dirty="0"/>
              <a:t>云数据库能即时开通，快速部署 资源利用率能达到</a:t>
            </a:r>
            <a:r>
              <a:rPr lang="en-US" altLang="zh-CN" dirty="0"/>
              <a:t>100%</a:t>
            </a:r>
            <a:r>
              <a:rPr lang="zh-CN" altLang="en-US" dirty="0"/>
              <a:t>，自建数据库实行周期长，资源利用率低。</a:t>
            </a:r>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3289891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隐私和安全性问题</a:t>
            </a:r>
            <a:endParaRPr lang="en-US" altLang="zh-CN" dirty="0"/>
          </a:p>
          <a:p>
            <a:r>
              <a:rPr lang="zh-CN" altLang="en-US" dirty="0"/>
              <a:t>在云计算中，数据是通过网络访问的。网络访问产生了一系列问题，例如有关数据库攻击和成员信息泄漏的一系列安全性和隐私性问题。</a:t>
            </a:r>
            <a:endParaRPr lang="en-US" altLang="zh-CN" dirty="0"/>
          </a:p>
          <a:p>
            <a:endParaRPr lang="zh-CN" altLang="en-US" dirty="0"/>
          </a:p>
          <a:p>
            <a:r>
              <a:rPr lang="zh-CN" altLang="en-US" dirty="0"/>
              <a:t>数据意外丢失的风险</a:t>
            </a:r>
            <a:endParaRPr lang="en-US" altLang="zh-CN" dirty="0"/>
          </a:p>
          <a:p>
            <a:r>
              <a:rPr lang="en-US" altLang="zh-CN" dirty="0"/>
              <a:t>Internet</a:t>
            </a:r>
            <a:r>
              <a:rPr lang="zh-CN" altLang="en-US" dirty="0"/>
              <a:t>链接丢失的风险，当数据通过网络交互时，数据库连接的丢失将如何影响您的业务生产。公司必须准备好承担这一风险。</a:t>
            </a:r>
          </a:p>
          <a:p>
            <a:endParaRPr lang="zh-CN" altLang="en-US" dirty="0"/>
          </a:p>
          <a:p>
            <a:r>
              <a:rPr lang="zh-CN" altLang="en-US" dirty="0"/>
              <a:t>定制服务功能不足</a:t>
            </a:r>
            <a:endParaRPr lang="en-US" altLang="zh-CN" dirty="0"/>
          </a:p>
          <a:p>
            <a:r>
              <a:rPr lang="zh-CN" altLang="en-US" dirty="0"/>
              <a:t>如果您需要深度定制并与现有系统集成以服务日常业务，许多云数据服务提供商可能无法提供定制的指定服务！</a:t>
            </a:r>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783983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0FBFE"/>
                </a:solidFill>
                <a:latin typeface="微软雅黑" panose="020B0503020204020204" charset="-122"/>
                <a:ea typeface="微软雅黑" panose="020B0503020204020204" charset="-122"/>
                <a:cs typeface="+mn-ea"/>
                <a:sym typeface="+mn-lt"/>
              </a:rPr>
              <a:t>2021</a:t>
            </a:r>
            <a:r>
              <a:rPr lang="zh-CN" altLang="en-US" sz="1200" dirty="0">
                <a:solidFill>
                  <a:srgbClr val="10FBFE"/>
                </a:solidFill>
                <a:latin typeface="微软雅黑" panose="020B0503020204020204" charset="-122"/>
                <a:ea typeface="微软雅黑" panose="020B0503020204020204" charset="-122"/>
                <a:cs typeface="+mn-ea"/>
                <a:sym typeface="+mn-lt"/>
              </a:rPr>
              <a:t>年全球数据库管理系统市场报告，亚马逊云科技在全球数据库的市场份额上，从原先的</a:t>
            </a:r>
            <a:r>
              <a:rPr lang="en-US" altLang="zh-CN" sz="1200" dirty="0">
                <a:solidFill>
                  <a:srgbClr val="10FBFE"/>
                </a:solidFill>
                <a:latin typeface="微软雅黑" panose="020B0503020204020204" charset="-122"/>
                <a:ea typeface="微软雅黑" panose="020B0503020204020204" charset="-122"/>
                <a:cs typeface="+mn-ea"/>
                <a:sym typeface="+mn-lt"/>
              </a:rPr>
              <a:t>23.9%</a:t>
            </a:r>
            <a:r>
              <a:rPr lang="zh-CN" altLang="en-US" sz="1200" dirty="0">
                <a:solidFill>
                  <a:srgbClr val="10FBFE"/>
                </a:solidFill>
                <a:latin typeface="微软雅黑" panose="020B0503020204020204" charset="-122"/>
                <a:ea typeface="微软雅黑" panose="020B0503020204020204" charset="-122"/>
                <a:cs typeface="+mn-ea"/>
                <a:sym typeface="+mn-lt"/>
              </a:rPr>
              <a:t>到如今的</a:t>
            </a:r>
            <a:r>
              <a:rPr lang="en-US" altLang="zh-CN" sz="1200" dirty="0">
                <a:solidFill>
                  <a:srgbClr val="10FBFE"/>
                </a:solidFill>
                <a:latin typeface="微软雅黑" panose="020B0503020204020204" charset="-122"/>
                <a:ea typeface="微软雅黑" panose="020B0503020204020204" charset="-122"/>
                <a:cs typeface="+mn-ea"/>
                <a:sym typeface="+mn-lt"/>
              </a:rPr>
              <a:t>42.3%</a:t>
            </a:r>
            <a:r>
              <a:rPr lang="zh-CN" altLang="en-US" sz="1200" dirty="0">
                <a:solidFill>
                  <a:srgbClr val="10FBFE"/>
                </a:solidFill>
                <a:latin typeface="微软雅黑" panose="020B0503020204020204" charset="-122"/>
                <a:ea typeface="微软雅黑" panose="020B0503020204020204" charset="-122"/>
                <a:cs typeface="+mn-ea"/>
                <a:sym typeface="+mn-lt"/>
              </a:rPr>
              <a:t>，几乎是一倍的增长。 </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0FBFE"/>
                </a:solidFill>
                <a:latin typeface="微软雅黑" panose="020B0503020204020204" charset="-122"/>
                <a:ea typeface="微软雅黑" panose="020B0503020204020204" charset="-122"/>
                <a:cs typeface="+mn-ea"/>
                <a:sym typeface="+mn-lt"/>
              </a:rPr>
              <a:t>整体市场上，云上工作负载量达到了一半，数据上云是大势所趋。不管是在易用性还是在可靠性、扩展性和性能上，云上数据库都能够做到极致。 </a:t>
            </a:r>
            <a:endParaRPr lang="en-US" altLang="zh-CN" sz="1200" dirty="0">
              <a:solidFill>
                <a:schemeClr val="bg1"/>
              </a:solidFill>
              <a:latin typeface="微软雅黑" panose="020B0503020204020204" charset="-122"/>
              <a:ea typeface="微软雅黑" panose="020B0503020204020204" charset="-122"/>
            </a:endParaRPr>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937917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1526412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2006</a:t>
            </a:r>
            <a:r>
              <a:rPr lang="zh-CN" altLang="en-US" dirty="0"/>
              <a:t>年谷歌</a:t>
            </a:r>
            <a:r>
              <a:rPr lang="en-US" altLang="zh-CN" dirty="0"/>
              <a:t>CEO</a:t>
            </a:r>
            <a:r>
              <a:rPr lang="zh-CN" altLang="en-US" dirty="0"/>
              <a:t>首次提出云计算概念</a:t>
            </a:r>
            <a:endParaRPr lang="en-US" altLang="zh-CN" dirty="0"/>
          </a:p>
          <a:p>
            <a:pPr marL="228600" indent="-228600">
              <a:buAutoNum type="arabicPeriod"/>
            </a:pPr>
            <a:r>
              <a:rPr lang="zh-CN" altLang="en-US" dirty="0"/>
              <a:t>亚马逊基于分布式操作系统，实现云计算。</a:t>
            </a:r>
            <a:endParaRPr lang="en-US" altLang="zh-CN" dirty="0"/>
          </a:p>
          <a:p>
            <a:pPr marL="228600" indent="-228600">
              <a:buAutoNum type="arabicPeriod"/>
            </a:pPr>
            <a:r>
              <a:rPr lang="en-US" altLang="zh-CN" dirty="0"/>
              <a:t>2011</a:t>
            </a:r>
            <a:r>
              <a:rPr lang="zh-CN" altLang="en-US" dirty="0"/>
              <a:t>年哥伦比亚教授提出雾计算，然后被思科公司实现。</a:t>
            </a:r>
            <a:endParaRPr lang="en-US" altLang="zh-CN" dirty="0"/>
          </a:p>
          <a:p>
            <a:pPr marL="228600" indent="-228600">
              <a:buAutoNum type="arabicPeriod"/>
            </a:pPr>
            <a:r>
              <a:rPr lang="zh-CN" altLang="en-US" dirty="0"/>
              <a:t>云数据库的产生是云计算发展出来的，和云计算一样，管理资源需要资源池化处理。</a:t>
            </a:r>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278183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云数据库具有以下三个优势</a:t>
            </a:r>
            <a:endParaRPr lang="en-US" altLang="zh-CN" dirty="0"/>
          </a:p>
          <a:p>
            <a:pPr fontAlgn="base"/>
            <a:r>
              <a:rPr lang="zh-CN" altLang="en-US" sz="1200" b="1" i="0" kern="1200" dirty="0">
                <a:solidFill>
                  <a:schemeClr val="tx1"/>
                </a:solidFill>
                <a:effectLst/>
                <a:latin typeface="+mn-lt"/>
                <a:ea typeface="+mn-ea"/>
                <a:cs typeface="+mn-cs"/>
              </a:rPr>
              <a:t>高拓展性和高恢复性</a:t>
            </a:r>
            <a:endParaRPr lang="zh-CN" altLang="en-US"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云数据库由于其云计算特性，可拓展性高，用户可按需弹性拓展云数据库；基础版的云数据库约</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分钟即可完成故障转移，</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秒内可实现故障恢复。</a:t>
            </a:r>
            <a:endParaRPr lang="en-US" altLang="zh-CN" sz="1200" b="0" i="0" kern="1200" dirty="0">
              <a:solidFill>
                <a:schemeClr val="tx1"/>
              </a:solidFill>
              <a:effectLst/>
              <a:latin typeface="+mn-lt"/>
              <a:ea typeface="+mn-ea"/>
              <a:cs typeface="+mn-cs"/>
            </a:endParaRPr>
          </a:p>
          <a:p>
            <a:pPr fontAlgn="base"/>
            <a:r>
              <a:rPr lang="zh-CN" altLang="en-US" sz="1200" b="1" i="0" kern="1200" dirty="0">
                <a:solidFill>
                  <a:schemeClr val="tx1"/>
                </a:solidFill>
                <a:effectLst/>
                <a:latin typeface="+mn-lt"/>
                <a:ea typeface="+mn-ea"/>
                <a:cs typeface="+mn-cs"/>
              </a:rPr>
              <a:t>可操控性高</a:t>
            </a:r>
            <a:endParaRPr lang="zh-CN" altLang="en-US"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云数据库版本更新速度快，紧跟</a:t>
            </a:r>
            <a:r>
              <a:rPr lang="en-US" altLang="zh-CN" sz="1200" b="0" i="0" kern="1200" dirty="0">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最新版本，大大节省运维人员时间；</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分钟内可创建完成并投入使用，还可以通过控制台操作数据备份、日志备份等，</a:t>
            </a:r>
            <a:endParaRPr lang="en-US" altLang="zh-CN" sz="1200" b="0" i="0" kern="1200" dirty="0">
              <a:solidFill>
                <a:schemeClr val="tx1"/>
              </a:solidFill>
              <a:effectLst/>
              <a:latin typeface="+mn-lt"/>
              <a:ea typeface="+mn-ea"/>
              <a:cs typeface="+mn-cs"/>
            </a:endParaRPr>
          </a:p>
          <a:p>
            <a:pPr fontAlgn="base"/>
            <a:r>
              <a:rPr lang="zh-CN" altLang="en-US" sz="1200" b="1" i="0" kern="1200" dirty="0">
                <a:solidFill>
                  <a:schemeClr val="tx1"/>
                </a:solidFill>
                <a:effectLst/>
                <a:latin typeface="+mn-lt"/>
                <a:ea typeface="+mn-ea"/>
                <a:cs typeface="+mn-cs"/>
              </a:rPr>
              <a:t>高性价比</a:t>
            </a:r>
            <a:endParaRPr lang="zh-CN" altLang="en-US"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大多数企业选择使用云数据库的原因，从硬件、软件、搭建、部署、运维等多个方面节省人力物力时间成本，远比自建数据库成本要低得多。</a:t>
            </a:r>
          </a:p>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4035372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国内云数据库主要提供商有以下四个</a:t>
            </a:r>
            <a:endParaRPr lang="en-US" altLang="zh-CN" dirty="0"/>
          </a:p>
          <a:p>
            <a:r>
              <a:rPr lang="zh-CN" altLang="en-US" dirty="0"/>
              <a:t>其中阿里云和华为云有自主研发的云数据库产品，</a:t>
            </a:r>
            <a:r>
              <a:rPr lang="en-US" altLang="zh-CN" dirty="0" err="1"/>
              <a:t>polarDB</a:t>
            </a:r>
            <a:r>
              <a:rPr lang="zh-CN" altLang="en-US" dirty="0"/>
              <a:t>和</a:t>
            </a:r>
            <a:r>
              <a:rPr lang="en-US" altLang="zh-CN" dirty="0" err="1"/>
              <a:t>gaussDB</a:t>
            </a:r>
            <a:r>
              <a:rPr lang="zh-CN" altLang="en-US" dirty="0"/>
              <a:t>。</a:t>
            </a:r>
            <a:endParaRPr lang="en-US" altLang="zh-CN" dirty="0"/>
          </a:p>
          <a:p>
            <a:r>
              <a:rPr lang="zh-CN" altLang="en-US" dirty="0"/>
              <a:t>腾讯云和百度智慧云有市面上支持市面上主流的数据库产品。</a:t>
            </a:r>
            <a:r>
              <a:rPr lang="en-US" altLang="zh-CN" dirty="0"/>
              <a:t>MySQL</a:t>
            </a:r>
            <a:r>
              <a:rPr lang="zh-CN" altLang="en-US" dirty="0"/>
              <a:t>和</a:t>
            </a:r>
            <a:r>
              <a:rPr lang="en-US" altLang="zh-CN" dirty="0"/>
              <a:t>NoSQL</a:t>
            </a:r>
            <a:r>
              <a:rPr lang="zh-CN" altLang="en-US" dirty="0"/>
              <a:t>。</a:t>
            </a:r>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3216429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阿里云数据库进行详细介绍</a:t>
            </a:r>
            <a:endParaRPr lang="en-US" altLang="zh-CN" dirty="0"/>
          </a:p>
          <a:p>
            <a:r>
              <a:rPr lang="zh-CN" altLang="en-US" dirty="0"/>
              <a:t>阿里云数据库主要分为以下四部分</a:t>
            </a:r>
            <a:endParaRPr lang="en-US" altLang="zh-CN" dirty="0"/>
          </a:p>
          <a:p>
            <a:r>
              <a:rPr lang="zh-CN" altLang="en-US" dirty="0"/>
              <a:t>数据生成和集成包括</a:t>
            </a:r>
            <a:r>
              <a:rPr lang="en-US" altLang="zh-CN" dirty="0"/>
              <a:t>DTS</a:t>
            </a:r>
            <a:r>
              <a:rPr lang="zh-CN" altLang="en-US" dirty="0"/>
              <a:t>、</a:t>
            </a:r>
            <a:r>
              <a:rPr lang="en-US" altLang="zh-CN" dirty="0"/>
              <a:t>DBS</a:t>
            </a:r>
            <a:r>
              <a:rPr lang="zh-CN" altLang="en-US" dirty="0"/>
              <a:t>、</a:t>
            </a:r>
            <a:r>
              <a:rPr lang="en-US" altLang="zh-CN" dirty="0"/>
              <a:t>DMS</a:t>
            </a:r>
            <a:r>
              <a:rPr lang="zh-CN" altLang="en-US" dirty="0"/>
              <a:t>，都是自研产品</a:t>
            </a:r>
            <a:endParaRPr lang="en-US" altLang="zh-CN" dirty="0"/>
          </a:p>
          <a:p>
            <a:r>
              <a:rPr lang="zh-CN" altLang="en-US" dirty="0"/>
              <a:t>数据实时处理 分为         其中有开源产品   和自研产品     </a:t>
            </a:r>
            <a:endParaRPr lang="en-US" altLang="zh-CN" dirty="0"/>
          </a:p>
          <a:p>
            <a:r>
              <a:rPr lang="zh-CN" altLang="en-US" dirty="0"/>
              <a:t>数据分析和发现 分为</a:t>
            </a:r>
            <a:endParaRPr lang="en-US" altLang="zh-CN" dirty="0"/>
          </a:p>
          <a:p>
            <a:r>
              <a:rPr lang="zh-CN" altLang="en-US" dirty="0"/>
              <a:t>数据开发和管理分为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347649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2.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microsoft.com/office/2007/relationships/hdphoto" Target="../media/hdphoto1.wdp"/><Relationship Id="rId2" Type="http://schemas.openxmlformats.org/officeDocument/2006/relationships/notesSlide" Target="../notesSlides/notesSlide11.xml"/><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34.svg"/><Relationship Id="rId11" Type="http://schemas.openxmlformats.org/officeDocument/2006/relationships/image" Target="../media/image39.png"/><Relationship Id="rId24" Type="http://schemas.openxmlformats.org/officeDocument/2006/relationships/image" Target="../media/image51.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0.png"/><Relationship Id="rId10" Type="http://schemas.openxmlformats.org/officeDocument/2006/relationships/image" Target="../media/image38.svg"/><Relationship Id="rId19" Type="http://schemas.openxmlformats.org/officeDocument/2006/relationships/image" Target="../media/image47.pn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6377940" y="1983284"/>
            <a:ext cx="4798060" cy="1754326"/>
          </a:xfrm>
          <a:prstGeom prst="rect">
            <a:avLst/>
          </a:prstGeom>
          <a:noFill/>
          <a:effectLst/>
        </p:spPr>
        <p:txBody>
          <a:bodyPr wrap="square" rtlCol="0">
            <a:spAutoFit/>
          </a:bodyPr>
          <a:lstStyle/>
          <a:p>
            <a:pPr algn="r"/>
            <a:r>
              <a:rPr lang="zh-CN" altLang="en-US" sz="5400" dirty="0">
                <a:solidFill>
                  <a:srgbClr val="6AE7FF"/>
                </a:solidFill>
                <a:effectLst/>
                <a:latin typeface="微软雅黑" panose="020B0503020204020204" charset="-122"/>
                <a:ea typeface="微软雅黑" panose="020B0503020204020204" charset="-122"/>
              </a:rPr>
              <a:t>云数据库前沿技术汇报</a:t>
            </a:r>
            <a:endParaRPr sz="5400" dirty="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338554"/>
          </a:xfrm>
          <a:prstGeom prst="rect">
            <a:avLst/>
          </a:prstGeom>
          <a:noFill/>
        </p:spPr>
        <p:txBody>
          <a:bodyPr wrap="square" rtlCol="0">
            <a:spAutoFit/>
          </a:bodyPr>
          <a:lstStyle/>
          <a:p>
            <a:pPr algn="r"/>
            <a:r>
              <a:rPr lang="en-US" altLang="zh-CN" sz="1600" dirty="0">
                <a:solidFill>
                  <a:srgbClr val="10FBFE"/>
                </a:solidFill>
                <a:latin typeface="微软雅黑" panose="020B0503020204020204" charset="-122"/>
                <a:ea typeface="微软雅黑" panose="020B0503020204020204" charset="-122"/>
              </a:rPr>
              <a:t>Cloud Database Frontier Technology Report</a:t>
            </a:r>
          </a:p>
        </p:txBody>
      </p:sp>
      <p:sp>
        <p:nvSpPr>
          <p:cNvPr id="3" name="文本框 2"/>
          <p:cNvSpPr txBox="1"/>
          <p:nvPr/>
        </p:nvSpPr>
        <p:spPr>
          <a:xfrm>
            <a:off x="9238593" y="4323080"/>
            <a:ext cx="1937407" cy="584775"/>
          </a:xfrm>
          <a:prstGeom prst="rect">
            <a:avLst/>
          </a:prstGeom>
          <a:noFill/>
        </p:spPr>
        <p:txBody>
          <a:bodyPr wrap="square" rtlCol="0">
            <a:spAutoFit/>
          </a:bodyPr>
          <a:lstStyle/>
          <a:p>
            <a:pPr algn="r"/>
            <a:r>
              <a:rPr lang="zh-CN" altLang="en-US" sz="1600" dirty="0">
                <a:solidFill>
                  <a:srgbClr val="10FBFE"/>
                </a:solidFill>
                <a:latin typeface="微软雅黑" panose="020B0503020204020204" charset="-122"/>
                <a:ea typeface="微软雅黑" panose="020B0503020204020204" charset="-122"/>
              </a:rPr>
              <a:t>汇报人：</a:t>
            </a:r>
            <a:r>
              <a:rPr lang="en-US" altLang="zh-CN" sz="1600" dirty="0">
                <a:solidFill>
                  <a:srgbClr val="10FBFE"/>
                </a:solidFill>
                <a:latin typeface="微软雅黑" panose="020B0503020204020204" charset="-122"/>
                <a:ea typeface="微软雅黑" panose="020B0503020204020204" charset="-122"/>
              </a:rPr>
              <a:t>XXX</a:t>
            </a:r>
          </a:p>
          <a:p>
            <a:pPr algn="r"/>
            <a:r>
              <a:rPr lang="en-US" altLang="zh-CN" sz="1600" dirty="0">
                <a:solidFill>
                  <a:srgbClr val="10FBFE"/>
                </a:solidFill>
                <a:latin typeface="微软雅黑" panose="020B0503020204020204" charset="-122"/>
                <a:ea typeface="微软雅黑" panose="020B0503020204020204" charset="-122"/>
              </a:rPr>
              <a:t>XXX</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950"/>
                            </p:stCondLst>
                            <p:childTnLst>
                              <p:par>
                                <p:cTn id="17" presetID="29" presetClass="entr" presetSubtype="0" fill="hold" grpId="1"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2"/>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1" dur="500"/>
                                        <p:tgtEl>
                                          <p:spTgt spid="8"/>
                                        </p:tgtEl>
                                      </p:cBhvr>
                                    </p:animEffect>
                                  </p:childTnLst>
                                </p:cTn>
                              </p:par>
                            </p:childTnLst>
                          </p:cTn>
                        </p:par>
                        <p:par>
                          <p:cTn id="22" fill="hold">
                            <p:stCondLst>
                              <p:cond delay="2450"/>
                            </p:stCondLst>
                            <p:childTnLst>
                              <p:par>
                                <p:cTn id="23" presetID="12" presetClass="entr" presetSubtype="4"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国外云数据库</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2515841"/>
            <a:ext cx="5329305" cy="234661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432239" y="1440071"/>
            <a:ext cx="5417018" cy="2047698"/>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432237" y="4070743"/>
            <a:ext cx="5417019" cy="2047698"/>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786627"/>
            <a:ext cx="3395055" cy="2074314"/>
            <a:chOff x="1818113" y="1981592"/>
            <a:chExt cx="3395055" cy="2074314"/>
          </a:xfrm>
        </p:grpSpPr>
        <p:sp>
          <p:nvSpPr>
            <p:cNvPr id="63" name="矩形 62"/>
            <p:cNvSpPr/>
            <p:nvPr/>
          </p:nvSpPr>
          <p:spPr>
            <a:xfrm>
              <a:off x="1818114" y="2334216"/>
              <a:ext cx="3395054" cy="1721690"/>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rPr>
                <a:t>微软利用其</a:t>
              </a:r>
              <a:r>
                <a:rPr lang="en-US" altLang="zh-CN" sz="1200" dirty="0">
                  <a:solidFill>
                    <a:srgbClr val="10FBFE"/>
                  </a:solidFill>
                  <a:latin typeface="微软雅黑" panose="020B0503020204020204" charset="-122"/>
                  <a:ea typeface="微软雅黑" panose="020B0503020204020204" charset="-122"/>
                  <a:cs typeface="+mn-ea"/>
                </a:rPr>
                <a:t>SQL Server</a:t>
              </a:r>
              <a:r>
                <a:rPr lang="zh-CN" altLang="en-US" sz="1200" dirty="0">
                  <a:solidFill>
                    <a:srgbClr val="10FBFE"/>
                  </a:solidFill>
                  <a:latin typeface="微软雅黑" panose="020B0503020204020204" charset="-122"/>
                  <a:ea typeface="微软雅黑" panose="020B0503020204020204" charset="-122"/>
                  <a:cs typeface="+mn-ea"/>
                </a:rPr>
                <a:t>技术研发了一个关系型数据库，允许用户直接访问云中</a:t>
              </a:r>
              <a:r>
                <a:rPr lang="en-US" altLang="zh-CN" sz="1200" dirty="0">
                  <a:solidFill>
                    <a:srgbClr val="10FBFE"/>
                  </a:solidFill>
                  <a:latin typeface="微软雅黑" panose="020B0503020204020204" charset="-122"/>
                  <a:ea typeface="微软雅黑" panose="020B0503020204020204" charset="-122"/>
                  <a:cs typeface="+mn-ea"/>
                </a:rPr>
                <a:t>SQL</a:t>
              </a:r>
              <a:r>
                <a:rPr lang="zh-CN" altLang="en-US" sz="1200" dirty="0">
                  <a:solidFill>
                    <a:srgbClr val="10FBFE"/>
                  </a:solidFill>
                  <a:latin typeface="微软雅黑" panose="020B0503020204020204" charset="-122"/>
                  <a:ea typeface="微软雅黑" panose="020B0503020204020204" charset="-122"/>
                  <a:cs typeface="+mn-ea"/>
                </a:rPr>
                <a:t>数据库，或者在虚拟主机中托管</a:t>
              </a:r>
              <a:r>
                <a:rPr lang="en-US" altLang="zh-CN" sz="1200" dirty="0">
                  <a:solidFill>
                    <a:srgbClr val="10FBFE"/>
                  </a:solidFill>
                  <a:latin typeface="微软雅黑" panose="020B0503020204020204" charset="-122"/>
                  <a:ea typeface="微软雅黑" panose="020B0503020204020204" charset="-122"/>
                  <a:cs typeface="+mn-ea"/>
                </a:rPr>
                <a:t>SQL</a:t>
              </a:r>
              <a:r>
                <a:rPr lang="zh-CN" altLang="en-US" sz="1200" dirty="0">
                  <a:solidFill>
                    <a:srgbClr val="10FBFE"/>
                  </a:solidFill>
                  <a:latin typeface="微软雅黑" panose="020B0503020204020204" charset="-122"/>
                  <a:ea typeface="微软雅黑" panose="020B0503020204020204" charset="-122"/>
                  <a:cs typeface="+mn-ea"/>
                </a:rPr>
                <a:t>服务器实例。微软还拥有一个名为</a:t>
              </a:r>
              <a:r>
                <a:rPr lang="en-US" altLang="zh-CN" sz="1200" dirty="0">
                  <a:solidFill>
                    <a:srgbClr val="10FBFE"/>
                  </a:solidFill>
                  <a:latin typeface="微软雅黑" panose="020B0503020204020204" charset="-122"/>
                  <a:ea typeface="微软雅黑" panose="020B0503020204020204" charset="-122"/>
                  <a:cs typeface="+mn-ea"/>
                </a:rPr>
                <a:t>Tables</a:t>
              </a:r>
              <a:r>
                <a:rPr lang="zh-CN" altLang="en-US" sz="1200" dirty="0">
                  <a:solidFill>
                    <a:srgbClr val="10FBFE"/>
                  </a:solidFill>
                  <a:latin typeface="微软雅黑" panose="020B0503020204020204" charset="-122"/>
                  <a:ea typeface="微软雅黑" panose="020B0503020204020204" charset="-122"/>
                  <a:cs typeface="+mn-ea"/>
                </a:rPr>
                <a:t>的服务，这一基于云的</a:t>
              </a:r>
              <a:r>
                <a:rPr lang="en-US" altLang="zh-CN" sz="1200" dirty="0">
                  <a:solidFill>
                    <a:srgbClr val="10FBFE"/>
                  </a:solidFill>
                  <a:latin typeface="微软雅黑" panose="020B0503020204020204" charset="-122"/>
                  <a:ea typeface="微软雅黑" panose="020B0503020204020204" charset="-122"/>
                  <a:cs typeface="+mn-ea"/>
                </a:rPr>
                <a:t>NoSQL</a:t>
              </a:r>
              <a:r>
                <a:rPr lang="zh-CN" altLang="en-US" sz="1200" dirty="0">
                  <a:solidFill>
                    <a:srgbClr val="10FBFE"/>
                  </a:solidFill>
                  <a:latin typeface="微软雅黑" panose="020B0503020204020204" charset="-122"/>
                  <a:ea typeface="微软雅黑" panose="020B0503020204020204" charset="-122"/>
                  <a:cs typeface="+mn-ea"/>
                </a:rPr>
                <a:t>数据库服务采用了</a:t>
              </a:r>
              <a:r>
                <a:rPr lang="en-US" altLang="zh-CN" sz="1200" dirty="0">
                  <a:solidFill>
                    <a:srgbClr val="10FBFE"/>
                  </a:solidFill>
                  <a:latin typeface="微软雅黑" panose="020B0503020204020204" charset="-122"/>
                  <a:ea typeface="微软雅黑" panose="020B0503020204020204" charset="-122"/>
                  <a:cs typeface="+mn-ea"/>
                </a:rPr>
                <a:t>Blobs</a:t>
              </a:r>
              <a:r>
                <a:rPr lang="zh-CN" altLang="en-US" sz="1200" dirty="0">
                  <a:solidFill>
                    <a:srgbClr val="10FBFE"/>
                  </a:solidFill>
                  <a:latin typeface="微软雅黑" panose="020B0503020204020204" charset="-122"/>
                  <a:ea typeface="微软雅黑" panose="020B0503020204020204" charset="-122"/>
                  <a:cs typeface="+mn-ea"/>
                </a:rPr>
                <a:t>算法，并专门针对视频和音频等媒体文件进行了优化。</a:t>
              </a: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en-US" altLang="zh-CN" sz="1600" b="1" dirty="0">
                  <a:solidFill>
                    <a:srgbClr val="10FBFE"/>
                  </a:solidFill>
                  <a:latin typeface="微软雅黑" panose="020B0503020204020204" charset="-122"/>
                  <a:ea typeface="微软雅黑" panose="020B0503020204020204" charset="-122"/>
                  <a:sym typeface="+mn-ea"/>
                </a:rPr>
                <a:t>Microsoft</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8" name="组合 67"/>
          <p:cNvGrpSpPr/>
          <p:nvPr/>
        </p:nvGrpSpPr>
        <p:grpSpPr>
          <a:xfrm>
            <a:off x="602428" y="1710857"/>
            <a:ext cx="3394669" cy="1797315"/>
            <a:chOff x="1532674" y="1981592"/>
            <a:chExt cx="3394669" cy="1797315"/>
          </a:xfrm>
        </p:grpSpPr>
        <p:sp>
          <p:nvSpPr>
            <p:cNvPr id="69" name="矩形 68"/>
            <p:cNvSpPr/>
            <p:nvPr/>
          </p:nvSpPr>
          <p:spPr>
            <a:xfrm>
              <a:off x="1532674" y="2334216"/>
              <a:ext cx="3394669" cy="1444691"/>
            </a:xfrm>
            <a:prstGeom prst="rect">
              <a:avLst/>
            </a:prstGeom>
          </p:spPr>
          <p:txBody>
            <a:bodyPr wrap="square">
              <a:spAutoFit/>
            </a:bodyPr>
            <a:lstStyle/>
            <a:p>
              <a:pPr algn="r">
                <a:lnSpc>
                  <a:spcPct val="150000"/>
                </a:lnSpc>
              </a:pPr>
              <a:r>
                <a:rPr lang="zh-CN" altLang="en-US" sz="1200" dirty="0">
                  <a:solidFill>
                    <a:srgbClr val="10FBFE"/>
                  </a:solidFill>
                  <a:latin typeface="微软雅黑" panose="020B0503020204020204" charset="-122"/>
                  <a:ea typeface="微软雅黑" panose="020B0503020204020204" charset="-122"/>
                  <a:cs typeface="+mn-ea"/>
                </a:rPr>
                <a:t>亚马逊</a:t>
              </a:r>
              <a:r>
                <a:rPr lang="en-US" altLang="zh-CN" sz="1200" dirty="0">
                  <a:solidFill>
                    <a:srgbClr val="10FBFE"/>
                  </a:solidFill>
                  <a:latin typeface="微软雅黑" panose="020B0503020204020204" charset="-122"/>
                  <a:ea typeface="微软雅黑" panose="020B0503020204020204" charset="-122"/>
                  <a:cs typeface="+mn-ea"/>
                </a:rPr>
                <a:t>AWS</a:t>
              </a:r>
              <a:r>
                <a:rPr lang="zh-CN" altLang="en-US" sz="1200" dirty="0">
                  <a:solidFill>
                    <a:srgbClr val="10FBFE"/>
                  </a:solidFill>
                  <a:latin typeface="微软雅黑" panose="020B0503020204020204" charset="-122"/>
                  <a:ea typeface="微软雅黑" panose="020B0503020204020204" charset="-122"/>
                  <a:cs typeface="+mn-ea"/>
                </a:rPr>
                <a:t>拥有多种基于云的数据库服务，包括关系型数据库和非关系型数据库。亚马逊关系型数据库（</a:t>
              </a:r>
              <a:r>
                <a:rPr lang="en-US" altLang="zh-CN" sz="1200" dirty="0">
                  <a:solidFill>
                    <a:srgbClr val="10FBFE"/>
                  </a:solidFill>
                  <a:latin typeface="微软雅黑" panose="020B0503020204020204" charset="-122"/>
                  <a:ea typeface="微软雅黑" panose="020B0503020204020204" charset="-122"/>
                  <a:cs typeface="+mn-ea"/>
                </a:rPr>
                <a:t>RDS</a:t>
              </a:r>
              <a:r>
                <a:rPr lang="zh-CN" altLang="en-US" sz="1200" dirty="0">
                  <a:solidFill>
                    <a:srgbClr val="10FBFE"/>
                  </a:solidFill>
                  <a:latin typeface="微软雅黑" panose="020B0503020204020204" charset="-122"/>
                  <a:ea typeface="微软雅黑" panose="020B0503020204020204" charset="-122"/>
                  <a:cs typeface="+mn-ea"/>
                </a:rPr>
                <a:t>）能够运行</a:t>
              </a:r>
              <a:r>
                <a:rPr lang="en-US" altLang="zh-CN" sz="1200" dirty="0">
                  <a:solidFill>
                    <a:srgbClr val="10FBFE"/>
                  </a:solidFill>
                  <a:latin typeface="微软雅黑" panose="020B0503020204020204" charset="-122"/>
                  <a:ea typeface="微软雅黑" panose="020B0503020204020204" charset="-122"/>
                  <a:cs typeface="+mn-ea"/>
                </a:rPr>
                <a:t>MySQL</a:t>
              </a:r>
              <a:r>
                <a:rPr lang="zh-CN" altLang="en-US" sz="1200" dirty="0">
                  <a:solidFill>
                    <a:srgbClr val="10FBFE"/>
                  </a:solidFill>
                  <a:latin typeface="微软雅黑" panose="020B0503020204020204" charset="-122"/>
                  <a:ea typeface="微软雅黑" panose="020B0503020204020204" charset="-122"/>
                  <a:cs typeface="+mn-ea"/>
                </a:rPr>
                <a:t>、甲骨文以及</a:t>
              </a:r>
              <a:r>
                <a:rPr lang="en-US" altLang="zh-CN" sz="1200" dirty="0">
                  <a:solidFill>
                    <a:srgbClr val="10FBFE"/>
                  </a:solidFill>
                  <a:latin typeface="微软雅黑" panose="020B0503020204020204" charset="-122"/>
                  <a:ea typeface="微软雅黑" panose="020B0503020204020204" charset="-122"/>
                  <a:cs typeface="+mn-ea"/>
                </a:rPr>
                <a:t>SQL Server</a:t>
              </a:r>
              <a:r>
                <a:rPr lang="zh-CN" altLang="en-US" sz="1200" dirty="0">
                  <a:solidFill>
                    <a:srgbClr val="10FBFE"/>
                  </a:solidFill>
                  <a:latin typeface="微软雅黑" panose="020B0503020204020204" charset="-122"/>
                  <a:ea typeface="微软雅黑" panose="020B0503020204020204" charset="-122"/>
                  <a:cs typeface="+mn-ea"/>
                </a:rPr>
                <a:t>等多种实例，亚马逊简单数据库则是一种专门针对小工作负载的非模式化数据库。</a:t>
              </a:r>
              <a:endParaRPr lang="en" altLang="zh-CN" sz="1200" dirty="0">
                <a:solidFill>
                  <a:srgbClr val="10FBFE"/>
                </a:solidFill>
                <a:latin typeface="微软雅黑" panose="020B0503020204020204" charset="-122"/>
                <a:ea typeface="微软雅黑" panose="020B0503020204020204" charset="-122"/>
                <a:cs typeface="+mn-ea"/>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en-US" altLang="zh-CN" sz="1600" b="1" dirty="0">
                  <a:solidFill>
                    <a:srgbClr val="10FBFE"/>
                  </a:solidFill>
                  <a:latin typeface="微软雅黑" panose="020B0503020204020204" charset="-122"/>
                  <a:ea typeface="微软雅黑" panose="020B0503020204020204" charset="-122"/>
                  <a:sym typeface="+mn-ea"/>
                </a:rPr>
                <a:t>Amazon</a:t>
              </a:r>
              <a:endParaRPr lang="zh-CN" altLang="en-US" b="1" dirty="0">
                <a:solidFill>
                  <a:schemeClr val="tx1">
                    <a:lumMod val="65000"/>
                    <a:lumOff val="35000"/>
                  </a:schemeClr>
                </a:solidFill>
              </a:endParaRPr>
            </a:p>
          </p:txBody>
        </p:sp>
      </p:grpSp>
      <p:grpSp>
        <p:nvGrpSpPr>
          <p:cNvPr id="71" name="组合 70"/>
          <p:cNvGrpSpPr/>
          <p:nvPr/>
        </p:nvGrpSpPr>
        <p:grpSpPr>
          <a:xfrm>
            <a:off x="602428" y="4341529"/>
            <a:ext cx="3394669" cy="1797315"/>
            <a:chOff x="1532674" y="1981592"/>
            <a:chExt cx="3394669" cy="1797315"/>
          </a:xfrm>
        </p:grpSpPr>
        <p:sp>
          <p:nvSpPr>
            <p:cNvPr id="72" name="矩形 71"/>
            <p:cNvSpPr/>
            <p:nvPr/>
          </p:nvSpPr>
          <p:spPr>
            <a:xfrm>
              <a:off x="1532674" y="2334216"/>
              <a:ext cx="3394669" cy="1444691"/>
            </a:xfrm>
            <a:prstGeom prst="rect">
              <a:avLst/>
            </a:prstGeom>
          </p:spPr>
          <p:txBody>
            <a:bodyPr wrap="square">
              <a:spAutoFit/>
            </a:bodyPr>
            <a:lstStyle/>
            <a:p>
              <a:pPr algn="r">
                <a:lnSpc>
                  <a:spcPct val="150000"/>
                </a:lnSpc>
              </a:pPr>
              <a:r>
                <a:rPr lang="zh-CN" altLang="en-US" sz="1200" dirty="0">
                  <a:solidFill>
                    <a:srgbClr val="10FBFE"/>
                  </a:solidFill>
                  <a:latin typeface="微软雅黑" panose="020B0503020204020204" charset="-122"/>
                  <a:ea typeface="微软雅黑" panose="020B0503020204020204" charset="-122"/>
                  <a:cs typeface="+mn-ea"/>
                </a:rPr>
                <a:t>谷歌的云数据库服务主要集中在谷歌</a:t>
              </a:r>
              <a:r>
                <a:rPr lang="en-US" altLang="zh-CN" sz="1200" dirty="0">
                  <a:solidFill>
                    <a:srgbClr val="10FBFE"/>
                  </a:solidFill>
                  <a:latin typeface="微软雅黑" panose="020B0503020204020204" charset="-122"/>
                  <a:ea typeface="微软雅黑" panose="020B0503020204020204" charset="-122"/>
                  <a:cs typeface="+mn-ea"/>
                </a:rPr>
                <a:t>Cloud SQL</a:t>
              </a:r>
              <a:r>
                <a:rPr lang="zh-CN" altLang="en-US" sz="1200" dirty="0">
                  <a:solidFill>
                    <a:srgbClr val="10FBFE"/>
                  </a:solidFill>
                  <a:latin typeface="微软雅黑" panose="020B0503020204020204" charset="-122"/>
                  <a:ea typeface="微软雅黑" panose="020B0503020204020204" charset="-122"/>
                  <a:cs typeface="+mn-ea"/>
                </a:rPr>
                <a:t>和</a:t>
              </a:r>
              <a:r>
                <a:rPr lang="en-US" altLang="zh-CN" sz="1200" dirty="0" err="1">
                  <a:solidFill>
                    <a:srgbClr val="10FBFE"/>
                  </a:solidFill>
                  <a:latin typeface="微软雅黑" panose="020B0503020204020204" charset="-122"/>
                  <a:ea typeface="微软雅黑" panose="020B0503020204020204" charset="-122"/>
                  <a:cs typeface="+mn-ea"/>
                </a:rPr>
                <a:t>BigQuery</a:t>
              </a:r>
              <a:r>
                <a:rPr lang="zh-CN" altLang="en-US" sz="1200" dirty="0">
                  <a:solidFill>
                    <a:srgbClr val="10FBFE"/>
                  </a:solidFill>
                  <a:latin typeface="微软雅黑" panose="020B0503020204020204" charset="-122"/>
                  <a:ea typeface="微软雅黑" panose="020B0503020204020204" charset="-122"/>
                  <a:cs typeface="+mn-ea"/>
                </a:rPr>
                <a:t>这两大产品上。前者被谷歌描述了一种类似</a:t>
              </a:r>
              <a:r>
                <a:rPr lang="en-US" altLang="zh-CN" sz="1200" dirty="0">
                  <a:solidFill>
                    <a:srgbClr val="10FBFE"/>
                  </a:solidFill>
                  <a:latin typeface="微软雅黑" panose="020B0503020204020204" charset="-122"/>
                  <a:ea typeface="微软雅黑" panose="020B0503020204020204" charset="-122"/>
                  <a:cs typeface="+mn-ea"/>
                </a:rPr>
                <a:t>MySQL</a:t>
              </a:r>
              <a:r>
                <a:rPr lang="zh-CN" altLang="en-US" sz="1200" dirty="0">
                  <a:solidFill>
                    <a:srgbClr val="10FBFE"/>
                  </a:solidFill>
                  <a:latin typeface="微软雅黑" panose="020B0503020204020204" charset="-122"/>
                  <a:ea typeface="微软雅黑" panose="020B0503020204020204" charset="-122"/>
                  <a:cs typeface="+mn-ea"/>
                </a:rPr>
                <a:t>的完全关系型数据库基础设施，而</a:t>
              </a:r>
              <a:r>
                <a:rPr lang="en-US" altLang="zh-CN" sz="1200" dirty="0" err="1">
                  <a:solidFill>
                    <a:srgbClr val="10FBFE"/>
                  </a:solidFill>
                  <a:latin typeface="微软雅黑" panose="020B0503020204020204" charset="-122"/>
                  <a:ea typeface="微软雅黑" panose="020B0503020204020204" charset="-122"/>
                  <a:cs typeface="+mn-ea"/>
                </a:rPr>
                <a:t>BigQuery</a:t>
              </a:r>
              <a:r>
                <a:rPr lang="zh-CN" altLang="en-US" sz="1200" dirty="0">
                  <a:solidFill>
                    <a:srgbClr val="10FBFE"/>
                  </a:solidFill>
                  <a:latin typeface="微软雅黑" panose="020B0503020204020204" charset="-122"/>
                  <a:ea typeface="微软雅黑" panose="020B0503020204020204" charset="-122"/>
                  <a:cs typeface="+mn-ea"/>
                </a:rPr>
                <a:t>则被塑造成在谷歌的云基础设施上运行大数据集查询的分析工具。</a:t>
              </a: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en-US" altLang="zh-CN" sz="1600" b="1" dirty="0">
                  <a:solidFill>
                    <a:srgbClr val="10FBFE"/>
                  </a:solidFill>
                  <a:latin typeface="微软雅黑" panose="020B0503020204020204" charset="-122"/>
                  <a:ea typeface="微软雅黑" panose="020B0503020204020204" charset="-122"/>
                  <a:sym typeface="+mn-ea"/>
                </a:rPr>
                <a:t>Google</a:t>
              </a:r>
              <a:endParaRPr lang="zh-CN" altLang="en-US" b="1" dirty="0">
                <a:solidFill>
                  <a:schemeClr val="tx1">
                    <a:lumMod val="65000"/>
                    <a:lumOff val="35000"/>
                  </a:schemeClr>
                </a:solidFill>
              </a:endParaRPr>
            </a:p>
          </p:txBody>
        </p:sp>
      </p:grpSp>
      <p:sp>
        <p:nvSpPr>
          <p:cNvPr id="6" name="椭圆 5"/>
          <p:cNvSpPr/>
          <p:nvPr/>
        </p:nvSpPr>
        <p:spPr>
          <a:xfrm>
            <a:off x="4265930" y="1737209"/>
            <a:ext cx="1413510" cy="1413510"/>
          </a:xfrm>
          <a:prstGeom prst="ellipse">
            <a:avLst/>
          </a:prstGeom>
          <a:blipFill rotWithShape="1">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03220" y="2995859"/>
            <a:ext cx="1413510" cy="1413510"/>
          </a:xfrm>
          <a:prstGeom prst="ellipse">
            <a:avLst/>
          </a:prstGeom>
          <a:blipFill rotWithShape="1">
            <a:blip r:embed="rId4">
              <a:extLst>
                <a:ext uri="{28A0092B-C50C-407E-A947-70E740481C1C}">
                  <a14:useLocalDpi xmlns:a14="http://schemas.microsoft.com/office/drawing/2010/main" val="0"/>
                </a:ext>
              </a:extLst>
            </a:blip>
            <a:srcRect/>
            <a:stretch>
              <a:fillRect l="-39286" r="-392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363347"/>
            <a:ext cx="1413510" cy="1413510"/>
          </a:xfrm>
          <a:prstGeom prst="ellipse">
            <a:avLst/>
          </a:prstGeom>
          <a:blipFill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2096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2" presetClass="entr" presetSubtype="2" fill="hold" grpId="1"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0-#ppt_w/2"/>
                                          </p:val>
                                        </p:tav>
                                        <p:tav tm="100000">
                                          <p:val>
                                            <p:strVal val="#ppt_x"/>
                                          </p:val>
                                        </p:tav>
                                      </p:tavLst>
                                    </p:anim>
                                    <p:anim calcmode="lin" valueType="num">
                                      <p:cBhvr additive="base">
                                        <p:cTn id="45" dur="500" fill="hold"/>
                                        <p:tgtEl>
                                          <p:spTgt spid="9"/>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12" presetClass="entr" presetSubtype="2"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 calcmode="lin" valueType="num">
                                      <p:cBhvr additive="base">
                                        <p:cTn id="49" dur="500"/>
                                        <p:tgtEl>
                                          <p:spTgt spid="68"/>
                                        </p:tgtEl>
                                        <p:attrNameLst>
                                          <p:attrName>ppt_x</p:attrName>
                                        </p:attrNameLst>
                                      </p:cBhvr>
                                      <p:tavLst>
                                        <p:tav tm="0">
                                          <p:val>
                                            <p:strVal val="#ppt_x+#ppt_w*1.125000"/>
                                          </p:val>
                                        </p:tav>
                                        <p:tav tm="100000">
                                          <p:val>
                                            <p:strVal val="#ppt_x"/>
                                          </p:val>
                                        </p:tav>
                                      </p:tavLst>
                                    </p:anim>
                                    <p:animEffect transition="in" filter="wipe(left)">
                                      <p:cBhvr>
                                        <p:cTn id="50" dur="500"/>
                                        <p:tgtEl>
                                          <p:spTgt spid="68"/>
                                        </p:tgtEl>
                                      </p:cBhvr>
                                    </p:animEffect>
                                  </p:childTnLst>
                                </p:cTn>
                              </p:par>
                              <p:par>
                                <p:cTn id="51" presetID="12" presetClass="entr" presetSubtype="8" fill="hold" nodeType="withEffect">
                                  <p:stCondLst>
                                    <p:cond delay="250"/>
                                  </p:stCondLst>
                                  <p:childTnLst>
                                    <p:set>
                                      <p:cBhvr>
                                        <p:cTn id="52" dur="1" fill="hold">
                                          <p:stCondLst>
                                            <p:cond delay="0"/>
                                          </p:stCondLst>
                                        </p:cTn>
                                        <p:tgtEl>
                                          <p:spTgt spid="62"/>
                                        </p:tgtEl>
                                        <p:attrNameLst>
                                          <p:attrName>style.visibility</p:attrName>
                                        </p:attrNameLst>
                                      </p:cBhvr>
                                      <p:to>
                                        <p:strVal val="visible"/>
                                      </p:to>
                                    </p:set>
                                    <p:anim calcmode="lin" valueType="num">
                                      <p:cBhvr additive="base">
                                        <p:cTn id="53" dur="500"/>
                                        <p:tgtEl>
                                          <p:spTgt spid="62"/>
                                        </p:tgtEl>
                                        <p:attrNameLst>
                                          <p:attrName>ppt_x</p:attrName>
                                        </p:attrNameLst>
                                      </p:cBhvr>
                                      <p:tavLst>
                                        <p:tav tm="0">
                                          <p:val>
                                            <p:strVal val="#ppt_x-#ppt_w*1.125000"/>
                                          </p:val>
                                        </p:tav>
                                        <p:tav tm="100000">
                                          <p:val>
                                            <p:strVal val="#ppt_x"/>
                                          </p:val>
                                        </p:tav>
                                      </p:tavLst>
                                    </p:anim>
                                    <p:animEffect transition="in" filter="wipe(right)">
                                      <p:cBhvr>
                                        <p:cTn id="54" dur="500"/>
                                        <p:tgtEl>
                                          <p:spTgt spid="62"/>
                                        </p:tgtEl>
                                      </p:cBhvr>
                                    </p:animEffect>
                                  </p:childTnLst>
                                </p:cTn>
                              </p:par>
                              <p:par>
                                <p:cTn id="55" presetID="12" presetClass="entr" presetSubtype="2" fill="hold" nodeType="withEffect">
                                  <p:stCondLst>
                                    <p:cond delay="500"/>
                                  </p:stCondLst>
                                  <p:childTnLst>
                                    <p:set>
                                      <p:cBhvr>
                                        <p:cTn id="56" dur="1" fill="hold">
                                          <p:stCondLst>
                                            <p:cond delay="0"/>
                                          </p:stCondLst>
                                        </p:cTn>
                                        <p:tgtEl>
                                          <p:spTgt spid="71"/>
                                        </p:tgtEl>
                                        <p:attrNameLst>
                                          <p:attrName>style.visibility</p:attrName>
                                        </p:attrNameLst>
                                      </p:cBhvr>
                                      <p:to>
                                        <p:strVal val="visible"/>
                                      </p:to>
                                    </p:set>
                                    <p:anim calcmode="lin" valueType="num">
                                      <p:cBhvr additive="base">
                                        <p:cTn id="57" dur="500"/>
                                        <p:tgtEl>
                                          <p:spTgt spid="71"/>
                                        </p:tgtEl>
                                        <p:attrNameLst>
                                          <p:attrName>ppt_x</p:attrName>
                                        </p:attrNameLst>
                                      </p:cBhvr>
                                      <p:tavLst>
                                        <p:tav tm="0">
                                          <p:val>
                                            <p:strVal val="#ppt_x+#ppt_w*1.125000"/>
                                          </p:val>
                                        </p:tav>
                                        <p:tav tm="100000">
                                          <p:val>
                                            <p:strVal val="#ppt_x"/>
                                          </p:val>
                                        </p:tav>
                                      </p:tavLst>
                                    </p:anim>
                                    <p:animEffect transition="in" filter="wipe(left)">
                                      <p:cBhvr>
                                        <p:cTn id="5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3" grpId="0" bldLvl="0" animBg="1"/>
      <p:bldP spid="16" grpId="0" bldLvl="0" animBg="1"/>
      <p:bldP spid="6" grpId="0" animBg="1"/>
      <p:bldP spid="8" grpId="0" animBg="1"/>
      <p:bldP spid="8" grpId="1"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en-US" altLang="zh-CN" sz="2000" b="1" dirty="0">
                <a:solidFill>
                  <a:srgbClr val="10FBFE"/>
                </a:solidFill>
                <a:latin typeface="微软雅黑" panose="020B0503020204020204" charset="-122"/>
                <a:ea typeface="微软雅黑" panose="020B0503020204020204" charset="-122"/>
              </a:rPr>
              <a:t>Amazon</a:t>
            </a:r>
            <a:r>
              <a:rPr lang="zh-CN" altLang="en-US" sz="2000" b="1" dirty="0">
                <a:solidFill>
                  <a:srgbClr val="10FBFE"/>
                </a:solidFill>
                <a:latin typeface="微软雅黑" panose="020B0503020204020204" charset="-122"/>
                <a:ea typeface="微软雅黑" panose="020B0503020204020204" charset="-122"/>
              </a:rPr>
              <a:t>云数据库</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圆角矩形 6">
            <a:extLst>
              <a:ext uri="{FF2B5EF4-FFF2-40B4-BE49-F238E27FC236}">
                <a16:creationId xmlns:a16="http://schemas.microsoft.com/office/drawing/2014/main" id="{B453054F-588B-5349-BB68-DE65FFA7467C}"/>
              </a:ext>
            </a:extLst>
          </p:cNvPr>
          <p:cNvSpPr/>
          <p:nvPr/>
        </p:nvSpPr>
        <p:spPr>
          <a:xfrm>
            <a:off x="5240154" y="983615"/>
            <a:ext cx="1674796" cy="5390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rgbClr val="6AE7FF"/>
                </a:solidFill>
              </a:rPr>
              <a:t>Amazon</a:t>
            </a:r>
            <a:endParaRPr kumimoji="1" lang="zh-CN" altLang="en-US" sz="2800" dirty="0">
              <a:solidFill>
                <a:srgbClr val="6AE7FF"/>
              </a:solidFill>
            </a:endParaRPr>
          </a:p>
        </p:txBody>
      </p:sp>
      <p:grpSp>
        <p:nvGrpSpPr>
          <p:cNvPr id="369" name="组合 368">
            <a:extLst>
              <a:ext uri="{FF2B5EF4-FFF2-40B4-BE49-F238E27FC236}">
                <a16:creationId xmlns:a16="http://schemas.microsoft.com/office/drawing/2014/main" id="{1381E9B7-21A8-896E-B25F-96D294A79B3C}"/>
              </a:ext>
            </a:extLst>
          </p:cNvPr>
          <p:cNvGrpSpPr/>
          <p:nvPr/>
        </p:nvGrpSpPr>
        <p:grpSpPr>
          <a:xfrm>
            <a:off x="1090059" y="2329313"/>
            <a:ext cx="10349969" cy="1245735"/>
            <a:chOff x="1090059" y="2329313"/>
            <a:chExt cx="10349969" cy="1245735"/>
          </a:xfrm>
        </p:grpSpPr>
        <p:grpSp>
          <p:nvGrpSpPr>
            <p:cNvPr id="361" name="组合 360">
              <a:extLst>
                <a:ext uri="{FF2B5EF4-FFF2-40B4-BE49-F238E27FC236}">
                  <a16:creationId xmlns:a16="http://schemas.microsoft.com/office/drawing/2014/main" id="{01825D87-9DB6-33AF-976B-B635CF58E749}"/>
                </a:ext>
              </a:extLst>
            </p:cNvPr>
            <p:cNvGrpSpPr/>
            <p:nvPr/>
          </p:nvGrpSpPr>
          <p:grpSpPr>
            <a:xfrm>
              <a:off x="1090059" y="2329313"/>
              <a:ext cx="1121345" cy="1245735"/>
              <a:chOff x="1090059" y="2329313"/>
              <a:chExt cx="1121345" cy="1245735"/>
            </a:xfrm>
          </p:grpSpPr>
          <p:sp>
            <p:nvSpPr>
              <p:cNvPr id="56" name="椭圆 55">
                <a:extLst>
                  <a:ext uri="{FF2B5EF4-FFF2-40B4-BE49-F238E27FC236}">
                    <a16:creationId xmlns:a16="http://schemas.microsoft.com/office/drawing/2014/main" id="{9EFE3A02-EFD4-63F2-8A2F-75A5D6C738F1}"/>
                  </a:ext>
                </a:extLst>
              </p:cNvPr>
              <p:cNvSpPr/>
              <p:nvPr/>
            </p:nvSpPr>
            <p:spPr>
              <a:xfrm>
                <a:off x="1232033" y="2329313"/>
                <a:ext cx="837398" cy="837398"/>
              </a:xfrm>
              <a:prstGeom prst="ellipse">
                <a:avLst/>
              </a:prstGeom>
              <a:blipFill dpi="0"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2875" t="13462" r="12875" b="1228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8" name="文本框 257">
                <a:extLst>
                  <a:ext uri="{FF2B5EF4-FFF2-40B4-BE49-F238E27FC236}">
                    <a16:creationId xmlns:a16="http://schemas.microsoft.com/office/drawing/2014/main" id="{E7D858E6-E0F8-E3EE-D12F-FB5B7EB664BB}"/>
                  </a:ext>
                </a:extLst>
              </p:cNvPr>
              <p:cNvSpPr txBox="1"/>
              <p:nvPr/>
            </p:nvSpPr>
            <p:spPr>
              <a:xfrm>
                <a:off x="1090059" y="3236494"/>
                <a:ext cx="112134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rPr>
                  <a:t>关系数据</a:t>
                </a:r>
              </a:p>
            </p:txBody>
          </p:sp>
        </p:grpSp>
        <p:grpSp>
          <p:nvGrpSpPr>
            <p:cNvPr id="362" name="组合 361">
              <a:extLst>
                <a:ext uri="{FF2B5EF4-FFF2-40B4-BE49-F238E27FC236}">
                  <a16:creationId xmlns:a16="http://schemas.microsoft.com/office/drawing/2014/main" id="{41CFEFB6-2FEC-0B14-8E0D-E66B18A148BF}"/>
                </a:ext>
              </a:extLst>
            </p:cNvPr>
            <p:cNvGrpSpPr/>
            <p:nvPr/>
          </p:nvGrpSpPr>
          <p:grpSpPr>
            <a:xfrm>
              <a:off x="2389470" y="2329313"/>
              <a:ext cx="1121345" cy="1245735"/>
              <a:chOff x="2389470" y="2329313"/>
              <a:chExt cx="1121345" cy="1245735"/>
            </a:xfrm>
          </p:grpSpPr>
          <p:sp>
            <p:nvSpPr>
              <p:cNvPr id="59" name="椭圆 58">
                <a:extLst>
                  <a:ext uri="{FF2B5EF4-FFF2-40B4-BE49-F238E27FC236}">
                    <a16:creationId xmlns:a16="http://schemas.microsoft.com/office/drawing/2014/main" id="{51E9FDEC-37C8-6004-9267-AC449C6D57AA}"/>
                  </a:ext>
                </a:extLst>
              </p:cNvPr>
              <p:cNvSpPr/>
              <p:nvPr/>
            </p:nvSpPr>
            <p:spPr>
              <a:xfrm>
                <a:off x="2531444" y="2329313"/>
                <a:ext cx="837398" cy="837398"/>
              </a:xfrm>
              <a:prstGeom prst="ellipse">
                <a:avLst/>
              </a:prstGeom>
              <a:blipFill dpi="0"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2648" t="10668" r="9080" b="1106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9" name="文本框 258">
                <a:extLst>
                  <a:ext uri="{FF2B5EF4-FFF2-40B4-BE49-F238E27FC236}">
                    <a16:creationId xmlns:a16="http://schemas.microsoft.com/office/drawing/2014/main" id="{BEF43D21-034B-D619-B01F-D34866808132}"/>
                  </a:ext>
                </a:extLst>
              </p:cNvPr>
              <p:cNvSpPr txBox="1"/>
              <p:nvPr/>
            </p:nvSpPr>
            <p:spPr>
              <a:xfrm>
                <a:off x="2389470" y="3236494"/>
                <a:ext cx="112134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rPr>
                  <a:t>键值数据</a:t>
                </a:r>
              </a:p>
            </p:txBody>
          </p:sp>
        </p:grpSp>
        <p:grpSp>
          <p:nvGrpSpPr>
            <p:cNvPr id="363" name="组合 362">
              <a:extLst>
                <a:ext uri="{FF2B5EF4-FFF2-40B4-BE49-F238E27FC236}">
                  <a16:creationId xmlns:a16="http://schemas.microsoft.com/office/drawing/2014/main" id="{B56D3C05-208B-6080-3B03-AD6A625D8D1C}"/>
                </a:ext>
              </a:extLst>
            </p:cNvPr>
            <p:cNvGrpSpPr/>
            <p:nvPr/>
          </p:nvGrpSpPr>
          <p:grpSpPr>
            <a:xfrm>
              <a:off x="3656796" y="2329313"/>
              <a:ext cx="1121345" cy="1245735"/>
              <a:chOff x="3656796" y="2329313"/>
              <a:chExt cx="1121345" cy="1245735"/>
            </a:xfrm>
          </p:grpSpPr>
          <p:sp>
            <p:nvSpPr>
              <p:cNvPr id="60" name="椭圆 59">
                <a:extLst>
                  <a:ext uri="{FF2B5EF4-FFF2-40B4-BE49-F238E27FC236}">
                    <a16:creationId xmlns:a16="http://schemas.microsoft.com/office/drawing/2014/main" id="{BEFC38E3-8708-02AB-16B7-016C2E4AD4DA}"/>
                  </a:ext>
                </a:extLst>
              </p:cNvPr>
              <p:cNvSpPr/>
              <p:nvPr/>
            </p:nvSpPr>
            <p:spPr>
              <a:xfrm>
                <a:off x="3798770" y="2329313"/>
                <a:ext cx="837398" cy="837398"/>
              </a:xfrm>
              <a:prstGeom prst="ellipse">
                <a:avLst/>
              </a:prstGeom>
              <a:blipFill dpi="0"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2782" t="22782" r="22782" b="2278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0" name="文本框 259">
                <a:extLst>
                  <a:ext uri="{FF2B5EF4-FFF2-40B4-BE49-F238E27FC236}">
                    <a16:creationId xmlns:a16="http://schemas.microsoft.com/office/drawing/2014/main" id="{C596E60D-90DE-5A78-FA48-208981D24EB3}"/>
                  </a:ext>
                </a:extLst>
              </p:cNvPr>
              <p:cNvSpPr txBox="1"/>
              <p:nvPr/>
            </p:nvSpPr>
            <p:spPr>
              <a:xfrm>
                <a:off x="3656796" y="3236494"/>
                <a:ext cx="112134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rPr>
                  <a:t>宽列数据</a:t>
                </a:r>
              </a:p>
            </p:txBody>
          </p:sp>
        </p:grpSp>
        <p:grpSp>
          <p:nvGrpSpPr>
            <p:cNvPr id="364" name="组合 363">
              <a:extLst>
                <a:ext uri="{FF2B5EF4-FFF2-40B4-BE49-F238E27FC236}">
                  <a16:creationId xmlns:a16="http://schemas.microsoft.com/office/drawing/2014/main" id="{366F863E-BE0E-E005-0407-A806C827629F}"/>
                </a:ext>
              </a:extLst>
            </p:cNvPr>
            <p:cNvGrpSpPr/>
            <p:nvPr/>
          </p:nvGrpSpPr>
          <p:grpSpPr>
            <a:xfrm>
              <a:off x="4956207" y="2329313"/>
              <a:ext cx="1121345" cy="1245735"/>
              <a:chOff x="4956207" y="2329313"/>
              <a:chExt cx="1121345" cy="1245735"/>
            </a:xfrm>
          </p:grpSpPr>
          <p:sp>
            <p:nvSpPr>
              <p:cNvPr id="61" name="椭圆 60">
                <a:extLst>
                  <a:ext uri="{FF2B5EF4-FFF2-40B4-BE49-F238E27FC236}">
                    <a16:creationId xmlns:a16="http://schemas.microsoft.com/office/drawing/2014/main" id="{2ABCC63F-242E-107B-1A56-9A91BB41C71F}"/>
                  </a:ext>
                </a:extLst>
              </p:cNvPr>
              <p:cNvSpPr/>
              <p:nvPr/>
            </p:nvSpPr>
            <p:spPr>
              <a:xfrm>
                <a:off x="5098181" y="2329313"/>
                <a:ext cx="837398" cy="837398"/>
              </a:xfrm>
              <a:prstGeom prst="ellipse">
                <a:avLst/>
              </a:prstGeom>
              <a: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l="20898" t="18390" r="16858" b="19366"/>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1" name="文本框 260">
                <a:extLst>
                  <a:ext uri="{FF2B5EF4-FFF2-40B4-BE49-F238E27FC236}">
                    <a16:creationId xmlns:a16="http://schemas.microsoft.com/office/drawing/2014/main" id="{EB0857D1-D8C5-5E9B-D630-44AEE236C54E}"/>
                  </a:ext>
                </a:extLst>
              </p:cNvPr>
              <p:cNvSpPr txBox="1"/>
              <p:nvPr/>
            </p:nvSpPr>
            <p:spPr>
              <a:xfrm>
                <a:off x="4956207" y="3236494"/>
                <a:ext cx="112134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rPr>
                  <a:t>文档数据</a:t>
                </a:r>
              </a:p>
            </p:txBody>
          </p:sp>
        </p:grpSp>
        <p:grpSp>
          <p:nvGrpSpPr>
            <p:cNvPr id="365" name="组合 364">
              <a:extLst>
                <a:ext uri="{FF2B5EF4-FFF2-40B4-BE49-F238E27FC236}">
                  <a16:creationId xmlns:a16="http://schemas.microsoft.com/office/drawing/2014/main" id="{31649219-7B38-3C13-7627-32AE958BF5B6}"/>
                </a:ext>
              </a:extLst>
            </p:cNvPr>
            <p:cNvGrpSpPr/>
            <p:nvPr/>
          </p:nvGrpSpPr>
          <p:grpSpPr>
            <a:xfrm>
              <a:off x="6268451" y="2329313"/>
              <a:ext cx="1121345" cy="1245735"/>
              <a:chOff x="6268451" y="2329313"/>
              <a:chExt cx="1121345" cy="1245735"/>
            </a:xfrm>
          </p:grpSpPr>
          <p:sp>
            <p:nvSpPr>
              <p:cNvPr id="62" name="椭圆 61">
                <a:extLst>
                  <a:ext uri="{FF2B5EF4-FFF2-40B4-BE49-F238E27FC236}">
                    <a16:creationId xmlns:a16="http://schemas.microsoft.com/office/drawing/2014/main" id="{684E2D3B-CADA-BE89-9719-D06A92243385}"/>
                  </a:ext>
                </a:extLst>
              </p:cNvPr>
              <p:cNvSpPr/>
              <p:nvPr/>
            </p:nvSpPr>
            <p:spPr>
              <a:xfrm>
                <a:off x="6397592" y="2329313"/>
                <a:ext cx="837398" cy="837398"/>
              </a:xfrm>
              <a:prstGeom prst="ellipse">
                <a:avLst/>
              </a:prstGeom>
              <a:blipFill dpi="0" rotWithShape="1">
                <a:blip r:embed="rId11">
                  <a:extLst>
                    <a:ext uri="{28A0092B-C50C-407E-A947-70E740481C1C}">
                      <a14:useLocalDpi xmlns:a14="http://schemas.microsoft.com/office/drawing/2010/main" val="0"/>
                    </a:ext>
                  </a:extLst>
                </a:blip>
                <a:srcRect/>
                <a:stretch>
                  <a:fillRect l="19109" t="20081" r="19109" b="1813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2" name="文本框 261">
                <a:extLst>
                  <a:ext uri="{FF2B5EF4-FFF2-40B4-BE49-F238E27FC236}">
                    <a16:creationId xmlns:a16="http://schemas.microsoft.com/office/drawing/2014/main" id="{942EB9A1-4948-C582-BDE5-5CA741322FDC}"/>
                  </a:ext>
                </a:extLst>
              </p:cNvPr>
              <p:cNvSpPr txBox="1"/>
              <p:nvPr/>
            </p:nvSpPr>
            <p:spPr>
              <a:xfrm>
                <a:off x="6268451" y="3236494"/>
                <a:ext cx="112134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rPr>
                  <a:t>内存数据</a:t>
                </a:r>
              </a:p>
            </p:txBody>
          </p:sp>
        </p:grpSp>
        <p:grpSp>
          <p:nvGrpSpPr>
            <p:cNvPr id="366" name="组合 365">
              <a:extLst>
                <a:ext uri="{FF2B5EF4-FFF2-40B4-BE49-F238E27FC236}">
                  <a16:creationId xmlns:a16="http://schemas.microsoft.com/office/drawing/2014/main" id="{CE4C043D-CAEB-22F8-18AE-F7F1502959AA}"/>
                </a:ext>
              </a:extLst>
            </p:cNvPr>
            <p:cNvGrpSpPr/>
            <p:nvPr/>
          </p:nvGrpSpPr>
          <p:grpSpPr>
            <a:xfrm>
              <a:off x="7669834" y="2329313"/>
              <a:ext cx="1121345" cy="1245735"/>
              <a:chOff x="7669834" y="2329313"/>
              <a:chExt cx="1121345" cy="1245735"/>
            </a:xfrm>
          </p:grpSpPr>
          <p:sp>
            <p:nvSpPr>
              <p:cNvPr id="63" name="椭圆 62">
                <a:extLst>
                  <a:ext uri="{FF2B5EF4-FFF2-40B4-BE49-F238E27FC236}">
                    <a16:creationId xmlns:a16="http://schemas.microsoft.com/office/drawing/2014/main" id="{32161A40-FE40-5246-3089-941C446C993D}"/>
                  </a:ext>
                </a:extLst>
              </p:cNvPr>
              <p:cNvSpPr/>
              <p:nvPr/>
            </p:nvSpPr>
            <p:spPr>
              <a:xfrm>
                <a:off x="7697003" y="2329313"/>
                <a:ext cx="837398" cy="837398"/>
              </a:xfrm>
              <a:prstGeom prst="ellipse">
                <a:avLst/>
              </a:prstGeom>
              <a:blipFill dpi="0" rotWithShape="1">
                <a:blip r:embed="rId12">
                  <a:extLst>
                    <a:ext uri="{28A0092B-C50C-407E-A947-70E740481C1C}">
                      <a14:useLocalDpi xmlns:a14="http://schemas.microsoft.com/office/drawing/2010/main" val="0"/>
                    </a:ext>
                  </a:extLst>
                </a:blip>
                <a:srcRect/>
                <a:stretch>
                  <a:fillRect l="20718" t="19330" r="19664" b="21052"/>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3" name="文本框 262">
                <a:extLst>
                  <a:ext uri="{FF2B5EF4-FFF2-40B4-BE49-F238E27FC236}">
                    <a16:creationId xmlns:a16="http://schemas.microsoft.com/office/drawing/2014/main" id="{A26FD3AC-0756-8093-9F5B-1709C1311525}"/>
                  </a:ext>
                </a:extLst>
              </p:cNvPr>
              <p:cNvSpPr txBox="1"/>
              <p:nvPr/>
            </p:nvSpPr>
            <p:spPr>
              <a:xfrm>
                <a:off x="7669834" y="3236494"/>
                <a:ext cx="112134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rPr>
                  <a:t>图数据</a:t>
                </a:r>
              </a:p>
            </p:txBody>
          </p:sp>
        </p:grpSp>
        <p:grpSp>
          <p:nvGrpSpPr>
            <p:cNvPr id="367" name="组合 366">
              <a:extLst>
                <a:ext uri="{FF2B5EF4-FFF2-40B4-BE49-F238E27FC236}">
                  <a16:creationId xmlns:a16="http://schemas.microsoft.com/office/drawing/2014/main" id="{354F8528-992D-7392-58F8-D6017EC2B49C}"/>
                </a:ext>
              </a:extLst>
            </p:cNvPr>
            <p:cNvGrpSpPr/>
            <p:nvPr/>
          </p:nvGrpSpPr>
          <p:grpSpPr>
            <a:xfrm>
              <a:off x="8840204" y="2329313"/>
              <a:ext cx="1121345" cy="1245735"/>
              <a:chOff x="8840204" y="2329313"/>
              <a:chExt cx="1121345" cy="1245735"/>
            </a:xfrm>
          </p:grpSpPr>
          <p:sp>
            <p:nvSpPr>
              <p:cNvPr id="256" name="椭圆 255">
                <a:extLst>
                  <a:ext uri="{FF2B5EF4-FFF2-40B4-BE49-F238E27FC236}">
                    <a16:creationId xmlns:a16="http://schemas.microsoft.com/office/drawing/2014/main" id="{3C47F898-800A-313A-E199-05B65F37F41A}"/>
                  </a:ext>
                </a:extLst>
              </p:cNvPr>
              <p:cNvSpPr/>
              <p:nvPr/>
            </p:nvSpPr>
            <p:spPr>
              <a:xfrm>
                <a:off x="8996414" y="2329313"/>
                <a:ext cx="837398" cy="837398"/>
              </a:xfrm>
              <a:prstGeom prst="ellipse">
                <a:avLst/>
              </a:prstGeom>
              <a:blipFill dpi="0" rotWithShape="1">
                <a:blip r:embed="rId13">
                  <a:extLst>
                    <a:ext uri="{28A0092B-C50C-407E-A947-70E740481C1C}">
                      <a14:useLocalDpi xmlns:a14="http://schemas.microsoft.com/office/drawing/2010/main" val="0"/>
                    </a:ext>
                  </a:extLst>
                </a:blip>
                <a:srcRect/>
                <a:stretch>
                  <a:fillRect l="25663" t="24514" r="23021" b="2417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5" name="文本框 264">
                <a:extLst>
                  <a:ext uri="{FF2B5EF4-FFF2-40B4-BE49-F238E27FC236}">
                    <a16:creationId xmlns:a16="http://schemas.microsoft.com/office/drawing/2014/main" id="{AF5DFD54-F619-0154-0C9C-30E894BAF155}"/>
                  </a:ext>
                </a:extLst>
              </p:cNvPr>
              <p:cNvSpPr txBox="1"/>
              <p:nvPr/>
            </p:nvSpPr>
            <p:spPr>
              <a:xfrm>
                <a:off x="8840204" y="3236494"/>
                <a:ext cx="112134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rPr>
                  <a:t>时序数据</a:t>
                </a:r>
              </a:p>
            </p:txBody>
          </p:sp>
        </p:grpSp>
        <p:grpSp>
          <p:nvGrpSpPr>
            <p:cNvPr id="368" name="组合 367">
              <a:extLst>
                <a:ext uri="{FF2B5EF4-FFF2-40B4-BE49-F238E27FC236}">
                  <a16:creationId xmlns:a16="http://schemas.microsoft.com/office/drawing/2014/main" id="{A164B73D-C439-9482-1E20-D51161627B78}"/>
                </a:ext>
              </a:extLst>
            </p:cNvPr>
            <p:cNvGrpSpPr/>
            <p:nvPr/>
          </p:nvGrpSpPr>
          <p:grpSpPr>
            <a:xfrm>
              <a:off x="9989019" y="2329313"/>
              <a:ext cx="1451009" cy="1245735"/>
              <a:chOff x="9989019" y="2329313"/>
              <a:chExt cx="1451009" cy="1245735"/>
            </a:xfrm>
          </p:grpSpPr>
          <p:sp>
            <p:nvSpPr>
              <p:cNvPr id="257" name="椭圆 256">
                <a:extLst>
                  <a:ext uri="{FF2B5EF4-FFF2-40B4-BE49-F238E27FC236}">
                    <a16:creationId xmlns:a16="http://schemas.microsoft.com/office/drawing/2014/main" id="{0003C9AC-B327-2741-7979-110841FA53A1}"/>
                  </a:ext>
                </a:extLst>
              </p:cNvPr>
              <p:cNvSpPr/>
              <p:nvPr/>
            </p:nvSpPr>
            <p:spPr>
              <a:xfrm>
                <a:off x="10295825" y="2329313"/>
                <a:ext cx="837398" cy="837398"/>
              </a:xfrm>
              <a:prstGeom prst="ellipse">
                <a:avLst/>
              </a:prstGeom>
              <a:blipFill dpi="0" rotWithShape="1">
                <a:blip r:embed="rId14">
                  <a:extLst>
                    <a:ext uri="{28A0092B-C50C-407E-A947-70E740481C1C}">
                      <a14:useLocalDpi xmlns:a14="http://schemas.microsoft.com/office/drawing/2010/main" val="0"/>
                    </a:ext>
                  </a:extLst>
                </a:blip>
                <a:srcRect/>
                <a:stretch>
                  <a:fillRect l="21278" t="21955" r="21278" b="20601"/>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6" name="文本框 265">
                <a:extLst>
                  <a:ext uri="{FF2B5EF4-FFF2-40B4-BE49-F238E27FC236}">
                    <a16:creationId xmlns:a16="http://schemas.microsoft.com/office/drawing/2014/main" id="{8D6775A3-BD5A-753F-8D8B-9EA48BB72A3F}"/>
                  </a:ext>
                </a:extLst>
              </p:cNvPr>
              <p:cNvSpPr txBox="1"/>
              <p:nvPr/>
            </p:nvSpPr>
            <p:spPr>
              <a:xfrm>
                <a:off x="9989019" y="3236494"/>
                <a:ext cx="1451009"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rPr>
                  <a:t>分类帐数据</a:t>
                </a:r>
              </a:p>
            </p:txBody>
          </p:sp>
        </p:grpSp>
      </p:grpSp>
      <p:grpSp>
        <p:nvGrpSpPr>
          <p:cNvPr id="392" name="组合 391">
            <a:extLst>
              <a:ext uri="{FF2B5EF4-FFF2-40B4-BE49-F238E27FC236}">
                <a16:creationId xmlns:a16="http://schemas.microsoft.com/office/drawing/2014/main" id="{98C1E8F5-E13E-6661-0E72-F5A9BF3D44B6}"/>
              </a:ext>
            </a:extLst>
          </p:cNvPr>
          <p:cNvGrpSpPr/>
          <p:nvPr/>
        </p:nvGrpSpPr>
        <p:grpSpPr>
          <a:xfrm>
            <a:off x="-49666" y="5228924"/>
            <a:ext cx="3383282" cy="276999"/>
            <a:chOff x="-49666" y="5228924"/>
            <a:chExt cx="3383282" cy="276999"/>
          </a:xfrm>
        </p:grpSpPr>
        <p:sp>
          <p:nvSpPr>
            <p:cNvPr id="276" name="文本框 275">
              <a:extLst>
                <a:ext uri="{FF2B5EF4-FFF2-40B4-BE49-F238E27FC236}">
                  <a16:creationId xmlns:a16="http://schemas.microsoft.com/office/drawing/2014/main" id="{873D2103-8817-0E56-B9D9-B27B383C69B0}"/>
                </a:ext>
              </a:extLst>
            </p:cNvPr>
            <p:cNvSpPr txBox="1"/>
            <p:nvPr/>
          </p:nvSpPr>
          <p:spPr>
            <a:xfrm>
              <a:off x="-49666" y="5228924"/>
              <a:ext cx="1121345" cy="276999"/>
            </a:xfrm>
            <a:prstGeom prst="rect">
              <a:avLst/>
            </a:prstGeom>
            <a:noFill/>
          </p:spPr>
          <p:txBody>
            <a:bodyPr wrap="square" rtlCol="0">
              <a:spAutoFit/>
            </a:bodyPr>
            <a:lstStyle/>
            <a:p>
              <a:pPr algn="ctr"/>
              <a:r>
                <a:rPr lang="en-US" altLang="zh-CN" sz="1200" b="1" dirty="0">
                  <a:solidFill>
                    <a:srgbClr val="10FBFE"/>
                  </a:solidFill>
                  <a:latin typeface="微软雅黑" panose="020B0503020204020204" charset="-122"/>
                  <a:ea typeface="微软雅黑" panose="020B0503020204020204" charset="-122"/>
                </a:rPr>
                <a:t>Aurora</a:t>
              </a:r>
              <a:endParaRPr lang="zh-CN" altLang="en-US" sz="1200" b="1" dirty="0">
                <a:solidFill>
                  <a:srgbClr val="10FBFE"/>
                </a:solidFill>
                <a:latin typeface="微软雅黑" panose="020B0503020204020204" charset="-122"/>
                <a:ea typeface="微软雅黑" panose="020B0503020204020204" charset="-122"/>
              </a:endParaRPr>
            </a:p>
          </p:txBody>
        </p:sp>
        <p:sp>
          <p:nvSpPr>
            <p:cNvPr id="277" name="文本框 276">
              <a:extLst>
                <a:ext uri="{FF2B5EF4-FFF2-40B4-BE49-F238E27FC236}">
                  <a16:creationId xmlns:a16="http://schemas.microsoft.com/office/drawing/2014/main" id="{1D8016C8-152F-BB19-EA14-F98BC8789D37}"/>
                </a:ext>
              </a:extLst>
            </p:cNvPr>
            <p:cNvSpPr txBox="1"/>
            <p:nvPr/>
          </p:nvSpPr>
          <p:spPr>
            <a:xfrm>
              <a:off x="1076490" y="5228924"/>
              <a:ext cx="1121345" cy="276999"/>
            </a:xfrm>
            <a:prstGeom prst="rect">
              <a:avLst/>
            </a:prstGeom>
            <a:noFill/>
          </p:spPr>
          <p:txBody>
            <a:bodyPr wrap="square" rtlCol="0">
              <a:spAutoFit/>
            </a:bodyPr>
            <a:lstStyle/>
            <a:p>
              <a:pPr algn="ctr"/>
              <a:r>
                <a:rPr lang="zh-CN" altLang="en-US" sz="1200" b="1" dirty="0">
                  <a:solidFill>
                    <a:srgbClr val="10FBFE"/>
                  </a:solidFill>
                  <a:latin typeface="微软雅黑" panose="020B0503020204020204" charset="-122"/>
                  <a:ea typeface="微软雅黑" panose="020B0503020204020204" charset="-122"/>
                </a:rPr>
                <a:t>社区方案</a:t>
              </a:r>
            </a:p>
          </p:txBody>
        </p:sp>
        <p:sp>
          <p:nvSpPr>
            <p:cNvPr id="278" name="文本框 277">
              <a:extLst>
                <a:ext uri="{FF2B5EF4-FFF2-40B4-BE49-F238E27FC236}">
                  <a16:creationId xmlns:a16="http://schemas.microsoft.com/office/drawing/2014/main" id="{AF9304A6-C61D-ADE1-06A5-27C9CAB04A50}"/>
                </a:ext>
              </a:extLst>
            </p:cNvPr>
            <p:cNvSpPr txBox="1"/>
            <p:nvPr/>
          </p:nvSpPr>
          <p:spPr>
            <a:xfrm>
              <a:off x="2212271" y="5228924"/>
              <a:ext cx="1121345" cy="276999"/>
            </a:xfrm>
            <a:prstGeom prst="rect">
              <a:avLst/>
            </a:prstGeom>
            <a:noFill/>
          </p:spPr>
          <p:txBody>
            <a:bodyPr wrap="square" rtlCol="0">
              <a:spAutoFit/>
            </a:bodyPr>
            <a:lstStyle/>
            <a:p>
              <a:pPr algn="ctr"/>
              <a:r>
                <a:rPr lang="zh-CN" altLang="en-US" sz="1200" b="1" dirty="0">
                  <a:solidFill>
                    <a:srgbClr val="10FBFE"/>
                  </a:solidFill>
                  <a:latin typeface="微软雅黑" panose="020B0503020204020204" charset="-122"/>
                  <a:ea typeface="微软雅黑" panose="020B0503020204020204" charset="-122"/>
                </a:rPr>
                <a:t>商用方案</a:t>
              </a:r>
            </a:p>
          </p:txBody>
        </p:sp>
      </p:grpSp>
      <p:grpSp>
        <p:nvGrpSpPr>
          <p:cNvPr id="387" name="组合 386">
            <a:extLst>
              <a:ext uri="{FF2B5EF4-FFF2-40B4-BE49-F238E27FC236}">
                <a16:creationId xmlns:a16="http://schemas.microsoft.com/office/drawing/2014/main" id="{54987DC1-F32A-CF92-D858-03E207AB6E72}"/>
              </a:ext>
            </a:extLst>
          </p:cNvPr>
          <p:cNvGrpSpPr/>
          <p:nvPr/>
        </p:nvGrpSpPr>
        <p:grpSpPr>
          <a:xfrm>
            <a:off x="1090059" y="3876011"/>
            <a:ext cx="10349969" cy="1292795"/>
            <a:chOff x="1090059" y="3876011"/>
            <a:chExt cx="10349969" cy="1292795"/>
          </a:xfrm>
        </p:grpSpPr>
        <p:sp>
          <p:nvSpPr>
            <p:cNvPr id="270" name="文本框 269">
              <a:extLst>
                <a:ext uri="{FF2B5EF4-FFF2-40B4-BE49-F238E27FC236}">
                  <a16:creationId xmlns:a16="http://schemas.microsoft.com/office/drawing/2014/main" id="{3BAE0378-49C7-FFEC-BFA5-3B48EA3A622D}"/>
                </a:ext>
              </a:extLst>
            </p:cNvPr>
            <p:cNvSpPr txBox="1"/>
            <p:nvPr/>
          </p:nvSpPr>
          <p:spPr>
            <a:xfrm>
              <a:off x="3656796" y="4337809"/>
              <a:ext cx="1271941" cy="830997"/>
            </a:xfrm>
            <a:prstGeom prst="rect">
              <a:avLst/>
            </a:prstGeom>
            <a:noFill/>
          </p:spPr>
          <p:txBody>
            <a:bodyPr wrap="square" rtlCol="0">
              <a:spAutoFit/>
            </a:bodyPr>
            <a:lstStyle/>
            <a:p>
              <a:pPr algn="ctr"/>
              <a:r>
                <a:rPr lang="zh-CN" altLang="en-US" sz="1600" b="1" dirty="0">
                  <a:solidFill>
                    <a:srgbClr val="10FBFE"/>
                  </a:solidFill>
                  <a:latin typeface="微软雅黑" panose="020B0503020204020204" charset="-122"/>
                  <a:ea typeface="微软雅黑" panose="020B0503020204020204" charset="-122"/>
                </a:rPr>
                <a:t>托管</a:t>
              </a:r>
              <a:endParaRPr lang="en-US" altLang="zh-CN" sz="1600" b="1" dirty="0">
                <a:solidFill>
                  <a:srgbClr val="10FBFE"/>
                </a:solidFill>
                <a:latin typeface="微软雅黑" panose="020B0503020204020204" charset="-122"/>
                <a:ea typeface="微软雅黑" panose="020B0503020204020204" charset="-122"/>
              </a:endParaRPr>
            </a:p>
            <a:p>
              <a:pPr algn="ctr"/>
              <a:r>
                <a:rPr lang="en-US" altLang="zh-CN" sz="1600" b="1" dirty="0">
                  <a:solidFill>
                    <a:srgbClr val="10FBFE"/>
                  </a:solidFill>
                  <a:latin typeface="微软雅黑" panose="020B0503020204020204" charset="-122"/>
                  <a:ea typeface="微软雅黑" panose="020B0503020204020204" charset="-122"/>
                </a:rPr>
                <a:t>Cassandra</a:t>
              </a:r>
            </a:p>
            <a:p>
              <a:pPr algn="ctr"/>
              <a:r>
                <a:rPr lang="zh-CN" altLang="en-US" sz="1600" b="1" dirty="0">
                  <a:solidFill>
                    <a:srgbClr val="10FBFE"/>
                  </a:solidFill>
                  <a:latin typeface="微软雅黑" panose="020B0503020204020204" charset="-122"/>
                  <a:ea typeface="微软雅黑" panose="020B0503020204020204" charset="-122"/>
                </a:rPr>
                <a:t>服务</a:t>
              </a:r>
            </a:p>
          </p:txBody>
        </p:sp>
        <p:grpSp>
          <p:nvGrpSpPr>
            <p:cNvPr id="370" name="组合 369">
              <a:extLst>
                <a:ext uri="{FF2B5EF4-FFF2-40B4-BE49-F238E27FC236}">
                  <a16:creationId xmlns:a16="http://schemas.microsoft.com/office/drawing/2014/main" id="{C8A78E27-8208-BF92-2952-E3C07241012F}"/>
                </a:ext>
              </a:extLst>
            </p:cNvPr>
            <p:cNvGrpSpPr/>
            <p:nvPr/>
          </p:nvGrpSpPr>
          <p:grpSpPr>
            <a:xfrm>
              <a:off x="1090059" y="3879190"/>
              <a:ext cx="1121345" cy="1043395"/>
              <a:chOff x="1090059" y="3879190"/>
              <a:chExt cx="1121345" cy="1043395"/>
            </a:xfrm>
          </p:grpSpPr>
          <p:sp>
            <p:nvSpPr>
              <p:cNvPr id="268" name="文本框 267">
                <a:extLst>
                  <a:ext uri="{FF2B5EF4-FFF2-40B4-BE49-F238E27FC236}">
                    <a16:creationId xmlns:a16="http://schemas.microsoft.com/office/drawing/2014/main" id="{6EEF1EB9-6541-456E-5ACB-5846DFEF9D82}"/>
                  </a:ext>
                </a:extLst>
              </p:cNvPr>
              <p:cNvSpPr txBox="1"/>
              <p:nvPr/>
            </p:nvSpPr>
            <p:spPr>
              <a:xfrm>
                <a:off x="1090059" y="4584031"/>
                <a:ext cx="1121345" cy="338554"/>
              </a:xfrm>
              <a:prstGeom prst="rect">
                <a:avLst/>
              </a:prstGeom>
              <a:noFill/>
            </p:spPr>
            <p:txBody>
              <a:bodyPr wrap="square" rtlCol="0">
                <a:spAutoFit/>
              </a:bodyPr>
              <a:lstStyle/>
              <a:p>
                <a:pPr algn="ctr"/>
                <a:r>
                  <a:rPr lang="en-US" altLang="zh-CN" sz="1600" b="1" dirty="0">
                    <a:solidFill>
                      <a:srgbClr val="10FBFE"/>
                    </a:solidFill>
                    <a:latin typeface="微软雅黑" panose="020B0503020204020204" charset="-122"/>
                    <a:ea typeface="微软雅黑" panose="020B0503020204020204" charset="-122"/>
                  </a:rPr>
                  <a:t>RDS</a:t>
                </a:r>
                <a:endParaRPr lang="zh-CN" altLang="en-US" sz="1600" b="1" dirty="0">
                  <a:solidFill>
                    <a:srgbClr val="10FBFE"/>
                  </a:solidFill>
                  <a:latin typeface="微软雅黑" panose="020B0503020204020204" charset="-122"/>
                  <a:ea typeface="微软雅黑" panose="020B0503020204020204" charset="-122"/>
                </a:endParaRPr>
              </a:p>
            </p:txBody>
          </p:sp>
          <p:pic>
            <p:nvPicPr>
              <p:cNvPr id="284" name="图片 283">
                <a:extLst>
                  <a:ext uri="{FF2B5EF4-FFF2-40B4-BE49-F238E27FC236}">
                    <a16:creationId xmlns:a16="http://schemas.microsoft.com/office/drawing/2014/main" id="{19E2AA2B-26F5-FE48-AC74-DD7F5DF1E2B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06629" y="3879190"/>
                <a:ext cx="635000" cy="635000"/>
              </a:xfrm>
              <a:prstGeom prst="rect">
                <a:avLst/>
              </a:prstGeom>
            </p:spPr>
          </p:pic>
        </p:grpSp>
        <p:grpSp>
          <p:nvGrpSpPr>
            <p:cNvPr id="371" name="组合 370">
              <a:extLst>
                <a:ext uri="{FF2B5EF4-FFF2-40B4-BE49-F238E27FC236}">
                  <a16:creationId xmlns:a16="http://schemas.microsoft.com/office/drawing/2014/main" id="{47A12AC0-8CF8-2B24-A3AD-65144DF3B1DD}"/>
                </a:ext>
              </a:extLst>
            </p:cNvPr>
            <p:cNvGrpSpPr/>
            <p:nvPr/>
          </p:nvGrpSpPr>
          <p:grpSpPr>
            <a:xfrm>
              <a:off x="2260429" y="3876011"/>
              <a:ext cx="1409300" cy="1046574"/>
              <a:chOff x="2260429" y="3876011"/>
              <a:chExt cx="1409300" cy="1046574"/>
            </a:xfrm>
          </p:grpSpPr>
          <p:sp>
            <p:nvSpPr>
              <p:cNvPr id="269" name="文本框 268">
                <a:extLst>
                  <a:ext uri="{FF2B5EF4-FFF2-40B4-BE49-F238E27FC236}">
                    <a16:creationId xmlns:a16="http://schemas.microsoft.com/office/drawing/2014/main" id="{1D2EEE86-5CFE-7FA3-13B8-E200355BE22B}"/>
                  </a:ext>
                </a:extLst>
              </p:cNvPr>
              <p:cNvSpPr txBox="1"/>
              <p:nvPr/>
            </p:nvSpPr>
            <p:spPr>
              <a:xfrm>
                <a:off x="2260429" y="4584031"/>
                <a:ext cx="1409300" cy="338554"/>
              </a:xfrm>
              <a:prstGeom prst="rect">
                <a:avLst/>
              </a:prstGeom>
              <a:noFill/>
            </p:spPr>
            <p:txBody>
              <a:bodyPr wrap="square" rtlCol="0">
                <a:spAutoFit/>
              </a:bodyPr>
              <a:lstStyle/>
              <a:p>
                <a:r>
                  <a:rPr lang="en-US" altLang="zh-CN" sz="1600" b="1" dirty="0">
                    <a:solidFill>
                      <a:srgbClr val="10FBFE"/>
                    </a:solidFill>
                    <a:latin typeface="微软雅黑" panose="020B0503020204020204" charset="-122"/>
                    <a:ea typeface="微软雅黑" panose="020B0503020204020204" charset="-122"/>
                  </a:rPr>
                  <a:t>DynamoDB</a:t>
                </a:r>
                <a:endParaRPr lang="zh-CN" altLang="en-US" sz="1600" b="1" dirty="0">
                  <a:solidFill>
                    <a:srgbClr val="10FBFE"/>
                  </a:solidFill>
                  <a:latin typeface="微软雅黑" panose="020B0503020204020204" charset="-122"/>
                  <a:ea typeface="微软雅黑" panose="020B0503020204020204" charset="-122"/>
                </a:endParaRPr>
              </a:p>
            </p:txBody>
          </p:sp>
          <p:pic>
            <p:nvPicPr>
              <p:cNvPr id="288" name="图片 287">
                <a:extLst>
                  <a:ext uri="{FF2B5EF4-FFF2-40B4-BE49-F238E27FC236}">
                    <a16:creationId xmlns:a16="http://schemas.microsoft.com/office/drawing/2014/main" id="{A89711B0-991D-BC10-5695-E0323F6F9F2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56893" y="3876011"/>
                <a:ext cx="630000" cy="630000"/>
              </a:xfrm>
              <a:prstGeom prst="rect">
                <a:avLst/>
              </a:prstGeom>
            </p:spPr>
          </p:pic>
        </p:grpSp>
        <p:grpSp>
          <p:nvGrpSpPr>
            <p:cNvPr id="372" name="组合 371">
              <a:extLst>
                <a:ext uri="{FF2B5EF4-FFF2-40B4-BE49-F238E27FC236}">
                  <a16:creationId xmlns:a16="http://schemas.microsoft.com/office/drawing/2014/main" id="{02A110E3-941D-DF4F-137B-F61FB645E809}"/>
                </a:ext>
              </a:extLst>
            </p:cNvPr>
            <p:cNvGrpSpPr/>
            <p:nvPr/>
          </p:nvGrpSpPr>
          <p:grpSpPr>
            <a:xfrm>
              <a:off x="4804408" y="3879000"/>
              <a:ext cx="1569721" cy="1043585"/>
              <a:chOff x="4804408" y="3879000"/>
              <a:chExt cx="1569721" cy="1043585"/>
            </a:xfrm>
          </p:grpSpPr>
          <p:sp>
            <p:nvSpPr>
              <p:cNvPr id="271" name="文本框 270">
                <a:extLst>
                  <a:ext uri="{FF2B5EF4-FFF2-40B4-BE49-F238E27FC236}">
                    <a16:creationId xmlns:a16="http://schemas.microsoft.com/office/drawing/2014/main" id="{D656835F-8CDA-2AA4-F610-45BEC3BC2D2C}"/>
                  </a:ext>
                </a:extLst>
              </p:cNvPr>
              <p:cNvSpPr txBox="1"/>
              <p:nvPr/>
            </p:nvSpPr>
            <p:spPr>
              <a:xfrm>
                <a:off x="4804408" y="4584031"/>
                <a:ext cx="1569721" cy="338554"/>
              </a:xfrm>
              <a:prstGeom prst="rect">
                <a:avLst/>
              </a:prstGeom>
              <a:noFill/>
            </p:spPr>
            <p:txBody>
              <a:bodyPr wrap="square" rtlCol="0">
                <a:spAutoFit/>
              </a:bodyPr>
              <a:lstStyle/>
              <a:p>
                <a:pPr algn="ctr"/>
                <a:r>
                  <a:rPr lang="en-US" altLang="zh-CN" sz="1600" b="1" dirty="0" err="1">
                    <a:solidFill>
                      <a:srgbClr val="10FBFE"/>
                    </a:solidFill>
                    <a:latin typeface="微软雅黑" panose="020B0503020204020204" charset="-122"/>
                    <a:ea typeface="微软雅黑" panose="020B0503020204020204" charset="-122"/>
                  </a:rPr>
                  <a:t>DocumentDB</a:t>
                </a:r>
                <a:endParaRPr lang="zh-CN" altLang="en-US" sz="1600" b="1" dirty="0">
                  <a:solidFill>
                    <a:srgbClr val="10FBFE"/>
                  </a:solidFill>
                  <a:latin typeface="微软雅黑" panose="020B0503020204020204" charset="-122"/>
                  <a:ea typeface="微软雅黑" panose="020B0503020204020204" charset="-122"/>
                </a:endParaRPr>
              </a:p>
            </p:txBody>
          </p:sp>
          <p:pic>
            <p:nvPicPr>
              <p:cNvPr id="290" name="图片 289">
                <a:extLst>
                  <a:ext uri="{FF2B5EF4-FFF2-40B4-BE49-F238E27FC236}">
                    <a16:creationId xmlns:a16="http://schemas.microsoft.com/office/drawing/2014/main" id="{E43DDF61-8755-C31A-0F83-88E43DDA9C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8245" y="3879000"/>
                <a:ext cx="635000" cy="635000"/>
              </a:xfrm>
              <a:prstGeom prst="rect">
                <a:avLst/>
              </a:prstGeom>
            </p:spPr>
          </p:pic>
        </p:grpSp>
        <p:grpSp>
          <p:nvGrpSpPr>
            <p:cNvPr id="373" name="组合 372">
              <a:extLst>
                <a:ext uri="{FF2B5EF4-FFF2-40B4-BE49-F238E27FC236}">
                  <a16:creationId xmlns:a16="http://schemas.microsoft.com/office/drawing/2014/main" id="{BE01BCD3-EDF8-7A97-CAC2-06264AED82EA}"/>
                </a:ext>
              </a:extLst>
            </p:cNvPr>
            <p:cNvGrpSpPr/>
            <p:nvPr/>
          </p:nvGrpSpPr>
          <p:grpSpPr>
            <a:xfrm>
              <a:off x="6268451" y="3879000"/>
              <a:ext cx="1373913" cy="1043585"/>
              <a:chOff x="6268451" y="3879000"/>
              <a:chExt cx="1373913" cy="1043585"/>
            </a:xfrm>
          </p:grpSpPr>
          <p:sp>
            <p:nvSpPr>
              <p:cNvPr id="272" name="文本框 271">
                <a:extLst>
                  <a:ext uri="{FF2B5EF4-FFF2-40B4-BE49-F238E27FC236}">
                    <a16:creationId xmlns:a16="http://schemas.microsoft.com/office/drawing/2014/main" id="{1EE985B1-510E-0DA2-ECFB-83061C5D6A9F}"/>
                  </a:ext>
                </a:extLst>
              </p:cNvPr>
              <p:cNvSpPr txBox="1"/>
              <p:nvPr/>
            </p:nvSpPr>
            <p:spPr>
              <a:xfrm>
                <a:off x="6268451" y="4584031"/>
                <a:ext cx="1373913" cy="338554"/>
              </a:xfrm>
              <a:prstGeom prst="rect">
                <a:avLst/>
              </a:prstGeom>
              <a:noFill/>
            </p:spPr>
            <p:txBody>
              <a:bodyPr wrap="square" rtlCol="0">
                <a:spAutoFit/>
              </a:bodyPr>
              <a:lstStyle/>
              <a:p>
                <a:pPr algn="ctr"/>
                <a:r>
                  <a:rPr lang="en-US" altLang="zh-CN" sz="1600" b="1" dirty="0" err="1">
                    <a:solidFill>
                      <a:srgbClr val="10FBFE"/>
                    </a:solidFill>
                    <a:latin typeface="微软雅黑" panose="020B0503020204020204" charset="-122"/>
                    <a:ea typeface="微软雅黑" panose="020B0503020204020204" charset="-122"/>
                  </a:rPr>
                  <a:t>ElastiCache</a:t>
                </a:r>
                <a:endParaRPr lang="zh-CN" altLang="en-US" sz="1600" b="1" dirty="0">
                  <a:solidFill>
                    <a:srgbClr val="10FBFE"/>
                  </a:solidFill>
                  <a:latin typeface="微软雅黑" panose="020B0503020204020204" charset="-122"/>
                  <a:ea typeface="微软雅黑" panose="020B0503020204020204" charset="-122"/>
                </a:endParaRPr>
              </a:p>
            </p:txBody>
          </p:sp>
          <p:pic>
            <p:nvPicPr>
              <p:cNvPr id="294" name="图片 293">
                <a:extLst>
                  <a:ext uri="{FF2B5EF4-FFF2-40B4-BE49-F238E27FC236}">
                    <a16:creationId xmlns:a16="http://schemas.microsoft.com/office/drawing/2014/main" id="{8199DDAF-CD4C-427B-7157-09DEA7FDA97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597450" y="3879000"/>
                <a:ext cx="635000" cy="635000"/>
              </a:xfrm>
              <a:prstGeom prst="rect">
                <a:avLst/>
              </a:prstGeom>
            </p:spPr>
          </p:pic>
        </p:grpSp>
        <p:grpSp>
          <p:nvGrpSpPr>
            <p:cNvPr id="374" name="组合 373">
              <a:extLst>
                <a:ext uri="{FF2B5EF4-FFF2-40B4-BE49-F238E27FC236}">
                  <a16:creationId xmlns:a16="http://schemas.microsoft.com/office/drawing/2014/main" id="{B4ED060F-29F5-24C6-1213-D255888EB177}"/>
                </a:ext>
              </a:extLst>
            </p:cNvPr>
            <p:cNvGrpSpPr/>
            <p:nvPr/>
          </p:nvGrpSpPr>
          <p:grpSpPr>
            <a:xfrm>
              <a:off x="7669834" y="3879000"/>
              <a:ext cx="1121345" cy="1043585"/>
              <a:chOff x="7669834" y="3879000"/>
              <a:chExt cx="1121345" cy="1043585"/>
            </a:xfrm>
          </p:grpSpPr>
          <p:sp>
            <p:nvSpPr>
              <p:cNvPr id="273" name="文本框 272">
                <a:extLst>
                  <a:ext uri="{FF2B5EF4-FFF2-40B4-BE49-F238E27FC236}">
                    <a16:creationId xmlns:a16="http://schemas.microsoft.com/office/drawing/2014/main" id="{3B171455-A13A-55CD-947B-841352D9F7E1}"/>
                  </a:ext>
                </a:extLst>
              </p:cNvPr>
              <p:cNvSpPr txBox="1"/>
              <p:nvPr/>
            </p:nvSpPr>
            <p:spPr>
              <a:xfrm>
                <a:off x="7669834" y="4584031"/>
                <a:ext cx="1121345" cy="338554"/>
              </a:xfrm>
              <a:prstGeom prst="rect">
                <a:avLst/>
              </a:prstGeom>
              <a:noFill/>
            </p:spPr>
            <p:txBody>
              <a:bodyPr wrap="square" rtlCol="0">
                <a:spAutoFit/>
              </a:bodyPr>
              <a:lstStyle/>
              <a:p>
                <a:pPr algn="ctr"/>
                <a:r>
                  <a:rPr lang="en-US" altLang="zh-CN" sz="1600" b="1" dirty="0">
                    <a:solidFill>
                      <a:srgbClr val="10FBFE"/>
                    </a:solidFill>
                    <a:latin typeface="微软雅黑" panose="020B0503020204020204" charset="-122"/>
                    <a:ea typeface="微软雅黑" panose="020B0503020204020204" charset="-122"/>
                  </a:rPr>
                  <a:t>Neptune</a:t>
                </a:r>
                <a:endParaRPr lang="zh-CN" altLang="en-US" sz="1600" b="1" dirty="0">
                  <a:solidFill>
                    <a:srgbClr val="10FBFE"/>
                  </a:solidFill>
                  <a:latin typeface="微软雅黑" panose="020B0503020204020204" charset="-122"/>
                  <a:ea typeface="微软雅黑" panose="020B0503020204020204" charset="-122"/>
                </a:endParaRPr>
              </a:p>
            </p:txBody>
          </p:sp>
          <p:pic>
            <p:nvPicPr>
              <p:cNvPr id="296" name="图片 295">
                <a:extLst>
                  <a:ext uri="{FF2B5EF4-FFF2-40B4-BE49-F238E27FC236}">
                    <a16:creationId xmlns:a16="http://schemas.microsoft.com/office/drawing/2014/main" id="{B9BA9553-FD98-DF9C-93F8-C308F2FEB00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913006" y="3879000"/>
                <a:ext cx="635000" cy="635000"/>
              </a:xfrm>
              <a:prstGeom prst="rect">
                <a:avLst/>
              </a:prstGeom>
            </p:spPr>
          </p:pic>
        </p:grpSp>
        <p:grpSp>
          <p:nvGrpSpPr>
            <p:cNvPr id="375" name="组合 374">
              <a:extLst>
                <a:ext uri="{FF2B5EF4-FFF2-40B4-BE49-F238E27FC236}">
                  <a16:creationId xmlns:a16="http://schemas.microsoft.com/office/drawing/2014/main" id="{FFE9C791-2D20-7089-4F8F-795A1D8F5E85}"/>
                </a:ext>
              </a:extLst>
            </p:cNvPr>
            <p:cNvGrpSpPr/>
            <p:nvPr/>
          </p:nvGrpSpPr>
          <p:grpSpPr>
            <a:xfrm>
              <a:off x="8791179" y="3949031"/>
              <a:ext cx="1451009" cy="973554"/>
              <a:chOff x="8791179" y="3949031"/>
              <a:chExt cx="1451009" cy="973554"/>
            </a:xfrm>
          </p:grpSpPr>
          <p:sp>
            <p:nvSpPr>
              <p:cNvPr id="274" name="文本框 273">
                <a:extLst>
                  <a:ext uri="{FF2B5EF4-FFF2-40B4-BE49-F238E27FC236}">
                    <a16:creationId xmlns:a16="http://schemas.microsoft.com/office/drawing/2014/main" id="{BDC3A0E9-6A66-A2F8-D511-41E697BABDE9}"/>
                  </a:ext>
                </a:extLst>
              </p:cNvPr>
              <p:cNvSpPr txBox="1"/>
              <p:nvPr/>
            </p:nvSpPr>
            <p:spPr>
              <a:xfrm>
                <a:off x="8791179" y="4584031"/>
                <a:ext cx="1451009" cy="338554"/>
              </a:xfrm>
              <a:prstGeom prst="rect">
                <a:avLst/>
              </a:prstGeom>
              <a:noFill/>
            </p:spPr>
            <p:txBody>
              <a:bodyPr wrap="square" rtlCol="0">
                <a:spAutoFit/>
              </a:bodyPr>
              <a:lstStyle/>
              <a:p>
                <a:pPr algn="ctr"/>
                <a:r>
                  <a:rPr lang="en-US" altLang="zh-CN" sz="1600" b="1" dirty="0">
                    <a:solidFill>
                      <a:srgbClr val="10FBFE"/>
                    </a:solidFill>
                    <a:latin typeface="微软雅黑" panose="020B0503020204020204" charset="-122"/>
                    <a:ea typeface="微软雅黑" panose="020B0503020204020204" charset="-122"/>
                  </a:rPr>
                  <a:t>Timestream</a:t>
                </a:r>
                <a:endParaRPr lang="zh-CN" altLang="en-US" sz="1600" b="1" dirty="0">
                  <a:solidFill>
                    <a:srgbClr val="10FBFE"/>
                  </a:solidFill>
                  <a:latin typeface="微软雅黑" panose="020B0503020204020204" charset="-122"/>
                  <a:ea typeface="微软雅黑" panose="020B0503020204020204" charset="-122"/>
                </a:endParaRPr>
              </a:p>
            </p:txBody>
          </p:sp>
          <p:pic>
            <p:nvPicPr>
              <p:cNvPr id="298" name="图片 297">
                <a:extLst>
                  <a:ext uri="{FF2B5EF4-FFF2-40B4-BE49-F238E27FC236}">
                    <a16:creationId xmlns:a16="http://schemas.microsoft.com/office/drawing/2014/main" id="{F2FEFCC6-6185-933C-E907-B68BBC5FCD9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146994" y="3949031"/>
                <a:ext cx="635000" cy="635000"/>
              </a:xfrm>
              <a:prstGeom prst="rect">
                <a:avLst/>
              </a:prstGeom>
            </p:spPr>
          </p:pic>
        </p:grpSp>
        <p:grpSp>
          <p:nvGrpSpPr>
            <p:cNvPr id="376" name="组合 375">
              <a:extLst>
                <a:ext uri="{FF2B5EF4-FFF2-40B4-BE49-F238E27FC236}">
                  <a16:creationId xmlns:a16="http://schemas.microsoft.com/office/drawing/2014/main" id="{0BBFF6D8-2FDE-3C3A-F329-456A865AB8F8}"/>
                </a:ext>
              </a:extLst>
            </p:cNvPr>
            <p:cNvGrpSpPr/>
            <p:nvPr/>
          </p:nvGrpSpPr>
          <p:grpSpPr>
            <a:xfrm>
              <a:off x="9989019" y="3949031"/>
              <a:ext cx="1451009" cy="973554"/>
              <a:chOff x="9989019" y="3949031"/>
              <a:chExt cx="1451009" cy="973554"/>
            </a:xfrm>
          </p:grpSpPr>
          <p:sp>
            <p:nvSpPr>
              <p:cNvPr id="275" name="文本框 274">
                <a:extLst>
                  <a:ext uri="{FF2B5EF4-FFF2-40B4-BE49-F238E27FC236}">
                    <a16:creationId xmlns:a16="http://schemas.microsoft.com/office/drawing/2014/main" id="{5C5F6B26-ECD1-A3BD-47D7-7B25010351DD}"/>
                  </a:ext>
                </a:extLst>
              </p:cNvPr>
              <p:cNvSpPr txBox="1"/>
              <p:nvPr/>
            </p:nvSpPr>
            <p:spPr>
              <a:xfrm>
                <a:off x="9989019" y="4584031"/>
                <a:ext cx="1451009" cy="338554"/>
              </a:xfrm>
              <a:prstGeom prst="rect">
                <a:avLst/>
              </a:prstGeom>
              <a:noFill/>
            </p:spPr>
            <p:txBody>
              <a:bodyPr wrap="square" rtlCol="0">
                <a:spAutoFit/>
              </a:bodyPr>
              <a:lstStyle/>
              <a:p>
                <a:pPr algn="ctr"/>
                <a:r>
                  <a:rPr lang="en-US" altLang="zh-CN" sz="1600" b="1" dirty="0">
                    <a:solidFill>
                      <a:srgbClr val="10FBFE"/>
                    </a:solidFill>
                    <a:latin typeface="微软雅黑" panose="020B0503020204020204" charset="-122"/>
                    <a:ea typeface="微软雅黑" panose="020B0503020204020204" charset="-122"/>
                  </a:rPr>
                  <a:t>QLDB</a:t>
                </a:r>
                <a:endParaRPr lang="zh-CN" altLang="en-US" sz="1600" b="1" dirty="0">
                  <a:solidFill>
                    <a:srgbClr val="10FBFE"/>
                  </a:solidFill>
                  <a:latin typeface="微软雅黑" panose="020B0503020204020204" charset="-122"/>
                  <a:ea typeface="微软雅黑" panose="020B0503020204020204" charset="-122"/>
                </a:endParaRPr>
              </a:p>
            </p:txBody>
          </p:sp>
          <p:pic>
            <p:nvPicPr>
              <p:cNvPr id="300" name="图片 299">
                <a:extLst>
                  <a:ext uri="{FF2B5EF4-FFF2-40B4-BE49-F238E27FC236}">
                    <a16:creationId xmlns:a16="http://schemas.microsoft.com/office/drawing/2014/main" id="{053A8B79-246F-59D7-3A79-2758C70E60F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397023" y="3949031"/>
                <a:ext cx="635000" cy="635000"/>
              </a:xfrm>
              <a:prstGeom prst="rect">
                <a:avLst/>
              </a:prstGeom>
            </p:spPr>
          </p:pic>
        </p:grpSp>
      </p:grpSp>
      <p:grpSp>
        <p:nvGrpSpPr>
          <p:cNvPr id="393" name="组合 392">
            <a:extLst>
              <a:ext uri="{FF2B5EF4-FFF2-40B4-BE49-F238E27FC236}">
                <a16:creationId xmlns:a16="http://schemas.microsoft.com/office/drawing/2014/main" id="{4B0AD8E9-534C-BC2A-9239-F444B7F0237F}"/>
              </a:ext>
            </a:extLst>
          </p:cNvPr>
          <p:cNvGrpSpPr/>
          <p:nvPr/>
        </p:nvGrpSpPr>
        <p:grpSpPr>
          <a:xfrm>
            <a:off x="21469" y="5464307"/>
            <a:ext cx="1231436" cy="1048829"/>
            <a:chOff x="21469" y="5464307"/>
            <a:chExt cx="1231436" cy="1048829"/>
          </a:xfrm>
        </p:grpSpPr>
        <p:pic>
          <p:nvPicPr>
            <p:cNvPr id="302" name="图片 301">
              <a:extLst>
                <a:ext uri="{FF2B5EF4-FFF2-40B4-BE49-F238E27FC236}">
                  <a16:creationId xmlns:a16="http://schemas.microsoft.com/office/drawing/2014/main" id="{99CB0CB0-FA74-55DA-11DD-787DA471829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1424" y="5464307"/>
              <a:ext cx="495946" cy="495946"/>
            </a:xfrm>
            <a:prstGeom prst="rect">
              <a:avLst/>
            </a:prstGeom>
          </p:spPr>
        </p:pic>
        <p:grpSp>
          <p:nvGrpSpPr>
            <p:cNvPr id="389" name="组合 388">
              <a:extLst>
                <a:ext uri="{FF2B5EF4-FFF2-40B4-BE49-F238E27FC236}">
                  <a16:creationId xmlns:a16="http://schemas.microsoft.com/office/drawing/2014/main" id="{DB282AD2-F366-1701-6C86-6089062D6FA3}"/>
                </a:ext>
              </a:extLst>
            </p:cNvPr>
            <p:cNvGrpSpPr/>
            <p:nvPr/>
          </p:nvGrpSpPr>
          <p:grpSpPr>
            <a:xfrm>
              <a:off x="21469" y="5878136"/>
              <a:ext cx="1231436" cy="635000"/>
              <a:chOff x="21469" y="5878136"/>
              <a:chExt cx="1231436" cy="635000"/>
            </a:xfrm>
          </p:grpSpPr>
          <p:pic>
            <p:nvPicPr>
              <p:cNvPr id="316" name="图片 315">
                <a:extLst>
                  <a:ext uri="{FF2B5EF4-FFF2-40B4-BE49-F238E27FC236}">
                    <a16:creationId xmlns:a16="http://schemas.microsoft.com/office/drawing/2014/main" id="{F74CA2AE-A3E2-03E9-2806-89D9C802755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1469" y="5878136"/>
                <a:ext cx="635000" cy="635000"/>
              </a:xfrm>
              <a:prstGeom prst="rect">
                <a:avLst/>
              </a:prstGeom>
            </p:spPr>
          </p:pic>
          <p:sp>
            <p:nvSpPr>
              <p:cNvPr id="321" name="文本框 320">
                <a:extLst>
                  <a:ext uri="{FF2B5EF4-FFF2-40B4-BE49-F238E27FC236}">
                    <a16:creationId xmlns:a16="http://schemas.microsoft.com/office/drawing/2014/main" id="{A0FAC237-BFDA-3D0B-A20E-7EE26257176C}"/>
                  </a:ext>
                </a:extLst>
              </p:cNvPr>
              <p:cNvSpPr txBox="1"/>
              <p:nvPr/>
            </p:nvSpPr>
            <p:spPr>
              <a:xfrm>
                <a:off x="457313" y="6103303"/>
                <a:ext cx="795592" cy="184666"/>
              </a:xfrm>
              <a:prstGeom prst="rect">
                <a:avLst/>
              </a:prstGeom>
              <a:noFill/>
            </p:spPr>
            <p:txBody>
              <a:bodyPr wrap="square" rtlCol="0">
                <a:spAutoFit/>
              </a:bodyPr>
              <a:lstStyle/>
              <a:p>
                <a:pPr algn="ctr"/>
                <a:r>
                  <a:rPr lang="en-US" altLang="zh-CN" sz="600" b="1" dirty="0">
                    <a:solidFill>
                      <a:schemeClr val="accent1"/>
                    </a:solidFill>
                    <a:latin typeface="Book Antiqua" panose="02040602050305030304" pitchFamily="18" charset="0"/>
                    <a:ea typeface="微软雅黑" panose="020B0503020204020204" charset="-122"/>
                  </a:rPr>
                  <a:t>PostgreSQL</a:t>
                </a:r>
                <a:endParaRPr lang="zh-CN" altLang="en-US" sz="600" b="1" dirty="0">
                  <a:solidFill>
                    <a:schemeClr val="accent1"/>
                  </a:solidFill>
                  <a:latin typeface="Book Antiqua" panose="02040602050305030304" pitchFamily="18" charset="0"/>
                  <a:ea typeface="微软雅黑" panose="020B0503020204020204" charset="-122"/>
                </a:endParaRPr>
              </a:p>
            </p:txBody>
          </p:sp>
        </p:grpSp>
      </p:grpSp>
      <p:grpSp>
        <p:nvGrpSpPr>
          <p:cNvPr id="394" name="组合 393">
            <a:extLst>
              <a:ext uri="{FF2B5EF4-FFF2-40B4-BE49-F238E27FC236}">
                <a16:creationId xmlns:a16="http://schemas.microsoft.com/office/drawing/2014/main" id="{4139F7B6-C6F2-1DB0-F912-774C4B032FC9}"/>
              </a:ext>
            </a:extLst>
          </p:cNvPr>
          <p:cNvGrpSpPr/>
          <p:nvPr/>
        </p:nvGrpSpPr>
        <p:grpSpPr>
          <a:xfrm>
            <a:off x="1218800" y="5464307"/>
            <a:ext cx="1231436" cy="1393693"/>
            <a:chOff x="1218800" y="5464307"/>
            <a:chExt cx="1231436" cy="1393693"/>
          </a:xfrm>
        </p:grpSpPr>
        <p:pic>
          <p:nvPicPr>
            <p:cNvPr id="314" name="图片 313">
              <a:extLst>
                <a:ext uri="{FF2B5EF4-FFF2-40B4-BE49-F238E27FC236}">
                  <a16:creationId xmlns:a16="http://schemas.microsoft.com/office/drawing/2014/main" id="{EE0AEE62-BC20-6D70-B919-12C8A1715F8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93370" y="5464307"/>
              <a:ext cx="495946" cy="495946"/>
            </a:xfrm>
            <a:prstGeom prst="rect">
              <a:avLst/>
            </a:prstGeom>
          </p:spPr>
        </p:pic>
        <p:grpSp>
          <p:nvGrpSpPr>
            <p:cNvPr id="390" name="组合 389">
              <a:extLst>
                <a:ext uri="{FF2B5EF4-FFF2-40B4-BE49-F238E27FC236}">
                  <a16:creationId xmlns:a16="http://schemas.microsoft.com/office/drawing/2014/main" id="{194E124F-59FC-DEBE-62C3-F874D5810520}"/>
                </a:ext>
              </a:extLst>
            </p:cNvPr>
            <p:cNvGrpSpPr/>
            <p:nvPr/>
          </p:nvGrpSpPr>
          <p:grpSpPr>
            <a:xfrm>
              <a:off x="1254316" y="6223000"/>
              <a:ext cx="1095779" cy="635000"/>
              <a:chOff x="1254316" y="6223000"/>
              <a:chExt cx="1095779" cy="635000"/>
            </a:xfrm>
          </p:grpSpPr>
          <p:pic>
            <p:nvPicPr>
              <p:cNvPr id="318" name="图片 317">
                <a:extLst>
                  <a:ext uri="{FF2B5EF4-FFF2-40B4-BE49-F238E27FC236}">
                    <a16:creationId xmlns:a16="http://schemas.microsoft.com/office/drawing/2014/main" id="{3B9A06A3-3E11-C595-64FC-453D831BAEBD}"/>
                  </a:ext>
                </a:extLst>
              </p:cNvPr>
              <p:cNvPicPr>
                <a:picLocks noChangeAspect="1"/>
              </p:cNvPicPr>
              <p:nvPr/>
            </p:nvPicPr>
            <p:blipFill>
              <a:blip r:embed="rId24" cstate="print">
                <a:extLst>
                  <a:ext uri="{BEBA8EAE-BF5A-486C-A8C5-ECC9F3942E4B}">
                    <a14:imgProps xmlns:a14="http://schemas.microsoft.com/office/drawing/2010/main">
                      <a14:imgLayer r:embed="rId2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4316" y="6223000"/>
                <a:ext cx="635000" cy="635000"/>
              </a:xfrm>
              <a:prstGeom prst="rect">
                <a:avLst/>
              </a:prstGeom>
            </p:spPr>
          </p:pic>
          <p:sp>
            <p:nvSpPr>
              <p:cNvPr id="319" name="文本框 318">
                <a:extLst>
                  <a:ext uri="{FF2B5EF4-FFF2-40B4-BE49-F238E27FC236}">
                    <a16:creationId xmlns:a16="http://schemas.microsoft.com/office/drawing/2014/main" id="{3F03E6CA-65EB-593B-3053-E22D84FF1CAD}"/>
                  </a:ext>
                </a:extLst>
              </p:cNvPr>
              <p:cNvSpPr txBox="1"/>
              <p:nvPr/>
            </p:nvSpPr>
            <p:spPr>
              <a:xfrm>
                <a:off x="1715095" y="6540500"/>
                <a:ext cx="635000" cy="215444"/>
              </a:xfrm>
              <a:prstGeom prst="rect">
                <a:avLst/>
              </a:prstGeom>
              <a:noFill/>
            </p:spPr>
            <p:txBody>
              <a:bodyPr wrap="square" rtlCol="0">
                <a:spAutoFit/>
              </a:bodyPr>
              <a:lstStyle/>
              <a:p>
                <a:pPr algn="ctr"/>
                <a:r>
                  <a:rPr lang="en-US" altLang="zh-CN" sz="800" b="1" dirty="0">
                    <a:solidFill>
                      <a:schemeClr val="accent1"/>
                    </a:solidFill>
                    <a:latin typeface="Book Antiqua" panose="02040602050305030304" pitchFamily="18" charset="0"/>
                    <a:ea typeface="微软雅黑" panose="020B0503020204020204" charset="-122"/>
                  </a:rPr>
                  <a:t>MariaDB</a:t>
                </a:r>
                <a:endParaRPr lang="zh-CN" altLang="en-US" sz="800" b="1" dirty="0">
                  <a:solidFill>
                    <a:schemeClr val="accent1"/>
                  </a:solidFill>
                  <a:latin typeface="Book Antiqua" panose="02040602050305030304" pitchFamily="18" charset="0"/>
                  <a:ea typeface="微软雅黑" panose="020B0503020204020204" charset="-122"/>
                </a:endParaRPr>
              </a:p>
            </p:txBody>
          </p:sp>
        </p:grpSp>
        <p:grpSp>
          <p:nvGrpSpPr>
            <p:cNvPr id="391" name="组合 390">
              <a:extLst>
                <a:ext uri="{FF2B5EF4-FFF2-40B4-BE49-F238E27FC236}">
                  <a16:creationId xmlns:a16="http://schemas.microsoft.com/office/drawing/2014/main" id="{8469DF33-C44C-30CE-30A2-196EFF67B08C}"/>
                </a:ext>
              </a:extLst>
            </p:cNvPr>
            <p:cNvGrpSpPr/>
            <p:nvPr/>
          </p:nvGrpSpPr>
          <p:grpSpPr>
            <a:xfrm>
              <a:off x="1218800" y="5878136"/>
              <a:ext cx="1231436" cy="635000"/>
              <a:chOff x="1218800" y="5878136"/>
              <a:chExt cx="1231436" cy="635000"/>
            </a:xfrm>
          </p:grpSpPr>
          <p:pic>
            <p:nvPicPr>
              <p:cNvPr id="322" name="图片 321">
                <a:extLst>
                  <a:ext uri="{FF2B5EF4-FFF2-40B4-BE49-F238E27FC236}">
                    <a16:creationId xmlns:a16="http://schemas.microsoft.com/office/drawing/2014/main" id="{7812320B-EC1D-648F-3C29-49ACF4EE396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18800" y="5878136"/>
                <a:ext cx="635000" cy="635000"/>
              </a:xfrm>
              <a:prstGeom prst="rect">
                <a:avLst/>
              </a:prstGeom>
            </p:spPr>
          </p:pic>
          <p:sp>
            <p:nvSpPr>
              <p:cNvPr id="323" name="文本框 322">
                <a:extLst>
                  <a:ext uri="{FF2B5EF4-FFF2-40B4-BE49-F238E27FC236}">
                    <a16:creationId xmlns:a16="http://schemas.microsoft.com/office/drawing/2014/main" id="{FB225F1E-4467-1340-C2EC-1168997B4178}"/>
                  </a:ext>
                </a:extLst>
              </p:cNvPr>
              <p:cNvSpPr txBox="1"/>
              <p:nvPr/>
            </p:nvSpPr>
            <p:spPr>
              <a:xfrm>
                <a:off x="1654644" y="6103303"/>
                <a:ext cx="795592" cy="184666"/>
              </a:xfrm>
              <a:prstGeom prst="rect">
                <a:avLst/>
              </a:prstGeom>
              <a:noFill/>
            </p:spPr>
            <p:txBody>
              <a:bodyPr wrap="square" rtlCol="0">
                <a:spAutoFit/>
              </a:bodyPr>
              <a:lstStyle/>
              <a:p>
                <a:pPr algn="ctr"/>
                <a:r>
                  <a:rPr lang="en-US" altLang="zh-CN" sz="600" b="1" dirty="0">
                    <a:solidFill>
                      <a:schemeClr val="accent1"/>
                    </a:solidFill>
                    <a:latin typeface="Book Antiqua" panose="02040602050305030304" pitchFamily="18" charset="0"/>
                    <a:ea typeface="微软雅黑" panose="020B0503020204020204" charset="-122"/>
                  </a:rPr>
                  <a:t>PostgreSQL</a:t>
                </a:r>
                <a:endParaRPr lang="zh-CN" altLang="en-US" sz="600" b="1" dirty="0">
                  <a:solidFill>
                    <a:schemeClr val="accent1"/>
                  </a:solidFill>
                  <a:latin typeface="Book Antiqua" panose="02040602050305030304" pitchFamily="18" charset="0"/>
                  <a:ea typeface="微软雅黑" panose="020B0503020204020204" charset="-122"/>
                </a:endParaRPr>
              </a:p>
            </p:txBody>
          </p:sp>
        </p:grpSp>
      </p:grpSp>
      <p:grpSp>
        <p:nvGrpSpPr>
          <p:cNvPr id="395" name="组合 394">
            <a:extLst>
              <a:ext uri="{FF2B5EF4-FFF2-40B4-BE49-F238E27FC236}">
                <a16:creationId xmlns:a16="http://schemas.microsoft.com/office/drawing/2014/main" id="{F002C2BB-5D5D-0C6F-C39B-13312EC1A9F2}"/>
              </a:ext>
            </a:extLst>
          </p:cNvPr>
          <p:cNvGrpSpPr/>
          <p:nvPr/>
        </p:nvGrpSpPr>
        <p:grpSpPr>
          <a:xfrm>
            <a:off x="2344775" y="5713127"/>
            <a:ext cx="1286997" cy="576000"/>
            <a:chOff x="2344775" y="5713127"/>
            <a:chExt cx="1286997" cy="575366"/>
          </a:xfrm>
        </p:grpSpPr>
        <p:pic>
          <p:nvPicPr>
            <p:cNvPr id="304" name="图片 303">
              <a:extLst>
                <a:ext uri="{FF2B5EF4-FFF2-40B4-BE49-F238E27FC236}">
                  <a16:creationId xmlns:a16="http://schemas.microsoft.com/office/drawing/2014/main" id="{677B335B-C9E7-004F-DBA2-6E46CB0A8D27}"/>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344775" y="5713127"/>
              <a:ext cx="789117" cy="99135"/>
            </a:xfrm>
            <a:prstGeom prst="rect">
              <a:avLst/>
            </a:prstGeom>
          </p:spPr>
        </p:pic>
        <p:sp>
          <p:nvSpPr>
            <p:cNvPr id="324" name="文本框 323">
              <a:extLst>
                <a:ext uri="{FF2B5EF4-FFF2-40B4-BE49-F238E27FC236}">
                  <a16:creationId xmlns:a16="http://schemas.microsoft.com/office/drawing/2014/main" id="{E4311573-18FB-CEC6-DF6B-9FB075776502}"/>
                </a:ext>
              </a:extLst>
            </p:cNvPr>
            <p:cNvSpPr txBox="1"/>
            <p:nvPr/>
          </p:nvSpPr>
          <p:spPr>
            <a:xfrm>
              <a:off x="2420371" y="6073049"/>
              <a:ext cx="1211401" cy="215444"/>
            </a:xfrm>
            <a:prstGeom prst="rect">
              <a:avLst/>
            </a:prstGeom>
            <a:noFill/>
          </p:spPr>
          <p:txBody>
            <a:bodyPr wrap="square" rtlCol="0">
              <a:spAutoFit/>
            </a:bodyPr>
            <a:lstStyle/>
            <a:p>
              <a:pPr algn="ctr"/>
              <a:r>
                <a:rPr lang="en-US" altLang="zh-CN" sz="800" b="1" dirty="0">
                  <a:solidFill>
                    <a:schemeClr val="accent1"/>
                  </a:solidFill>
                  <a:latin typeface="Book Antiqua" panose="02040602050305030304" pitchFamily="18" charset="0"/>
                  <a:ea typeface="微软雅黑" panose="020B0503020204020204" charset="-122"/>
                </a:rPr>
                <a:t>Microsoft</a:t>
              </a:r>
              <a:r>
                <a:rPr lang="zh-CN" altLang="en-US" sz="800" b="1" dirty="0">
                  <a:solidFill>
                    <a:schemeClr val="accent1"/>
                  </a:solidFill>
                  <a:latin typeface="Book Antiqua" panose="02040602050305030304" pitchFamily="18" charset="0"/>
                  <a:ea typeface="微软雅黑" panose="020B0503020204020204" charset="-122"/>
                </a:rPr>
                <a:t> </a:t>
              </a:r>
              <a:r>
                <a:rPr lang="en-US" altLang="zh-CN" sz="800" b="1" dirty="0">
                  <a:solidFill>
                    <a:schemeClr val="accent1"/>
                  </a:solidFill>
                  <a:latin typeface="Book Antiqua" panose="02040602050305030304" pitchFamily="18" charset="0"/>
                  <a:ea typeface="微软雅黑" panose="020B0503020204020204" charset="-122"/>
                </a:rPr>
                <a:t>SQL</a:t>
              </a:r>
              <a:r>
                <a:rPr lang="zh-CN" altLang="en-US" sz="800" b="1" dirty="0">
                  <a:solidFill>
                    <a:schemeClr val="accent1"/>
                  </a:solidFill>
                  <a:latin typeface="Book Antiqua" panose="02040602050305030304" pitchFamily="18" charset="0"/>
                  <a:ea typeface="微软雅黑" panose="020B0503020204020204" charset="-122"/>
                </a:rPr>
                <a:t> </a:t>
              </a:r>
              <a:r>
                <a:rPr lang="en-US" altLang="zh-CN" sz="800" b="1" dirty="0">
                  <a:solidFill>
                    <a:schemeClr val="accent1"/>
                  </a:solidFill>
                  <a:latin typeface="Book Antiqua" panose="02040602050305030304" pitchFamily="18" charset="0"/>
                  <a:ea typeface="微软雅黑" panose="020B0503020204020204" charset="-122"/>
                </a:rPr>
                <a:t>Server</a:t>
              </a:r>
              <a:endParaRPr lang="zh-CN" altLang="en-US" sz="800" b="1" dirty="0">
                <a:solidFill>
                  <a:schemeClr val="accent1"/>
                </a:solidFill>
                <a:latin typeface="Book Antiqua" panose="02040602050305030304" pitchFamily="18" charset="0"/>
                <a:ea typeface="微软雅黑" panose="020B0503020204020204" charset="-122"/>
              </a:endParaRPr>
            </a:p>
          </p:txBody>
        </p:sp>
      </p:grpSp>
      <p:cxnSp>
        <p:nvCxnSpPr>
          <p:cNvPr id="326" name="直线连接符 325">
            <a:extLst>
              <a:ext uri="{FF2B5EF4-FFF2-40B4-BE49-F238E27FC236}">
                <a16:creationId xmlns:a16="http://schemas.microsoft.com/office/drawing/2014/main" id="{FB842441-FCB8-93F1-8D09-757C41F06295}"/>
              </a:ext>
            </a:extLst>
          </p:cNvPr>
          <p:cNvCxnSpPr>
            <a:stCxn id="7" idx="2"/>
          </p:cNvCxnSpPr>
          <p:nvPr/>
        </p:nvCxnSpPr>
        <p:spPr>
          <a:xfrm>
            <a:off x="6077552" y="1522629"/>
            <a:ext cx="0" cy="4694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8" name="直线连接符 327">
            <a:extLst>
              <a:ext uri="{FF2B5EF4-FFF2-40B4-BE49-F238E27FC236}">
                <a16:creationId xmlns:a16="http://schemas.microsoft.com/office/drawing/2014/main" id="{FD9DA0A3-53DD-6137-78E3-D5024EE9AB50}"/>
              </a:ext>
            </a:extLst>
          </p:cNvPr>
          <p:cNvCxnSpPr>
            <a:cxnSpLocks/>
          </p:cNvCxnSpPr>
          <p:nvPr/>
        </p:nvCxnSpPr>
        <p:spPr>
          <a:xfrm flipH="1">
            <a:off x="1628320" y="2002971"/>
            <a:ext cx="444923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6" name="直线连接符 345">
            <a:extLst>
              <a:ext uri="{FF2B5EF4-FFF2-40B4-BE49-F238E27FC236}">
                <a16:creationId xmlns:a16="http://schemas.microsoft.com/office/drawing/2014/main" id="{5467BDA7-371C-F1DF-B676-B9373D522FCD}"/>
              </a:ext>
            </a:extLst>
          </p:cNvPr>
          <p:cNvCxnSpPr/>
          <p:nvPr/>
        </p:nvCxnSpPr>
        <p:spPr>
          <a:xfrm>
            <a:off x="6096000" y="1992086"/>
            <a:ext cx="4680857" cy="10885"/>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360" name="组合 359">
            <a:extLst>
              <a:ext uri="{FF2B5EF4-FFF2-40B4-BE49-F238E27FC236}">
                <a16:creationId xmlns:a16="http://schemas.microsoft.com/office/drawing/2014/main" id="{E21E8611-EF72-9B6D-A2BE-569E5F966EC3}"/>
              </a:ext>
            </a:extLst>
          </p:cNvPr>
          <p:cNvGrpSpPr/>
          <p:nvPr/>
        </p:nvGrpSpPr>
        <p:grpSpPr>
          <a:xfrm>
            <a:off x="1628320" y="1992086"/>
            <a:ext cx="9132611" cy="337227"/>
            <a:chOff x="1628320" y="1992086"/>
            <a:chExt cx="9132611" cy="337227"/>
          </a:xfrm>
        </p:grpSpPr>
        <p:cxnSp>
          <p:nvCxnSpPr>
            <p:cNvPr id="337" name="直线连接符 336">
              <a:extLst>
                <a:ext uri="{FF2B5EF4-FFF2-40B4-BE49-F238E27FC236}">
                  <a16:creationId xmlns:a16="http://schemas.microsoft.com/office/drawing/2014/main" id="{7C929DD9-644C-DEAD-62D5-4FECC695909F}"/>
                </a:ext>
              </a:extLst>
            </p:cNvPr>
            <p:cNvCxnSpPr>
              <a:stCxn id="56" idx="0"/>
            </p:cNvCxnSpPr>
            <p:nvPr/>
          </p:nvCxnSpPr>
          <p:spPr>
            <a:xfrm flipH="1" flipV="1">
              <a:off x="1628320" y="1992086"/>
              <a:ext cx="22412" cy="33722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0" name="直线连接符 339">
              <a:extLst>
                <a:ext uri="{FF2B5EF4-FFF2-40B4-BE49-F238E27FC236}">
                  <a16:creationId xmlns:a16="http://schemas.microsoft.com/office/drawing/2014/main" id="{2ECF715C-EF95-BA66-0841-4A6EAD54414E}"/>
                </a:ext>
              </a:extLst>
            </p:cNvPr>
            <p:cNvCxnSpPr>
              <a:stCxn id="59" idx="0"/>
            </p:cNvCxnSpPr>
            <p:nvPr/>
          </p:nvCxnSpPr>
          <p:spPr>
            <a:xfrm flipV="1">
              <a:off x="2950143" y="2002971"/>
              <a:ext cx="0" cy="3263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2" name="直线连接符 341">
              <a:extLst>
                <a:ext uri="{FF2B5EF4-FFF2-40B4-BE49-F238E27FC236}">
                  <a16:creationId xmlns:a16="http://schemas.microsoft.com/office/drawing/2014/main" id="{F99B29FC-642B-E7C5-8692-D7D8B63AF92F}"/>
                </a:ext>
              </a:extLst>
            </p:cNvPr>
            <p:cNvCxnSpPr>
              <a:stCxn id="60" idx="0"/>
            </p:cNvCxnSpPr>
            <p:nvPr/>
          </p:nvCxnSpPr>
          <p:spPr>
            <a:xfrm flipV="1">
              <a:off x="4217469" y="2002971"/>
              <a:ext cx="0" cy="3263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4" name="直线连接符 343">
              <a:extLst>
                <a:ext uri="{FF2B5EF4-FFF2-40B4-BE49-F238E27FC236}">
                  <a16:creationId xmlns:a16="http://schemas.microsoft.com/office/drawing/2014/main" id="{47AF38AF-945B-C2D9-C053-75E878C6FD02}"/>
                </a:ext>
              </a:extLst>
            </p:cNvPr>
            <p:cNvCxnSpPr>
              <a:stCxn id="61" idx="0"/>
            </p:cNvCxnSpPr>
            <p:nvPr/>
          </p:nvCxnSpPr>
          <p:spPr>
            <a:xfrm flipV="1">
              <a:off x="5516880" y="2002971"/>
              <a:ext cx="2177" cy="3263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8" name="直线连接符 347">
              <a:extLst>
                <a:ext uri="{FF2B5EF4-FFF2-40B4-BE49-F238E27FC236}">
                  <a16:creationId xmlns:a16="http://schemas.microsoft.com/office/drawing/2014/main" id="{F97383DE-4EF9-E0C3-916F-B9CEF32EC38C}"/>
                </a:ext>
              </a:extLst>
            </p:cNvPr>
            <p:cNvCxnSpPr>
              <a:stCxn id="62" idx="0"/>
            </p:cNvCxnSpPr>
            <p:nvPr/>
          </p:nvCxnSpPr>
          <p:spPr>
            <a:xfrm flipV="1">
              <a:off x="6816291" y="1992086"/>
              <a:ext cx="0" cy="33722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0" name="直线连接符 349">
              <a:extLst>
                <a:ext uri="{FF2B5EF4-FFF2-40B4-BE49-F238E27FC236}">
                  <a16:creationId xmlns:a16="http://schemas.microsoft.com/office/drawing/2014/main" id="{88107E1E-2A46-3FDA-FE0D-81050A34FA85}"/>
                </a:ext>
              </a:extLst>
            </p:cNvPr>
            <p:cNvCxnSpPr>
              <a:stCxn id="63" idx="0"/>
            </p:cNvCxnSpPr>
            <p:nvPr/>
          </p:nvCxnSpPr>
          <p:spPr>
            <a:xfrm flipV="1">
              <a:off x="8115702" y="2002971"/>
              <a:ext cx="0" cy="3263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1" name="直线连接符 350">
              <a:extLst>
                <a:ext uri="{FF2B5EF4-FFF2-40B4-BE49-F238E27FC236}">
                  <a16:creationId xmlns:a16="http://schemas.microsoft.com/office/drawing/2014/main" id="{02C66ECA-5FE5-DFF7-810E-998CD34BF583}"/>
                </a:ext>
              </a:extLst>
            </p:cNvPr>
            <p:cNvCxnSpPr/>
            <p:nvPr/>
          </p:nvCxnSpPr>
          <p:spPr>
            <a:xfrm flipV="1">
              <a:off x="9411102" y="2002971"/>
              <a:ext cx="0" cy="3263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2" name="直线连接符 351">
              <a:extLst>
                <a:ext uri="{FF2B5EF4-FFF2-40B4-BE49-F238E27FC236}">
                  <a16:creationId xmlns:a16="http://schemas.microsoft.com/office/drawing/2014/main" id="{EE809912-575D-EBD8-B6C6-8DA3FECF6AE0}"/>
                </a:ext>
              </a:extLst>
            </p:cNvPr>
            <p:cNvCxnSpPr/>
            <p:nvPr/>
          </p:nvCxnSpPr>
          <p:spPr>
            <a:xfrm flipV="1">
              <a:off x="10760931" y="2002971"/>
              <a:ext cx="0" cy="32634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354" name="直线连接符 353">
            <a:extLst>
              <a:ext uri="{FF2B5EF4-FFF2-40B4-BE49-F238E27FC236}">
                <a16:creationId xmlns:a16="http://schemas.microsoft.com/office/drawing/2014/main" id="{94B6D67B-4EAC-B2C2-0185-5719BD83FE5A}"/>
              </a:ext>
            </a:extLst>
          </p:cNvPr>
          <p:cNvCxnSpPr>
            <a:stCxn id="268" idx="2"/>
            <a:endCxn id="277" idx="0"/>
          </p:cNvCxnSpPr>
          <p:nvPr/>
        </p:nvCxnSpPr>
        <p:spPr>
          <a:xfrm flipH="1">
            <a:off x="1637163" y="4922585"/>
            <a:ext cx="0" cy="30633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6" name="直线连接符 355">
            <a:extLst>
              <a:ext uri="{FF2B5EF4-FFF2-40B4-BE49-F238E27FC236}">
                <a16:creationId xmlns:a16="http://schemas.microsoft.com/office/drawing/2014/main" id="{88F6E913-AAE3-5D9F-D599-885D3611BB53}"/>
              </a:ext>
            </a:extLst>
          </p:cNvPr>
          <p:cNvCxnSpPr/>
          <p:nvPr/>
        </p:nvCxnSpPr>
        <p:spPr>
          <a:xfrm>
            <a:off x="520700" y="5022850"/>
            <a:ext cx="231140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388" name="组合 387">
            <a:extLst>
              <a:ext uri="{FF2B5EF4-FFF2-40B4-BE49-F238E27FC236}">
                <a16:creationId xmlns:a16="http://schemas.microsoft.com/office/drawing/2014/main" id="{5247F5D0-62D1-A58C-4EFA-7F0CA8DFDFC4}"/>
              </a:ext>
            </a:extLst>
          </p:cNvPr>
          <p:cNvGrpSpPr/>
          <p:nvPr/>
        </p:nvGrpSpPr>
        <p:grpSpPr>
          <a:xfrm>
            <a:off x="511007" y="5022850"/>
            <a:ext cx="2317750" cy="206074"/>
            <a:chOff x="511007" y="5022850"/>
            <a:chExt cx="2317750" cy="206074"/>
          </a:xfrm>
        </p:grpSpPr>
        <p:cxnSp>
          <p:nvCxnSpPr>
            <p:cNvPr id="358" name="直线连接符 357">
              <a:extLst>
                <a:ext uri="{FF2B5EF4-FFF2-40B4-BE49-F238E27FC236}">
                  <a16:creationId xmlns:a16="http://schemas.microsoft.com/office/drawing/2014/main" id="{73462D8A-2988-72A3-F307-7FB64FF5B39B}"/>
                </a:ext>
              </a:extLst>
            </p:cNvPr>
            <p:cNvCxnSpPr>
              <a:endCxn id="276" idx="0"/>
            </p:cNvCxnSpPr>
            <p:nvPr/>
          </p:nvCxnSpPr>
          <p:spPr>
            <a:xfrm flipH="1">
              <a:off x="511007" y="5022850"/>
              <a:ext cx="0" cy="20607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9" name="直线连接符 358">
              <a:extLst>
                <a:ext uri="{FF2B5EF4-FFF2-40B4-BE49-F238E27FC236}">
                  <a16:creationId xmlns:a16="http://schemas.microsoft.com/office/drawing/2014/main" id="{6DF99529-2244-14BF-F2D2-EEBE0B536A74}"/>
                </a:ext>
              </a:extLst>
            </p:cNvPr>
            <p:cNvCxnSpPr/>
            <p:nvPr/>
          </p:nvCxnSpPr>
          <p:spPr>
            <a:xfrm flipH="1">
              <a:off x="2828757" y="5022850"/>
              <a:ext cx="0" cy="206074"/>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86" name="组合 385">
            <a:extLst>
              <a:ext uri="{FF2B5EF4-FFF2-40B4-BE49-F238E27FC236}">
                <a16:creationId xmlns:a16="http://schemas.microsoft.com/office/drawing/2014/main" id="{9297E490-2EBD-5970-2587-3A0E228B5A76}"/>
              </a:ext>
            </a:extLst>
          </p:cNvPr>
          <p:cNvGrpSpPr/>
          <p:nvPr/>
        </p:nvGrpSpPr>
        <p:grpSpPr>
          <a:xfrm>
            <a:off x="1090059" y="3765176"/>
            <a:ext cx="10118043" cy="0"/>
            <a:chOff x="1090059" y="3765176"/>
            <a:chExt cx="10118043" cy="0"/>
          </a:xfrm>
        </p:grpSpPr>
        <p:cxnSp>
          <p:nvCxnSpPr>
            <p:cNvPr id="378" name="直线连接符 377">
              <a:extLst>
                <a:ext uri="{FF2B5EF4-FFF2-40B4-BE49-F238E27FC236}">
                  <a16:creationId xmlns:a16="http://schemas.microsoft.com/office/drawing/2014/main" id="{9FB2B9E1-4D8C-BFDB-B260-A214BFFDBC1F}"/>
                </a:ext>
              </a:extLst>
            </p:cNvPr>
            <p:cNvCxnSpPr/>
            <p:nvPr/>
          </p:nvCxnSpPr>
          <p:spPr>
            <a:xfrm>
              <a:off x="1090059" y="3765176"/>
              <a:ext cx="9202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9" name="直线连接符 378">
              <a:extLst>
                <a:ext uri="{FF2B5EF4-FFF2-40B4-BE49-F238E27FC236}">
                  <a16:creationId xmlns:a16="http://schemas.microsoft.com/office/drawing/2014/main" id="{61CB8AAC-0A0C-4769-4406-D42C5C4820E7}"/>
                </a:ext>
              </a:extLst>
            </p:cNvPr>
            <p:cNvCxnSpPr/>
            <p:nvPr/>
          </p:nvCxnSpPr>
          <p:spPr>
            <a:xfrm>
              <a:off x="2434764" y="3765176"/>
              <a:ext cx="9202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0" name="直线连接符 379">
              <a:extLst>
                <a:ext uri="{FF2B5EF4-FFF2-40B4-BE49-F238E27FC236}">
                  <a16:creationId xmlns:a16="http://schemas.microsoft.com/office/drawing/2014/main" id="{B3755693-4BAB-D255-891B-1CCE8DC33A89}"/>
                </a:ext>
              </a:extLst>
            </p:cNvPr>
            <p:cNvCxnSpPr/>
            <p:nvPr/>
          </p:nvCxnSpPr>
          <p:spPr>
            <a:xfrm>
              <a:off x="3736440" y="3765176"/>
              <a:ext cx="9202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1" name="直线连接符 380">
              <a:extLst>
                <a:ext uri="{FF2B5EF4-FFF2-40B4-BE49-F238E27FC236}">
                  <a16:creationId xmlns:a16="http://schemas.microsoft.com/office/drawing/2014/main" id="{C47D57E9-21B5-75F9-6A16-5061C158E07F}"/>
                </a:ext>
              </a:extLst>
            </p:cNvPr>
            <p:cNvCxnSpPr/>
            <p:nvPr/>
          </p:nvCxnSpPr>
          <p:spPr>
            <a:xfrm>
              <a:off x="5081145" y="3765176"/>
              <a:ext cx="9202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2" name="直线连接符 381">
              <a:extLst>
                <a:ext uri="{FF2B5EF4-FFF2-40B4-BE49-F238E27FC236}">
                  <a16:creationId xmlns:a16="http://schemas.microsoft.com/office/drawing/2014/main" id="{BD3C9664-D1DD-229F-BF1C-61126B7A5041}"/>
                </a:ext>
              </a:extLst>
            </p:cNvPr>
            <p:cNvCxnSpPr/>
            <p:nvPr/>
          </p:nvCxnSpPr>
          <p:spPr>
            <a:xfrm>
              <a:off x="6296761" y="3765176"/>
              <a:ext cx="9202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3" name="直线连接符 382">
              <a:extLst>
                <a:ext uri="{FF2B5EF4-FFF2-40B4-BE49-F238E27FC236}">
                  <a16:creationId xmlns:a16="http://schemas.microsoft.com/office/drawing/2014/main" id="{76B21E67-F392-BEFD-FA14-164E6EFBA1F4}"/>
                </a:ext>
              </a:extLst>
            </p:cNvPr>
            <p:cNvCxnSpPr/>
            <p:nvPr/>
          </p:nvCxnSpPr>
          <p:spPr>
            <a:xfrm>
              <a:off x="7641466" y="3765176"/>
              <a:ext cx="9202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4" name="直线连接符 383">
              <a:extLst>
                <a:ext uri="{FF2B5EF4-FFF2-40B4-BE49-F238E27FC236}">
                  <a16:creationId xmlns:a16="http://schemas.microsoft.com/office/drawing/2014/main" id="{8E4ECC5A-A9DE-2F15-3F4A-AB7C48EA008D}"/>
                </a:ext>
              </a:extLst>
            </p:cNvPr>
            <p:cNvCxnSpPr/>
            <p:nvPr/>
          </p:nvCxnSpPr>
          <p:spPr>
            <a:xfrm>
              <a:off x="8943142" y="3765176"/>
              <a:ext cx="9202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5" name="直线连接符 384">
              <a:extLst>
                <a:ext uri="{FF2B5EF4-FFF2-40B4-BE49-F238E27FC236}">
                  <a16:creationId xmlns:a16="http://schemas.microsoft.com/office/drawing/2014/main" id="{1D788B4C-F945-4627-7DD2-47457050EF8B}"/>
                </a:ext>
              </a:extLst>
            </p:cNvPr>
            <p:cNvCxnSpPr/>
            <p:nvPr/>
          </p:nvCxnSpPr>
          <p:spPr>
            <a:xfrm>
              <a:off x="10287847" y="3765176"/>
              <a:ext cx="920255"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326"/>
                                        </p:tgtEl>
                                        <p:attrNameLst>
                                          <p:attrName>style.visibility</p:attrName>
                                        </p:attrNameLst>
                                      </p:cBhvr>
                                      <p:to>
                                        <p:strVal val="visible"/>
                                      </p:to>
                                    </p:set>
                                    <p:animEffect transition="in" filter="wipe(up)">
                                      <p:cBhvr>
                                        <p:cTn id="22" dur="500"/>
                                        <p:tgtEl>
                                          <p:spTgt spid="326"/>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328"/>
                                        </p:tgtEl>
                                        <p:attrNameLst>
                                          <p:attrName>style.visibility</p:attrName>
                                        </p:attrNameLst>
                                      </p:cBhvr>
                                      <p:to>
                                        <p:strVal val="visible"/>
                                      </p:to>
                                    </p:set>
                                    <p:animEffect transition="in" filter="wipe(right)">
                                      <p:cBhvr>
                                        <p:cTn id="26" dur="500"/>
                                        <p:tgtEl>
                                          <p:spTgt spid="328"/>
                                        </p:tgtEl>
                                      </p:cBhvr>
                                    </p:animEffect>
                                  </p:childTnLst>
                                </p:cTn>
                              </p:par>
                              <p:par>
                                <p:cTn id="27" presetID="22" presetClass="entr" presetSubtype="8" fill="hold" nodeType="withEffect">
                                  <p:stCondLst>
                                    <p:cond delay="0"/>
                                  </p:stCondLst>
                                  <p:childTnLst>
                                    <p:set>
                                      <p:cBhvr>
                                        <p:cTn id="28" dur="1" fill="hold">
                                          <p:stCondLst>
                                            <p:cond delay="0"/>
                                          </p:stCondLst>
                                        </p:cTn>
                                        <p:tgtEl>
                                          <p:spTgt spid="346"/>
                                        </p:tgtEl>
                                        <p:attrNameLst>
                                          <p:attrName>style.visibility</p:attrName>
                                        </p:attrNameLst>
                                      </p:cBhvr>
                                      <p:to>
                                        <p:strVal val="visible"/>
                                      </p:to>
                                    </p:set>
                                    <p:animEffect transition="in" filter="wipe(left)">
                                      <p:cBhvr>
                                        <p:cTn id="29" dur="500"/>
                                        <p:tgtEl>
                                          <p:spTgt spid="346"/>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360"/>
                                        </p:tgtEl>
                                        <p:attrNameLst>
                                          <p:attrName>style.visibility</p:attrName>
                                        </p:attrNameLst>
                                      </p:cBhvr>
                                      <p:to>
                                        <p:strVal val="visible"/>
                                      </p:to>
                                    </p:set>
                                    <p:animEffect transition="in" filter="wipe(up)">
                                      <p:cBhvr>
                                        <p:cTn id="33" dur="500"/>
                                        <p:tgtEl>
                                          <p:spTgt spid="360"/>
                                        </p:tgtEl>
                                      </p:cBhvr>
                                    </p:animEffect>
                                  </p:childTnLst>
                                </p:cTn>
                              </p:par>
                            </p:childTnLst>
                          </p:cTn>
                        </p:par>
                        <p:par>
                          <p:cTn id="34" fill="hold">
                            <p:stCondLst>
                              <p:cond delay="3000"/>
                            </p:stCondLst>
                            <p:childTnLst>
                              <p:par>
                                <p:cTn id="35" presetID="12" presetClass="entr" presetSubtype="1" fill="hold" nodeType="afterEffect">
                                  <p:stCondLst>
                                    <p:cond delay="0"/>
                                  </p:stCondLst>
                                  <p:childTnLst>
                                    <p:set>
                                      <p:cBhvr>
                                        <p:cTn id="36" dur="1" fill="hold">
                                          <p:stCondLst>
                                            <p:cond delay="0"/>
                                          </p:stCondLst>
                                        </p:cTn>
                                        <p:tgtEl>
                                          <p:spTgt spid="369"/>
                                        </p:tgtEl>
                                        <p:attrNameLst>
                                          <p:attrName>style.visibility</p:attrName>
                                        </p:attrNameLst>
                                      </p:cBhvr>
                                      <p:to>
                                        <p:strVal val="visible"/>
                                      </p:to>
                                    </p:set>
                                    <p:anim calcmode="lin" valueType="num">
                                      <p:cBhvr additive="base">
                                        <p:cTn id="37" dur="500"/>
                                        <p:tgtEl>
                                          <p:spTgt spid="369"/>
                                        </p:tgtEl>
                                        <p:attrNameLst>
                                          <p:attrName>ppt_y</p:attrName>
                                        </p:attrNameLst>
                                      </p:cBhvr>
                                      <p:tavLst>
                                        <p:tav tm="0">
                                          <p:val>
                                            <p:strVal val="#ppt_y-#ppt_h*1.125000"/>
                                          </p:val>
                                        </p:tav>
                                        <p:tav tm="100000">
                                          <p:val>
                                            <p:strVal val="#ppt_y"/>
                                          </p:val>
                                        </p:tav>
                                      </p:tavLst>
                                    </p:anim>
                                    <p:animEffect transition="in" filter="wipe(down)">
                                      <p:cBhvr>
                                        <p:cTn id="38" dur="500"/>
                                        <p:tgtEl>
                                          <p:spTgt spid="369"/>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386"/>
                                        </p:tgtEl>
                                        <p:attrNameLst>
                                          <p:attrName>style.visibility</p:attrName>
                                        </p:attrNameLst>
                                      </p:cBhvr>
                                      <p:to>
                                        <p:strVal val="visible"/>
                                      </p:to>
                                    </p:set>
                                    <p:anim calcmode="lin" valueType="num">
                                      <p:cBhvr>
                                        <p:cTn id="43" dur="1000" fill="hold"/>
                                        <p:tgtEl>
                                          <p:spTgt spid="386"/>
                                        </p:tgtEl>
                                        <p:attrNameLst>
                                          <p:attrName>ppt_w</p:attrName>
                                        </p:attrNameLst>
                                      </p:cBhvr>
                                      <p:tavLst>
                                        <p:tav tm="0">
                                          <p:val>
                                            <p:strVal val="#ppt_w*0.70"/>
                                          </p:val>
                                        </p:tav>
                                        <p:tav tm="100000">
                                          <p:val>
                                            <p:strVal val="#ppt_w"/>
                                          </p:val>
                                        </p:tav>
                                      </p:tavLst>
                                    </p:anim>
                                    <p:anim calcmode="lin" valueType="num">
                                      <p:cBhvr>
                                        <p:cTn id="44" dur="1000" fill="hold"/>
                                        <p:tgtEl>
                                          <p:spTgt spid="386"/>
                                        </p:tgtEl>
                                        <p:attrNameLst>
                                          <p:attrName>ppt_h</p:attrName>
                                        </p:attrNameLst>
                                      </p:cBhvr>
                                      <p:tavLst>
                                        <p:tav tm="0">
                                          <p:val>
                                            <p:strVal val="#ppt_h"/>
                                          </p:val>
                                        </p:tav>
                                        <p:tav tm="100000">
                                          <p:val>
                                            <p:strVal val="#ppt_h"/>
                                          </p:val>
                                        </p:tav>
                                      </p:tavLst>
                                    </p:anim>
                                    <p:animEffect transition="in" filter="fade">
                                      <p:cBhvr>
                                        <p:cTn id="45" dur="1000"/>
                                        <p:tgtEl>
                                          <p:spTgt spid="386"/>
                                        </p:tgtEl>
                                      </p:cBhvr>
                                    </p:animEffect>
                                  </p:childTnLst>
                                </p:cTn>
                              </p:par>
                            </p:childTnLst>
                          </p:cTn>
                        </p:par>
                        <p:par>
                          <p:cTn id="46" fill="hold">
                            <p:stCondLst>
                              <p:cond delay="1000"/>
                            </p:stCondLst>
                            <p:childTnLst>
                              <p:par>
                                <p:cTn id="47" presetID="12" presetClass="entr" presetSubtype="1" fill="hold" nodeType="afterEffect">
                                  <p:stCondLst>
                                    <p:cond delay="0"/>
                                  </p:stCondLst>
                                  <p:childTnLst>
                                    <p:set>
                                      <p:cBhvr>
                                        <p:cTn id="48" dur="1" fill="hold">
                                          <p:stCondLst>
                                            <p:cond delay="0"/>
                                          </p:stCondLst>
                                        </p:cTn>
                                        <p:tgtEl>
                                          <p:spTgt spid="387"/>
                                        </p:tgtEl>
                                        <p:attrNameLst>
                                          <p:attrName>style.visibility</p:attrName>
                                        </p:attrNameLst>
                                      </p:cBhvr>
                                      <p:to>
                                        <p:strVal val="visible"/>
                                      </p:to>
                                    </p:set>
                                    <p:anim calcmode="lin" valueType="num">
                                      <p:cBhvr additive="base">
                                        <p:cTn id="49" dur="500"/>
                                        <p:tgtEl>
                                          <p:spTgt spid="387"/>
                                        </p:tgtEl>
                                        <p:attrNameLst>
                                          <p:attrName>ppt_y</p:attrName>
                                        </p:attrNameLst>
                                      </p:cBhvr>
                                      <p:tavLst>
                                        <p:tav tm="0">
                                          <p:val>
                                            <p:strVal val="#ppt_y-#ppt_h*1.125000"/>
                                          </p:val>
                                        </p:tav>
                                        <p:tav tm="100000">
                                          <p:val>
                                            <p:strVal val="#ppt_y"/>
                                          </p:val>
                                        </p:tav>
                                      </p:tavLst>
                                    </p:anim>
                                    <p:animEffect transition="in" filter="wipe(down)">
                                      <p:cBhvr>
                                        <p:cTn id="50" dur="500"/>
                                        <p:tgtEl>
                                          <p:spTgt spid="38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54"/>
                                        </p:tgtEl>
                                        <p:attrNameLst>
                                          <p:attrName>style.visibility</p:attrName>
                                        </p:attrNameLst>
                                      </p:cBhvr>
                                      <p:to>
                                        <p:strVal val="visible"/>
                                      </p:to>
                                    </p:set>
                                    <p:animEffect transition="in" filter="wipe(up)">
                                      <p:cBhvr>
                                        <p:cTn id="55" dur="500"/>
                                        <p:tgtEl>
                                          <p:spTgt spid="354"/>
                                        </p:tgtEl>
                                      </p:cBhvr>
                                    </p:animEffect>
                                  </p:childTnLst>
                                </p:cTn>
                              </p:par>
                            </p:childTnLst>
                          </p:cTn>
                        </p:par>
                        <p:par>
                          <p:cTn id="56" fill="hold">
                            <p:stCondLst>
                              <p:cond delay="500"/>
                            </p:stCondLst>
                            <p:childTnLst>
                              <p:par>
                                <p:cTn id="57" presetID="16" presetClass="entr" presetSubtype="37" fill="hold" nodeType="afterEffect">
                                  <p:stCondLst>
                                    <p:cond delay="0"/>
                                  </p:stCondLst>
                                  <p:childTnLst>
                                    <p:set>
                                      <p:cBhvr>
                                        <p:cTn id="58" dur="1" fill="hold">
                                          <p:stCondLst>
                                            <p:cond delay="0"/>
                                          </p:stCondLst>
                                        </p:cTn>
                                        <p:tgtEl>
                                          <p:spTgt spid="356"/>
                                        </p:tgtEl>
                                        <p:attrNameLst>
                                          <p:attrName>style.visibility</p:attrName>
                                        </p:attrNameLst>
                                      </p:cBhvr>
                                      <p:to>
                                        <p:strVal val="visible"/>
                                      </p:to>
                                    </p:set>
                                    <p:animEffect transition="in" filter="barn(outVertical)">
                                      <p:cBhvr>
                                        <p:cTn id="59" dur="500"/>
                                        <p:tgtEl>
                                          <p:spTgt spid="356"/>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388"/>
                                        </p:tgtEl>
                                        <p:attrNameLst>
                                          <p:attrName>style.visibility</p:attrName>
                                        </p:attrNameLst>
                                      </p:cBhvr>
                                      <p:to>
                                        <p:strVal val="visible"/>
                                      </p:to>
                                    </p:set>
                                    <p:animEffect transition="in" filter="wipe(up)">
                                      <p:cBhvr>
                                        <p:cTn id="63" dur="500"/>
                                        <p:tgtEl>
                                          <p:spTgt spid="388"/>
                                        </p:tgtEl>
                                      </p:cBhvr>
                                    </p:animEffect>
                                  </p:childTnLst>
                                </p:cTn>
                              </p:par>
                            </p:childTnLst>
                          </p:cTn>
                        </p:par>
                        <p:par>
                          <p:cTn id="64" fill="hold">
                            <p:stCondLst>
                              <p:cond delay="1500"/>
                            </p:stCondLst>
                            <p:childTnLst>
                              <p:par>
                                <p:cTn id="65" presetID="12" presetClass="entr" presetSubtype="1" fill="hold" nodeType="afterEffect">
                                  <p:stCondLst>
                                    <p:cond delay="0"/>
                                  </p:stCondLst>
                                  <p:childTnLst>
                                    <p:set>
                                      <p:cBhvr>
                                        <p:cTn id="66" dur="1" fill="hold">
                                          <p:stCondLst>
                                            <p:cond delay="0"/>
                                          </p:stCondLst>
                                        </p:cTn>
                                        <p:tgtEl>
                                          <p:spTgt spid="392"/>
                                        </p:tgtEl>
                                        <p:attrNameLst>
                                          <p:attrName>style.visibility</p:attrName>
                                        </p:attrNameLst>
                                      </p:cBhvr>
                                      <p:to>
                                        <p:strVal val="visible"/>
                                      </p:to>
                                    </p:set>
                                    <p:anim calcmode="lin" valueType="num">
                                      <p:cBhvr additive="base">
                                        <p:cTn id="67" dur="500"/>
                                        <p:tgtEl>
                                          <p:spTgt spid="392"/>
                                        </p:tgtEl>
                                        <p:attrNameLst>
                                          <p:attrName>ppt_y</p:attrName>
                                        </p:attrNameLst>
                                      </p:cBhvr>
                                      <p:tavLst>
                                        <p:tav tm="0">
                                          <p:val>
                                            <p:strVal val="#ppt_y-#ppt_h*1.125000"/>
                                          </p:val>
                                        </p:tav>
                                        <p:tav tm="100000">
                                          <p:val>
                                            <p:strVal val="#ppt_y"/>
                                          </p:val>
                                        </p:tav>
                                      </p:tavLst>
                                    </p:anim>
                                    <p:animEffect transition="in" filter="wipe(down)">
                                      <p:cBhvr>
                                        <p:cTn id="68" dur="500"/>
                                        <p:tgtEl>
                                          <p:spTgt spid="392"/>
                                        </p:tgtEl>
                                      </p:cBhvr>
                                    </p:animEffect>
                                  </p:childTnLst>
                                </p:cTn>
                              </p:par>
                            </p:childTnLst>
                          </p:cTn>
                        </p:par>
                        <p:par>
                          <p:cTn id="69" fill="hold">
                            <p:stCondLst>
                              <p:cond delay="2000"/>
                            </p:stCondLst>
                            <p:childTnLst>
                              <p:par>
                                <p:cTn id="70" presetID="12" presetClass="entr" presetSubtype="1" fill="hold" nodeType="afterEffect">
                                  <p:stCondLst>
                                    <p:cond delay="0"/>
                                  </p:stCondLst>
                                  <p:childTnLst>
                                    <p:set>
                                      <p:cBhvr>
                                        <p:cTn id="71" dur="1" fill="hold">
                                          <p:stCondLst>
                                            <p:cond delay="0"/>
                                          </p:stCondLst>
                                        </p:cTn>
                                        <p:tgtEl>
                                          <p:spTgt spid="393"/>
                                        </p:tgtEl>
                                        <p:attrNameLst>
                                          <p:attrName>style.visibility</p:attrName>
                                        </p:attrNameLst>
                                      </p:cBhvr>
                                      <p:to>
                                        <p:strVal val="visible"/>
                                      </p:to>
                                    </p:set>
                                    <p:anim calcmode="lin" valueType="num">
                                      <p:cBhvr additive="base">
                                        <p:cTn id="72" dur="500"/>
                                        <p:tgtEl>
                                          <p:spTgt spid="393"/>
                                        </p:tgtEl>
                                        <p:attrNameLst>
                                          <p:attrName>ppt_y</p:attrName>
                                        </p:attrNameLst>
                                      </p:cBhvr>
                                      <p:tavLst>
                                        <p:tav tm="0">
                                          <p:val>
                                            <p:strVal val="#ppt_y-#ppt_h*1.125000"/>
                                          </p:val>
                                        </p:tav>
                                        <p:tav tm="100000">
                                          <p:val>
                                            <p:strVal val="#ppt_y"/>
                                          </p:val>
                                        </p:tav>
                                      </p:tavLst>
                                    </p:anim>
                                    <p:animEffect transition="in" filter="wipe(down)">
                                      <p:cBhvr>
                                        <p:cTn id="73" dur="500"/>
                                        <p:tgtEl>
                                          <p:spTgt spid="393"/>
                                        </p:tgtEl>
                                      </p:cBhvr>
                                    </p:animEffect>
                                  </p:childTnLst>
                                </p:cTn>
                              </p:par>
                            </p:childTnLst>
                          </p:cTn>
                        </p:par>
                        <p:par>
                          <p:cTn id="74" fill="hold">
                            <p:stCondLst>
                              <p:cond delay="2500"/>
                            </p:stCondLst>
                            <p:childTnLst>
                              <p:par>
                                <p:cTn id="75" presetID="12" presetClass="entr" presetSubtype="1" fill="hold" nodeType="afterEffect">
                                  <p:stCondLst>
                                    <p:cond delay="0"/>
                                  </p:stCondLst>
                                  <p:childTnLst>
                                    <p:set>
                                      <p:cBhvr>
                                        <p:cTn id="76" dur="1" fill="hold">
                                          <p:stCondLst>
                                            <p:cond delay="0"/>
                                          </p:stCondLst>
                                        </p:cTn>
                                        <p:tgtEl>
                                          <p:spTgt spid="394"/>
                                        </p:tgtEl>
                                        <p:attrNameLst>
                                          <p:attrName>style.visibility</p:attrName>
                                        </p:attrNameLst>
                                      </p:cBhvr>
                                      <p:to>
                                        <p:strVal val="visible"/>
                                      </p:to>
                                    </p:set>
                                    <p:anim calcmode="lin" valueType="num">
                                      <p:cBhvr additive="base">
                                        <p:cTn id="77" dur="500"/>
                                        <p:tgtEl>
                                          <p:spTgt spid="394"/>
                                        </p:tgtEl>
                                        <p:attrNameLst>
                                          <p:attrName>ppt_y</p:attrName>
                                        </p:attrNameLst>
                                      </p:cBhvr>
                                      <p:tavLst>
                                        <p:tav tm="0">
                                          <p:val>
                                            <p:strVal val="#ppt_y-#ppt_h*1.125000"/>
                                          </p:val>
                                        </p:tav>
                                        <p:tav tm="100000">
                                          <p:val>
                                            <p:strVal val="#ppt_y"/>
                                          </p:val>
                                        </p:tav>
                                      </p:tavLst>
                                    </p:anim>
                                    <p:animEffect transition="in" filter="wipe(down)">
                                      <p:cBhvr>
                                        <p:cTn id="78" dur="500"/>
                                        <p:tgtEl>
                                          <p:spTgt spid="394"/>
                                        </p:tgtEl>
                                      </p:cBhvr>
                                    </p:animEffect>
                                  </p:childTnLst>
                                </p:cTn>
                              </p:par>
                            </p:childTnLst>
                          </p:cTn>
                        </p:par>
                        <p:par>
                          <p:cTn id="79" fill="hold">
                            <p:stCondLst>
                              <p:cond delay="3000"/>
                            </p:stCondLst>
                            <p:childTnLst>
                              <p:par>
                                <p:cTn id="80" presetID="12" presetClass="entr" presetSubtype="1" fill="hold" nodeType="afterEffect">
                                  <p:stCondLst>
                                    <p:cond delay="0"/>
                                  </p:stCondLst>
                                  <p:childTnLst>
                                    <p:set>
                                      <p:cBhvr>
                                        <p:cTn id="81" dur="1" fill="hold">
                                          <p:stCondLst>
                                            <p:cond delay="0"/>
                                          </p:stCondLst>
                                        </p:cTn>
                                        <p:tgtEl>
                                          <p:spTgt spid="395"/>
                                        </p:tgtEl>
                                        <p:attrNameLst>
                                          <p:attrName>style.visibility</p:attrName>
                                        </p:attrNameLst>
                                      </p:cBhvr>
                                      <p:to>
                                        <p:strVal val="visible"/>
                                      </p:to>
                                    </p:set>
                                    <p:anim calcmode="lin" valueType="num">
                                      <p:cBhvr additive="base">
                                        <p:cTn id="82" dur="500"/>
                                        <p:tgtEl>
                                          <p:spTgt spid="395"/>
                                        </p:tgtEl>
                                        <p:attrNameLst>
                                          <p:attrName>ppt_y</p:attrName>
                                        </p:attrNameLst>
                                      </p:cBhvr>
                                      <p:tavLst>
                                        <p:tav tm="0">
                                          <p:val>
                                            <p:strVal val="#ppt_y-#ppt_h*1.125000"/>
                                          </p:val>
                                        </p:tav>
                                        <p:tav tm="100000">
                                          <p:val>
                                            <p:strVal val="#ppt_y"/>
                                          </p:val>
                                        </p:tav>
                                      </p:tavLst>
                                    </p:anim>
                                    <p:animEffect transition="in" filter="wipe(down)">
                                      <p:cBhvr>
                                        <p:cTn id="83" dur="500"/>
                                        <p:tgtEl>
                                          <p:spTgt spid="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a:solidFill>
                  <a:srgbClr val="10FBFE"/>
                </a:solidFill>
                <a:latin typeface="微软雅黑" panose="020B0503020204020204" charset="-122"/>
                <a:ea typeface="微软雅黑" panose="020B0503020204020204" charset="-122"/>
              </a:rPr>
              <a:t>体系架构</a:t>
            </a:r>
          </a:p>
        </p:txBody>
      </p:sp>
      <p:sp>
        <p:nvSpPr>
          <p:cNvPr id="359" name="矩形 358"/>
          <p:cNvSpPr/>
          <p:nvPr/>
        </p:nvSpPr>
        <p:spPr>
          <a:xfrm>
            <a:off x="4620895" y="3197225"/>
            <a:ext cx="5001260" cy="890693"/>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云原生数据库的体系架构大概分为共享性存储架构和非共享性存储架构两种类型，分别以亚马逊和谷歌为代表创立。两种架构分别</a:t>
            </a:r>
            <a:r>
              <a:rPr lang="en" altLang="zh-CN" sz="1200" dirty="0">
                <a:solidFill>
                  <a:srgbClr val="10FBFE"/>
                </a:solidFill>
                <a:latin typeface="微软雅黑" panose="020B0503020204020204" charset="-122"/>
                <a:ea typeface="微软雅黑" panose="020B0503020204020204" charset="-122"/>
                <a:cs typeface="+mn-ea"/>
                <a:sym typeface="+mn-lt"/>
              </a:rPr>
              <a:t>scale out</a:t>
            </a:r>
            <a:r>
              <a:rPr lang="zh-CN" altLang="en" sz="1200" dirty="0">
                <a:solidFill>
                  <a:srgbClr val="10FBFE"/>
                </a:solidFill>
                <a:latin typeface="微软雅黑" panose="020B0503020204020204" charset="-122"/>
                <a:ea typeface="微软雅黑" panose="020B0503020204020204" charset="-122"/>
                <a:cs typeface="+mn-ea"/>
                <a:sym typeface="+mn-lt"/>
              </a:rPr>
              <a:t>上</a:t>
            </a:r>
            <a:r>
              <a:rPr lang="zh-CN" altLang="en-US" sz="1200" dirty="0">
                <a:solidFill>
                  <a:srgbClr val="10FBFE"/>
                </a:solidFill>
                <a:latin typeface="微软雅黑" panose="020B0503020204020204" charset="-122"/>
                <a:ea typeface="微软雅黑" panose="020B0503020204020204" charset="-122"/>
                <a:cs typeface="+mn-ea"/>
                <a:sym typeface="+mn-lt"/>
              </a:rPr>
              <a:t>进行了不同的应用。</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云数据库体系架构分类</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23561" name="矩形 34"/>
          <p:cNvSpPr>
            <a:spLocks noChangeArrowheads="1"/>
          </p:cNvSpPr>
          <p:nvPr/>
        </p:nvSpPr>
        <p:spPr bwMode="auto">
          <a:xfrm>
            <a:off x="6952298" y="201136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 altLang="zh-CN" b="1" dirty="0">
                <a:solidFill>
                  <a:srgbClr val="10FBFE"/>
                </a:solidFill>
                <a:latin typeface="微软雅黑" panose="020B0503020204020204" charset="-122"/>
                <a:ea typeface="微软雅黑" panose="020B0503020204020204" charset="-122"/>
                <a:sym typeface="+mn-ea"/>
              </a:rPr>
              <a:t>shared-storage</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23563" name="矩形 37"/>
          <p:cNvSpPr>
            <a:spLocks noChangeArrowheads="1"/>
          </p:cNvSpPr>
          <p:nvPr/>
        </p:nvSpPr>
        <p:spPr bwMode="auto">
          <a:xfrm>
            <a:off x="6952615" y="2379980"/>
            <a:ext cx="4319270"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 sz="1200" dirty="0" err="1">
                <a:solidFill>
                  <a:srgbClr val="10FBFE"/>
                </a:solidFill>
                <a:latin typeface="微软雅黑" panose="020B0503020204020204" charset="-122"/>
                <a:ea typeface="微软雅黑" panose="020B0503020204020204" charset="-122"/>
                <a:cs typeface="+mn-ea"/>
                <a:sym typeface="+mn-lt"/>
              </a:rPr>
              <a:t>以Amazon为代表Aurora</a:t>
            </a:r>
            <a:r>
              <a:rPr lang="zh-CN" altLang="en-US" sz="1200" dirty="0">
                <a:solidFill>
                  <a:srgbClr val="10FBFE"/>
                </a:solidFill>
                <a:latin typeface="微软雅黑" panose="020B0503020204020204" charset="-122"/>
                <a:ea typeface="微软雅黑" panose="020B0503020204020204" charset="-122"/>
                <a:cs typeface="+mn-ea"/>
                <a:sym typeface="+mn-lt"/>
              </a:rPr>
              <a:t>的设计理念和许多 </a:t>
            </a:r>
            <a:r>
              <a:rPr lang="en" sz="1200" dirty="0">
                <a:solidFill>
                  <a:srgbClr val="10FBFE"/>
                </a:solidFill>
                <a:latin typeface="微软雅黑" panose="020B0503020204020204" charset="-122"/>
                <a:ea typeface="微软雅黑" panose="020B0503020204020204" charset="-122"/>
                <a:cs typeface="+mn-ea"/>
                <a:sym typeface="+mn-lt"/>
              </a:rPr>
              <a:t>AWS </a:t>
            </a:r>
            <a:r>
              <a:rPr lang="zh-CN" altLang="en-US" sz="1200" dirty="0">
                <a:solidFill>
                  <a:srgbClr val="10FBFE"/>
                </a:solidFill>
                <a:latin typeface="微软雅黑" panose="020B0503020204020204" charset="-122"/>
                <a:ea typeface="微软雅黑" panose="020B0503020204020204" charset="-122"/>
                <a:cs typeface="+mn-ea"/>
                <a:sym typeface="+mn-lt"/>
              </a:rPr>
              <a:t>产品一脉相承</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基于开源项目，用云的方式去改造，保持最大的兼容性。</a:t>
            </a:r>
            <a:r>
              <a:rPr lang="en" sz="1200" dirty="0">
                <a:solidFill>
                  <a:srgbClr val="10FBFE"/>
                </a:solidFill>
                <a:latin typeface="微软雅黑" panose="020B0503020204020204" charset="-122"/>
                <a:ea typeface="微软雅黑" panose="020B0503020204020204" charset="-122"/>
                <a:cs typeface="+mn-ea"/>
                <a:sym typeface="+mn-lt"/>
              </a:rPr>
              <a:t>Aurora </a:t>
            </a:r>
            <a:r>
              <a:rPr lang="zh-CN" altLang="en-US" sz="1200" dirty="0">
                <a:solidFill>
                  <a:srgbClr val="10FBFE"/>
                </a:solidFill>
                <a:latin typeface="微软雅黑" panose="020B0503020204020204" charset="-122"/>
                <a:ea typeface="微软雅黑" panose="020B0503020204020204" charset="-122"/>
                <a:cs typeface="+mn-ea"/>
                <a:sym typeface="+mn-lt"/>
              </a:rPr>
              <a:t>站在 </a:t>
            </a:r>
            <a:r>
              <a:rPr lang="en" sz="1200" dirty="0">
                <a:solidFill>
                  <a:srgbClr val="10FBFE"/>
                </a:solidFill>
                <a:latin typeface="微软雅黑" panose="020B0503020204020204" charset="-122"/>
                <a:ea typeface="微软雅黑" panose="020B0503020204020204" charset="-122"/>
                <a:cs typeface="+mn-ea"/>
                <a:sym typeface="+mn-lt"/>
              </a:rPr>
              <a:t>MySQL </a:t>
            </a:r>
            <a:r>
              <a:rPr lang="zh-CN" altLang="en-US" sz="1200" dirty="0">
                <a:solidFill>
                  <a:srgbClr val="10FBFE"/>
                </a:solidFill>
                <a:latin typeface="微软雅黑" panose="020B0503020204020204" charset="-122"/>
                <a:ea typeface="微软雅黑" panose="020B0503020204020204" charset="-122"/>
                <a:cs typeface="+mn-ea"/>
                <a:sym typeface="+mn-lt"/>
              </a:rPr>
              <a:t>这个巨人的肩膀上，通过改造 </a:t>
            </a:r>
            <a:r>
              <a:rPr lang="en" sz="1200" dirty="0">
                <a:solidFill>
                  <a:srgbClr val="10FBFE"/>
                </a:solidFill>
                <a:latin typeface="微软雅黑" panose="020B0503020204020204" charset="-122"/>
                <a:ea typeface="微软雅黑" panose="020B0503020204020204" charset="-122"/>
                <a:cs typeface="+mn-ea"/>
                <a:sym typeface="+mn-lt"/>
              </a:rPr>
              <a:t>IO path </a:t>
            </a:r>
            <a:r>
              <a:rPr lang="zh-CN" altLang="en-US" sz="1200" dirty="0">
                <a:solidFill>
                  <a:srgbClr val="10FBFE"/>
                </a:solidFill>
                <a:latin typeface="微软雅黑" panose="020B0503020204020204" charset="-122"/>
                <a:ea typeface="微软雅黑" panose="020B0503020204020204" charset="-122"/>
                <a:cs typeface="+mn-ea"/>
                <a:sym typeface="+mn-lt"/>
              </a:rPr>
              <a:t>提升性能的同时又做到高可用，可以说是非常精巧的设计。</a:t>
            </a:r>
            <a:endParaRPr lang="zh-CN" altLang="en-US" sz="1200" dirty="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6952298" y="390493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 altLang="zh-CN" b="1" dirty="0">
                <a:solidFill>
                  <a:srgbClr val="10FBFE"/>
                </a:solidFill>
                <a:latin typeface="微软雅黑" panose="020B0503020204020204" charset="-122"/>
                <a:ea typeface="微软雅黑" panose="020B0503020204020204" charset="-122"/>
                <a:sym typeface="+mn-ea"/>
              </a:rPr>
              <a:t>shared-nothing</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16" name="矩形 37"/>
          <p:cNvSpPr>
            <a:spLocks noChangeArrowheads="1"/>
          </p:cNvSpPr>
          <p:nvPr/>
        </p:nvSpPr>
        <p:spPr bwMode="auto">
          <a:xfrm>
            <a:off x="6952615" y="4273550"/>
            <a:ext cx="4319270"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云计算曾经的另一个流派</a:t>
            </a:r>
            <a:r>
              <a:rPr lang="en-US" altLang="zh-CN" sz="1200" dirty="0">
                <a:solidFill>
                  <a:srgbClr val="10FBFE"/>
                </a:solidFill>
                <a:latin typeface="微软雅黑" panose="020B0503020204020204" charset="-122"/>
                <a:ea typeface="微软雅黑" panose="020B0503020204020204" charset="-122"/>
                <a:cs typeface="+mn-ea"/>
                <a:sym typeface="+mn-lt"/>
              </a:rPr>
              <a:t>—— </a:t>
            </a:r>
            <a:r>
              <a:rPr lang="en" sz="1200" dirty="0">
                <a:solidFill>
                  <a:srgbClr val="10FBFE"/>
                </a:solidFill>
                <a:latin typeface="微软雅黑" panose="020B0503020204020204" charset="-122"/>
                <a:ea typeface="微软雅黑" panose="020B0503020204020204" charset="-122"/>
                <a:cs typeface="+mn-ea"/>
                <a:sym typeface="+mn-lt"/>
              </a:rPr>
              <a:t>Google，</a:t>
            </a:r>
            <a:r>
              <a:rPr lang="zh-CN" altLang="en-US" sz="1200" dirty="0">
                <a:solidFill>
                  <a:srgbClr val="10FBFE"/>
                </a:solidFill>
                <a:latin typeface="微软雅黑" panose="020B0503020204020204" charset="-122"/>
                <a:ea typeface="微软雅黑" panose="020B0503020204020204" charset="-122"/>
                <a:cs typeface="+mn-ea"/>
                <a:sym typeface="+mn-lt"/>
              </a:rPr>
              <a:t>时常走在 </a:t>
            </a:r>
            <a:r>
              <a:rPr lang="en" sz="1200" dirty="0">
                <a:solidFill>
                  <a:srgbClr val="10FBFE"/>
                </a:solidFill>
                <a:latin typeface="微软雅黑" panose="020B0503020204020204" charset="-122"/>
                <a:ea typeface="微软雅黑" panose="020B0503020204020204" charset="-122"/>
                <a:cs typeface="+mn-ea"/>
                <a:sym typeface="+mn-lt"/>
              </a:rPr>
              <a:t>Amazon </a:t>
            </a:r>
            <a:r>
              <a:rPr lang="zh-CN" altLang="en-US" sz="1200" dirty="0">
                <a:solidFill>
                  <a:srgbClr val="10FBFE"/>
                </a:solidFill>
                <a:latin typeface="微软雅黑" panose="020B0503020204020204" charset="-122"/>
                <a:ea typeface="微软雅黑" panose="020B0503020204020204" charset="-122"/>
                <a:cs typeface="+mn-ea"/>
                <a:sym typeface="+mn-lt"/>
              </a:rPr>
              <a:t>的对立面。在云数据库这个主题上，</a:t>
            </a:r>
            <a:r>
              <a:rPr lang="en" sz="1200" dirty="0">
                <a:solidFill>
                  <a:srgbClr val="10FBFE"/>
                </a:solidFill>
                <a:latin typeface="微软雅黑" panose="020B0503020204020204" charset="-122"/>
                <a:ea typeface="微软雅黑" panose="020B0503020204020204" charset="-122"/>
                <a:cs typeface="+mn-ea"/>
                <a:sym typeface="+mn-lt"/>
              </a:rPr>
              <a:t>Google </a:t>
            </a:r>
            <a:r>
              <a:rPr lang="zh-CN" altLang="en-US" sz="1200" dirty="0">
                <a:solidFill>
                  <a:srgbClr val="10FBFE"/>
                </a:solidFill>
                <a:latin typeface="微软雅黑" panose="020B0503020204020204" charset="-122"/>
                <a:ea typeface="微软雅黑" panose="020B0503020204020204" charset="-122"/>
                <a:cs typeface="+mn-ea"/>
                <a:sym typeface="+mn-lt"/>
              </a:rPr>
              <a:t>拿出的解决方案是 </a:t>
            </a:r>
            <a:r>
              <a:rPr lang="en" sz="1200" dirty="0">
                <a:solidFill>
                  <a:srgbClr val="10FBFE"/>
                </a:solidFill>
                <a:latin typeface="微软雅黑" panose="020B0503020204020204" charset="-122"/>
                <a:ea typeface="微软雅黑" panose="020B0503020204020204" charset="-122"/>
                <a:cs typeface="+mn-ea"/>
                <a:sym typeface="+mn-lt"/>
              </a:rPr>
              <a:t>Spanner，</a:t>
            </a:r>
            <a:r>
              <a:rPr lang="zh-CN" altLang="en-US" sz="1200" dirty="0">
                <a:solidFill>
                  <a:srgbClr val="10FBFE"/>
                </a:solidFill>
                <a:latin typeface="微软雅黑" panose="020B0503020204020204" charset="-122"/>
                <a:ea typeface="微软雅黑" panose="020B0503020204020204" charset="-122"/>
                <a:cs typeface="+mn-ea"/>
                <a:sym typeface="+mn-lt"/>
              </a:rPr>
              <a:t>它 </a:t>
            </a:r>
            <a:r>
              <a:rPr lang="en-US" altLang="zh-CN" sz="1200" dirty="0">
                <a:solidFill>
                  <a:srgbClr val="10FBFE"/>
                </a:solidFill>
                <a:latin typeface="微软雅黑" panose="020B0503020204020204" charset="-122"/>
                <a:ea typeface="微软雅黑" panose="020B0503020204020204" charset="-122"/>
                <a:cs typeface="+mn-ea"/>
                <a:sym typeface="+mn-lt"/>
              </a:rPr>
              <a:t>2012 </a:t>
            </a:r>
            <a:r>
              <a:rPr lang="zh-CN" altLang="en-US" sz="1200" dirty="0">
                <a:solidFill>
                  <a:srgbClr val="10FBFE"/>
                </a:solidFill>
                <a:latin typeface="微软雅黑" panose="020B0503020204020204" charset="-122"/>
                <a:ea typeface="微软雅黑" panose="020B0503020204020204" charset="-122"/>
                <a:cs typeface="+mn-ea"/>
                <a:sym typeface="+mn-lt"/>
              </a:rPr>
              <a:t>年的这篇论文可谓是惊艳了众人，在 </a:t>
            </a:r>
            <a:r>
              <a:rPr lang="en" sz="1200" dirty="0">
                <a:solidFill>
                  <a:srgbClr val="10FBFE"/>
                </a:solidFill>
                <a:latin typeface="微软雅黑" panose="020B0503020204020204" charset="-122"/>
                <a:ea typeface="微软雅黑" panose="020B0503020204020204" charset="-122"/>
                <a:cs typeface="+mn-ea"/>
                <a:sym typeface="+mn-lt"/>
              </a:rPr>
              <a:t>scale out </a:t>
            </a:r>
            <a:r>
              <a:rPr lang="zh-CN" altLang="en-US" sz="1200" dirty="0">
                <a:solidFill>
                  <a:srgbClr val="10FBFE"/>
                </a:solidFill>
                <a:latin typeface="微软雅黑" panose="020B0503020204020204" charset="-122"/>
                <a:ea typeface="微软雅黑" panose="020B0503020204020204" charset="-122"/>
                <a:cs typeface="+mn-ea"/>
                <a:sym typeface="+mn-lt"/>
              </a:rPr>
              <a:t>和高可用性上都无可挑剔，尤其是依靠原子钟实现全球级的外部一致性。</a:t>
            </a:r>
            <a:endParaRPr lang="zh-CN" altLang="en-US" sz="1200" dirty="0">
              <a:solidFill>
                <a:srgbClr val="01C3E3"/>
              </a:solidFill>
              <a:latin typeface="微软雅黑" panose="020B0503020204020204" charset="-122"/>
              <a:ea typeface="微软雅黑" panose="020B0503020204020204" charset="-122"/>
            </a:endParaRPr>
          </a:p>
        </p:txBody>
      </p:sp>
      <p:pic>
        <p:nvPicPr>
          <p:cNvPr id="8" name="图片 7">
            <a:extLst>
              <a:ext uri="{FF2B5EF4-FFF2-40B4-BE49-F238E27FC236}">
                <a16:creationId xmlns:a16="http://schemas.microsoft.com/office/drawing/2014/main" id="{4BD53EF7-3BF9-C6FA-2DD0-E1E9E166F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79" y="1878637"/>
            <a:ext cx="5768420" cy="3839604"/>
          </a:xfrm>
          <a:prstGeom prst="rect">
            <a:avLst/>
          </a:prstGeom>
          <a:noFill/>
          <a:ln>
            <a:noFill/>
          </a:ln>
          <a:effectLst>
            <a:glow rad="127000">
              <a:schemeClr val="accent1">
                <a:alpha val="0"/>
              </a:schemeClr>
            </a:glow>
            <a:reflection stA="0" endPos="65000" dist="50800" dir="5400000" sy="-100000" algn="bl" rotWithShape="0"/>
            <a:softEdge rad="190500"/>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Scale>
                                      <p:cBhvr>
                                        <p:cTn id="1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8"/>
                                        </p:tgtEl>
                                        <p:attrNameLst>
                                          <p:attrName>ppt_x</p:attrName>
                                          <p:attrName>ppt_y</p:attrName>
                                        </p:attrNameLst>
                                      </p:cBhvr>
                                    </p:animMotion>
                                    <p:animEffect transition="in" filter="fade">
                                      <p:cBhvr>
                                        <p:cTn id="19" dur="10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共享存储架构</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30836" name="TextBox 35"/>
          <p:cNvSpPr txBox="1">
            <a:spLocks noChangeArrowheads="1"/>
          </p:cNvSpPr>
          <p:nvPr/>
        </p:nvSpPr>
        <p:spPr bwMode="auto">
          <a:xfrm>
            <a:off x="1309370" y="2757170"/>
            <a:ext cx="4942205" cy="89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共享存储架构很好的解决了数据库存储容量的 </a:t>
            </a:r>
            <a:r>
              <a:rPr lang="en" sz="1200" dirty="0">
                <a:solidFill>
                  <a:srgbClr val="10FBFE"/>
                </a:solidFill>
                <a:latin typeface="微软雅黑" panose="020B0503020204020204" charset="-122"/>
                <a:ea typeface="微软雅黑" panose="020B0503020204020204" charset="-122"/>
                <a:cs typeface="+mn-ea"/>
                <a:sym typeface="+mn-lt"/>
              </a:rPr>
              <a:t>scale out，</a:t>
            </a:r>
            <a:r>
              <a:rPr lang="zh-CN" altLang="en-US" sz="1200" dirty="0">
                <a:solidFill>
                  <a:srgbClr val="10FBFE"/>
                </a:solidFill>
                <a:latin typeface="微软雅黑" panose="020B0503020204020204" charset="-122"/>
                <a:ea typeface="微软雅黑" panose="020B0503020204020204" charset="-122"/>
                <a:cs typeface="+mn-ea"/>
                <a:sym typeface="+mn-lt"/>
              </a:rPr>
              <a:t>几乎可以无限扩展。甚至更进一步，云厂商可以将磁盘资源池化，实现按实际使用量付费（</a:t>
            </a:r>
            <a:r>
              <a:rPr lang="en" sz="1200" dirty="0">
                <a:solidFill>
                  <a:srgbClr val="10FBFE"/>
                </a:solidFill>
                <a:latin typeface="微软雅黑" panose="020B0503020204020204" charset="-122"/>
                <a:ea typeface="微软雅黑" panose="020B0503020204020204" charset="-122"/>
                <a:cs typeface="+mn-ea"/>
                <a:sym typeface="+mn-lt"/>
              </a:rPr>
              <a:t>pay-as-you-go），</a:t>
            </a:r>
            <a:r>
              <a:rPr lang="zh-CN" altLang="en-US" sz="1200" dirty="0">
                <a:solidFill>
                  <a:srgbClr val="10FBFE"/>
                </a:solidFill>
                <a:latin typeface="微软雅黑" panose="020B0503020204020204" charset="-122"/>
                <a:ea typeface="微软雅黑" panose="020B0503020204020204" charset="-122"/>
                <a:cs typeface="+mn-ea"/>
                <a:sym typeface="+mn-lt"/>
              </a:rPr>
              <a:t>大大降低用户使用成本。</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dirty="0">
                <a:solidFill>
                  <a:srgbClr val="10FBFE"/>
                </a:solidFill>
                <a:latin typeface="微软雅黑" panose="020B0503020204020204" charset="-122"/>
                <a:ea typeface="微软雅黑" panose="020B0503020204020204" charset="-122"/>
                <a:sym typeface="+mn-ea"/>
              </a:rPr>
              <a:t>优势</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1170833"/>
          </a:xfrm>
          <a:prstGeom prst="rect">
            <a:avLst/>
          </a:prstGeom>
          <a:noFill/>
          <a:ln w="9525">
            <a:noFill/>
            <a:miter lim="800000"/>
          </a:ln>
        </p:spPr>
        <p:txBody>
          <a:bodyPr>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但该架构也存在明显的瓶颈：尽管存储方面全面拥抱了分布式，但 </a:t>
            </a:r>
            <a:r>
              <a:rPr lang="en" sz="1200" dirty="0">
                <a:solidFill>
                  <a:srgbClr val="10FBFE"/>
                </a:solidFill>
                <a:latin typeface="微软雅黑" panose="020B0503020204020204" charset="-122"/>
                <a:ea typeface="微软雅黑" panose="020B0503020204020204" charset="-122"/>
                <a:cs typeface="+mn-ea"/>
                <a:sym typeface="+mn-lt"/>
              </a:rPr>
              <a:t>MySQL Server </a:t>
            </a:r>
            <a:r>
              <a:rPr lang="zh-CN" altLang="en-US" sz="1200" dirty="0">
                <a:solidFill>
                  <a:srgbClr val="10FBFE"/>
                </a:solidFill>
                <a:latin typeface="微软雅黑" panose="020B0503020204020204" charset="-122"/>
                <a:ea typeface="微软雅黑" panose="020B0503020204020204" charset="-122"/>
                <a:cs typeface="+mn-ea"/>
                <a:sym typeface="+mn-lt"/>
              </a:rPr>
              <a:t>这一层还保留着单机数据库的一切，尤其是并发事务处理能力（写入吞吐量），受单个节点的性能上限制约。好在对于大多数用户来说这已经足够了。</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dirty="0">
                <a:solidFill>
                  <a:srgbClr val="10FBFE"/>
                </a:solidFill>
                <a:latin typeface="微软雅黑" panose="020B0503020204020204" charset="-122"/>
                <a:ea typeface="微软雅黑" panose="020B0503020204020204" charset="-122"/>
                <a:sym typeface="+mn-ea"/>
              </a:rPr>
              <a:t>劣势</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 altLang="zh-CN" b="1" dirty="0">
                <a:solidFill>
                  <a:srgbClr val="10FBFE"/>
                </a:solidFill>
                <a:latin typeface="微软雅黑" panose="020B0503020204020204" charset="-122"/>
                <a:ea typeface="微软雅黑" panose="020B0503020204020204" charset="-122"/>
                <a:sym typeface="+mn-ea"/>
              </a:rPr>
              <a:t>shared-storage</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EFF32A02-DF66-45B9-B8CB-E8734E189096}"/>
              </a:ext>
            </a:extLst>
          </p:cNvPr>
          <p:cNvGrpSpPr/>
          <p:nvPr/>
        </p:nvGrpSpPr>
        <p:grpSpPr>
          <a:xfrm>
            <a:off x="8362315" y="1724660"/>
            <a:ext cx="1118235" cy="1122680"/>
            <a:chOff x="8362315" y="1724660"/>
            <a:chExt cx="1118235" cy="1122680"/>
          </a:xfrm>
        </p:grpSpPr>
        <p:sp>
          <p:nvSpPr>
            <p:cNvPr id="30725" name="Oval 9"/>
            <p:cNvSpPr>
              <a:spLocks noChangeArrowheads="1"/>
            </p:cNvSpPr>
            <p:nvPr/>
          </p:nvSpPr>
          <p:spPr bwMode="auto">
            <a:xfrm>
              <a:off x="8362315" y="1724660"/>
              <a:ext cx="1118235" cy="1122680"/>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pic>
          <p:nvPicPr>
            <p:cNvPr id="21" name="图片 20">
              <a:extLst>
                <a:ext uri="{FF2B5EF4-FFF2-40B4-BE49-F238E27FC236}">
                  <a16:creationId xmlns:a16="http://schemas.microsoft.com/office/drawing/2014/main" id="{4147700E-911E-4A36-844E-CA766BC988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3039" y="1972948"/>
              <a:ext cx="716786" cy="716786"/>
            </a:xfrm>
            <a:prstGeom prst="rect">
              <a:avLst/>
            </a:prstGeom>
          </p:spPr>
        </p:pic>
      </p:grpSp>
      <p:grpSp>
        <p:nvGrpSpPr>
          <p:cNvPr id="55" name="组合 54">
            <a:extLst>
              <a:ext uri="{FF2B5EF4-FFF2-40B4-BE49-F238E27FC236}">
                <a16:creationId xmlns:a16="http://schemas.microsoft.com/office/drawing/2014/main" id="{5F919AFD-3F80-4972-85D7-34381995EEFC}"/>
              </a:ext>
            </a:extLst>
          </p:cNvPr>
          <p:cNvGrpSpPr/>
          <p:nvPr/>
        </p:nvGrpSpPr>
        <p:grpSpPr>
          <a:xfrm>
            <a:off x="6903085" y="3148965"/>
            <a:ext cx="1118235" cy="1122680"/>
            <a:chOff x="6903085" y="3148965"/>
            <a:chExt cx="1118235" cy="1122680"/>
          </a:xfrm>
        </p:grpSpPr>
        <p:sp>
          <p:nvSpPr>
            <p:cNvPr id="30729" name="Oval 9"/>
            <p:cNvSpPr>
              <a:spLocks noChangeArrowheads="1"/>
            </p:cNvSpPr>
            <p:nvPr/>
          </p:nvSpPr>
          <p:spPr bwMode="auto">
            <a:xfrm>
              <a:off x="6903085" y="3148965"/>
              <a:ext cx="1118235" cy="1122680"/>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pic>
          <p:nvPicPr>
            <p:cNvPr id="23" name="图片 22">
              <a:extLst>
                <a:ext uri="{FF2B5EF4-FFF2-40B4-BE49-F238E27FC236}">
                  <a16:creationId xmlns:a16="http://schemas.microsoft.com/office/drawing/2014/main" id="{42B3B303-1945-4B7C-859B-8D979A4584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0954" y="3351912"/>
              <a:ext cx="716786" cy="716786"/>
            </a:xfrm>
            <a:prstGeom prst="rect">
              <a:avLst/>
            </a:prstGeom>
          </p:spPr>
        </p:pic>
      </p:grpSp>
      <p:grpSp>
        <p:nvGrpSpPr>
          <p:cNvPr id="56" name="组合 55">
            <a:extLst>
              <a:ext uri="{FF2B5EF4-FFF2-40B4-BE49-F238E27FC236}">
                <a16:creationId xmlns:a16="http://schemas.microsoft.com/office/drawing/2014/main" id="{C1B5E3F4-57A7-41E1-B72D-AA8B774F3C95}"/>
              </a:ext>
            </a:extLst>
          </p:cNvPr>
          <p:cNvGrpSpPr/>
          <p:nvPr/>
        </p:nvGrpSpPr>
        <p:grpSpPr>
          <a:xfrm>
            <a:off x="8362315" y="3148965"/>
            <a:ext cx="1118235" cy="1122680"/>
            <a:chOff x="8362315" y="3148965"/>
            <a:chExt cx="1118235" cy="1122680"/>
          </a:xfrm>
        </p:grpSpPr>
        <p:sp>
          <p:nvSpPr>
            <p:cNvPr id="30730" name="Oval 9"/>
            <p:cNvSpPr>
              <a:spLocks noChangeArrowheads="1"/>
            </p:cNvSpPr>
            <p:nvPr/>
          </p:nvSpPr>
          <p:spPr bwMode="auto">
            <a:xfrm>
              <a:off x="8362315" y="3148965"/>
              <a:ext cx="1118235" cy="1122680"/>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pic>
          <p:nvPicPr>
            <p:cNvPr id="25" name="图片 24">
              <a:extLst>
                <a:ext uri="{FF2B5EF4-FFF2-40B4-BE49-F238E27FC236}">
                  <a16:creationId xmlns:a16="http://schemas.microsoft.com/office/drawing/2014/main" id="{5B4D5652-C005-4CBA-B4C0-98737C4E75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40" y="3402394"/>
              <a:ext cx="716786" cy="716786"/>
            </a:xfrm>
            <a:prstGeom prst="rect">
              <a:avLst/>
            </a:prstGeom>
          </p:spPr>
        </p:pic>
      </p:grpSp>
      <p:grpSp>
        <p:nvGrpSpPr>
          <p:cNvPr id="54" name="组合 53">
            <a:extLst>
              <a:ext uri="{FF2B5EF4-FFF2-40B4-BE49-F238E27FC236}">
                <a16:creationId xmlns:a16="http://schemas.microsoft.com/office/drawing/2014/main" id="{3F69D207-644F-4D4A-A72C-82C66552F891}"/>
              </a:ext>
            </a:extLst>
          </p:cNvPr>
          <p:cNvGrpSpPr/>
          <p:nvPr/>
        </p:nvGrpSpPr>
        <p:grpSpPr>
          <a:xfrm>
            <a:off x="9853295" y="1724660"/>
            <a:ext cx="1118235" cy="1122680"/>
            <a:chOff x="9853295" y="1724660"/>
            <a:chExt cx="1118235" cy="1122680"/>
          </a:xfrm>
        </p:grpSpPr>
        <p:sp>
          <p:nvSpPr>
            <p:cNvPr id="30726" name="Oval 9"/>
            <p:cNvSpPr>
              <a:spLocks noChangeArrowheads="1"/>
            </p:cNvSpPr>
            <p:nvPr/>
          </p:nvSpPr>
          <p:spPr bwMode="auto">
            <a:xfrm>
              <a:off x="9853295" y="1724660"/>
              <a:ext cx="1118235" cy="1122680"/>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pic>
          <p:nvPicPr>
            <p:cNvPr id="35" name="图片 34">
              <a:extLst>
                <a:ext uri="{FF2B5EF4-FFF2-40B4-BE49-F238E27FC236}">
                  <a16:creationId xmlns:a16="http://schemas.microsoft.com/office/drawing/2014/main" id="{BBCBA9A1-F9FF-404C-B854-04D367358C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28737" y="1903945"/>
              <a:ext cx="716786" cy="716786"/>
            </a:xfrm>
            <a:prstGeom prst="rect">
              <a:avLst/>
            </a:prstGeom>
          </p:spPr>
        </p:pic>
      </p:grpSp>
      <p:grpSp>
        <p:nvGrpSpPr>
          <p:cNvPr id="60" name="组合 59">
            <a:extLst>
              <a:ext uri="{FF2B5EF4-FFF2-40B4-BE49-F238E27FC236}">
                <a16:creationId xmlns:a16="http://schemas.microsoft.com/office/drawing/2014/main" id="{D311C064-5F1B-49C2-BBFF-3516172EA681}"/>
              </a:ext>
            </a:extLst>
          </p:cNvPr>
          <p:cNvGrpSpPr/>
          <p:nvPr/>
        </p:nvGrpSpPr>
        <p:grpSpPr>
          <a:xfrm>
            <a:off x="9846945" y="4693285"/>
            <a:ext cx="1118235" cy="1120140"/>
            <a:chOff x="9846945" y="4693285"/>
            <a:chExt cx="1118235" cy="1120140"/>
          </a:xfrm>
        </p:grpSpPr>
        <p:sp>
          <p:nvSpPr>
            <p:cNvPr id="30736" name="Oval 9"/>
            <p:cNvSpPr>
              <a:spLocks noChangeArrowheads="1"/>
            </p:cNvSpPr>
            <p:nvPr/>
          </p:nvSpPr>
          <p:spPr bwMode="auto">
            <a:xfrm>
              <a:off x="9846945" y="4693285"/>
              <a:ext cx="1118235" cy="1120140"/>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pic>
          <p:nvPicPr>
            <p:cNvPr id="37" name="图片 36">
              <a:extLst>
                <a:ext uri="{FF2B5EF4-FFF2-40B4-BE49-F238E27FC236}">
                  <a16:creationId xmlns:a16="http://schemas.microsoft.com/office/drawing/2014/main" id="{E058A7CC-4136-4C9A-8B37-FFB74F8C85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62190" y="4899465"/>
              <a:ext cx="716786" cy="716786"/>
            </a:xfrm>
            <a:prstGeom prst="rect">
              <a:avLst/>
            </a:prstGeom>
          </p:spPr>
        </p:pic>
      </p:grpSp>
      <p:grpSp>
        <p:nvGrpSpPr>
          <p:cNvPr id="52" name="组合 51">
            <a:extLst>
              <a:ext uri="{FF2B5EF4-FFF2-40B4-BE49-F238E27FC236}">
                <a16:creationId xmlns:a16="http://schemas.microsoft.com/office/drawing/2014/main" id="{DEAA9517-F264-4C63-BA96-90D31E66ACC0}"/>
              </a:ext>
            </a:extLst>
          </p:cNvPr>
          <p:cNvGrpSpPr/>
          <p:nvPr/>
        </p:nvGrpSpPr>
        <p:grpSpPr>
          <a:xfrm>
            <a:off x="6903085" y="1724660"/>
            <a:ext cx="1118235" cy="1122680"/>
            <a:chOff x="6903085" y="1724660"/>
            <a:chExt cx="1118235" cy="1122680"/>
          </a:xfrm>
        </p:grpSpPr>
        <p:sp>
          <p:nvSpPr>
            <p:cNvPr id="30722" name="Oval 9"/>
            <p:cNvSpPr>
              <a:spLocks noChangeArrowheads="1"/>
            </p:cNvSpPr>
            <p:nvPr/>
          </p:nvSpPr>
          <p:spPr bwMode="auto">
            <a:xfrm>
              <a:off x="6903085" y="1724660"/>
              <a:ext cx="1118235" cy="1122680"/>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pic>
          <p:nvPicPr>
            <p:cNvPr id="39" name="图片 38">
              <a:extLst>
                <a:ext uri="{FF2B5EF4-FFF2-40B4-BE49-F238E27FC236}">
                  <a16:creationId xmlns:a16="http://schemas.microsoft.com/office/drawing/2014/main" id="{DF2B7E85-18FC-4F96-9DFA-435AA79E2C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86570" y="1922974"/>
              <a:ext cx="716786" cy="716786"/>
            </a:xfrm>
            <a:prstGeom prst="rect">
              <a:avLst/>
            </a:prstGeom>
          </p:spPr>
        </p:pic>
      </p:grpSp>
      <p:grpSp>
        <p:nvGrpSpPr>
          <p:cNvPr id="59" name="组合 58">
            <a:extLst>
              <a:ext uri="{FF2B5EF4-FFF2-40B4-BE49-F238E27FC236}">
                <a16:creationId xmlns:a16="http://schemas.microsoft.com/office/drawing/2014/main" id="{6620FDAE-8467-4F7F-84D4-780A161F71D1}"/>
              </a:ext>
            </a:extLst>
          </p:cNvPr>
          <p:cNvGrpSpPr/>
          <p:nvPr/>
        </p:nvGrpSpPr>
        <p:grpSpPr>
          <a:xfrm>
            <a:off x="8420100" y="4693285"/>
            <a:ext cx="1118235" cy="1120140"/>
            <a:chOff x="8420100" y="4693285"/>
            <a:chExt cx="1118235" cy="1120140"/>
          </a:xfrm>
        </p:grpSpPr>
        <p:sp>
          <p:nvSpPr>
            <p:cNvPr id="30738" name="Oval 9"/>
            <p:cNvSpPr>
              <a:spLocks noChangeArrowheads="1"/>
            </p:cNvSpPr>
            <p:nvPr/>
          </p:nvSpPr>
          <p:spPr bwMode="auto">
            <a:xfrm>
              <a:off x="8420100" y="4693285"/>
              <a:ext cx="1118235" cy="1120140"/>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pic>
          <p:nvPicPr>
            <p:cNvPr id="43" name="图片 42">
              <a:extLst>
                <a:ext uri="{FF2B5EF4-FFF2-40B4-BE49-F238E27FC236}">
                  <a16:creationId xmlns:a16="http://schemas.microsoft.com/office/drawing/2014/main" id="{06E8C384-CD37-484B-95D1-A35F32C34C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86440" y="4894962"/>
              <a:ext cx="716786" cy="716786"/>
            </a:xfrm>
            <a:prstGeom prst="rect">
              <a:avLst/>
            </a:prstGeom>
          </p:spPr>
        </p:pic>
      </p:grpSp>
      <p:grpSp>
        <p:nvGrpSpPr>
          <p:cNvPr id="57" name="组合 56">
            <a:extLst>
              <a:ext uri="{FF2B5EF4-FFF2-40B4-BE49-F238E27FC236}">
                <a16:creationId xmlns:a16="http://schemas.microsoft.com/office/drawing/2014/main" id="{BB333DE5-CC87-4CBB-8167-330CA39720DC}"/>
              </a:ext>
            </a:extLst>
          </p:cNvPr>
          <p:cNvGrpSpPr/>
          <p:nvPr/>
        </p:nvGrpSpPr>
        <p:grpSpPr>
          <a:xfrm>
            <a:off x="9846945" y="3148965"/>
            <a:ext cx="1118235" cy="1122680"/>
            <a:chOff x="9846945" y="3148965"/>
            <a:chExt cx="1118235" cy="1122680"/>
          </a:xfrm>
        </p:grpSpPr>
        <p:sp>
          <p:nvSpPr>
            <p:cNvPr id="30734" name="Oval 9"/>
            <p:cNvSpPr>
              <a:spLocks noChangeArrowheads="1"/>
            </p:cNvSpPr>
            <p:nvPr/>
          </p:nvSpPr>
          <p:spPr bwMode="auto">
            <a:xfrm>
              <a:off x="9846945" y="3148965"/>
              <a:ext cx="1118235" cy="1122680"/>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pic>
          <p:nvPicPr>
            <p:cNvPr id="45" name="图片 44">
              <a:extLst>
                <a:ext uri="{FF2B5EF4-FFF2-40B4-BE49-F238E27FC236}">
                  <a16:creationId xmlns:a16="http://schemas.microsoft.com/office/drawing/2014/main" id="{E683CF6E-1003-4AC5-96E1-F355765FAE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47669" y="3365026"/>
              <a:ext cx="716786" cy="716786"/>
            </a:xfrm>
            <a:prstGeom prst="rect">
              <a:avLst/>
            </a:prstGeom>
          </p:spPr>
        </p:pic>
      </p:grpSp>
      <p:grpSp>
        <p:nvGrpSpPr>
          <p:cNvPr id="58" name="组合 57">
            <a:extLst>
              <a:ext uri="{FF2B5EF4-FFF2-40B4-BE49-F238E27FC236}">
                <a16:creationId xmlns:a16="http://schemas.microsoft.com/office/drawing/2014/main" id="{ED6246F8-A6CE-4887-BED9-808D68D3ECE7}"/>
              </a:ext>
            </a:extLst>
          </p:cNvPr>
          <p:cNvGrpSpPr/>
          <p:nvPr/>
        </p:nvGrpSpPr>
        <p:grpSpPr>
          <a:xfrm>
            <a:off x="6920230" y="4693285"/>
            <a:ext cx="1118235" cy="1120140"/>
            <a:chOff x="6920230" y="4693285"/>
            <a:chExt cx="1118235" cy="1120140"/>
          </a:xfrm>
        </p:grpSpPr>
        <p:sp>
          <p:nvSpPr>
            <p:cNvPr id="30732" name="Oval 9"/>
            <p:cNvSpPr>
              <a:spLocks noChangeArrowheads="1"/>
            </p:cNvSpPr>
            <p:nvPr/>
          </p:nvSpPr>
          <p:spPr bwMode="auto">
            <a:xfrm>
              <a:off x="6920230" y="4693285"/>
              <a:ext cx="1118235" cy="1120140"/>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pic>
          <p:nvPicPr>
            <p:cNvPr id="51" name="图片 50">
              <a:extLst>
                <a:ext uri="{FF2B5EF4-FFF2-40B4-BE49-F238E27FC236}">
                  <a16:creationId xmlns:a16="http://schemas.microsoft.com/office/drawing/2014/main" id="{0E9A8519-4F9E-4613-8890-0DAF2AD8EA7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04574" y="4948804"/>
              <a:ext cx="716786" cy="716786"/>
            </a:xfrm>
            <a:prstGeom prst="rect">
              <a:avLst/>
            </a:prstGeom>
          </p:spPr>
        </p:pic>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500" fill="hold"/>
                                        <p:tgtEl>
                                          <p:spTgt spid="53"/>
                                        </p:tgtEl>
                                        <p:attrNameLst>
                                          <p:attrName>ppt_w</p:attrName>
                                        </p:attrNameLst>
                                      </p:cBhvr>
                                      <p:tavLst>
                                        <p:tav tm="0">
                                          <p:val>
                                            <p:fltVal val="0"/>
                                          </p:val>
                                        </p:tav>
                                        <p:tav tm="100000">
                                          <p:val>
                                            <p:strVal val="#ppt_w"/>
                                          </p:val>
                                        </p:tav>
                                      </p:tavLst>
                                    </p:anim>
                                    <p:anim calcmode="lin" valueType="num">
                                      <p:cBhvr>
                                        <p:cTn id="48" dur="500" fill="hold"/>
                                        <p:tgtEl>
                                          <p:spTgt spid="53"/>
                                        </p:tgtEl>
                                        <p:attrNameLst>
                                          <p:attrName>ppt_h</p:attrName>
                                        </p:attrNameLst>
                                      </p:cBhvr>
                                      <p:tavLst>
                                        <p:tav tm="0">
                                          <p:val>
                                            <p:fltVal val="0"/>
                                          </p:val>
                                        </p:tav>
                                        <p:tav tm="100000">
                                          <p:val>
                                            <p:strVal val="#ppt_h"/>
                                          </p:val>
                                        </p:tav>
                                      </p:tavLst>
                                    </p:anim>
                                    <p:animEffect transition="in" filter="fade">
                                      <p:cBhvr>
                                        <p:cTn id="49" dur="500"/>
                                        <p:tgtEl>
                                          <p:spTgt spid="53"/>
                                        </p:tgtEl>
                                      </p:cBhvr>
                                    </p:animEffect>
                                  </p:childTnLst>
                                </p:cTn>
                              </p:par>
                            </p:childTnLst>
                          </p:cTn>
                        </p:par>
                        <p:par>
                          <p:cTn id="50" fill="hold">
                            <p:stCondLst>
                              <p:cond delay="4000"/>
                            </p:stCondLst>
                            <p:childTnLst>
                              <p:par>
                                <p:cTn id="51" presetID="53" presetClass="entr" presetSubtype="16" fill="hold" nodeType="afterEffect">
                                  <p:stCondLst>
                                    <p:cond delay="0"/>
                                  </p:stCondLst>
                                  <p:childTnLst>
                                    <p:set>
                                      <p:cBhvr>
                                        <p:cTn id="52" dur="1" fill="hold">
                                          <p:stCondLst>
                                            <p:cond delay="0"/>
                                          </p:stCondLst>
                                        </p:cTn>
                                        <p:tgtEl>
                                          <p:spTgt spid="54"/>
                                        </p:tgtEl>
                                        <p:attrNameLst>
                                          <p:attrName>style.visibility</p:attrName>
                                        </p:attrNameLst>
                                      </p:cBhvr>
                                      <p:to>
                                        <p:strVal val="visible"/>
                                      </p:to>
                                    </p:set>
                                    <p:anim calcmode="lin" valueType="num">
                                      <p:cBhvr>
                                        <p:cTn id="53" dur="500" fill="hold"/>
                                        <p:tgtEl>
                                          <p:spTgt spid="54"/>
                                        </p:tgtEl>
                                        <p:attrNameLst>
                                          <p:attrName>ppt_w</p:attrName>
                                        </p:attrNameLst>
                                      </p:cBhvr>
                                      <p:tavLst>
                                        <p:tav tm="0">
                                          <p:val>
                                            <p:fltVal val="0"/>
                                          </p:val>
                                        </p:tav>
                                        <p:tav tm="100000">
                                          <p:val>
                                            <p:strVal val="#ppt_w"/>
                                          </p:val>
                                        </p:tav>
                                      </p:tavLst>
                                    </p:anim>
                                    <p:anim calcmode="lin" valueType="num">
                                      <p:cBhvr>
                                        <p:cTn id="54" dur="500" fill="hold"/>
                                        <p:tgtEl>
                                          <p:spTgt spid="54"/>
                                        </p:tgtEl>
                                        <p:attrNameLst>
                                          <p:attrName>ppt_h</p:attrName>
                                        </p:attrNameLst>
                                      </p:cBhvr>
                                      <p:tavLst>
                                        <p:tav tm="0">
                                          <p:val>
                                            <p:fltVal val="0"/>
                                          </p:val>
                                        </p:tav>
                                        <p:tav tm="100000">
                                          <p:val>
                                            <p:strVal val="#ppt_h"/>
                                          </p:val>
                                        </p:tav>
                                      </p:tavLst>
                                    </p:anim>
                                    <p:animEffect transition="in" filter="fade">
                                      <p:cBhvr>
                                        <p:cTn id="55" dur="500"/>
                                        <p:tgtEl>
                                          <p:spTgt spid="54"/>
                                        </p:tgtEl>
                                      </p:cBhvr>
                                    </p:animEffect>
                                  </p:childTnLst>
                                </p:cTn>
                              </p:par>
                            </p:childTnLst>
                          </p:cTn>
                        </p:par>
                        <p:par>
                          <p:cTn id="56" fill="hold">
                            <p:stCondLst>
                              <p:cond delay="4500"/>
                            </p:stCondLst>
                            <p:childTnLst>
                              <p:par>
                                <p:cTn id="57" presetID="53" presetClass="entr" presetSubtype="16"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p:cTn id="59" dur="500" fill="hold"/>
                                        <p:tgtEl>
                                          <p:spTgt spid="55"/>
                                        </p:tgtEl>
                                        <p:attrNameLst>
                                          <p:attrName>ppt_w</p:attrName>
                                        </p:attrNameLst>
                                      </p:cBhvr>
                                      <p:tavLst>
                                        <p:tav tm="0">
                                          <p:val>
                                            <p:fltVal val="0"/>
                                          </p:val>
                                        </p:tav>
                                        <p:tav tm="100000">
                                          <p:val>
                                            <p:strVal val="#ppt_w"/>
                                          </p:val>
                                        </p:tav>
                                      </p:tavLst>
                                    </p:anim>
                                    <p:anim calcmode="lin" valueType="num">
                                      <p:cBhvr>
                                        <p:cTn id="60" dur="500" fill="hold"/>
                                        <p:tgtEl>
                                          <p:spTgt spid="55"/>
                                        </p:tgtEl>
                                        <p:attrNameLst>
                                          <p:attrName>ppt_h</p:attrName>
                                        </p:attrNameLst>
                                      </p:cBhvr>
                                      <p:tavLst>
                                        <p:tav tm="0">
                                          <p:val>
                                            <p:fltVal val="0"/>
                                          </p:val>
                                        </p:tav>
                                        <p:tav tm="100000">
                                          <p:val>
                                            <p:strVal val="#ppt_h"/>
                                          </p:val>
                                        </p:tav>
                                      </p:tavLst>
                                    </p:anim>
                                    <p:animEffect transition="in" filter="fade">
                                      <p:cBhvr>
                                        <p:cTn id="61" dur="500"/>
                                        <p:tgtEl>
                                          <p:spTgt spid="55"/>
                                        </p:tgtEl>
                                      </p:cBhvr>
                                    </p:animEffect>
                                  </p:childTnLst>
                                </p:cTn>
                              </p:par>
                            </p:childTnLst>
                          </p:cTn>
                        </p:par>
                        <p:par>
                          <p:cTn id="62" fill="hold">
                            <p:stCondLst>
                              <p:cond delay="5000"/>
                            </p:stCondLst>
                            <p:childTnLst>
                              <p:par>
                                <p:cTn id="63" presetID="53" presetClass="entr" presetSubtype="16" fill="hold" nodeType="after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p:cTn id="65" dur="500" fill="hold"/>
                                        <p:tgtEl>
                                          <p:spTgt spid="56"/>
                                        </p:tgtEl>
                                        <p:attrNameLst>
                                          <p:attrName>ppt_w</p:attrName>
                                        </p:attrNameLst>
                                      </p:cBhvr>
                                      <p:tavLst>
                                        <p:tav tm="0">
                                          <p:val>
                                            <p:fltVal val="0"/>
                                          </p:val>
                                        </p:tav>
                                        <p:tav tm="100000">
                                          <p:val>
                                            <p:strVal val="#ppt_w"/>
                                          </p:val>
                                        </p:tav>
                                      </p:tavLst>
                                    </p:anim>
                                    <p:anim calcmode="lin" valueType="num">
                                      <p:cBhvr>
                                        <p:cTn id="66" dur="500" fill="hold"/>
                                        <p:tgtEl>
                                          <p:spTgt spid="56"/>
                                        </p:tgtEl>
                                        <p:attrNameLst>
                                          <p:attrName>ppt_h</p:attrName>
                                        </p:attrNameLst>
                                      </p:cBhvr>
                                      <p:tavLst>
                                        <p:tav tm="0">
                                          <p:val>
                                            <p:fltVal val="0"/>
                                          </p:val>
                                        </p:tav>
                                        <p:tav tm="100000">
                                          <p:val>
                                            <p:strVal val="#ppt_h"/>
                                          </p:val>
                                        </p:tav>
                                      </p:tavLst>
                                    </p:anim>
                                    <p:animEffect transition="in" filter="fade">
                                      <p:cBhvr>
                                        <p:cTn id="67" dur="500"/>
                                        <p:tgtEl>
                                          <p:spTgt spid="56"/>
                                        </p:tgtEl>
                                      </p:cBhvr>
                                    </p:animEffect>
                                  </p:childTnLst>
                                </p:cTn>
                              </p:par>
                            </p:childTnLst>
                          </p:cTn>
                        </p:par>
                        <p:par>
                          <p:cTn id="68" fill="hold">
                            <p:stCondLst>
                              <p:cond delay="5500"/>
                            </p:stCondLst>
                            <p:childTnLst>
                              <p:par>
                                <p:cTn id="69" presetID="53" presetClass="entr" presetSubtype="16" fill="hold" nodeType="afterEffect">
                                  <p:stCondLst>
                                    <p:cond delay="0"/>
                                  </p:stCondLst>
                                  <p:childTnLst>
                                    <p:set>
                                      <p:cBhvr>
                                        <p:cTn id="70" dur="1" fill="hold">
                                          <p:stCondLst>
                                            <p:cond delay="0"/>
                                          </p:stCondLst>
                                        </p:cTn>
                                        <p:tgtEl>
                                          <p:spTgt spid="57"/>
                                        </p:tgtEl>
                                        <p:attrNameLst>
                                          <p:attrName>style.visibility</p:attrName>
                                        </p:attrNameLst>
                                      </p:cBhvr>
                                      <p:to>
                                        <p:strVal val="visible"/>
                                      </p:to>
                                    </p:set>
                                    <p:anim calcmode="lin" valueType="num">
                                      <p:cBhvr>
                                        <p:cTn id="71" dur="500" fill="hold"/>
                                        <p:tgtEl>
                                          <p:spTgt spid="57"/>
                                        </p:tgtEl>
                                        <p:attrNameLst>
                                          <p:attrName>ppt_w</p:attrName>
                                        </p:attrNameLst>
                                      </p:cBhvr>
                                      <p:tavLst>
                                        <p:tav tm="0">
                                          <p:val>
                                            <p:fltVal val="0"/>
                                          </p:val>
                                        </p:tav>
                                        <p:tav tm="100000">
                                          <p:val>
                                            <p:strVal val="#ppt_w"/>
                                          </p:val>
                                        </p:tav>
                                      </p:tavLst>
                                    </p:anim>
                                    <p:anim calcmode="lin" valueType="num">
                                      <p:cBhvr>
                                        <p:cTn id="72" dur="500" fill="hold"/>
                                        <p:tgtEl>
                                          <p:spTgt spid="57"/>
                                        </p:tgtEl>
                                        <p:attrNameLst>
                                          <p:attrName>ppt_h</p:attrName>
                                        </p:attrNameLst>
                                      </p:cBhvr>
                                      <p:tavLst>
                                        <p:tav tm="0">
                                          <p:val>
                                            <p:fltVal val="0"/>
                                          </p:val>
                                        </p:tav>
                                        <p:tav tm="100000">
                                          <p:val>
                                            <p:strVal val="#ppt_h"/>
                                          </p:val>
                                        </p:tav>
                                      </p:tavLst>
                                    </p:anim>
                                    <p:animEffect transition="in" filter="fade">
                                      <p:cBhvr>
                                        <p:cTn id="73" dur="500"/>
                                        <p:tgtEl>
                                          <p:spTgt spid="57"/>
                                        </p:tgtEl>
                                      </p:cBhvr>
                                    </p:animEffect>
                                  </p:childTnLst>
                                </p:cTn>
                              </p:par>
                            </p:childTnLst>
                          </p:cTn>
                        </p:par>
                        <p:par>
                          <p:cTn id="74" fill="hold">
                            <p:stCondLst>
                              <p:cond delay="6000"/>
                            </p:stCondLst>
                            <p:childTnLst>
                              <p:par>
                                <p:cTn id="75" presetID="53" presetClass="entr" presetSubtype="16" fill="hold" nodeType="after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p:cTn id="77" dur="500" fill="hold"/>
                                        <p:tgtEl>
                                          <p:spTgt spid="58"/>
                                        </p:tgtEl>
                                        <p:attrNameLst>
                                          <p:attrName>ppt_w</p:attrName>
                                        </p:attrNameLst>
                                      </p:cBhvr>
                                      <p:tavLst>
                                        <p:tav tm="0">
                                          <p:val>
                                            <p:fltVal val="0"/>
                                          </p:val>
                                        </p:tav>
                                        <p:tav tm="100000">
                                          <p:val>
                                            <p:strVal val="#ppt_w"/>
                                          </p:val>
                                        </p:tav>
                                      </p:tavLst>
                                    </p:anim>
                                    <p:anim calcmode="lin" valueType="num">
                                      <p:cBhvr>
                                        <p:cTn id="78" dur="500" fill="hold"/>
                                        <p:tgtEl>
                                          <p:spTgt spid="58"/>
                                        </p:tgtEl>
                                        <p:attrNameLst>
                                          <p:attrName>ppt_h</p:attrName>
                                        </p:attrNameLst>
                                      </p:cBhvr>
                                      <p:tavLst>
                                        <p:tav tm="0">
                                          <p:val>
                                            <p:fltVal val="0"/>
                                          </p:val>
                                        </p:tav>
                                        <p:tav tm="100000">
                                          <p:val>
                                            <p:strVal val="#ppt_h"/>
                                          </p:val>
                                        </p:tav>
                                      </p:tavLst>
                                    </p:anim>
                                    <p:animEffect transition="in" filter="fade">
                                      <p:cBhvr>
                                        <p:cTn id="79" dur="500"/>
                                        <p:tgtEl>
                                          <p:spTgt spid="58"/>
                                        </p:tgtEl>
                                      </p:cBhvr>
                                    </p:animEffect>
                                  </p:childTnLst>
                                </p:cTn>
                              </p:par>
                            </p:childTnLst>
                          </p:cTn>
                        </p:par>
                        <p:par>
                          <p:cTn id="80" fill="hold">
                            <p:stCondLst>
                              <p:cond delay="6500"/>
                            </p:stCondLst>
                            <p:childTnLst>
                              <p:par>
                                <p:cTn id="81" presetID="53" presetClass="entr" presetSubtype="16" fill="hold" nodeType="afterEffect">
                                  <p:stCondLst>
                                    <p:cond delay="0"/>
                                  </p:stCondLst>
                                  <p:childTnLst>
                                    <p:set>
                                      <p:cBhvr>
                                        <p:cTn id="82" dur="1" fill="hold">
                                          <p:stCondLst>
                                            <p:cond delay="0"/>
                                          </p:stCondLst>
                                        </p:cTn>
                                        <p:tgtEl>
                                          <p:spTgt spid="59"/>
                                        </p:tgtEl>
                                        <p:attrNameLst>
                                          <p:attrName>style.visibility</p:attrName>
                                        </p:attrNameLst>
                                      </p:cBhvr>
                                      <p:to>
                                        <p:strVal val="visible"/>
                                      </p:to>
                                    </p:set>
                                    <p:anim calcmode="lin" valueType="num">
                                      <p:cBhvr>
                                        <p:cTn id="83" dur="500" fill="hold"/>
                                        <p:tgtEl>
                                          <p:spTgt spid="59"/>
                                        </p:tgtEl>
                                        <p:attrNameLst>
                                          <p:attrName>ppt_w</p:attrName>
                                        </p:attrNameLst>
                                      </p:cBhvr>
                                      <p:tavLst>
                                        <p:tav tm="0">
                                          <p:val>
                                            <p:fltVal val="0"/>
                                          </p:val>
                                        </p:tav>
                                        <p:tav tm="100000">
                                          <p:val>
                                            <p:strVal val="#ppt_w"/>
                                          </p:val>
                                        </p:tav>
                                      </p:tavLst>
                                    </p:anim>
                                    <p:anim calcmode="lin" valueType="num">
                                      <p:cBhvr>
                                        <p:cTn id="84" dur="500" fill="hold"/>
                                        <p:tgtEl>
                                          <p:spTgt spid="59"/>
                                        </p:tgtEl>
                                        <p:attrNameLst>
                                          <p:attrName>ppt_h</p:attrName>
                                        </p:attrNameLst>
                                      </p:cBhvr>
                                      <p:tavLst>
                                        <p:tav tm="0">
                                          <p:val>
                                            <p:fltVal val="0"/>
                                          </p:val>
                                        </p:tav>
                                        <p:tav tm="100000">
                                          <p:val>
                                            <p:strVal val="#ppt_h"/>
                                          </p:val>
                                        </p:tav>
                                      </p:tavLst>
                                    </p:anim>
                                    <p:animEffect transition="in" filter="fade">
                                      <p:cBhvr>
                                        <p:cTn id="85" dur="500"/>
                                        <p:tgtEl>
                                          <p:spTgt spid="59"/>
                                        </p:tgtEl>
                                      </p:cBhvr>
                                    </p:animEffect>
                                  </p:childTnLst>
                                </p:cTn>
                              </p:par>
                            </p:childTnLst>
                          </p:cTn>
                        </p:par>
                        <p:par>
                          <p:cTn id="86" fill="hold">
                            <p:stCondLst>
                              <p:cond delay="7000"/>
                            </p:stCondLst>
                            <p:childTnLst>
                              <p:par>
                                <p:cTn id="87" presetID="53" presetClass="entr" presetSubtype="16" fill="hold" nodeType="afterEffect">
                                  <p:stCondLst>
                                    <p:cond delay="0"/>
                                  </p:stCondLst>
                                  <p:childTnLst>
                                    <p:set>
                                      <p:cBhvr>
                                        <p:cTn id="88" dur="1" fill="hold">
                                          <p:stCondLst>
                                            <p:cond delay="0"/>
                                          </p:stCondLst>
                                        </p:cTn>
                                        <p:tgtEl>
                                          <p:spTgt spid="60"/>
                                        </p:tgtEl>
                                        <p:attrNameLst>
                                          <p:attrName>style.visibility</p:attrName>
                                        </p:attrNameLst>
                                      </p:cBhvr>
                                      <p:to>
                                        <p:strVal val="visible"/>
                                      </p:to>
                                    </p:set>
                                    <p:anim calcmode="lin" valueType="num">
                                      <p:cBhvr>
                                        <p:cTn id="89" dur="500" fill="hold"/>
                                        <p:tgtEl>
                                          <p:spTgt spid="60"/>
                                        </p:tgtEl>
                                        <p:attrNameLst>
                                          <p:attrName>ppt_w</p:attrName>
                                        </p:attrNameLst>
                                      </p:cBhvr>
                                      <p:tavLst>
                                        <p:tav tm="0">
                                          <p:val>
                                            <p:fltVal val="0"/>
                                          </p:val>
                                        </p:tav>
                                        <p:tav tm="100000">
                                          <p:val>
                                            <p:strVal val="#ppt_w"/>
                                          </p:val>
                                        </p:tav>
                                      </p:tavLst>
                                    </p:anim>
                                    <p:anim calcmode="lin" valueType="num">
                                      <p:cBhvr>
                                        <p:cTn id="90" dur="500" fill="hold"/>
                                        <p:tgtEl>
                                          <p:spTgt spid="60"/>
                                        </p:tgtEl>
                                        <p:attrNameLst>
                                          <p:attrName>ppt_h</p:attrName>
                                        </p:attrNameLst>
                                      </p:cBhvr>
                                      <p:tavLst>
                                        <p:tav tm="0">
                                          <p:val>
                                            <p:fltVal val="0"/>
                                          </p:val>
                                        </p:tav>
                                        <p:tav tm="100000">
                                          <p:val>
                                            <p:strVal val="#ppt_h"/>
                                          </p:val>
                                        </p:tav>
                                      </p:tavLst>
                                    </p:anim>
                                    <p:animEffect transition="in" filter="fade">
                                      <p:cBhvr>
                                        <p:cTn id="9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非共享存储架构</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554" y="1728029"/>
            <a:ext cx="6159646" cy="4494820"/>
            <a:chOff x="5138554" y="2008064"/>
            <a:chExt cx="6159646" cy="4494820"/>
          </a:xfrm>
        </p:grpSpPr>
        <p:sp>
          <p:nvSpPr>
            <p:cNvPr id="41" name="Rounded Rectangle 18"/>
            <p:cNvSpPr/>
            <p:nvPr/>
          </p:nvSpPr>
          <p:spPr>
            <a:xfrm>
              <a:off x="5138554" y="2008064"/>
              <a:ext cx="1929095" cy="4494820"/>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charset="-122"/>
                  <a:ea typeface="微软雅黑" panose="020B0503020204020204" charset="-122"/>
                  <a:cs typeface="Open Sans" pitchFamily="34" charset="0"/>
                  <a:sym typeface="+mn-ea"/>
                </a:rPr>
                <a:t>出现模仿</a:t>
              </a:r>
            </a:p>
          </p:txBody>
        </p:sp>
        <p:sp>
          <p:nvSpPr>
            <p:cNvPr id="44" name="Rounded Rectangle 23"/>
            <p:cNvSpPr/>
            <p:nvPr/>
          </p:nvSpPr>
          <p:spPr>
            <a:xfrm>
              <a:off x="7260558" y="2008064"/>
              <a:ext cx="1929095" cy="4494820"/>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2000" b="1" dirty="0">
                  <a:solidFill>
                    <a:schemeClr val="bg1"/>
                  </a:solidFill>
                  <a:latin typeface="微软雅黑" panose="020B0503020204020204" charset="-122"/>
                  <a:ea typeface="微软雅黑" panose="020B0503020204020204" charset="-122"/>
                  <a:sym typeface="+mn-ea"/>
                </a:rPr>
                <a:t>New</a:t>
              </a:r>
            </a:p>
            <a:p>
              <a:pPr algn="ctr"/>
              <a:r>
                <a:rPr lang="en" altLang="zh-CN" sz="2000" b="1" dirty="0">
                  <a:solidFill>
                    <a:schemeClr val="bg1"/>
                  </a:solidFill>
                  <a:latin typeface="微软雅黑" panose="020B0503020204020204" charset="-122"/>
                  <a:ea typeface="微软雅黑" panose="020B0503020204020204" charset="-122"/>
                  <a:sym typeface="+mn-ea"/>
                </a:rPr>
                <a:t>SQL </a:t>
              </a:r>
              <a:r>
                <a:rPr lang="zh-CN" altLang="en-US" sz="2000" b="1" dirty="0">
                  <a:solidFill>
                    <a:schemeClr val="bg1"/>
                  </a:solidFill>
                  <a:latin typeface="微软雅黑" panose="020B0503020204020204" charset="-122"/>
                  <a:ea typeface="微软雅黑" panose="020B0503020204020204" charset="-122"/>
                  <a:sym typeface="+mn-ea"/>
                </a:rPr>
                <a:t> </a:t>
              </a:r>
            </a:p>
          </p:txBody>
        </p:sp>
        <p:sp>
          <p:nvSpPr>
            <p:cNvPr id="47" name="Rounded Rectangle 26"/>
            <p:cNvSpPr/>
            <p:nvPr/>
          </p:nvSpPr>
          <p:spPr>
            <a:xfrm>
              <a:off x="9369105" y="2008064"/>
              <a:ext cx="1929095" cy="4494820"/>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latin typeface="微软雅黑" panose="020B0503020204020204" charset="-122"/>
                  <a:ea typeface="微软雅黑" panose="020B0503020204020204" charset="-122"/>
                </a:rPr>
                <a:t>架构特点</a:t>
              </a:r>
              <a:endParaRPr lang="en-US" sz="2000" b="1" dirty="0">
                <a:latin typeface="微软雅黑" panose="020B0503020204020204" charset="-122"/>
                <a:ea typeface="微软雅黑" panose="020B0503020204020204" charset="-122"/>
              </a:endParaRPr>
            </a:p>
          </p:txBody>
        </p:sp>
        <p:sp>
          <p:nvSpPr>
            <p:cNvPr id="10" name="矩形 9"/>
            <p:cNvSpPr/>
            <p:nvPr/>
          </p:nvSpPr>
          <p:spPr>
            <a:xfrm>
              <a:off x="5201353" y="3544129"/>
              <a:ext cx="1718376" cy="2829685"/>
            </a:xfrm>
            <a:prstGeom prst="rect">
              <a:avLst/>
            </a:prstGeom>
          </p:spPr>
          <p:txBody>
            <a:bodyPr wrap="square">
              <a:spAutoFit/>
            </a:bodyPr>
            <a:lstStyle/>
            <a:p>
              <a:pPr algn="ctr" fontAlgn="auto">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其中的代表包括 </a:t>
              </a:r>
              <a:r>
                <a:rPr lang="en" sz="1200" dirty="0" err="1">
                  <a:solidFill>
                    <a:srgbClr val="10FBFE"/>
                  </a:solidFill>
                  <a:latin typeface="微软雅黑" panose="020B0503020204020204" charset="-122"/>
                  <a:ea typeface="微软雅黑" panose="020B0503020204020204" charset="-122"/>
                  <a:cs typeface="+mn-ea"/>
                  <a:sym typeface="+mn-lt"/>
                </a:rPr>
                <a:t>CockroachDB</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 sz="1200" dirty="0" err="1">
                  <a:solidFill>
                    <a:srgbClr val="10FBFE"/>
                  </a:solidFill>
                  <a:latin typeface="微软雅黑" panose="020B0503020204020204" charset="-122"/>
                  <a:ea typeface="微软雅黑" panose="020B0503020204020204" charset="-122"/>
                  <a:cs typeface="+mn-ea"/>
                  <a:sym typeface="+mn-lt"/>
                </a:rPr>
                <a:t>TiDB</a:t>
              </a:r>
              <a:endParaRPr lang="en" sz="1200" dirty="0">
                <a:solidFill>
                  <a:srgbClr val="10FBFE"/>
                </a:solidFill>
                <a:latin typeface="微软雅黑" panose="020B0503020204020204" charset="-122"/>
                <a:ea typeface="微软雅黑" panose="020B0503020204020204" charset="-122"/>
                <a:cs typeface="+mn-ea"/>
                <a:sym typeface="+mn-lt"/>
              </a:endParaRPr>
            </a:p>
            <a:p>
              <a:pPr algn="ctr" fontAlgn="auto">
                <a:lnSpc>
                  <a:spcPct val="150000"/>
                </a:lnSpc>
              </a:pPr>
              <a:r>
                <a:rPr lang="en" sz="1200" dirty="0">
                  <a:solidFill>
                    <a:srgbClr val="10FBFE"/>
                  </a:solidFill>
                  <a:latin typeface="微软雅黑" panose="020B0503020204020204" charset="-122"/>
                  <a:ea typeface="微软雅黑" panose="020B0503020204020204" charset="-122"/>
                  <a:cs typeface="+mn-ea"/>
                  <a:sym typeface="+mn-lt"/>
                </a:rPr>
                <a:t>(</a:t>
              </a:r>
              <a:r>
                <a:rPr lang="en" sz="1200" dirty="0" err="1">
                  <a:solidFill>
                    <a:srgbClr val="10FBFE"/>
                  </a:solidFill>
                  <a:latin typeface="微软雅黑" panose="020B0503020204020204" charset="-122"/>
                  <a:ea typeface="微软雅黑" panose="020B0503020204020204" charset="-122"/>
                  <a:cs typeface="+mn-ea"/>
                  <a:sym typeface="+mn-lt"/>
                </a:rPr>
                <a:t>国内</a:t>
              </a:r>
              <a:r>
                <a:rPr lang="en" sz="1200" dirty="0">
                  <a:solidFill>
                    <a:srgbClr val="10FBFE"/>
                  </a:solidFill>
                  <a:latin typeface="微软雅黑" panose="020B0503020204020204" charset="-122"/>
                  <a:ea typeface="微软雅黑" panose="020B0503020204020204" charset="-122"/>
                  <a:cs typeface="+mn-ea"/>
                  <a:sym typeface="+mn-lt"/>
                </a:rPr>
                <a:t>)。</a:t>
              </a:r>
              <a:r>
                <a:rPr lang="en" sz="1200" dirty="0" err="1">
                  <a:solidFill>
                    <a:srgbClr val="10FBFE"/>
                  </a:solidFill>
                  <a:latin typeface="微软雅黑" panose="020B0503020204020204" charset="-122"/>
                  <a:ea typeface="微软雅黑" panose="020B0503020204020204" charset="-122"/>
                  <a:cs typeface="+mn-ea"/>
                  <a:sym typeface="+mn-lt"/>
                </a:rPr>
                <a:t>CockroachDB</a:t>
              </a:r>
              <a:r>
                <a:rPr lang="en" sz="1200" dirty="0">
                  <a:solidFill>
                    <a:srgbClr val="10FBFE"/>
                  </a:solidFill>
                  <a:latin typeface="微软雅黑" panose="020B0503020204020204" charset="-122"/>
                  <a:ea typeface="微软雅黑" panose="020B0503020204020204" charset="-122"/>
                  <a:cs typeface="+mn-ea"/>
                  <a:sym typeface="+mn-lt"/>
                </a:rPr>
                <a:t> </a:t>
              </a:r>
              <a:r>
                <a:rPr lang="zh-CN" altLang="en-US" sz="1200" dirty="0">
                  <a:solidFill>
                    <a:srgbClr val="10FBFE"/>
                  </a:solidFill>
                  <a:latin typeface="微软雅黑" panose="020B0503020204020204" charset="-122"/>
                  <a:ea typeface="微软雅黑" panose="020B0503020204020204" charset="-122"/>
                  <a:cs typeface="+mn-ea"/>
                  <a:sym typeface="+mn-lt"/>
                </a:rPr>
                <a:t>的设计理念与 </a:t>
              </a:r>
              <a:r>
                <a:rPr lang="en" sz="1200" dirty="0">
                  <a:solidFill>
                    <a:srgbClr val="10FBFE"/>
                  </a:solidFill>
                  <a:latin typeface="微软雅黑" panose="020B0503020204020204" charset="-122"/>
                  <a:ea typeface="微软雅黑" panose="020B0503020204020204" charset="-122"/>
                  <a:cs typeface="+mn-ea"/>
                  <a:sym typeface="+mn-lt"/>
                </a:rPr>
                <a:t>Spanner </a:t>
              </a:r>
              <a:r>
                <a:rPr lang="zh-CN" altLang="en-US" sz="1200" dirty="0">
                  <a:solidFill>
                    <a:srgbClr val="10FBFE"/>
                  </a:solidFill>
                  <a:latin typeface="微软雅黑" panose="020B0503020204020204" charset="-122"/>
                  <a:ea typeface="微软雅黑" panose="020B0503020204020204" charset="-122"/>
                  <a:cs typeface="+mn-ea"/>
                  <a:sym typeface="+mn-lt"/>
                </a:rPr>
                <a:t>相同，不过把原子钟换成了更亲民的 </a:t>
              </a:r>
              <a:r>
                <a:rPr lang="en" sz="1200" dirty="0">
                  <a:solidFill>
                    <a:srgbClr val="10FBFE"/>
                  </a:solidFill>
                  <a:latin typeface="微软雅黑" panose="020B0503020204020204" charset="-122"/>
                  <a:ea typeface="微软雅黑" panose="020B0503020204020204" charset="-122"/>
                  <a:cs typeface="+mn-ea"/>
                  <a:sym typeface="+mn-lt"/>
                </a:rPr>
                <a:t>NTP </a:t>
              </a:r>
              <a:r>
                <a:rPr lang="zh-CN" altLang="en-US" sz="1200" dirty="0">
                  <a:solidFill>
                    <a:srgbClr val="10FBFE"/>
                  </a:solidFill>
                  <a:latin typeface="微软雅黑" panose="020B0503020204020204" charset="-122"/>
                  <a:ea typeface="微软雅黑" panose="020B0503020204020204" charset="-122"/>
                  <a:cs typeface="+mn-ea"/>
                  <a:sym typeface="+mn-lt"/>
                </a:rPr>
                <a:t>协议；</a:t>
              </a:r>
              <a:r>
                <a:rPr lang="en" sz="1200" dirty="0">
                  <a:solidFill>
                    <a:srgbClr val="10FBFE"/>
                  </a:solidFill>
                  <a:latin typeface="微软雅黑" panose="020B0503020204020204" charset="-122"/>
                  <a:ea typeface="微软雅黑" panose="020B0503020204020204" charset="-122"/>
                  <a:cs typeface="+mn-ea"/>
                  <a:sym typeface="+mn-lt"/>
                </a:rPr>
                <a:t>TiDB </a:t>
              </a:r>
              <a:r>
                <a:rPr lang="zh-CN" altLang="en-US" sz="1200" dirty="0">
                  <a:solidFill>
                    <a:srgbClr val="10FBFE"/>
                  </a:solidFill>
                  <a:latin typeface="微软雅黑" panose="020B0503020204020204" charset="-122"/>
                  <a:ea typeface="微软雅黑" panose="020B0503020204020204" charset="-122"/>
                  <a:cs typeface="+mn-ea"/>
                  <a:sym typeface="+mn-lt"/>
                </a:rPr>
                <a:t>则放弃了全球部署，仅保留了最关键的 </a:t>
              </a:r>
              <a:r>
                <a:rPr lang="en" sz="1200" dirty="0">
                  <a:solidFill>
                    <a:srgbClr val="10FBFE"/>
                  </a:solidFill>
                  <a:latin typeface="微软雅黑" panose="020B0503020204020204" charset="-122"/>
                  <a:ea typeface="微软雅黑" panose="020B0503020204020204" charset="-122"/>
                  <a:cs typeface="+mn-ea"/>
                  <a:sym typeface="+mn-lt"/>
                </a:rPr>
                <a:t>scale out </a:t>
              </a:r>
              <a:r>
                <a:rPr lang="zh-CN" altLang="en-US" sz="1200" dirty="0">
                  <a:solidFill>
                    <a:srgbClr val="10FBFE"/>
                  </a:solidFill>
                  <a:latin typeface="微软雅黑" panose="020B0503020204020204" charset="-122"/>
                  <a:ea typeface="微软雅黑" panose="020B0503020204020204" charset="-122"/>
                  <a:cs typeface="+mn-ea"/>
                  <a:sym typeface="+mn-lt"/>
                </a:rPr>
                <a:t>特性。 </a:t>
              </a:r>
              <a:endParaRPr lang="en"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2832827"/>
            </a:xfrm>
            <a:prstGeom prst="rect">
              <a:avLst/>
            </a:prstGeom>
          </p:spPr>
          <p:txBody>
            <a:bodyPr wrap="square">
              <a:spAutoFit/>
            </a:bodyPr>
            <a:lstStyle/>
            <a:p>
              <a:pPr algn="ct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底层的分布式存储层和上层的 </a:t>
              </a:r>
              <a:r>
                <a:rPr lang="en" sz="1200" dirty="0">
                  <a:solidFill>
                    <a:srgbClr val="10FBFE"/>
                  </a:solidFill>
                  <a:latin typeface="微软雅黑" panose="020B0503020204020204" charset="-122"/>
                  <a:ea typeface="微软雅黑" panose="020B0503020204020204" charset="-122"/>
                  <a:cs typeface="+mn-ea"/>
                  <a:sym typeface="+mn-lt"/>
                </a:rPr>
                <a:t>SQL </a:t>
              </a:r>
              <a:r>
                <a:rPr lang="zh-CN" altLang="en-US" sz="1200" dirty="0">
                  <a:solidFill>
                    <a:srgbClr val="10FBFE"/>
                  </a:solidFill>
                  <a:latin typeface="微软雅黑" panose="020B0503020204020204" charset="-122"/>
                  <a:ea typeface="微软雅黑" panose="020B0503020204020204" charset="-122"/>
                  <a:cs typeface="+mn-ea"/>
                  <a:sym typeface="+mn-lt"/>
                </a:rPr>
                <a:t>计算层。分布式存储层可以类比成 </a:t>
              </a:r>
              <a:r>
                <a:rPr lang="en" sz="1200" dirty="0">
                  <a:solidFill>
                    <a:srgbClr val="10FBFE"/>
                  </a:solidFill>
                  <a:latin typeface="微软雅黑" panose="020B0503020204020204" charset="-122"/>
                  <a:ea typeface="微软雅黑" panose="020B0503020204020204" charset="-122"/>
                  <a:cs typeface="+mn-ea"/>
                  <a:sym typeface="+mn-lt"/>
                </a:rPr>
                <a:t>HBase，</a:t>
              </a:r>
              <a:r>
                <a:rPr lang="zh-CN" altLang="en-US" sz="1200" dirty="0">
                  <a:solidFill>
                    <a:srgbClr val="10FBFE"/>
                  </a:solidFill>
                  <a:latin typeface="微软雅黑" panose="020B0503020204020204" charset="-122"/>
                  <a:ea typeface="微软雅黑" panose="020B0503020204020204" charset="-122"/>
                  <a:cs typeface="+mn-ea"/>
                  <a:sym typeface="+mn-lt"/>
                </a:rPr>
                <a:t>往往通过 </a:t>
              </a:r>
              <a:r>
                <a:rPr lang="en" sz="1200" dirty="0" err="1">
                  <a:solidFill>
                    <a:srgbClr val="10FBFE"/>
                  </a:solidFill>
                  <a:latin typeface="微软雅黑" panose="020B0503020204020204" charset="-122"/>
                  <a:ea typeface="微软雅黑" panose="020B0503020204020204" charset="-122"/>
                  <a:cs typeface="+mn-ea"/>
                  <a:sym typeface="+mn-lt"/>
                </a:rPr>
                <a:t>Paxos</a:t>
              </a:r>
              <a:r>
                <a:rPr lang="en" sz="1200" dirty="0">
                  <a:solidFill>
                    <a:srgbClr val="10FBFE"/>
                  </a:solidFill>
                  <a:latin typeface="微软雅黑" panose="020B0503020204020204" charset="-122"/>
                  <a:ea typeface="微软雅黑" panose="020B0503020204020204" charset="-122"/>
                  <a:cs typeface="+mn-ea"/>
                  <a:sym typeface="+mn-lt"/>
                </a:rPr>
                <a:t> </a:t>
              </a:r>
              <a:r>
                <a:rPr lang="zh-CN" altLang="en-US" sz="1200" dirty="0">
                  <a:solidFill>
                    <a:srgbClr val="10FBFE"/>
                  </a:solidFill>
                  <a:latin typeface="微软雅黑" panose="020B0503020204020204" charset="-122"/>
                  <a:ea typeface="微软雅黑" panose="020B0503020204020204" charset="-122"/>
                  <a:cs typeface="+mn-ea"/>
                  <a:sym typeface="+mn-lt"/>
                </a:rPr>
                <a:t>之类的一致性协议保证高可用；</a:t>
              </a:r>
              <a:r>
                <a:rPr lang="en" sz="1200" dirty="0">
                  <a:solidFill>
                    <a:srgbClr val="10FBFE"/>
                  </a:solidFill>
                  <a:latin typeface="微软雅黑" panose="020B0503020204020204" charset="-122"/>
                  <a:ea typeface="微软雅黑" panose="020B0503020204020204" charset="-122"/>
                  <a:cs typeface="+mn-ea"/>
                  <a:sym typeface="+mn-lt"/>
                </a:rPr>
                <a:t>SQL </a:t>
              </a:r>
              <a:r>
                <a:rPr lang="zh-CN" altLang="en-US" sz="1200" dirty="0">
                  <a:solidFill>
                    <a:srgbClr val="10FBFE"/>
                  </a:solidFill>
                  <a:latin typeface="微软雅黑" panose="020B0503020204020204" charset="-122"/>
                  <a:ea typeface="微软雅黑" panose="020B0503020204020204" charset="-122"/>
                  <a:cs typeface="+mn-ea"/>
                  <a:sym typeface="+mn-lt"/>
                </a:rPr>
                <a:t>计算层负责解析用户的查询，然后从存储层访问相应的数据。</a:t>
              </a:r>
              <a:endParaRPr lang="zh-CN" altLang="en-US" sz="1600" dirty="0"/>
            </a:p>
          </p:txBody>
        </p:sp>
        <p:sp>
          <p:nvSpPr>
            <p:cNvPr id="57" name="矩形 56"/>
            <p:cNvSpPr/>
            <p:nvPr/>
          </p:nvSpPr>
          <p:spPr>
            <a:xfrm>
              <a:off x="9507989" y="3565084"/>
              <a:ext cx="1650365" cy="2275688"/>
            </a:xfrm>
            <a:prstGeom prst="rect">
              <a:avLst/>
            </a:prstGeom>
          </p:spPr>
          <p:txBody>
            <a:bodyPr wrap="square">
              <a:spAutoFit/>
            </a:bodyPr>
            <a:lstStyle/>
            <a:p>
              <a:pPr algn="ct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这样的架构中，无论计算层还是存储层都很容易 </a:t>
              </a:r>
              <a:r>
                <a:rPr lang="en" sz="1200" dirty="0">
                  <a:solidFill>
                    <a:srgbClr val="10FBFE"/>
                  </a:solidFill>
                  <a:latin typeface="微软雅黑" panose="020B0503020204020204" charset="-122"/>
                  <a:ea typeface="微软雅黑" panose="020B0503020204020204" charset="-122"/>
                  <a:cs typeface="+mn-ea"/>
                  <a:sym typeface="+mn-lt"/>
                </a:rPr>
                <a:t>scale out，</a:t>
              </a:r>
              <a:r>
                <a:rPr lang="zh-CN" altLang="en-US" sz="1200" dirty="0">
                  <a:solidFill>
                    <a:srgbClr val="10FBFE"/>
                  </a:solidFill>
                  <a:latin typeface="微软雅黑" panose="020B0503020204020204" charset="-122"/>
                  <a:ea typeface="微软雅黑" panose="020B0503020204020204" charset="-122"/>
                  <a:cs typeface="+mn-ea"/>
                  <a:sym typeface="+mn-lt"/>
                </a:rPr>
                <a:t>只需添加更多的节点即可。对于无状态的计算层，依靠容器技术，能轻松的秒级启动新节点。</a:t>
              </a:r>
            </a:p>
          </p:txBody>
        </p:sp>
      </p:grpSp>
      <p:grpSp>
        <p:nvGrpSpPr>
          <p:cNvPr id="7" name="组合 6"/>
          <p:cNvGrpSpPr/>
          <p:nvPr/>
        </p:nvGrpSpPr>
        <p:grpSpPr>
          <a:xfrm>
            <a:off x="1002213" y="1912786"/>
            <a:ext cx="3681816" cy="3785167"/>
            <a:chOff x="1002213" y="2192821"/>
            <a:chExt cx="3681816"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387930" y="4301300"/>
              <a:ext cx="2204296" cy="400110"/>
            </a:xfrm>
            <a:prstGeom prst="rect">
              <a:avLst/>
            </a:prstGeom>
          </p:spPr>
          <p:txBody>
            <a:bodyPr wrap="square">
              <a:spAutoFit/>
            </a:bodyPr>
            <a:lstStyle/>
            <a:p>
              <a:pPr algn="ctr"/>
              <a:r>
                <a:rPr lang="en" altLang="zh-CN" sz="2000" b="1" dirty="0">
                  <a:solidFill>
                    <a:schemeClr val="bg1"/>
                  </a:solidFill>
                  <a:latin typeface="微软雅黑" panose="020B0503020204020204" charset="-122"/>
                  <a:ea typeface="微软雅黑" panose="020B0503020204020204" charset="-122"/>
                  <a:sym typeface="+mn-ea"/>
                </a:rPr>
                <a:t>Shared</a:t>
              </a:r>
              <a:r>
                <a:rPr lang="en-US" altLang="zh-CN" sz="2000" b="1" dirty="0">
                  <a:solidFill>
                    <a:schemeClr val="bg1"/>
                  </a:solidFill>
                  <a:latin typeface="微软雅黑" panose="020B0503020204020204" charset="-122"/>
                  <a:ea typeface="微软雅黑" panose="020B0503020204020204" charset="-122"/>
                  <a:sym typeface="+mn-ea"/>
                </a:rPr>
                <a:t>-</a:t>
              </a:r>
              <a:r>
                <a:rPr lang="en" altLang="zh-CN" sz="2000" b="1" dirty="0">
                  <a:solidFill>
                    <a:schemeClr val="bg1"/>
                  </a:solidFill>
                  <a:latin typeface="微软雅黑" panose="020B0503020204020204" charset="-122"/>
                  <a:ea typeface="微软雅黑" panose="020B0503020204020204" charset="-122"/>
                  <a:sym typeface="+mn-ea"/>
                </a:rPr>
                <a:t>nothing</a:t>
              </a:r>
            </a:p>
          </p:txBody>
        </p:sp>
      </p:grpSp>
    </p:spTree>
    <p:extLst>
      <p:ext uri="{BB962C8B-B14F-4D97-AF65-F5344CB8AC3E}">
        <p14:creationId xmlns:p14="http://schemas.microsoft.com/office/powerpoint/2010/main" val="33814530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a:solidFill>
                  <a:srgbClr val="10FBFE"/>
                </a:solidFill>
                <a:latin typeface="微软雅黑" panose="020B0503020204020204" charset="-122"/>
                <a:ea typeface="微软雅黑" panose="020B0503020204020204" charset="-122"/>
              </a:rPr>
              <a:t>应用案例</a:t>
            </a:r>
          </a:p>
        </p:txBody>
      </p:sp>
      <p:sp>
        <p:nvSpPr>
          <p:cNvPr id="359" name="矩形 358"/>
          <p:cNvSpPr/>
          <p:nvPr/>
        </p:nvSpPr>
        <p:spPr>
          <a:xfrm>
            <a:off x="4620895" y="3197225"/>
            <a:ext cx="5001260" cy="613694"/>
          </a:xfrm>
          <a:prstGeom prst="rect">
            <a:avLst/>
          </a:prstGeom>
        </p:spPr>
        <p:txBody>
          <a:bodyPr wrap="square">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本节通过两个案例</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直播和水利领域的应用来对云数据库进行一个简单细致说明，云数据库在我们现实生活的广泛应用。</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应用案例</a:t>
            </a:r>
            <a:r>
              <a:rPr lang="en-US" altLang="zh-CN" sz="2000" b="1" dirty="0">
                <a:solidFill>
                  <a:srgbClr val="10FBFE"/>
                </a:solidFill>
                <a:latin typeface="微软雅黑" panose="020B0503020204020204" charset="-122"/>
                <a:ea typeface="微软雅黑" panose="020B0503020204020204" charset="-122"/>
                <a:sym typeface="+mn-ea"/>
              </a:rPr>
              <a:t>——</a:t>
            </a:r>
            <a:r>
              <a:rPr lang="zh-CN" altLang="en-US" sz="2000" b="1" dirty="0">
                <a:solidFill>
                  <a:srgbClr val="10FBFE"/>
                </a:solidFill>
                <a:latin typeface="微软雅黑" panose="020B0503020204020204" charset="-122"/>
                <a:ea typeface="微软雅黑" panose="020B0503020204020204" charset="-122"/>
                <a:sym typeface="+mn-ea"/>
              </a:rPr>
              <a:t>直播</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17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直播。这是一个对数据和推流非常依赖的技术领域，视频、弹幕的存储与计算，都依赖大量的</a:t>
            </a:r>
            <a:r>
              <a:rPr lang="en" sz="1200" dirty="0">
                <a:solidFill>
                  <a:srgbClr val="10FBFE"/>
                </a:solidFill>
                <a:latin typeface="微软雅黑" panose="020B0503020204020204" charset="-122"/>
                <a:ea typeface="微软雅黑" panose="020B0503020204020204" charset="-122"/>
                <a:cs typeface="+mn-ea"/>
                <a:sym typeface="+mn-lt"/>
              </a:rPr>
              <a:t>NoSQL。</a:t>
            </a:r>
            <a:r>
              <a:rPr lang="zh-CN" altLang="en-US" sz="1200" dirty="0">
                <a:solidFill>
                  <a:srgbClr val="10FBFE"/>
                </a:solidFill>
                <a:latin typeface="微软雅黑" panose="020B0503020204020204" charset="-122"/>
                <a:ea typeface="微软雅黑" panose="020B0503020204020204" charset="-122"/>
                <a:cs typeface="+mn-ea"/>
                <a:sym typeface="+mn-lt"/>
              </a:rPr>
              <a:t>关注直播行业的人可能注意到，虎牙在</a:t>
            </a:r>
            <a:r>
              <a:rPr lang="en-US" altLang="zh-CN" sz="1200" dirty="0">
                <a:solidFill>
                  <a:srgbClr val="10FBFE"/>
                </a:solidFill>
                <a:latin typeface="微软雅黑" panose="020B0503020204020204" charset="-122"/>
                <a:ea typeface="微软雅黑" panose="020B0503020204020204" charset="-122"/>
                <a:cs typeface="+mn-ea"/>
                <a:sym typeface="+mn-lt"/>
              </a:rPr>
              <a:t>2019</a:t>
            </a:r>
            <a:r>
              <a:rPr lang="zh-CN" altLang="en-US" sz="1200" dirty="0">
                <a:solidFill>
                  <a:srgbClr val="10FBFE"/>
                </a:solidFill>
                <a:latin typeface="微软雅黑" panose="020B0503020204020204" charset="-122"/>
                <a:ea typeface="微软雅黑" panose="020B0503020204020204" charset="-122"/>
                <a:cs typeface="+mn-ea"/>
                <a:sym typeface="+mn-lt"/>
              </a:rPr>
              <a:t>年曾有过一次大的技术架构调整</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他们全面接入了亚马逊云科技的云原生数据库，用</a:t>
            </a:r>
            <a:r>
              <a:rPr lang="en" sz="1200" dirty="0">
                <a:solidFill>
                  <a:srgbClr val="10FBFE"/>
                </a:solidFill>
                <a:latin typeface="微软雅黑" panose="020B0503020204020204" charset="-122"/>
                <a:ea typeface="微软雅黑" panose="020B0503020204020204" charset="-122"/>
                <a:cs typeface="+mn-ea"/>
                <a:sym typeface="+mn-lt"/>
              </a:rPr>
              <a:t>DynamoDB </a:t>
            </a:r>
            <a:r>
              <a:rPr lang="zh-CN" altLang="en-US" sz="1200" dirty="0">
                <a:solidFill>
                  <a:srgbClr val="10FBFE"/>
                </a:solidFill>
                <a:latin typeface="微软雅黑" panose="020B0503020204020204" charset="-122"/>
                <a:ea typeface="微软雅黑" panose="020B0503020204020204" charset="-122"/>
                <a:cs typeface="+mn-ea"/>
                <a:sym typeface="+mn-lt"/>
              </a:rPr>
              <a:t>存储用户的动态信息，包括支付、状态、好友关注等，用</a:t>
            </a:r>
            <a:r>
              <a:rPr lang="en" sz="1200" dirty="0">
                <a:solidFill>
                  <a:srgbClr val="10FBFE"/>
                </a:solidFill>
                <a:latin typeface="微软雅黑" panose="020B0503020204020204" charset="-122"/>
                <a:ea typeface="微软雅黑" panose="020B0503020204020204" charset="-122"/>
                <a:cs typeface="+mn-ea"/>
                <a:sym typeface="+mn-lt"/>
              </a:rPr>
              <a:t>Aurora</a:t>
            </a:r>
            <a:r>
              <a:rPr lang="zh-CN" altLang="en-US" sz="1200" dirty="0">
                <a:solidFill>
                  <a:srgbClr val="10FBFE"/>
                </a:solidFill>
                <a:latin typeface="微软雅黑" panose="020B0503020204020204" charset="-122"/>
                <a:ea typeface="微软雅黑" panose="020B0503020204020204" charset="-122"/>
                <a:cs typeface="+mn-ea"/>
                <a:sym typeface="+mn-lt"/>
              </a:rPr>
              <a:t>存贮相对静态的信息，比如用户的基础信息。</a:t>
            </a: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dirty="0">
                <a:solidFill>
                  <a:srgbClr val="10FBFE"/>
                </a:solidFill>
                <a:latin typeface="微软雅黑" panose="020B0503020204020204" charset="-122"/>
                <a:ea typeface="微软雅黑" panose="020B0503020204020204" charset="-122"/>
                <a:sym typeface="+mn-ea"/>
              </a:rPr>
              <a:t>功能介绍</a:t>
            </a:r>
            <a:endParaRPr lang="zh-CN" altLang="en-US" sz="1600" b="1" dirty="0">
              <a:solidFill>
                <a:schemeClr val="bg1"/>
              </a:solidFill>
              <a:latin typeface="+mn-lt"/>
              <a:ea typeface="+mn-ea"/>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dirty="0">
                <a:solidFill>
                  <a:srgbClr val="10FBFE"/>
                </a:solidFill>
                <a:latin typeface="微软雅黑" panose="020B0503020204020204" charset="-122"/>
                <a:ea typeface="微软雅黑" panose="020B0503020204020204" charset="-122"/>
                <a:sym typeface="+mn-ea"/>
              </a:rPr>
              <a:t>直播</a:t>
            </a: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dirty="0">
                <a:solidFill>
                  <a:srgbClr val="10FBFE"/>
                </a:solidFill>
                <a:latin typeface="微软雅黑" panose="020B0503020204020204" charset="-122"/>
                <a:ea typeface="微软雅黑" panose="020B0503020204020204" charset="-122"/>
                <a:sym typeface="+mn-ea"/>
              </a:rPr>
              <a:t>实际优势</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1444691"/>
          </a:xfrm>
          <a:prstGeom prst="rect">
            <a:avLst/>
          </a:prstGeom>
          <a:noFill/>
          <a:ln w="9525">
            <a:noFill/>
            <a:miter lim="800000"/>
          </a:ln>
        </p:spPr>
        <p:txBody>
          <a:bodyPr>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相较于原先的</a:t>
            </a:r>
            <a:r>
              <a:rPr lang="en" sz="1200" dirty="0" err="1">
                <a:solidFill>
                  <a:srgbClr val="10FBFE"/>
                </a:solidFill>
                <a:latin typeface="微软雅黑" panose="020B0503020204020204" charset="-122"/>
                <a:ea typeface="微软雅黑" panose="020B0503020204020204" charset="-122"/>
                <a:cs typeface="+mn-ea"/>
                <a:sym typeface="+mn-lt"/>
              </a:rPr>
              <a:t>Oracle，Amazon</a:t>
            </a:r>
            <a:r>
              <a:rPr lang="en" sz="1200" dirty="0">
                <a:solidFill>
                  <a:srgbClr val="10FBFE"/>
                </a:solidFill>
                <a:latin typeface="微软雅黑" panose="020B0503020204020204" charset="-122"/>
                <a:ea typeface="微软雅黑" panose="020B0503020204020204" charset="-122"/>
                <a:cs typeface="+mn-ea"/>
                <a:sym typeface="+mn-lt"/>
              </a:rPr>
              <a:t> Aurora</a:t>
            </a:r>
            <a:r>
              <a:rPr lang="zh-CN" altLang="en-US" sz="1200" dirty="0">
                <a:solidFill>
                  <a:srgbClr val="10FBFE"/>
                </a:solidFill>
                <a:latin typeface="微软雅黑" panose="020B0503020204020204" charset="-122"/>
                <a:ea typeface="微软雅黑" panose="020B0503020204020204" charset="-122"/>
                <a:cs typeface="+mn-ea"/>
                <a:sym typeface="+mn-lt"/>
              </a:rPr>
              <a:t>能自动扩容，且因为计算和存储分离，当数据量较大时，能单独升级计算实例，确保性能。同时，异常情况下，通常只需 </a:t>
            </a:r>
            <a:r>
              <a:rPr lang="en-US" altLang="zh-CN" sz="1200" dirty="0">
                <a:solidFill>
                  <a:srgbClr val="10FBFE"/>
                </a:solidFill>
                <a:latin typeface="微软雅黑" panose="020B0503020204020204" charset="-122"/>
                <a:ea typeface="微软雅黑" panose="020B0503020204020204" charset="-122"/>
                <a:cs typeface="+mn-ea"/>
                <a:sym typeface="+mn-lt"/>
              </a:rPr>
              <a:t>10 </a:t>
            </a:r>
            <a:r>
              <a:rPr lang="zh-CN" altLang="en-US" sz="1200" dirty="0">
                <a:solidFill>
                  <a:srgbClr val="10FBFE"/>
                </a:solidFill>
                <a:latin typeface="微软雅黑" panose="020B0503020204020204" charset="-122"/>
                <a:ea typeface="微软雅黑" panose="020B0503020204020204" charset="-122"/>
                <a:cs typeface="+mn-ea"/>
                <a:sym typeface="+mn-lt"/>
              </a:rPr>
              <a:t>秒左右就能自动实现故障转移，对终端用户没有任何影响。而利用其全球数据库功能，虎牙直播在亚马逊云科技亚太区域部署数据库，在其他区域建立副本，提高当地用户的使用体验。</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30832"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应用案例</a:t>
            </a:r>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水利领域应用</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5" y="1564619"/>
            <a:ext cx="8564290" cy="2410098"/>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3974717"/>
            <a:ext cx="10245944" cy="276223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50064" y="2280820"/>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59706"/>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1520316"/>
            <a:chOff x="1818113" y="1981592"/>
            <a:chExt cx="5807849" cy="1520316"/>
          </a:xfrm>
        </p:grpSpPr>
        <p:sp>
          <p:nvSpPr>
            <p:cNvPr id="55" name="矩形 54"/>
            <p:cNvSpPr/>
            <p:nvPr/>
          </p:nvSpPr>
          <p:spPr>
            <a:xfrm>
              <a:off x="1818114" y="2334216"/>
              <a:ext cx="5807848" cy="1167692"/>
            </a:xfrm>
            <a:prstGeom prst="rect">
              <a:avLst/>
            </a:prstGeom>
          </p:spPr>
          <p:txBody>
            <a:bodyPr wrap="square">
              <a:spAutoFit/>
            </a:bodyPr>
            <a:lstStyle/>
            <a:p>
              <a:pPr algn="l">
                <a:lnSpc>
                  <a:spcPct val="150000"/>
                </a:lnSpc>
              </a:pPr>
              <a:r>
                <a:rPr lang="zh-CN" altLang="en-US" sz="1200" dirty="0">
                  <a:solidFill>
                    <a:schemeClr val="bg1"/>
                  </a:solidFill>
                  <a:latin typeface="微软雅黑" panose="020B0503020204020204" charset="-122"/>
                  <a:ea typeface="微软雅黑" panose="020B0503020204020204" charset="-122"/>
                  <a:cs typeface="+mn-ea"/>
                  <a:sym typeface="+mn-lt"/>
                </a:rPr>
                <a:t>基层水利管理模式是将灌溉水量的测算，水费征缴，水资源管理分属不同的管理部门，部门之间信</a:t>
              </a:r>
              <a:r>
                <a:rPr lang="en-US" altLang="zh-CN" sz="1200" dirty="0">
                  <a:solidFill>
                    <a:schemeClr val="bg1"/>
                  </a:solidFill>
                  <a:latin typeface="微软雅黑" panose="020B0503020204020204" charset="-122"/>
                  <a:ea typeface="微软雅黑" panose="020B0503020204020204" charset="-122"/>
                  <a:cs typeface="+mn-ea"/>
                  <a:sym typeface="+mn-lt"/>
                </a:rPr>
                <a:t>.</a:t>
              </a:r>
              <a:r>
                <a:rPr lang="zh-CN" altLang="en-US" sz="1200" dirty="0">
                  <a:solidFill>
                    <a:schemeClr val="bg1"/>
                  </a:solidFill>
                  <a:latin typeface="微软雅黑" panose="020B0503020204020204" charset="-122"/>
                  <a:ea typeface="微软雅黑" panose="020B0503020204020204" charset="-122"/>
                  <a:cs typeface="+mn-ea"/>
                  <a:sym typeface="+mn-lt"/>
                </a:rPr>
                <a:t>息互通有限。建立完整的云数据库系统，以流域为单位，各层级之间设置相应读写权限，最大程度方便各级部门之间的信息互通，节省了管理成本，简化管理程序。 </a:t>
              </a:r>
            </a:p>
          </p:txBody>
        </p:sp>
        <p:sp>
          <p:nvSpPr>
            <p:cNvPr id="56" name="矩形 55"/>
            <p:cNvSpPr/>
            <p:nvPr/>
          </p:nvSpPr>
          <p:spPr>
            <a:xfrm>
              <a:off x="1818113" y="1981592"/>
              <a:ext cx="2241974" cy="362728"/>
            </a:xfrm>
            <a:prstGeom prst="rect">
              <a:avLst/>
            </a:prstGeom>
          </p:spPr>
          <p:txBody>
            <a:bodyPr wrap="square">
              <a:spAutoFit/>
            </a:bodyPr>
            <a:lstStyle/>
            <a:p>
              <a:pPr algn="just">
                <a:lnSpc>
                  <a:spcPct val="120000"/>
                </a:lnSpc>
              </a:pPr>
              <a:r>
                <a:rPr lang="zh-CN" altLang="en-US" sz="1600" b="1" dirty="0">
                  <a:solidFill>
                    <a:schemeClr val="bg1"/>
                  </a:solidFill>
                  <a:latin typeface="微软雅黑" panose="020B0503020204020204" charset="-122"/>
                  <a:ea typeface="微软雅黑" panose="020B0503020204020204" charset="-122"/>
                  <a:sym typeface="+mn-ea"/>
                </a:rPr>
                <a:t>灌溉系统数据管理</a:t>
              </a:r>
            </a:p>
          </p:txBody>
        </p:sp>
      </p:grpSp>
      <p:grpSp>
        <p:nvGrpSpPr>
          <p:cNvPr id="61" name="组合 60"/>
          <p:cNvGrpSpPr/>
          <p:nvPr/>
        </p:nvGrpSpPr>
        <p:grpSpPr>
          <a:xfrm>
            <a:off x="1818113" y="4340306"/>
            <a:ext cx="6958025" cy="2396645"/>
            <a:chOff x="1818113" y="1981592"/>
            <a:chExt cx="6357717" cy="2396645"/>
          </a:xfrm>
        </p:grpSpPr>
        <p:sp>
          <p:nvSpPr>
            <p:cNvPr id="62" name="矩形 61"/>
            <p:cNvSpPr/>
            <p:nvPr/>
          </p:nvSpPr>
          <p:spPr>
            <a:xfrm>
              <a:off x="1818114" y="2334216"/>
              <a:ext cx="6357716" cy="2044021"/>
            </a:xfrm>
            <a:prstGeom prst="rect">
              <a:avLst/>
            </a:prstGeom>
          </p:spPr>
          <p:txBody>
            <a:bodyPr wrap="square">
              <a:spAutoFit/>
            </a:bodyPr>
            <a:lstStyle/>
            <a:p>
              <a:pPr algn="l">
                <a:lnSpc>
                  <a:spcPct val="150000"/>
                </a:lnSpc>
              </a:pPr>
              <a:r>
                <a:rPr lang="zh-CN" altLang="en-US" sz="1200" dirty="0">
                  <a:solidFill>
                    <a:schemeClr val="bg1"/>
                  </a:solidFill>
                  <a:latin typeface="微软雅黑" panose="020B0503020204020204" charset="-122"/>
                  <a:ea typeface="微软雅黑" panose="020B0503020204020204" charset="-122"/>
                  <a:cs typeface="+mn-ea"/>
                  <a:sym typeface="+mn-lt"/>
                </a:rPr>
                <a:t>灌区水利站所承担水费征收任务，历来水费征收按照轮次征收，先灌溉，后缴费，致使部分站所水费征收滞后，费用无法按时足额汇缴。加之管理区域较大，用水户缴费存在诸多不便。云数据库通过互联网存储读取数据，使用水户能及时了解所用水量，方便缴纳水费。从而真正扭转基层水利管理落后的局面。云数据库的系统体系架构多种多样惰，随着水利管理更加精田化的趋势，尤其近年来</a:t>
              </a:r>
              <a:r>
                <a:rPr lang="en-US" altLang="zh-CN" sz="1200" dirty="0">
                  <a:solidFill>
                    <a:schemeClr val="bg1"/>
                  </a:solidFill>
                  <a:latin typeface="微软雅黑" panose="020B0503020204020204" charset="-122"/>
                  <a:ea typeface="微软雅黑" panose="020B0503020204020204" charset="-122"/>
                  <a:cs typeface="+mn-ea"/>
                  <a:sym typeface="+mn-lt"/>
                </a:rPr>
                <a:t>,</a:t>
              </a:r>
              <a:r>
                <a:rPr lang="zh-CN" altLang="en-US" sz="1200" dirty="0">
                  <a:solidFill>
                    <a:schemeClr val="bg1"/>
                  </a:solidFill>
                  <a:latin typeface="微软雅黑" panose="020B0503020204020204" charset="-122"/>
                  <a:ea typeface="微软雅黑" panose="020B0503020204020204" charset="-122"/>
                  <a:cs typeface="+mn-ea"/>
                  <a:sym typeface="+mn-lt"/>
                </a:rPr>
                <a:t>诸如将她下水超采，作为基层水利管里所重点工作。</a:t>
              </a:r>
              <a:br>
                <a:rPr lang="zh-CN" altLang="en-US" sz="1200" dirty="0">
                  <a:solidFill>
                    <a:schemeClr val="bg1"/>
                  </a:solidFill>
                  <a:latin typeface="微软雅黑" panose="020B0503020204020204" charset="-122"/>
                  <a:ea typeface="微软雅黑" panose="020B0503020204020204" charset="-122"/>
                  <a:cs typeface="+mn-ea"/>
                  <a:sym typeface="+mn-lt"/>
                </a:rPr>
              </a:br>
              <a:br>
                <a:rPr lang="zh-CN" altLang="en-US" sz="1200" dirty="0">
                  <a:solidFill>
                    <a:schemeClr val="bg1"/>
                  </a:solidFill>
                  <a:latin typeface="微软雅黑" panose="020B0503020204020204" charset="-122"/>
                  <a:ea typeface="微软雅黑" panose="020B0503020204020204" charset="-122"/>
                  <a:cs typeface="+mn-ea"/>
                  <a:sym typeface="+mn-lt"/>
                </a:rPr>
              </a:br>
              <a:endParaRPr lang="zh-CN" altLang="en-US" sz="1400" dirty="0">
                <a:solidFill>
                  <a:schemeClr val="tx1">
                    <a:lumMod val="50000"/>
                    <a:lumOff val="50000"/>
                  </a:schemeClr>
                </a:solidFill>
              </a:endParaRPr>
            </a:p>
          </p:txBody>
        </p:sp>
        <p:sp>
          <p:nvSpPr>
            <p:cNvPr id="63" name="矩形 62"/>
            <p:cNvSpPr/>
            <p:nvPr/>
          </p:nvSpPr>
          <p:spPr>
            <a:xfrm>
              <a:off x="1818113" y="1981592"/>
              <a:ext cx="2241974" cy="366895"/>
            </a:xfrm>
            <a:prstGeom prst="rect">
              <a:avLst/>
            </a:prstGeom>
          </p:spPr>
          <p:txBody>
            <a:bodyPr wrap="square">
              <a:spAutoFit/>
            </a:bodyPr>
            <a:lstStyle/>
            <a:p>
              <a:pPr algn="just">
                <a:lnSpc>
                  <a:spcPct val="120000"/>
                </a:lnSpc>
              </a:pPr>
              <a:r>
                <a:rPr lang="zh-CN" altLang="en-US" sz="1600" b="1" dirty="0">
                  <a:solidFill>
                    <a:schemeClr val="bg1"/>
                  </a:solidFill>
                  <a:latin typeface="微软雅黑" panose="020B0503020204020204" charset="-122"/>
                  <a:ea typeface="微软雅黑" panose="020B0503020204020204" charset="-122"/>
                  <a:sym typeface="+mn-ea"/>
                </a:rPr>
                <a:t>水费征收系统手机管理</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1+#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p:cTn id="37" dur="500" fill="hold"/>
                                        <p:tgtEl>
                                          <p:spTgt spid="65"/>
                                        </p:tgtEl>
                                        <p:attrNameLst>
                                          <p:attrName>ppt_w</p:attrName>
                                        </p:attrNameLst>
                                      </p:cBhvr>
                                      <p:tavLst>
                                        <p:tav tm="0">
                                          <p:val>
                                            <p:fltVal val="0"/>
                                          </p:val>
                                        </p:tav>
                                        <p:tav tm="100000">
                                          <p:val>
                                            <p:strVal val="#ppt_w"/>
                                          </p:val>
                                        </p:tav>
                                      </p:tavLst>
                                    </p:anim>
                                    <p:anim calcmode="lin" valueType="num">
                                      <p:cBhvr>
                                        <p:cTn id="38" dur="500" fill="hold"/>
                                        <p:tgtEl>
                                          <p:spTgt spid="65"/>
                                        </p:tgtEl>
                                        <p:attrNameLst>
                                          <p:attrName>ppt_h</p:attrName>
                                        </p:attrNameLst>
                                      </p:cBhvr>
                                      <p:tavLst>
                                        <p:tav tm="0">
                                          <p:val>
                                            <p:fltVal val="0"/>
                                          </p:val>
                                        </p:tav>
                                        <p:tav tm="100000">
                                          <p:val>
                                            <p:strVal val="#ppt_h"/>
                                          </p:val>
                                        </p:tav>
                                      </p:tavLst>
                                    </p:anim>
                                    <p:animEffect transition="in" filter="fade">
                                      <p:cBhvr>
                                        <p:cTn id="39" dur="500"/>
                                        <p:tgtEl>
                                          <p:spTgt spid="65"/>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05</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a:solidFill>
                  <a:srgbClr val="10FBFE"/>
                </a:solidFill>
                <a:latin typeface="微软雅黑" panose="020B0503020204020204" charset="-122"/>
                <a:ea typeface="微软雅黑" panose="020B0503020204020204" charset="-122"/>
              </a:rPr>
              <a:t>现状及其发展趋势</a:t>
            </a:r>
          </a:p>
        </p:txBody>
      </p:sp>
      <p:sp>
        <p:nvSpPr>
          <p:cNvPr id="359" name="矩形 358"/>
          <p:cNvSpPr/>
          <p:nvPr/>
        </p:nvSpPr>
        <p:spPr>
          <a:xfrm>
            <a:off x="4620895" y="3197225"/>
            <a:ext cx="5001260" cy="890693"/>
          </a:xfrm>
          <a:prstGeom prst="rect">
            <a:avLst/>
          </a:prstGeom>
        </p:spPr>
        <p:txBody>
          <a:bodyPr wrap="square">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云数据库已经在我们生活中渗透到方方面，各种手机应用、网页、数据资源、智能家居等都离不开云数据库在后面的支持。亚马逊云的云数据库在市场份额也在逐年增加。</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9828866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494790" y="3042285"/>
            <a:ext cx="9202420" cy="2480231"/>
          </a:xfrm>
          <a:prstGeom prst="rect">
            <a:avLst/>
          </a:prstGeom>
          <a:noFill/>
        </p:spPr>
        <p:txBody>
          <a:bodyPr wrap="square" rtlCol="0">
            <a:spAutoFit/>
          </a:bodyPr>
          <a:lstStyle/>
          <a:p>
            <a:pPr>
              <a:lnSpc>
                <a:spcPct val="200000"/>
              </a:lnSpc>
            </a:pPr>
            <a:r>
              <a:rPr lang="zh-CN" altLang="en-US" sz="1600" dirty="0">
                <a:solidFill>
                  <a:srgbClr val="10FBFE"/>
                </a:solidFill>
                <a:latin typeface="微软雅黑" panose="020B0503020204020204" charset="-122"/>
                <a:ea typeface="微软雅黑" panose="020B0503020204020204" charset="-122"/>
              </a:rPr>
              <a:t>云数据库是指被优化或部署到一个虚拟计算环境中的数据库，可以实现按需付费、按需扩展、高可用性以及存储整合等优势。根据数据库类型一般分为关系型数据库和非关系型数据库（</a:t>
            </a:r>
            <a:r>
              <a:rPr lang="en" altLang="zh-CN" sz="1600" dirty="0">
                <a:solidFill>
                  <a:srgbClr val="10FBFE"/>
                </a:solidFill>
                <a:latin typeface="微软雅黑" panose="020B0503020204020204" charset="-122"/>
                <a:ea typeface="微软雅黑" panose="020B0503020204020204" charset="-122"/>
              </a:rPr>
              <a:t>NoSQL</a:t>
            </a:r>
            <a:r>
              <a:rPr lang="zh-CN" altLang="en-US" sz="1600" dirty="0">
                <a:solidFill>
                  <a:srgbClr val="10FBFE"/>
                </a:solidFill>
                <a:latin typeface="微软雅黑" panose="020B0503020204020204" charset="-122"/>
                <a:ea typeface="微软雅黑" panose="020B0503020204020204" charset="-122"/>
              </a:rPr>
              <a:t>数据库）。</a:t>
            </a:r>
            <a:endParaRPr sz="1600" dirty="0">
              <a:solidFill>
                <a:srgbClr val="10FBFE"/>
              </a:solidFill>
              <a:latin typeface="微软雅黑" panose="020B0503020204020204" charset="-122"/>
              <a:ea typeface="微软雅黑" panose="020B0503020204020204" charset="-122"/>
            </a:endParaRPr>
          </a:p>
          <a:p>
            <a:pPr>
              <a:lnSpc>
                <a:spcPct val="200000"/>
              </a:lnSpc>
            </a:pPr>
            <a:r>
              <a:rPr lang="zh-CN" altLang="en-US" sz="1600" dirty="0">
                <a:solidFill>
                  <a:srgbClr val="10FBFE"/>
                </a:solidFill>
                <a:latin typeface="微软雅黑" panose="020B0503020204020204" charset="-122"/>
                <a:ea typeface="微软雅黑" panose="020B0503020204020204" charset="-122"/>
              </a:rPr>
              <a:t>云数据库具有实例创建快速、支持只读实例、读写分离、故障自动切换、数据备份、</a:t>
            </a:r>
            <a:r>
              <a:rPr lang="en" altLang="zh-CN" sz="1600" dirty="0" err="1">
                <a:solidFill>
                  <a:srgbClr val="10FBFE"/>
                </a:solidFill>
                <a:latin typeface="微软雅黑" panose="020B0503020204020204" charset="-122"/>
                <a:ea typeface="微软雅黑" panose="020B0503020204020204" charset="-122"/>
              </a:rPr>
              <a:t>Binlog</a:t>
            </a:r>
            <a:r>
              <a:rPr lang="zh-CN" altLang="en-US" sz="1600" dirty="0">
                <a:solidFill>
                  <a:srgbClr val="10FBFE"/>
                </a:solidFill>
                <a:latin typeface="微软雅黑" panose="020B0503020204020204" charset="-122"/>
                <a:ea typeface="微软雅黑" panose="020B0503020204020204" charset="-122"/>
              </a:rPr>
              <a:t>备份、</a:t>
            </a:r>
            <a:r>
              <a:rPr lang="en" altLang="zh-CN" sz="1600" dirty="0">
                <a:solidFill>
                  <a:srgbClr val="10FBFE"/>
                </a:solidFill>
                <a:latin typeface="微软雅黑" panose="020B0503020204020204" charset="-122"/>
                <a:ea typeface="微软雅黑" panose="020B0503020204020204" charset="-122"/>
              </a:rPr>
              <a:t>SQL</a:t>
            </a:r>
            <a:r>
              <a:rPr lang="zh-CN" altLang="en-US" sz="1600" dirty="0">
                <a:solidFill>
                  <a:srgbClr val="10FBFE"/>
                </a:solidFill>
                <a:latin typeface="微软雅黑" panose="020B0503020204020204" charset="-122"/>
                <a:ea typeface="微软雅黑" panose="020B0503020204020204" charset="-122"/>
              </a:rPr>
              <a:t>审计、访问白名单、监控与消息通知等特性。</a:t>
            </a:r>
            <a:endParaRPr lang="en-US" altLang="zh-CN" sz="1600" dirty="0">
              <a:solidFill>
                <a:srgbClr val="10FBFE"/>
              </a:solidFill>
              <a:latin typeface="微软雅黑" panose="020B0503020204020204" charset="-122"/>
              <a:ea typeface="微软雅黑" panose="020B0503020204020204" charset="-122"/>
            </a:endParaRPr>
          </a:p>
          <a:p>
            <a:pPr algn="r">
              <a:lnSpc>
                <a:spcPct val="200000"/>
              </a:lnSpc>
            </a:pPr>
            <a:r>
              <a:rPr lang="en-US" altLang="zh-CN" sz="1600" dirty="0">
                <a:solidFill>
                  <a:srgbClr val="10FBFE"/>
                </a:solidFill>
                <a:latin typeface="微软雅黑" panose="020B0503020204020204" charset="-122"/>
                <a:ea typeface="微软雅黑" panose="020B0503020204020204" charset="-122"/>
              </a:rPr>
              <a:t>--</a:t>
            </a:r>
            <a:r>
              <a:rPr lang="zh-CN" altLang="en-US" sz="1600" dirty="0">
                <a:solidFill>
                  <a:srgbClr val="10FBFE"/>
                </a:solidFill>
                <a:latin typeface="微软雅黑" panose="020B0503020204020204" charset="-122"/>
                <a:ea typeface="微软雅黑" panose="020B0503020204020204" charset="-122"/>
              </a:rPr>
              <a:t>来源百度百科</a:t>
            </a:r>
            <a:endParaRPr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5</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自建数据库和云数据库特性对比</a:t>
            </a:r>
          </a:p>
        </p:txBody>
      </p:sp>
      <p:graphicFrame>
        <p:nvGraphicFramePr>
          <p:cNvPr id="5" name="表格 4">
            <a:extLst>
              <a:ext uri="{FF2B5EF4-FFF2-40B4-BE49-F238E27FC236}">
                <a16:creationId xmlns:a16="http://schemas.microsoft.com/office/drawing/2014/main" id="{C84F208E-74B0-4DC6-8213-08496B1A1E92}"/>
              </a:ext>
            </a:extLst>
          </p:cNvPr>
          <p:cNvGraphicFramePr>
            <a:graphicFrameLocks noGrp="1"/>
          </p:cNvGraphicFramePr>
          <p:nvPr>
            <p:extLst>
              <p:ext uri="{D42A27DB-BD31-4B8C-83A1-F6EECF244321}">
                <p14:modId xmlns:p14="http://schemas.microsoft.com/office/powerpoint/2010/main" val="733406315"/>
              </p:ext>
            </p:extLst>
          </p:nvPr>
        </p:nvGraphicFramePr>
        <p:xfrm>
          <a:off x="1199988" y="1188929"/>
          <a:ext cx="9792024" cy="5299709"/>
        </p:xfrm>
        <a:graphic>
          <a:graphicData uri="http://schemas.openxmlformats.org/drawingml/2006/table">
            <a:tbl>
              <a:tblPr firstCol="1">
                <a:tableStyleId>{2D5ABB26-0587-4C30-8999-92F81FD0307C}</a:tableStyleId>
              </a:tblPr>
              <a:tblGrid>
                <a:gridCol w="1563898">
                  <a:extLst>
                    <a:ext uri="{9D8B030D-6E8A-4147-A177-3AD203B41FA5}">
                      <a16:colId xmlns:a16="http://schemas.microsoft.com/office/drawing/2014/main" val="118262496"/>
                    </a:ext>
                  </a:extLst>
                </a:gridCol>
                <a:gridCol w="3578122">
                  <a:extLst>
                    <a:ext uri="{9D8B030D-6E8A-4147-A177-3AD203B41FA5}">
                      <a16:colId xmlns:a16="http://schemas.microsoft.com/office/drawing/2014/main" val="4002497181"/>
                    </a:ext>
                  </a:extLst>
                </a:gridCol>
                <a:gridCol w="4650004">
                  <a:extLst>
                    <a:ext uri="{9D8B030D-6E8A-4147-A177-3AD203B41FA5}">
                      <a16:colId xmlns:a16="http://schemas.microsoft.com/office/drawing/2014/main" val="3088900298"/>
                    </a:ext>
                  </a:extLst>
                </a:gridCol>
              </a:tblGrid>
              <a:tr h="51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u="none" strike="noStrike" kern="1200" cap="none" spc="0" normalizeH="0" baseline="0" noProof="0" dirty="0">
                          <a:ln>
                            <a:noFill/>
                          </a:ln>
                          <a:solidFill>
                            <a:schemeClr val="bg1"/>
                          </a:solidFill>
                          <a:effectLst/>
                          <a:uLnTx/>
                          <a:uFillTx/>
                          <a:sym typeface="+mn-ea"/>
                        </a:rPr>
                        <a:t>对比项</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u="none" strike="noStrike" kern="1200" cap="none" spc="0" normalizeH="0" baseline="0" noProof="0" dirty="0">
                          <a:ln>
                            <a:noFill/>
                          </a:ln>
                          <a:solidFill>
                            <a:schemeClr val="bg1"/>
                          </a:solidFill>
                          <a:effectLst/>
                          <a:uLnTx/>
                          <a:uFillTx/>
                          <a:sym typeface="+mn-ea"/>
                        </a:rPr>
                        <a:t>云数据库</a:t>
                      </a:r>
                      <a:r>
                        <a:rPr kumimoji="0" lang="en-US" altLang="zh-CN" sz="1600" u="none" strike="noStrike" kern="1200" cap="none" spc="0" normalizeH="0" baseline="0" noProof="0" dirty="0">
                          <a:ln>
                            <a:noFill/>
                          </a:ln>
                          <a:solidFill>
                            <a:schemeClr val="bg1"/>
                          </a:solidFill>
                          <a:effectLst/>
                          <a:uLnTx/>
                          <a:uFillTx/>
                          <a:sym typeface="+mn-ea"/>
                        </a:rPr>
                        <a:t>RDS	</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u="none" strike="noStrike" kern="1200" cap="none" spc="0" normalizeH="0" baseline="0" noProof="0" dirty="0">
                          <a:ln>
                            <a:noFill/>
                          </a:ln>
                          <a:solidFill>
                            <a:schemeClr val="bg1"/>
                          </a:solidFill>
                          <a:effectLst/>
                          <a:uLnTx/>
                          <a:uFillTx/>
                          <a:sym typeface="+mn-ea"/>
                        </a:rPr>
                        <a:t>自购服务器搭建数据库服务</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90000"/>
                      </a:schemeClr>
                    </a:solidFill>
                  </a:tcPr>
                </a:tc>
                <a:extLst>
                  <a:ext uri="{0D108BD9-81ED-4DB2-BD59-A6C34878D82A}">
                    <a16:rowId xmlns:a16="http://schemas.microsoft.com/office/drawing/2014/main" val="3440572198"/>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服务可用性</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高可用架构提供高可用性</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需自行保障，自行搭建主备复制，自建</a:t>
                      </a:r>
                      <a:r>
                        <a:rPr lang="en-US" altLang="zh-CN" sz="1400" kern="1200" noProof="0" dirty="0">
                          <a:solidFill>
                            <a:schemeClr val="accent5">
                              <a:lumMod val="20000"/>
                              <a:lumOff val="80000"/>
                            </a:schemeClr>
                          </a:solidFill>
                          <a:sym typeface="+mn-ea"/>
                        </a:rPr>
                        <a:t>RAID</a:t>
                      </a:r>
                      <a:r>
                        <a:rPr lang="zh-CN" altLang="en-US" sz="1400" kern="1200" noProof="0" dirty="0">
                          <a:solidFill>
                            <a:schemeClr val="accent5">
                              <a:lumMod val="20000"/>
                              <a:lumOff val="80000"/>
                            </a:schemeClr>
                          </a:solidFill>
                          <a:sym typeface="+mn-ea"/>
                        </a:rPr>
                        <a:t>等</a:t>
                      </a:r>
                      <a:endParaRPr lang="en-US" altLang="zh-CN"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sym typeface="+mn-ea"/>
                      </a:endParaRPr>
                    </a:p>
                  </a:txBody>
                  <a:tcPr anchor="ctr">
                    <a:lnL>
                      <a:noFill/>
                    </a:lnL>
                    <a:lnR>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extLst>
                  <a:ext uri="{0D108BD9-81ED-4DB2-BD59-A6C34878D82A}">
                    <a16:rowId xmlns:a16="http://schemas.microsoft.com/office/drawing/2014/main" val="2701301984"/>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数据可靠性</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自动主备复制，数据备份，日志备份等</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需自行保障，自行搭建主备复制，自建</a:t>
                      </a:r>
                      <a:r>
                        <a:rPr lang="en-US" altLang="zh-CN" sz="1400" kern="1200" noProof="0" dirty="0">
                          <a:solidFill>
                            <a:schemeClr val="accent5">
                              <a:lumMod val="20000"/>
                              <a:lumOff val="80000"/>
                            </a:schemeClr>
                          </a:solidFill>
                          <a:sym typeface="+mn-ea"/>
                        </a:rPr>
                        <a:t>RAID</a:t>
                      </a:r>
                      <a:r>
                        <a:rPr lang="zh-CN" altLang="en-US" sz="1400" kern="1200" noProof="0" dirty="0">
                          <a:solidFill>
                            <a:schemeClr val="accent5">
                              <a:lumMod val="20000"/>
                              <a:lumOff val="80000"/>
                            </a:schemeClr>
                          </a:solidFill>
                          <a:sym typeface="+mn-ea"/>
                        </a:rPr>
                        <a:t>等</a:t>
                      </a:r>
                      <a:endParaRPr lang="en-US" altLang="zh-CN"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sym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extLst>
                  <a:ext uri="{0D108BD9-81ED-4DB2-BD59-A6C34878D82A}">
                    <a16:rowId xmlns:a16="http://schemas.microsoft.com/office/drawing/2014/main" val="3397293632"/>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系统安全性</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防</a:t>
                      </a:r>
                      <a:r>
                        <a:rPr lang="en-US" altLang="zh-CN" sz="1400" kern="1200" noProof="0" dirty="0">
                          <a:solidFill>
                            <a:schemeClr val="accent5">
                              <a:lumMod val="20000"/>
                              <a:lumOff val="80000"/>
                            </a:schemeClr>
                          </a:solidFill>
                          <a:sym typeface="+mn-ea"/>
                        </a:rPr>
                        <a:t>DDoS</a:t>
                      </a:r>
                      <a:r>
                        <a:rPr lang="zh-CN" altLang="en-US" sz="1400" kern="1200" noProof="0" dirty="0">
                          <a:solidFill>
                            <a:schemeClr val="accent5">
                              <a:lumMod val="20000"/>
                              <a:lumOff val="80000"/>
                            </a:schemeClr>
                          </a:solidFill>
                          <a:sym typeface="+mn-ea"/>
                        </a:rPr>
                        <a:t>攻击，流量清洗，</a:t>
                      </a:r>
                      <a:endParaRPr lang="en-US" altLang="zh-CN" sz="1400" kern="1200" noProof="0" dirty="0">
                        <a:solidFill>
                          <a:schemeClr val="accent5">
                            <a:lumMod val="20000"/>
                            <a:lumOff val="80000"/>
                          </a:schemeClr>
                        </a:solidFill>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及时修复各种数据库安全漏洞</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自行部署，价格高昂，自行修复数据库安全漏洞</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extLst>
                  <a:ext uri="{0D108BD9-81ED-4DB2-BD59-A6C34878D82A}">
                    <a16:rowId xmlns:a16="http://schemas.microsoft.com/office/drawing/2014/main" val="2412857940"/>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数据库备份</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sym typeface="+mn-ea"/>
                        </a:rPr>
                        <a:t>自动备份</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rPr>
                        <a:t>自行实现，但需要寻找备份存放空间以及定期</a:t>
                      </a:r>
                      <a:endParaRPr lang="en-US" altLang="zh-CN" sz="1400" kern="1200" noProof="0" dirty="0">
                        <a:solidFill>
                          <a:schemeClr val="accent5">
                            <a:lumMod val="20000"/>
                            <a:lumOff val="8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noProof="0" dirty="0">
                          <a:solidFill>
                            <a:schemeClr val="accent5">
                              <a:lumMod val="20000"/>
                              <a:lumOff val="80000"/>
                            </a:schemeClr>
                          </a:solidFill>
                        </a:rPr>
                        <a:t>检验备份是否可修复</a:t>
                      </a:r>
                      <a:endParaRPr lang="zh-CN" altLang="en-US" sz="1400" kern="1200" noProof="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60000"/>
                        <a:lumOff val="40000"/>
                        <a:alpha val="61000"/>
                      </a:schemeClr>
                    </a:solidFill>
                  </a:tcPr>
                </a:tc>
                <a:extLst>
                  <a:ext uri="{0D108BD9-81ED-4DB2-BD59-A6C34878D82A}">
                    <a16:rowId xmlns:a16="http://schemas.microsoft.com/office/drawing/2014/main" val="4043472623"/>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软硬件投入</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无软硬件投入。按需付费</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数据库服务器成本相对较高，对于</a:t>
                      </a:r>
                      <a:r>
                        <a:rPr lang="en-US" altLang="zh-CN" sz="1400" kern="1200" dirty="0">
                          <a:solidFill>
                            <a:schemeClr val="accent5">
                              <a:lumMod val="20000"/>
                              <a:lumOff val="80000"/>
                            </a:schemeClr>
                          </a:solidFill>
                        </a:rPr>
                        <a:t>SQL Server</a:t>
                      </a:r>
                      <a:r>
                        <a:rPr lang="zh-CN" altLang="en-US" sz="1400" kern="1200" dirty="0">
                          <a:solidFill>
                            <a:schemeClr val="accent5">
                              <a:lumMod val="20000"/>
                              <a:lumOff val="80000"/>
                            </a:schemeClr>
                          </a:solidFill>
                        </a:rPr>
                        <a:t>还</a:t>
                      </a:r>
                      <a:endParaRPr lang="en-US" altLang="zh-CN" sz="1400" kern="1200" dirty="0">
                        <a:solidFill>
                          <a:schemeClr val="accent5">
                            <a:lumMod val="20000"/>
                            <a:lumOff val="8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需支付许可证费用</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extLst>
                  <a:ext uri="{0D108BD9-81ED-4DB2-BD59-A6C34878D82A}">
                    <a16:rowId xmlns:a16="http://schemas.microsoft.com/office/drawing/2014/main" val="2207428748"/>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系统托管</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无托管费用</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每台</a:t>
                      </a:r>
                      <a:r>
                        <a:rPr lang="en-US" altLang="zh-CN" sz="1400" kern="1200" dirty="0">
                          <a:solidFill>
                            <a:schemeClr val="accent5">
                              <a:lumMod val="20000"/>
                              <a:lumOff val="80000"/>
                            </a:schemeClr>
                          </a:solidFill>
                        </a:rPr>
                        <a:t>2U</a:t>
                      </a:r>
                      <a:r>
                        <a:rPr lang="zh-CN" altLang="en-US" sz="1400" kern="1200" dirty="0">
                          <a:solidFill>
                            <a:schemeClr val="accent5">
                              <a:lumMod val="20000"/>
                              <a:lumOff val="80000"/>
                            </a:schemeClr>
                          </a:solidFill>
                        </a:rPr>
                        <a:t>服务器每年超过</a:t>
                      </a:r>
                      <a:r>
                        <a:rPr lang="en-US" altLang="zh-CN" sz="1400" kern="1200" dirty="0">
                          <a:solidFill>
                            <a:schemeClr val="accent5">
                              <a:lumMod val="20000"/>
                              <a:lumOff val="80000"/>
                            </a:schemeClr>
                          </a:solidFill>
                        </a:rPr>
                        <a:t>5000</a:t>
                      </a:r>
                      <a:r>
                        <a:rPr lang="zh-CN" altLang="en-US" sz="1400" kern="1200" dirty="0">
                          <a:solidFill>
                            <a:schemeClr val="accent5">
                              <a:lumMod val="20000"/>
                              <a:lumOff val="80000"/>
                            </a:schemeClr>
                          </a:solidFill>
                        </a:rPr>
                        <a:t>元</a:t>
                      </a:r>
                      <a:endParaRPr lang="en-US" altLang="zh-CN"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extLst>
                  <a:ext uri="{0D108BD9-81ED-4DB2-BD59-A6C34878D82A}">
                    <a16:rowId xmlns:a16="http://schemas.microsoft.com/office/drawing/2014/main" val="3502688629"/>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维护成本</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无需运维</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需招聘专职</a:t>
                      </a:r>
                      <a:r>
                        <a:rPr lang="en-US" altLang="zh-CN" sz="1400" kern="1200" dirty="0">
                          <a:solidFill>
                            <a:schemeClr val="accent5">
                              <a:lumMod val="20000"/>
                              <a:lumOff val="80000"/>
                            </a:schemeClr>
                          </a:solidFill>
                        </a:rPr>
                        <a:t>DBA</a:t>
                      </a:r>
                      <a:r>
                        <a:rPr lang="zh-CN" altLang="en-US" sz="1400" kern="1200" dirty="0">
                          <a:solidFill>
                            <a:schemeClr val="accent5">
                              <a:lumMod val="20000"/>
                              <a:lumOff val="80000"/>
                            </a:schemeClr>
                          </a:solidFill>
                        </a:rPr>
                        <a:t>来维护，花费大量人力成本</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40000"/>
                        <a:lumOff val="60000"/>
                        <a:alpha val="40000"/>
                      </a:schemeClr>
                    </a:solidFill>
                  </a:tcPr>
                </a:tc>
                <a:extLst>
                  <a:ext uri="{0D108BD9-81ED-4DB2-BD59-A6C34878D82A}">
                    <a16:rowId xmlns:a16="http://schemas.microsoft.com/office/drawing/2014/main" val="2366632531"/>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部署扩容</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即时开通，快速部署。弹性扩容</a:t>
                      </a:r>
                      <a:endParaRPr lang="en-US" altLang="zh-CN"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需硬件采购、机房托管、机器部署等工作，周期较长</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extLst>
                  <a:ext uri="{0D108BD9-81ED-4DB2-BD59-A6C34878D82A}">
                    <a16:rowId xmlns:a16="http://schemas.microsoft.com/office/drawing/2014/main" val="1892256039"/>
                  </a:ext>
                </a:extLst>
              </a:tr>
              <a:tr h="531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资源利用率</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技实际结算，</a:t>
                      </a:r>
                      <a:r>
                        <a:rPr lang="en-US" altLang="zh-CN" sz="1400" kern="1200" dirty="0">
                          <a:solidFill>
                            <a:schemeClr val="accent5">
                              <a:lumMod val="20000"/>
                              <a:lumOff val="80000"/>
                            </a:schemeClr>
                          </a:solidFill>
                        </a:rPr>
                        <a:t>100%</a:t>
                      </a:r>
                      <a:r>
                        <a:rPr lang="zh-CN" altLang="en-US" sz="1400" kern="1200" dirty="0">
                          <a:solidFill>
                            <a:schemeClr val="accent5">
                              <a:lumMod val="20000"/>
                              <a:lumOff val="80000"/>
                            </a:schemeClr>
                          </a:solidFill>
                        </a:rPr>
                        <a:t>利用率</a:t>
                      </a:r>
                      <a:endParaRPr lang="en-US" altLang="zh-CN"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accent5">
                              <a:lumMod val="20000"/>
                              <a:lumOff val="80000"/>
                            </a:schemeClr>
                          </a:solidFill>
                        </a:rPr>
                        <a:t>由于业务有高峰和倾峰期，资源利用率很低</a:t>
                      </a:r>
                      <a:endParaRPr lang="zh-CN" altLang="en-US" sz="1400" kern="1200" dirty="0">
                        <a:solidFill>
                          <a:schemeClr val="accent5">
                            <a:lumMod val="20000"/>
                            <a:lumOff val="80000"/>
                          </a:schemeClr>
                        </a:solidFill>
                        <a:latin typeface="微软雅黑" panose="020B0503020204020204" pitchFamily="34" charset="-122"/>
                        <a:ea typeface="微软雅黑" panose="020B0503020204020204" pitchFamily="34" charset="-122"/>
                        <a:cs typeface="+mn-ea"/>
                      </a:endParaRPr>
                    </a:p>
                  </a:txBody>
                  <a:tcPr anchor="ctr">
                    <a:lnL>
                      <a:noFill/>
                    </a:lnL>
                    <a:lnR>
                      <a:noFill/>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extLst>
                  <a:ext uri="{0D108BD9-81ED-4DB2-BD59-A6C34878D82A}">
                    <a16:rowId xmlns:a16="http://schemas.microsoft.com/office/drawing/2014/main" val="2343031051"/>
                  </a:ext>
                </a:extLst>
              </a:tr>
            </a:tbl>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5</a:t>
              </a:r>
            </a:p>
          </p:txBody>
        </p:sp>
      </p:grpSp>
      <p:sp>
        <p:nvSpPr>
          <p:cNvPr id="264" name="文本框 263"/>
          <p:cNvSpPr txBox="1"/>
          <p:nvPr/>
        </p:nvSpPr>
        <p:spPr>
          <a:xfrm>
            <a:off x="960755" y="481330"/>
            <a:ext cx="523557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sym typeface="+mn-ea"/>
              </a:rPr>
              <a:t>云数据库缺点</a:t>
            </a: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355149"/>
            <a:ext cx="4942205"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在云计算中，值得注意的一件事是您的数据是通过网络访问的。网络访问产生了一系列问题，例如我们经常听到的有关数据库攻击和成员信息泄漏的一系列安全性和隐私性问题。因此，如果您选择云服务提供商以找到可靠的云服务提供商，那就更重要了！</a:t>
            </a:r>
          </a:p>
        </p:txBody>
      </p:sp>
      <p:sp>
        <p:nvSpPr>
          <p:cNvPr id="50" name="文本框 7"/>
          <p:cNvSpPr txBox="1">
            <a:spLocks noChangeArrowheads="1"/>
          </p:cNvSpPr>
          <p:nvPr/>
        </p:nvSpPr>
        <p:spPr bwMode="auto">
          <a:xfrm>
            <a:off x="5881370" y="2017964"/>
            <a:ext cx="2682240" cy="337185"/>
          </a:xfrm>
          <a:prstGeom prst="rect">
            <a:avLst/>
          </a:prstGeom>
          <a:noFill/>
          <a:ln w="9525">
            <a:noFill/>
            <a:miter lim="800000"/>
          </a:ln>
        </p:spPr>
        <p:txBody>
          <a:bodyPr>
            <a:spAutoFit/>
          </a:bodyPr>
          <a:lstStyle/>
          <a:p>
            <a:pPr>
              <a:defRPr/>
            </a:pPr>
            <a:r>
              <a:rPr lang="zh-CN" altLang="en-US" sz="1600" b="1" dirty="0">
                <a:solidFill>
                  <a:srgbClr val="10FBFE"/>
                </a:solidFill>
                <a:latin typeface="微软雅黑" panose="020B0503020204020204" charset="-122"/>
                <a:ea typeface="微软雅黑" panose="020B0503020204020204" charset="-122"/>
                <a:sym typeface="+mn-ea"/>
              </a:rPr>
              <a:t>隐私和安全性问题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49440"/>
            <a:ext cx="4993640" cy="616836"/>
          </a:xfrm>
          <a:prstGeom prst="rect">
            <a:avLst/>
          </a:prstGeom>
          <a:noFill/>
          <a:ln w="9525">
            <a:noFill/>
            <a:miter lim="800000"/>
          </a:ln>
        </p:spPr>
        <p:txBody>
          <a:bodyPr>
            <a:spAutoFit/>
          </a:body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Internet</a:t>
            </a:r>
            <a:r>
              <a:rPr lang="zh-CN" altLang="en-US" sz="1200" dirty="0">
                <a:solidFill>
                  <a:srgbClr val="10FBFE"/>
                </a:solidFill>
                <a:latin typeface="微软雅黑" panose="020B0503020204020204" charset="-122"/>
                <a:ea typeface="微软雅黑" panose="020B0503020204020204" charset="-122"/>
                <a:cs typeface="+mn-ea"/>
                <a:sym typeface="+mn-lt"/>
              </a:rPr>
              <a:t>链接丢失的风险，当数据通过网络交互时，数据库连接的丢失将如何影响您的业务生产。公司必须准备好承担这一风险。</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2890"/>
            <a:ext cx="2684145" cy="584775"/>
          </a:xfrm>
          <a:prstGeom prst="rect">
            <a:avLst/>
          </a:prstGeom>
          <a:noFill/>
          <a:ln w="9525">
            <a:noFill/>
            <a:miter lim="800000"/>
          </a:ln>
        </p:spPr>
        <p:txBody>
          <a:bodyPr>
            <a:spAutoFit/>
          </a:bodyPr>
          <a:lstStyle/>
          <a:p>
            <a:pPr>
              <a:defRPr/>
            </a:pPr>
            <a:r>
              <a:rPr lang="zh-CN" altLang="en-US" sz="1600" b="1" dirty="0">
                <a:solidFill>
                  <a:srgbClr val="10FBFE"/>
                </a:solidFill>
                <a:latin typeface="微软雅黑" panose="020B0503020204020204" charset="-122"/>
                <a:ea typeface="微软雅黑" panose="020B0503020204020204" charset="-122"/>
                <a:sym typeface="+mn-ea"/>
              </a:rPr>
              <a:t>数据意外丢失的风险</a:t>
            </a:r>
            <a:r>
              <a:rPr lang="en-US" altLang="zh-CN" sz="1600" b="1" dirty="0">
                <a:solidFill>
                  <a:srgbClr val="10FBFE"/>
                </a:solidFill>
                <a:latin typeface="微软雅黑" panose="020B0503020204020204" charset="-122"/>
                <a:ea typeface="微软雅黑" panose="020B0503020204020204" charset="-122"/>
                <a:sym typeface="+mn-ea"/>
              </a:rPr>
              <a:t>	</a:t>
            </a:r>
            <a:endParaRPr lang="zh-CN" altLang="en-US" sz="1600" b="1" dirty="0">
              <a:solidFill>
                <a:schemeClr val="bg1"/>
              </a:solidFill>
            </a:endParaRPr>
          </a:p>
        </p:txBody>
      </p:sp>
      <p:sp>
        <p:nvSpPr>
          <p:cNvPr id="30831" name="文本框 13"/>
          <p:cNvSpPr txBox="1">
            <a:spLocks noChangeArrowheads="1"/>
          </p:cNvSpPr>
          <p:nvPr/>
        </p:nvSpPr>
        <p:spPr bwMode="auto">
          <a:xfrm>
            <a:off x="5805805" y="5324052"/>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322639"/>
            <a:ext cx="3823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a:solidFill>
                  <a:srgbClr val="10FBFE"/>
                </a:solidFill>
                <a:latin typeface="微软雅黑" panose="020B0503020204020204" charset="-122"/>
                <a:ea typeface="微软雅黑" panose="020B0503020204020204" charset="-122"/>
                <a:sym typeface="+mn-ea"/>
              </a:rPr>
              <a:t>云数据库的缺点 </a:t>
            </a:r>
          </a:p>
        </p:txBody>
      </p:sp>
      <p:cxnSp>
        <p:nvCxnSpPr>
          <p:cNvPr id="46" name="直接连接符 45"/>
          <p:cNvCxnSpPr/>
          <p:nvPr/>
        </p:nvCxnSpPr>
        <p:spPr>
          <a:xfrm>
            <a:off x="5968365" y="1834449"/>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92800" y="4624282"/>
            <a:ext cx="2684145" cy="337185"/>
          </a:xfrm>
          <a:prstGeom prst="rect">
            <a:avLst/>
          </a:prstGeom>
          <a:noFill/>
          <a:ln w="9525">
            <a:noFill/>
            <a:miter lim="800000"/>
          </a:ln>
        </p:spPr>
        <p:txBody>
          <a:bodyPr>
            <a:spAutoFit/>
          </a:bodyPr>
          <a:lstStyle/>
          <a:p>
            <a:pPr>
              <a:defRPr/>
            </a:pPr>
            <a:r>
              <a:rPr lang="zh-CN" altLang="en-US" sz="1600" b="1" dirty="0">
                <a:solidFill>
                  <a:srgbClr val="10FBFE"/>
                </a:solidFill>
                <a:latin typeface="微软雅黑" panose="020B0503020204020204" charset="-122"/>
                <a:ea typeface="微软雅黑" panose="020B0503020204020204" charset="-122"/>
                <a:sym typeface="+mn-ea"/>
              </a:rPr>
              <a:t>定制服务功能不足</a:t>
            </a:r>
            <a:endParaRPr lang="zh-CN" altLang="en-US" sz="1600" b="1" dirty="0">
              <a:solidFill>
                <a:schemeClr val="bg1"/>
              </a:solidFill>
            </a:endParaRPr>
          </a:p>
        </p:txBody>
      </p:sp>
      <p:sp>
        <p:nvSpPr>
          <p:cNvPr id="41" name="TextBox 35"/>
          <p:cNvSpPr txBox="1">
            <a:spLocks noChangeArrowheads="1"/>
          </p:cNvSpPr>
          <p:nvPr/>
        </p:nvSpPr>
        <p:spPr bwMode="auto">
          <a:xfrm>
            <a:off x="5892800" y="4977342"/>
            <a:ext cx="4993640" cy="1447832"/>
          </a:xfrm>
          <a:prstGeom prst="rect">
            <a:avLst/>
          </a:prstGeom>
          <a:noFill/>
          <a:ln w="9525">
            <a:noFill/>
            <a:miter lim="800000"/>
          </a:ln>
        </p:spPr>
        <p:txBody>
          <a:bodyPr>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存在某些限制。与如此多的企业打交道时，数据库服务提供商必须非常灵活。如果您需要深度定制并与现有系统集成以服务日常业务，许多云数据服务提供商可能无法提供定制的指定服务！对于公司而言，是否要选择云数据库来解决自己的数据存储解决方案，以及是否要选择所有云服务，都需要根据其实际行业环境，特征和防范风险的能力进行评估。</a:t>
            </a:r>
            <a:endParaRPr lang="en-US" altLang="zh-CN" sz="1100" dirty="0">
              <a:solidFill>
                <a:schemeClr val="bg1"/>
              </a:solidFill>
              <a:latin typeface="+mn-lt"/>
              <a:ea typeface="微软雅黑" panose="020B0503020204020204" charset="-122"/>
            </a:endParaRPr>
          </a:p>
        </p:txBody>
      </p:sp>
    </p:spTree>
    <p:extLst>
      <p:ext uri="{BB962C8B-B14F-4D97-AF65-F5344CB8AC3E}">
        <p14:creationId xmlns:p14="http://schemas.microsoft.com/office/powerpoint/2010/main" val="17632362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5</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云数据库市场变化</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7" name="文本框 15"/>
          <p:cNvSpPr txBox="1">
            <a:spLocks noChangeArrowheads="1"/>
          </p:cNvSpPr>
          <p:nvPr/>
        </p:nvSpPr>
        <p:spPr bwMode="auto">
          <a:xfrm>
            <a:off x="6206803" y="2468983"/>
            <a:ext cx="1283010" cy="56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dirty="0">
                <a:solidFill>
                  <a:srgbClr val="10FBFE"/>
                </a:solidFill>
                <a:latin typeface="微软雅黑" panose="020B0503020204020204" charset="-122"/>
                <a:ea typeface="微软雅黑" panose="020B0503020204020204" charset="-122"/>
                <a:sym typeface="+mn-ea"/>
              </a:rPr>
              <a:t>原先的</a:t>
            </a:r>
            <a:r>
              <a:rPr lang="en-US" altLang="zh-CN" sz="1600" b="1" dirty="0">
                <a:solidFill>
                  <a:srgbClr val="10FBFE"/>
                </a:solidFill>
                <a:latin typeface="微软雅黑" panose="020B0503020204020204" charset="-122"/>
                <a:ea typeface="微软雅黑" panose="020B0503020204020204" charset="-122"/>
                <a:sym typeface="+mn-ea"/>
              </a:rPr>
              <a:t>23.9%</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86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折射出了一些细节，在整体市场上，云上工作负载量达到了一半，数据上云是大势所趋，我们可以认为，相较于传统的商业数据库，企业在如今对于数据存储和计算分析的能力要求是不断提升的，不管是在易用性还是在可靠性、扩展性和性能上，云上数据库都能够做到极致。 </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a:off x="7541714" y="755259"/>
            <a:ext cx="2078507"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dirty="0">
                <a:solidFill>
                  <a:srgbClr val="10FBFE"/>
                </a:solidFill>
                <a:latin typeface="微软雅黑" panose="020B0503020204020204" charset="-122"/>
                <a:ea typeface="微软雅黑" panose="020B0503020204020204" charset="-122"/>
                <a:sym typeface="+mn-ea"/>
              </a:rPr>
              <a:t>增长到</a:t>
            </a:r>
            <a:endParaRPr lang="en-US" altLang="zh-CN" b="1" dirty="0">
              <a:solidFill>
                <a:srgbClr val="10FBFE"/>
              </a:solidFill>
              <a:latin typeface="微软雅黑" panose="020B0503020204020204" charset="-122"/>
              <a:ea typeface="微软雅黑" panose="020B0503020204020204" charset="-122"/>
              <a:sym typeface="+mn-ea"/>
            </a:endParaRPr>
          </a:p>
          <a:p>
            <a:pPr algn="ctr" eaLnBrk="1" hangingPunct="1"/>
            <a:r>
              <a:rPr lang="en-US" altLang="zh-CN" b="1" dirty="0">
                <a:solidFill>
                  <a:srgbClr val="10FBFE"/>
                </a:solidFill>
                <a:latin typeface="微软雅黑" panose="020B0503020204020204" charset="-122"/>
                <a:ea typeface="微软雅黑" panose="020B0503020204020204" charset="-122"/>
                <a:sym typeface="+mn-ea"/>
              </a:rPr>
              <a:t>42.3%</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19" name="TextBox 35">
            <a:extLst>
              <a:ext uri="{FF2B5EF4-FFF2-40B4-BE49-F238E27FC236}">
                <a16:creationId xmlns:a16="http://schemas.microsoft.com/office/drawing/2014/main" id="{840EEB18-EB6D-FD5B-2B26-20EB1708C97D}"/>
              </a:ext>
            </a:extLst>
          </p:cNvPr>
          <p:cNvSpPr txBox="1">
            <a:spLocks noChangeArrowheads="1"/>
          </p:cNvSpPr>
          <p:nvPr/>
        </p:nvSpPr>
        <p:spPr bwMode="auto">
          <a:xfrm>
            <a:off x="1352510" y="3585415"/>
            <a:ext cx="4469765" cy="89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在</a:t>
            </a:r>
            <a:r>
              <a:rPr lang="en" sz="1200" dirty="0">
                <a:solidFill>
                  <a:srgbClr val="10FBFE"/>
                </a:solidFill>
                <a:latin typeface="微软雅黑" panose="020B0503020204020204" charset="-122"/>
                <a:ea typeface="微软雅黑" panose="020B0503020204020204" charset="-122"/>
                <a:cs typeface="+mn-ea"/>
                <a:sym typeface="+mn-lt"/>
              </a:rPr>
              <a:t>Gartner</a:t>
            </a:r>
            <a:r>
              <a:rPr lang="zh-CN" altLang="en-US" sz="1200" dirty="0">
                <a:solidFill>
                  <a:srgbClr val="10FBFE"/>
                </a:solidFill>
                <a:latin typeface="微软雅黑" panose="020B0503020204020204" charset="-122"/>
                <a:ea typeface="微软雅黑" panose="020B0503020204020204" charset="-122"/>
                <a:cs typeface="+mn-ea"/>
                <a:sym typeface="+mn-lt"/>
              </a:rPr>
              <a:t>发布的</a:t>
            </a:r>
            <a:r>
              <a:rPr lang="en-US" altLang="zh-CN" sz="1200" dirty="0">
                <a:solidFill>
                  <a:srgbClr val="10FBFE"/>
                </a:solidFill>
                <a:latin typeface="微软雅黑" panose="020B0503020204020204" charset="-122"/>
                <a:ea typeface="微软雅黑" panose="020B0503020204020204" charset="-122"/>
                <a:cs typeface="+mn-ea"/>
                <a:sym typeface="+mn-lt"/>
              </a:rPr>
              <a:t>2021</a:t>
            </a:r>
            <a:r>
              <a:rPr lang="zh-CN" altLang="en-US" sz="1200" dirty="0">
                <a:solidFill>
                  <a:srgbClr val="10FBFE"/>
                </a:solidFill>
                <a:latin typeface="微软雅黑" panose="020B0503020204020204" charset="-122"/>
                <a:ea typeface="微软雅黑" panose="020B0503020204020204" charset="-122"/>
                <a:cs typeface="+mn-ea"/>
                <a:sym typeface="+mn-lt"/>
              </a:rPr>
              <a:t>年全球数据库管理系统市场报告中显示，亚马逊云科技在全球数据库的市场份额上，有了非常惊人的增长。从原先的</a:t>
            </a:r>
            <a:r>
              <a:rPr lang="en-US" altLang="zh-CN" sz="1200" dirty="0">
                <a:solidFill>
                  <a:srgbClr val="10FBFE"/>
                </a:solidFill>
                <a:latin typeface="微软雅黑" panose="020B0503020204020204" charset="-122"/>
                <a:ea typeface="微软雅黑" panose="020B0503020204020204" charset="-122"/>
                <a:cs typeface="+mn-ea"/>
                <a:sym typeface="+mn-lt"/>
              </a:rPr>
              <a:t>23.9%</a:t>
            </a:r>
            <a:r>
              <a:rPr lang="zh-CN" altLang="en-US" sz="1200" dirty="0">
                <a:solidFill>
                  <a:srgbClr val="10FBFE"/>
                </a:solidFill>
                <a:latin typeface="微软雅黑" panose="020B0503020204020204" charset="-122"/>
                <a:ea typeface="微软雅黑" panose="020B0503020204020204" charset="-122"/>
                <a:cs typeface="+mn-ea"/>
                <a:sym typeface="+mn-lt"/>
              </a:rPr>
              <a:t>到如今的</a:t>
            </a:r>
            <a:r>
              <a:rPr lang="en-US" altLang="zh-CN" sz="1200" dirty="0">
                <a:solidFill>
                  <a:srgbClr val="10FBFE"/>
                </a:solidFill>
                <a:latin typeface="微软雅黑" panose="020B0503020204020204" charset="-122"/>
                <a:ea typeface="微软雅黑" panose="020B0503020204020204" charset="-122"/>
                <a:cs typeface="+mn-ea"/>
                <a:sym typeface="+mn-lt"/>
              </a:rPr>
              <a:t>42.3%</a:t>
            </a:r>
            <a:r>
              <a:rPr lang="zh-CN" altLang="en-US" sz="1200" dirty="0">
                <a:solidFill>
                  <a:srgbClr val="10FBFE"/>
                </a:solidFill>
                <a:latin typeface="微软雅黑" panose="020B0503020204020204" charset="-122"/>
                <a:ea typeface="微软雅黑" panose="020B0503020204020204" charset="-122"/>
                <a:cs typeface="+mn-ea"/>
                <a:sym typeface="+mn-lt"/>
              </a:rPr>
              <a:t>，几乎是一倍的增长。 </a:t>
            </a:r>
            <a:endParaRPr lang="en-US" altLang="zh-CN" sz="1200" dirty="0">
              <a:solidFill>
                <a:schemeClr val="bg1"/>
              </a:solidFill>
              <a:ea typeface="微软雅黑" panose="020B0503020204020204" charset="-122"/>
            </a:endParaRPr>
          </a:p>
        </p:txBody>
      </p:sp>
      <p:sp>
        <p:nvSpPr>
          <p:cNvPr id="20" name="文本框 7">
            <a:extLst>
              <a:ext uri="{FF2B5EF4-FFF2-40B4-BE49-F238E27FC236}">
                <a16:creationId xmlns:a16="http://schemas.microsoft.com/office/drawing/2014/main" id="{FA46FD93-795D-DFD8-45FF-71697E0959EF}"/>
              </a:ext>
            </a:extLst>
          </p:cNvPr>
          <p:cNvSpPr txBox="1">
            <a:spLocks noChangeArrowheads="1"/>
          </p:cNvSpPr>
          <p:nvPr/>
        </p:nvSpPr>
        <p:spPr bwMode="auto">
          <a:xfrm>
            <a:off x="1352510" y="3248230"/>
            <a:ext cx="3611682" cy="338554"/>
          </a:xfrm>
          <a:prstGeom prst="rect">
            <a:avLst/>
          </a:prstGeom>
          <a:noFill/>
          <a:ln w="9525">
            <a:noFill/>
            <a:miter lim="800000"/>
          </a:ln>
        </p:spPr>
        <p:txBody>
          <a:bodyPr wrap="square">
            <a:spAutoFit/>
          </a:bodyPr>
          <a:lstStyle/>
          <a:p>
            <a:pPr>
              <a:defRPr/>
            </a:pPr>
            <a:r>
              <a:rPr lang="zh-CN" altLang="en-US" sz="1600" b="1" dirty="0">
                <a:solidFill>
                  <a:srgbClr val="10FBFE"/>
                </a:solidFill>
                <a:latin typeface="微软雅黑" panose="020B0503020204020204" charset="-122"/>
                <a:ea typeface="微软雅黑" panose="020B0503020204020204" charset="-122"/>
                <a:sym typeface="+mn-ea"/>
              </a:rPr>
              <a:t>云数据库变化</a:t>
            </a:r>
            <a:endParaRPr lang="zh-CN" altLang="en-US" sz="1600" b="1" dirty="0">
              <a:solidFill>
                <a:schemeClr val="bg1"/>
              </a:solidFill>
              <a:latin typeface="+mn-lt"/>
              <a:ea typeface="+mn-ea"/>
            </a:endParaRPr>
          </a:p>
        </p:txBody>
      </p:sp>
    </p:spTree>
    <p:extLst>
      <p:ext uri="{BB962C8B-B14F-4D97-AF65-F5344CB8AC3E}">
        <p14:creationId xmlns:p14="http://schemas.microsoft.com/office/powerpoint/2010/main" val="37651797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8687"/>
                                        </p:tgtEl>
                                        <p:attrNameLst>
                                          <p:attrName>style.visibility</p:attrName>
                                        </p:attrNameLst>
                                      </p:cBhvr>
                                      <p:to>
                                        <p:strVal val="visible"/>
                                      </p:to>
                                    </p:set>
                                    <p:anim calcmode="lin" valueType="num">
                                      <p:cBhvr additive="base">
                                        <p:cTn id="21" dur="500" fill="hold"/>
                                        <p:tgtEl>
                                          <p:spTgt spid="28687"/>
                                        </p:tgtEl>
                                        <p:attrNameLst>
                                          <p:attrName>ppt_x</p:attrName>
                                        </p:attrNameLst>
                                      </p:cBhvr>
                                      <p:tavLst>
                                        <p:tav tm="0">
                                          <p:val>
                                            <p:strVal val="0-#ppt_w/2"/>
                                          </p:val>
                                        </p:tav>
                                        <p:tav tm="100000">
                                          <p:val>
                                            <p:strVal val="#ppt_x"/>
                                          </p:val>
                                        </p:tav>
                                      </p:tavLst>
                                    </p:anim>
                                    <p:anim calcmode="lin" valueType="num">
                                      <p:cBhvr additive="base">
                                        <p:cTn id="22" dur="500" fill="hold"/>
                                        <p:tgtEl>
                                          <p:spTgt spid="2868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28689"/>
                                        </p:tgtEl>
                                        <p:attrNameLst>
                                          <p:attrName>style.visibility</p:attrName>
                                        </p:attrNameLst>
                                      </p:cBhvr>
                                      <p:to>
                                        <p:strVal val="visible"/>
                                      </p:to>
                                    </p:set>
                                    <p:animEffect transition="in" filter="wipe(down)">
                                      <p:cBhvr>
                                        <p:cTn id="38" dur="500"/>
                                        <p:tgtEl>
                                          <p:spTgt spid="28689"/>
                                        </p:tgtEl>
                                      </p:cBhvr>
                                    </p:animEffect>
                                  </p:childTnLst>
                                </p:cTn>
                              </p:par>
                            </p:childTnLst>
                          </p:cTn>
                        </p:par>
                        <p:par>
                          <p:cTn id="39" fill="hold">
                            <p:stCondLst>
                              <p:cond delay="4000"/>
                            </p:stCondLst>
                            <p:childTnLst>
                              <p:par>
                                <p:cTn id="40" presetID="22" presetClass="entr" presetSubtype="4" fill="hold" grpId="0" nodeType="afterEffect">
                                  <p:stCondLst>
                                    <p:cond delay="0"/>
                                  </p:stCondLst>
                                  <p:childTnLst>
                                    <p:set>
                                      <p:cBhvr>
                                        <p:cTn id="41" dur="1" fill="hold">
                                          <p:stCondLst>
                                            <p:cond delay="0"/>
                                          </p:stCondLst>
                                        </p:cTn>
                                        <p:tgtEl>
                                          <p:spTgt spid="28688"/>
                                        </p:tgtEl>
                                        <p:attrNameLst>
                                          <p:attrName>style.visibility</p:attrName>
                                        </p:attrNameLst>
                                      </p:cBhvr>
                                      <p:to>
                                        <p:strVal val="visible"/>
                                      </p:to>
                                    </p:set>
                                    <p:animEffect transition="in" filter="wipe(down)">
                                      <p:cBhvr>
                                        <p:cTn id="42" dur="500"/>
                                        <p:tgtEl>
                                          <p:spTgt spid="28688"/>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8" grpId="0" bldLvl="0" animBg="1"/>
      <p:bldP spid="9" grpId="0" bldLvl="0" animBg="1"/>
      <p:bldP spid="28687" grpId="0"/>
      <p:bldP spid="28688" grpId="0"/>
      <p:bldP spid="28689"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6</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云原数据库未来趋势</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956615" y="1499148"/>
            <a:ext cx="5745480" cy="4458817"/>
          </a:xfrm>
          <a:prstGeom prst="rect">
            <a:avLst/>
          </a:prstGeom>
          <a:blipFill rotWithShape="1">
            <a:blip r:embed="rId3" cstate="print">
              <a:extLst>
                <a:ext uri="{28A0092B-C50C-407E-A947-70E740481C1C}">
                  <a14:useLocalDpi xmlns:a14="http://schemas.microsoft.com/office/drawing/2010/main" val="0"/>
                </a:ext>
              </a:extLst>
            </a:blip>
            <a:stretch>
              <a:fillRect/>
            </a:stretch>
          </a:blip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89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从</a:t>
            </a:r>
            <a:r>
              <a:rPr lang="en" sz="1200" dirty="0">
                <a:solidFill>
                  <a:srgbClr val="10FBFE"/>
                </a:solidFill>
                <a:latin typeface="微软雅黑" panose="020B0503020204020204" charset="-122"/>
                <a:ea typeface="微软雅黑" panose="020B0503020204020204" charset="-122"/>
                <a:cs typeface="+mn-ea"/>
                <a:sym typeface="+mn-lt"/>
              </a:rPr>
              <a:t>SQL</a:t>
            </a:r>
            <a:r>
              <a:rPr lang="zh-CN" altLang="en-US" sz="1200" dirty="0">
                <a:solidFill>
                  <a:srgbClr val="10FBFE"/>
                </a:solidFill>
                <a:latin typeface="微软雅黑" panose="020B0503020204020204" charset="-122"/>
                <a:ea typeface="微软雅黑" panose="020B0503020204020204" charset="-122"/>
                <a:cs typeface="+mn-ea"/>
                <a:sym typeface="+mn-lt"/>
              </a:rPr>
              <a:t>到</a:t>
            </a:r>
            <a:r>
              <a:rPr lang="en" sz="1200" dirty="0">
                <a:solidFill>
                  <a:srgbClr val="10FBFE"/>
                </a:solidFill>
                <a:latin typeface="微软雅黑" panose="020B0503020204020204" charset="-122"/>
                <a:ea typeface="微软雅黑" panose="020B0503020204020204" charset="-122"/>
                <a:cs typeface="+mn-ea"/>
                <a:sym typeface="+mn-lt"/>
              </a:rPr>
              <a:t>NoSQL，</a:t>
            </a:r>
            <a:r>
              <a:rPr lang="zh-CN" altLang="en-US" sz="1200" dirty="0">
                <a:solidFill>
                  <a:srgbClr val="10FBFE"/>
                </a:solidFill>
                <a:latin typeface="微软雅黑" panose="020B0503020204020204" charset="-122"/>
                <a:ea typeface="微软雅黑" panose="020B0503020204020204" charset="-122"/>
                <a:cs typeface="+mn-ea"/>
                <a:sym typeface="+mn-lt"/>
              </a:rPr>
              <a:t>随着移动互联网的发展和大数据技术的广泛应用，涌现出越来越多的新型数据库，然而最初的关系型数据库依然占据主导地位。 </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dirty="0">
                <a:solidFill>
                  <a:srgbClr val="10FBFE"/>
                </a:solidFill>
                <a:latin typeface="微软雅黑" panose="020B0503020204020204" charset="-122"/>
                <a:ea typeface="微软雅黑" panose="020B0503020204020204" charset="-122"/>
                <a:sym typeface="+mn-ea"/>
              </a:rPr>
              <a:t>关系型数据库占主导</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144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而云原生数据库，就是基于容器化、微服务、</a:t>
            </a:r>
            <a:r>
              <a:rPr lang="en" sz="1200" dirty="0">
                <a:solidFill>
                  <a:srgbClr val="10FBFE"/>
                </a:solidFill>
                <a:latin typeface="微软雅黑" panose="020B0503020204020204" charset="-122"/>
                <a:ea typeface="微软雅黑" panose="020B0503020204020204" charset="-122"/>
                <a:cs typeface="+mn-ea"/>
                <a:sym typeface="+mn-lt"/>
              </a:rPr>
              <a:t>Serverless </a:t>
            </a:r>
            <a:r>
              <a:rPr lang="zh-CN" altLang="en-US" sz="1200" dirty="0">
                <a:solidFill>
                  <a:srgbClr val="10FBFE"/>
                </a:solidFill>
                <a:latin typeface="微软雅黑" panose="020B0503020204020204" charset="-122"/>
                <a:ea typeface="微软雅黑" panose="020B0503020204020204" charset="-122"/>
                <a:cs typeface="+mn-ea"/>
                <a:sym typeface="+mn-lt"/>
              </a:rPr>
              <a:t>等理念设计的具备弹性伸缩与全球部署能力的、能随时随地访问的计算节点，除了为调用方提供基础的存储、计算服务外，还可以灵活及时调动资源进行扩缩容，助力企业降本增效，成为行业发展新趋势。 </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dirty="0">
                <a:solidFill>
                  <a:srgbClr val="10FBFE"/>
                </a:solidFill>
                <a:latin typeface="微软雅黑" panose="020B0503020204020204" charset="-122"/>
                <a:ea typeface="微软雅黑" panose="020B0503020204020204" charset="-122"/>
                <a:sym typeface="+mn-ea"/>
              </a:rPr>
              <a:t>云数据库成为趋势</a:t>
            </a:r>
            <a:endParaRPr lang="zh-CN" altLang="en-US" sz="1600" b="1" dirty="0">
              <a:solidFill>
                <a:schemeClr val="bg1"/>
              </a:solidFill>
              <a:latin typeface="+mn-lt"/>
              <a:ea typeface="+mn-ea"/>
            </a:endParaRPr>
          </a:p>
        </p:txBody>
      </p:sp>
    </p:spTree>
    <p:extLst>
      <p:ext uri="{BB962C8B-B14F-4D97-AF65-F5344CB8AC3E}">
        <p14:creationId xmlns:p14="http://schemas.microsoft.com/office/powerpoint/2010/main" val="1337407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Effect transition="in" filter="fade">
                                      <p:cBhvr>
                                        <p:cTn id="51" dur="500"/>
                                        <p:tgtEl>
                                          <p:spTgt spid="42"/>
                                        </p:tgtEl>
                                      </p:cBhvr>
                                    </p:animEffect>
                                  </p:childTnLst>
                                </p:cTn>
                              </p:par>
                            </p:childTnLst>
                          </p:cTn>
                        </p:par>
                        <p:par>
                          <p:cTn id="52" fill="hold">
                            <p:stCondLst>
                              <p:cond delay="4000"/>
                            </p:stCondLst>
                            <p:childTnLst>
                              <p:par>
                                <p:cTn id="53" presetID="14" presetClass="entr" presetSubtype="5"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randombar(vertical)">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6390526" y="6858000"/>
            <a:ext cx="5478145" cy="8923661"/>
          </a:xfrm>
          <a:prstGeom prst="rect">
            <a:avLst/>
          </a:prstGeom>
          <a:noFill/>
          <a:effectLst/>
        </p:spPr>
        <p:txBody>
          <a:bodyPr wrap="square" rtlCol="0">
            <a:noAutofit/>
          </a:bodyPr>
          <a:lstStyle/>
          <a:p>
            <a:pPr algn="r"/>
            <a:r>
              <a:rPr lang="en-US" sz="6600" b="1" dirty="0">
                <a:solidFill>
                  <a:srgbClr val="6AE7FF"/>
                </a:solidFill>
                <a:effectLst/>
                <a:latin typeface="微软雅黑" panose="020B0503020204020204" charset="-122"/>
                <a:ea typeface="微软雅黑" panose="020B0503020204020204" charset="-122"/>
              </a:rPr>
              <a:t>THANK YOU</a:t>
            </a:r>
          </a:p>
          <a:p>
            <a:pPr lvl="0" algn="r">
              <a:lnSpc>
                <a:spcPct val="150000"/>
              </a:lnSpc>
            </a:pPr>
            <a:r>
              <a:rPr lang="zh-CN" altLang="en-US" sz="1200" dirty="0">
                <a:solidFill>
                  <a:srgbClr val="6AE7FF"/>
                </a:solidFill>
                <a:latin typeface="微软雅黑" panose="020B0503020204020204" charset="-122"/>
                <a:ea typeface="微软雅黑" panose="020B0503020204020204" charset="-122"/>
                <a:cs typeface="+mn-ea"/>
                <a:sym typeface="+mn-lt"/>
              </a:rPr>
              <a:t>感谢老师和各位同学的聆听！</a:t>
            </a:r>
            <a:endParaRPr lang="en-US" altLang="zh-CN" sz="1200" dirty="0">
              <a:solidFill>
                <a:srgbClr val="6AE7FF"/>
              </a:solidFill>
              <a:latin typeface="微软雅黑" panose="020B0503020204020204" charset="-122"/>
              <a:ea typeface="微软雅黑" panose="020B0503020204020204" charset="-122"/>
              <a:cs typeface="+mn-ea"/>
              <a:sym typeface="+mn-lt"/>
            </a:endParaRPr>
          </a:p>
          <a:p>
            <a:pPr lvl="0" algn="ctr">
              <a:lnSpc>
                <a:spcPct val="150000"/>
              </a:lnSpc>
            </a:pPr>
            <a:endParaRPr lang="en-US" altLang="zh-CN" sz="1200" dirty="0">
              <a:solidFill>
                <a:srgbClr val="6AE7FF"/>
              </a:solidFill>
              <a:latin typeface="微软雅黑" panose="020B0503020204020204" charset="-122"/>
              <a:ea typeface="微软雅黑" panose="020B0503020204020204" charset="-122"/>
              <a:cs typeface="+mn-ea"/>
              <a:sym typeface="+mn-lt"/>
            </a:endParaRPr>
          </a:p>
          <a:p>
            <a:pPr lvl="0" algn="ctr">
              <a:lnSpc>
                <a:spcPct val="150000"/>
              </a:lnSpc>
            </a:pPr>
            <a:r>
              <a:rPr lang="zh-CN" altLang="en-US" sz="1600" dirty="0">
                <a:solidFill>
                  <a:srgbClr val="6AE7FF"/>
                </a:solidFill>
                <a:latin typeface="微软雅黑" panose="020B0503020204020204" charset="-122"/>
                <a:ea typeface="微软雅黑" panose="020B0503020204020204" charset="-122"/>
                <a:cs typeface="+mn-ea"/>
                <a:sym typeface="+mn-lt"/>
              </a:rPr>
              <a:t>参考文献</a:t>
            </a:r>
            <a:endParaRPr lang="en-US" altLang="zh-CN" sz="1600" dirty="0">
              <a:solidFill>
                <a:srgbClr val="6AE7FF"/>
              </a:solidFill>
              <a:latin typeface="微软雅黑" panose="020B0503020204020204" charset="-122"/>
              <a:ea typeface="微软雅黑" panose="020B0503020204020204" charset="-122"/>
              <a:cs typeface="+mn-ea"/>
              <a:sym typeface="+mn-lt"/>
            </a:endParaRPr>
          </a:p>
          <a:p>
            <a:pPr lvl="0">
              <a:lnSpc>
                <a:spcPct val="150000"/>
              </a:lnSpc>
            </a:pPr>
            <a:r>
              <a:rPr lang="en-US" altLang="zh-CN" sz="1200" dirty="0">
                <a:solidFill>
                  <a:srgbClr val="10FBFE"/>
                </a:solidFill>
                <a:latin typeface="微软雅黑" panose="020B0503020204020204" charset="-122"/>
                <a:ea typeface="微软雅黑" panose="020B0503020204020204" charset="-122"/>
                <a:sym typeface="+mn-lt"/>
              </a:rPr>
              <a:t>[1] </a:t>
            </a:r>
            <a:r>
              <a:rPr lang="en" altLang="zh-CN" sz="1200" dirty="0">
                <a:solidFill>
                  <a:srgbClr val="10FBFE"/>
                </a:solidFill>
                <a:latin typeface="微软雅黑" panose="020B0503020204020204" charset="-122"/>
                <a:ea typeface="微软雅黑" panose="020B0503020204020204" charset="-122"/>
                <a:sym typeface="+mn-lt"/>
              </a:rPr>
              <a:t>百度百科. “云数据库</a:t>
            </a:r>
            <a:r>
              <a:rPr lang="en-US" altLang="zh-CN" sz="1200" dirty="0">
                <a:solidFill>
                  <a:srgbClr val="10FBFE"/>
                </a:solidFill>
                <a:latin typeface="微软雅黑" panose="020B0503020204020204" charset="-122"/>
                <a:ea typeface="微软雅黑" panose="020B0503020204020204" charset="-122"/>
                <a:sym typeface="+mn-lt"/>
              </a:rPr>
              <a:t>” </a:t>
            </a:r>
            <a:r>
              <a:rPr lang="en" altLang="zh-CN" sz="1200" dirty="0">
                <a:solidFill>
                  <a:srgbClr val="10FBFE"/>
                </a:solidFill>
                <a:latin typeface="微软雅黑" panose="020B0503020204020204" charset="-122"/>
                <a:ea typeface="微软雅黑" panose="020B0503020204020204" charset="-122"/>
                <a:sym typeface="+mn-lt"/>
              </a:rPr>
              <a:t>https://baike.baidu.com/item/</a:t>
            </a:r>
            <a:r>
              <a:rPr lang="zh-CN" altLang="en-US" sz="1200" dirty="0">
                <a:solidFill>
                  <a:srgbClr val="10FBFE"/>
                </a:solidFill>
                <a:latin typeface="微软雅黑" panose="020B0503020204020204" charset="-122"/>
                <a:ea typeface="微软雅黑" panose="020B0503020204020204" charset="-122"/>
                <a:cs typeface="+mn-ea"/>
                <a:sym typeface="+mn-lt"/>
              </a:rPr>
              <a:t>云数据库</a:t>
            </a:r>
            <a:r>
              <a:rPr lang="en-US" altLang="zh-CN" sz="1200" dirty="0">
                <a:solidFill>
                  <a:srgbClr val="10FBFE"/>
                </a:solidFill>
                <a:latin typeface="微软雅黑" panose="020B0503020204020204" charset="-122"/>
                <a:ea typeface="微软雅黑" panose="020B0503020204020204" charset="-122"/>
                <a:cs typeface="+mn-ea"/>
                <a:sym typeface="+mn-lt"/>
              </a:rPr>
              <a:t>/4626630#5_3</a:t>
            </a:r>
            <a:endParaRPr lang="zh-CN" altLang="en-US" sz="1200" dirty="0">
              <a:solidFill>
                <a:srgbClr val="10FBFE"/>
              </a:solidFill>
              <a:latin typeface="微软雅黑" panose="020B0503020204020204" charset="-122"/>
              <a:ea typeface="微软雅黑" panose="020B0503020204020204" charset="-122"/>
              <a:cs typeface="+mn-ea"/>
              <a:sym typeface="+mn-lt"/>
            </a:endParaRPr>
          </a:p>
          <a:p>
            <a:pPr lvl="0">
              <a:lnSpc>
                <a:spcPct val="150000"/>
              </a:lnSpc>
            </a:pPr>
            <a:r>
              <a:rPr lang="en" altLang="zh-CN" sz="1200" dirty="0">
                <a:solidFill>
                  <a:srgbClr val="10FBFE"/>
                </a:solidFill>
                <a:latin typeface="微软雅黑" panose="020B0503020204020204" charset="-122"/>
                <a:ea typeface="微软雅黑" panose="020B0503020204020204" charset="-122"/>
                <a:cs typeface="+mn-ea"/>
                <a:sym typeface="+mn-lt"/>
              </a:rPr>
              <a:t>[2] stormzhang. “</a:t>
            </a:r>
            <a:r>
              <a:rPr lang="zh-CN" altLang="en-US" sz="1200" dirty="0">
                <a:solidFill>
                  <a:srgbClr val="10FBFE"/>
                </a:solidFill>
                <a:latin typeface="微软雅黑" panose="020B0503020204020204" charset="-122"/>
                <a:ea typeface="微软雅黑" panose="020B0503020204020204" charset="-122"/>
                <a:cs typeface="+mn-ea"/>
                <a:sym typeface="+mn-lt"/>
              </a:rPr>
              <a:t>云数据库架构杂谈”知乎专栏</a:t>
            </a:r>
            <a:r>
              <a:rPr lang="en-US" altLang="zh-CN" sz="1200" dirty="0">
                <a:solidFill>
                  <a:srgbClr val="10FBFE"/>
                </a:solidFill>
                <a:latin typeface="微软雅黑" panose="020B0503020204020204" charset="-122"/>
                <a:ea typeface="微软雅黑" panose="020B0503020204020204" charset="-122"/>
                <a:cs typeface="+mn-ea"/>
                <a:sym typeface="+mn-lt"/>
              </a:rPr>
              <a:t>. </a:t>
            </a:r>
            <a:r>
              <a:rPr lang="zh-CN" altLang="en-US" sz="1200" dirty="0">
                <a:solidFill>
                  <a:srgbClr val="10FBFE"/>
                </a:solidFill>
                <a:latin typeface="微软雅黑" panose="020B0503020204020204" charset="-122"/>
                <a:ea typeface="微软雅黑" panose="020B0503020204020204" charset="-122"/>
                <a:cs typeface="+mn-ea"/>
                <a:sym typeface="+mn-lt"/>
              </a:rPr>
              <a:t>知乎</a:t>
            </a:r>
            <a:r>
              <a:rPr lang="en-US" altLang="zh-CN" sz="1200" dirty="0">
                <a:solidFill>
                  <a:srgbClr val="10FBFE"/>
                </a:solidFill>
                <a:latin typeface="微软雅黑" panose="020B0503020204020204" charset="-122"/>
                <a:ea typeface="微软雅黑" panose="020B0503020204020204" charset="-122"/>
                <a:cs typeface="+mn-ea"/>
                <a:sym typeface="+mn-lt"/>
              </a:rPr>
              <a:t>,30 November</a:t>
            </a:r>
            <a:r>
              <a:rPr lang="zh-CN" altLang="en-US" sz="1200" dirty="0">
                <a:solidFill>
                  <a:srgbClr val="10FBFE"/>
                </a:solidFill>
                <a:latin typeface="微软雅黑" panose="020B0503020204020204" charset="-122"/>
                <a:ea typeface="微软雅黑" panose="020B0503020204020204" charset="-122"/>
                <a:cs typeface="+mn-ea"/>
                <a:sym typeface="+mn-lt"/>
              </a:rPr>
              <a:t> </a:t>
            </a:r>
            <a:r>
              <a:rPr lang="en-US" altLang="zh-CN" sz="1200" dirty="0">
                <a:solidFill>
                  <a:srgbClr val="10FBFE"/>
                </a:solidFill>
                <a:latin typeface="微软雅黑" panose="020B0503020204020204" charset="-122"/>
                <a:ea typeface="微软雅黑" panose="020B0503020204020204" charset="-122"/>
                <a:cs typeface="+mn-ea"/>
                <a:sym typeface="+mn-lt"/>
              </a:rPr>
              <a:t>2020.</a:t>
            </a:r>
            <a:r>
              <a:rPr lang="zh-CN" altLang="en-US" sz="1200" dirty="0">
                <a:solidFill>
                  <a:srgbClr val="10FBFE"/>
                </a:solidFill>
                <a:latin typeface="微软雅黑" panose="020B0503020204020204" charset="-122"/>
                <a:ea typeface="微软雅黑" panose="020B0503020204020204" charset="-122"/>
                <a:cs typeface="+mn-ea"/>
                <a:sym typeface="+mn-lt"/>
              </a:rPr>
              <a:t> </a:t>
            </a:r>
            <a:r>
              <a:rPr lang="en" altLang="zh-CN" sz="1200" dirty="0">
                <a:solidFill>
                  <a:srgbClr val="10FBFE"/>
                </a:solidFill>
                <a:latin typeface="微软雅黑" panose="020B0503020204020204" charset="-122"/>
                <a:ea typeface="微软雅黑" panose="020B0503020204020204" charset="-122"/>
                <a:sym typeface="+mn-lt"/>
              </a:rPr>
              <a:t>https://zhuanlan.zhihu.com/p/321353390  </a:t>
            </a:r>
            <a:br>
              <a:rPr lang="en" altLang="zh-CN" sz="1200" dirty="0">
                <a:solidFill>
                  <a:srgbClr val="10FBFE"/>
                </a:solidFill>
                <a:latin typeface="微软雅黑" panose="020B0503020204020204" charset="-122"/>
                <a:ea typeface="微软雅黑" panose="020B0503020204020204" charset="-122"/>
                <a:sym typeface="+mn-lt"/>
              </a:rPr>
            </a:br>
            <a:r>
              <a:rPr lang="en" altLang="zh-CN" sz="1200" dirty="0">
                <a:solidFill>
                  <a:srgbClr val="10FBFE"/>
                </a:solidFill>
                <a:latin typeface="微软雅黑" panose="020B0503020204020204" charset="-122"/>
                <a:ea typeface="微软雅黑" panose="020B0503020204020204" charset="-122"/>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图灵的猫</a:t>
            </a:r>
            <a:r>
              <a:rPr lang="en-US" altLang="zh-CN" sz="1200" dirty="0">
                <a:solidFill>
                  <a:srgbClr val="10FBFE"/>
                </a:solidFill>
                <a:latin typeface="微软雅黑" panose="020B0503020204020204" charset="-122"/>
                <a:ea typeface="微软雅黑" panose="020B0503020204020204" charset="-122"/>
                <a:cs typeface="+mn-ea"/>
                <a:sym typeface="+mn-lt"/>
              </a:rPr>
              <a:t>. “</a:t>
            </a:r>
            <a:r>
              <a:rPr lang="zh-CN" altLang="en-US" sz="1200" dirty="0">
                <a:solidFill>
                  <a:srgbClr val="10FBFE"/>
                </a:solidFill>
                <a:latin typeface="微软雅黑" panose="020B0503020204020204" charset="-122"/>
                <a:ea typeface="微软雅黑" panose="020B0503020204020204" charset="-122"/>
                <a:cs typeface="+mn-ea"/>
                <a:sym typeface="+mn-lt"/>
              </a:rPr>
              <a:t>云原生数据库的前世今生你了解多少？</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知乎问答</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知乎</a:t>
            </a:r>
            <a:r>
              <a:rPr lang="en-US" altLang="zh-CN" sz="1200" dirty="0">
                <a:solidFill>
                  <a:srgbClr val="10FBFE"/>
                </a:solidFill>
                <a:latin typeface="微软雅黑" panose="020B0503020204020204" charset="-122"/>
                <a:ea typeface="微软雅黑" panose="020B0503020204020204" charset="-122"/>
                <a:cs typeface="+mn-ea"/>
                <a:sym typeface="+mn-lt"/>
              </a:rPr>
              <a:t>,13 September</a:t>
            </a:r>
            <a:r>
              <a:rPr lang="zh-CN" altLang="en-US" sz="1200" dirty="0">
                <a:solidFill>
                  <a:srgbClr val="10FBFE"/>
                </a:solidFill>
                <a:latin typeface="微软雅黑" panose="020B0503020204020204" charset="-122"/>
                <a:ea typeface="微软雅黑" panose="020B0503020204020204" charset="-122"/>
                <a:cs typeface="+mn-ea"/>
                <a:sym typeface="+mn-lt"/>
              </a:rPr>
              <a:t> </a:t>
            </a:r>
            <a:r>
              <a:rPr lang="en-US" altLang="zh-CN" sz="1200" dirty="0">
                <a:solidFill>
                  <a:srgbClr val="10FBFE"/>
                </a:solidFill>
                <a:latin typeface="微软雅黑" panose="020B0503020204020204" charset="-122"/>
                <a:ea typeface="微软雅黑" panose="020B0503020204020204" charset="-122"/>
                <a:cs typeface="+mn-ea"/>
                <a:sym typeface="+mn-lt"/>
              </a:rPr>
              <a:t>2022.</a:t>
            </a:r>
            <a:r>
              <a:rPr lang="zh-CN" altLang="en-US" sz="1200" dirty="0">
                <a:solidFill>
                  <a:srgbClr val="10FBFE"/>
                </a:solidFill>
                <a:latin typeface="微软雅黑" panose="020B0503020204020204" charset="-122"/>
                <a:ea typeface="微软雅黑" panose="020B0503020204020204" charset="-122"/>
                <a:cs typeface="+mn-ea"/>
                <a:sym typeface="+mn-lt"/>
              </a:rPr>
              <a:t> </a:t>
            </a:r>
            <a:r>
              <a:rPr lang="en" altLang="zh-CN" sz="1200" dirty="0">
                <a:solidFill>
                  <a:srgbClr val="10FBFE"/>
                </a:solidFill>
                <a:latin typeface="微软雅黑" panose="020B0503020204020204" charset="-122"/>
                <a:ea typeface="微软雅黑" panose="020B0503020204020204" charset="-122"/>
                <a:sym typeface="+mn-lt"/>
              </a:rPr>
              <a:t>https://www.zhihu.com/question/535009880/answer/2507846891</a:t>
            </a:r>
            <a:br>
              <a:rPr lang="en" altLang="zh-CN" sz="1200" dirty="0">
                <a:solidFill>
                  <a:srgbClr val="10FBFE"/>
                </a:solidFill>
                <a:latin typeface="微软雅黑" panose="020B0503020204020204" charset="-122"/>
                <a:ea typeface="微软雅黑" panose="020B0503020204020204" charset="-122"/>
                <a:sym typeface="+mn-lt"/>
              </a:rPr>
            </a:br>
            <a:r>
              <a:rPr lang="en-US" altLang="zh-CN" sz="1200" dirty="0">
                <a:solidFill>
                  <a:srgbClr val="10FBFE"/>
                </a:solidFill>
                <a:latin typeface="微软雅黑" panose="020B0503020204020204" charset="-122"/>
                <a:ea typeface="微软雅黑" panose="020B0503020204020204" charset="-122"/>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4</a:t>
            </a:r>
            <a:r>
              <a:rPr lang="en-US" altLang="zh-CN" sz="1200" dirty="0">
                <a:solidFill>
                  <a:srgbClr val="10FBFE"/>
                </a:solidFill>
                <a:latin typeface="微软雅黑" panose="020B0503020204020204" charset="-122"/>
                <a:ea typeface="微软雅黑" panose="020B0503020204020204" charset="-122"/>
                <a:sym typeface="+mn-lt"/>
              </a:rPr>
              <a:t>] </a:t>
            </a:r>
            <a:r>
              <a:rPr lang="en-US" altLang="zh-CN" sz="1200" dirty="0" err="1">
                <a:solidFill>
                  <a:srgbClr val="10FBFE"/>
                </a:solidFill>
                <a:latin typeface="微软雅黑" panose="020B0503020204020204" charset="-122"/>
                <a:ea typeface="微软雅黑" panose="020B0503020204020204" charset="-122"/>
                <a:sym typeface="+mn-lt"/>
              </a:rPr>
              <a:t>这雨就是我为你</a:t>
            </a:r>
            <a:r>
              <a:rPr lang="en-US" altLang="zh-CN" sz="1200" dirty="0">
                <a:solidFill>
                  <a:srgbClr val="10FBFE"/>
                </a:solidFill>
                <a:latin typeface="微软雅黑" panose="020B0503020204020204" charset="-122"/>
                <a:ea typeface="微软雅黑" panose="020B0503020204020204" charset="-122"/>
                <a:sym typeface="+mn-lt"/>
              </a:rPr>
              <a:t>. “</a:t>
            </a:r>
            <a:r>
              <a:rPr lang="zh-CN" altLang="en-US" sz="1200" dirty="0">
                <a:solidFill>
                  <a:srgbClr val="10FBFE"/>
                </a:solidFill>
                <a:latin typeface="微软雅黑" panose="020B0503020204020204" charset="-122"/>
                <a:ea typeface="微软雅黑" panose="020B0503020204020204" charset="-122"/>
                <a:cs typeface="+mn-ea"/>
                <a:sym typeface="+mn-lt"/>
              </a:rPr>
              <a:t>十大最有用的云数据库</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百家号</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百度</a:t>
            </a:r>
            <a:r>
              <a:rPr lang="en-US" altLang="zh-CN" sz="1200" dirty="0">
                <a:solidFill>
                  <a:srgbClr val="10FBFE"/>
                </a:solidFill>
                <a:latin typeface="微软雅黑" panose="020B0503020204020204" charset="-122"/>
                <a:ea typeface="微软雅黑" panose="020B0503020204020204" charset="-122"/>
                <a:cs typeface="+mn-ea"/>
                <a:sym typeface="+mn-lt"/>
              </a:rPr>
              <a:t>,28 June 2022. </a:t>
            </a:r>
            <a:r>
              <a:rPr lang="en-US" altLang="zh-CN" sz="1200" dirty="0">
                <a:solidFill>
                  <a:srgbClr val="10FBFE"/>
                </a:solidFill>
                <a:latin typeface="微软雅黑" panose="020B0503020204020204" charset="-122"/>
                <a:ea typeface="微软雅黑" panose="020B0503020204020204" charset="-122"/>
                <a:sym typeface="+mn-lt"/>
              </a:rPr>
              <a:t>https://baijiahao.baidu.com/s?id=1736855859280963213&amp;wfr=spider&amp;for=pc</a:t>
            </a:r>
          </a:p>
          <a:p>
            <a:pPr lvl="0">
              <a:lnSpc>
                <a:spcPct val="150000"/>
              </a:lnSpc>
            </a:pPr>
            <a:r>
              <a:rPr lang="en-US" altLang="zh-CN" sz="1200" dirty="0">
                <a:solidFill>
                  <a:srgbClr val="10FBFE"/>
                </a:solidFill>
                <a:latin typeface="微软雅黑" panose="020B0503020204020204" charset="-122"/>
                <a:ea typeface="微软雅黑" panose="020B0503020204020204" charset="-122"/>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5</a:t>
            </a:r>
            <a:r>
              <a:rPr lang="en-US" altLang="zh-CN" sz="1200" dirty="0">
                <a:solidFill>
                  <a:srgbClr val="10FBFE"/>
                </a:solidFill>
                <a:latin typeface="微软雅黑" panose="020B0503020204020204" charset="-122"/>
                <a:ea typeface="微软雅黑" panose="020B0503020204020204" charset="-122"/>
                <a:sym typeface="+mn-lt"/>
              </a:rPr>
              <a:t>] </a:t>
            </a:r>
            <a:r>
              <a:rPr lang="en-US" altLang="zh-CN" sz="1200" dirty="0" err="1">
                <a:solidFill>
                  <a:srgbClr val="10FBFE"/>
                </a:solidFill>
                <a:latin typeface="微软雅黑" panose="020B0503020204020204" charset="-122"/>
                <a:ea typeface="微软雅黑" panose="020B0503020204020204" charset="-122"/>
                <a:sym typeface="+mn-lt"/>
              </a:rPr>
              <a:t>亚马逊</a:t>
            </a:r>
            <a:r>
              <a:rPr lang="zh-CN" altLang="en-US" sz="1200" dirty="0">
                <a:solidFill>
                  <a:srgbClr val="10FBFE"/>
                </a:solidFill>
                <a:latin typeface="微软雅黑" panose="020B0503020204020204" charset="-122"/>
                <a:ea typeface="微软雅黑" panose="020B0503020204020204" charset="-122"/>
                <a:sym typeface="+mn-lt"/>
              </a:rPr>
              <a:t>开发</a:t>
            </a:r>
            <a:r>
              <a:rPr lang="en-US" altLang="zh-CN" sz="1200" dirty="0" err="1">
                <a:solidFill>
                  <a:srgbClr val="10FBFE"/>
                </a:solidFill>
                <a:latin typeface="微软雅黑" panose="020B0503020204020204" charset="-122"/>
                <a:ea typeface="微软雅黑" panose="020B0503020204020204" charset="-122"/>
                <a:sym typeface="+mn-lt"/>
              </a:rPr>
              <a:t>文档,https</a:t>
            </a:r>
            <a:r>
              <a:rPr lang="en-US" altLang="zh-CN" sz="1200" dirty="0">
                <a:solidFill>
                  <a:srgbClr val="10FBFE"/>
                </a:solidFill>
                <a:latin typeface="微软雅黑" panose="020B0503020204020204" charset="-122"/>
                <a:ea typeface="微软雅黑" panose="020B0503020204020204" charset="-122"/>
                <a:sym typeface="+mn-lt"/>
              </a:rPr>
              <a:t>://aws.amazon.com/cn/blogs/china/database-blog-purpose-built_v4/</a:t>
            </a:r>
          </a:p>
          <a:p>
            <a:pPr lvl="0">
              <a:lnSpc>
                <a:spcPct val="150000"/>
              </a:lnSpc>
            </a:pPr>
            <a:r>
              <a:rPr lang="en-US" altLang="zh-CN" sz="1200" dirty="0">
                <a:solidFill>
                  <a:srgbClr val="10FBFE"/>
                </a:solidFill>
                <a:latin typeface="微软雅黑" panose="020B0503020204020204" charset="-122"/>
                <a:ea typeface="微软雅黑" panose="020B0503020204020204" charset="-122"/>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6</a:t>
            </a:r>
            <a:r>
              <a:rPr lang="en-US" altLang="zh-CN" sz="1200" dirty="0">
                <a:solidFill>
                  <a:srgbClr val="10FBFE"/>
                </a:solidFill>
                <a:latin typeface="微软雅黑" panose="020B0503020204020204" charset="-122"/>
                <a:ea typeface="微软雅黑" panose="020B0503020204020204" charset="-122"/>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腾讯云开发文档</a:t>
            </a:r>
            <a:r>
              <a:rPr lang="en-US" altLang="zh-CN" sz="1200" dirty="0">
                <a:solidFill>
                  <a:srgbClr val="10FBFE"/>
                </a:solidFill>
                <a:latin typeface="微软雅黑" panose="020B0503020204020204" charset="-122"/>
                <a:ea typeface="微软雅黑" panose="020B0503020204020204" charset="-122"/>
                <a:cs typeface="+mn-ea"/>
                <a:sym typeface="+mn-lt"/>
              </a:rPr>
              <a:t>. </a:t>
            </a:r>
            <a:r>
              <a:rPr lang="en-US" altLang="zh-CN" sz="1200" dirty="0">
                <a:solidFill>
                  <a:srgbClr val="10FBFE"/>
                </a:solidFill>
                <a:latin typeface="微软雅黑" panose="020B0503020204020204" charset="-122"/>
                <a:ea typeface="微软雅黑" panose="020B0503020204020204" charset="-122"/>
                <a:sym typeface="+mn-lt"/>
              </a:rPr>
              <a:t> https://cloud.tencent.com/product/tencentdb-catalog</a:t>
            </a:r>
          </a:p>
          <a:p>
            <a:pPr lvl="0">
              <a:lnSpc>
                <a:spcPct val="150000"/>
              </a:lnSpc>
            </a:pPr>
            <a:r>
              <a:rPr lang="en-US" altLang="zh-CN" sz="1200" dirty="0">
                <a:solidFill>
                  <a:srgbClr val="10FBFE"/>
                </a:solidFill>
                <a:latin typeface="微软雅黑" panose="020B0503020204020204" charset="-122"/>
                <a:ea typeface="微软雅黑" panose="020B0503020204020204" charset="-122"/>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7</a:t>
            </a:r>
            <a:r>
              <a:rPr lang="en-US" altLang="zh-CN" sz="1200" dirty="0">
                <a:solidFill>
                  <a:srgbClr val="10FBFE"/>
                </a:solidFill>
                <a:latin typeface="微软雅黑" panose="020B0503020204020204" charset="-122"/>
                <a:ea typeface="微软雅黑" panose="020B0503020204020204" charset="-122"/>
                <a:sym typeface="+mn-lt"/>
              </a:rPr>
              <a:t>] </a:t>
            </a:r>
            <a:r>
              <a:rPr lang="en-US" altLang="zh-CN" sz="1200" dirty="0" err="1">
                <a:solidFill>
                  <a:srgbClr val="10FBFE"/>
                </a:solidFill>
                <a:latin typeface="微软雅黑" panose="020B0503020204020204" charset="-122"/>
                <a:ea typeface="微软雅黑" panose="020B0503020204020204" charset="-122"/>
                <a:sym typeface="+mn-lt"/>
              </a:rPr>
              <a:t>阿里云开发者文档</a:t>
            </a:r>
            <a:r>
              <a:rPr lang="zh-CN" altLang="en-US" sz="1200" dirty="0">
                <a:solidFill>
                  <a:srgbClr val="10FBFE"/>
                </a:solidFill>
                <a:latin typeface="微软雅黑" panose="020B0503020204020204" charset="-122"/>
                <a:ea typeface="微软雅黑" panose="020B0503020204020204" charset="-122"/>
                <a:cs typeface="+mn-ea"/>
                <a:sym typeface="+mn-lt"/>
              </a:rPr>
              <a:t> </a:t>
            </a:r>
            <a:r>
              <a:rPr lang="en" altLang="zh-CN" sz="1200" dirty="0">
                <a:solidFill>
                  <a:srgbClr val="10FBFE"/>
                </a:solidFill>
                <a:latin typeface="微软雅黑" panose="020B0503020204020204" charset="-122"/>
                <a:ea typeface="微软雅黑" panose="020B0503020204020204" charset="-122"/>
                <a:cs typeface="+mn-ea"/>
                <a:sym typeface="+mn-lt"/>
              </a:rPr>
              <a:t>https://www.aliyun.com/product/outline/index</a:t>
            </a:r>
            <a:br>
              <a:rPr lang="en" altLang="zh-CN" sz="1200" dirty="0">
                <a:solidFill>
                  <a:srgbClr val="10FBFE"/>
                </a:solidFill>
                <a:latin typeface="微软雅黑" panose="020B0503020204020204" charset="-122"/>
                <a:ea typeface="微软雅黑" panose="020B0503020204020204" charset="-122"/>
                <a:sym typeface="+mn-lt"/>
              </a:rPr>
            </a:br>
            <a:r>
              <a:rPr lang="en" altLang="zh-CN" sz="1200" dirty="0">
                <a:solidFill>
                  <a:srgbClr val="10FBFE"/>
                </a:solidFill>
                <a:latin typeface="微软雅黑" panose="020B0503020204020204" charset="-122"/>
                <a:ea typeface="微软雅黑" panose="020B0503020204020204" charset="-122"/>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8</a:t>
            </a:r>
            <a:r>
              <a:rPr lang="en" altLang="zh-CN" sz="1200" dirty="0">
                <a:solidFill>
                  <a:srgbClr val="10FBFE"/>
                </a:solidFill>
                <a:latin typeface="微软雅黑" panose="020B0503020204020204" charset="-122"/>
                <a:ea typeface="微软雅黑" panose="020B0503020204020204" charset="-122"/>
                <a:sym typeface="+mn-lt"/>
              </a:rPr>
              <a:t>] </a:t>
            </a:r>
            <a:r>
              <a:rPr lang="zh-CN" altLang="en-US" sz="1200" dirty="0">
                <a:solidFill>
                  <a:srgbClr val="10FBFE"/>
                </a:solidFill>
                <a:latin typeface="微软雅黑" panose="020B0503020204020204" charset="-122"/>
                <a:ea typeface="微软雅黑" panose="020B0503020204020204" charset="-122"/>
                <a:cs typeface="+mn-ea"/>
                <a:sym typeface="+mn-lt"/>
              </a:rPr>
              <a:t>白亮</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云数据库在水利领域的应用与探索</a:t>
            </a:r>
            <a:r>
              <a:rPr lang="en-US" altLang="zh-CN" sz="1200" dirty="0">
                <a:solidFill>
                  <a:srgbClr val="10FBFE"/>
                </a:solidFill>
                <a:latin typeface="微软雅黑" panose="020B0503020204020204" charset="-122"/>
                <a:ea typeface="微软雅黑" panose="020B0503020204020204" charset="-122"/>
                <a:cs typeface="+mn-ea"/>
                <a:sym typeface="+mn-lt"/>
              </a:rPr>
              <a:t>[</a:t>
            </a:r>
            <a:r>
              <a:rPr lang="en" altLang="zh-CN" sz="1200" dirty="0">
                <a:solidFill>
                  <a:srgbClr val="10FBFE"/>
                </a:solidFill>
                <a:latin typeface="微软雅黑" panose="020B0503020204020204" charset="-122"/>
                <a:ea typeface="微软雅黑" panose="020B0503020204020204" charset="-122"/>
                <a:sym typeface="+mn-lt"/>
              </a:rPr>
              <a:t>J].</a:t>
            </a:r>
            <a:r>
              <a:rPr lang="zh-CN" altLang="en-US" sz="1200" dirty="0">
                <a:solidFill>
                  <a:srgbClr val="10FBFE"/>
                </a:solidFill>
                <a:latin typeface="微软雅黑" panose="020B0503020204020204" charset="-122"/>
                <a:ea typeface="微软雅黑" panose="020B0503020204020204" charset="-122"/>
                <a:cs typeface="+mn-ea"/>
                <a:sym typeface="+mn-lt"/>
              </a:rPr>
              <a:t>农业工程技术</a:t>
            </a:r>
            <a:r>
              <a:rPr lang="en-US" altLang="zh-CN" sz="1200" dirty="0">
                <a:solidFill>
                  <a:srgbClr val="10FBFE"/>
                </a:solidFill>
                <a:latin typeface="微软雅黑" panose="020B0503020204020204" charset="-122"/>
                <a:ea typeface="微软雅黑" panose="020B0503020204020204" charset="-122"/>
                <a:cs typeface="+mn-ea"/>
                <a:sym typeface="+mn-lt"/>
              </a:rPr>
              <a:t>,2020,40(33):45-46.</a:t>
            </a:r>
            <a:r>
              <a:rPr lang="en" altLang="zh-CN" sz="1200" dirty="0">
                <a:solidFill>
                  <a:srgbClr val="10FBFE"/>
                </a:solidFill>
                <a:latin typeface="微软雅黑" panose="020B0503020204020204" charset="-122"/>
                <a:ea typeface="微软雅黑" panose="020B0503020204020204" charset="-122"/>
                <a:sym typeface="+mn-lt"/>
              </a:rPr>
              <a:t>DOI:10.16815/j.cnki.11-5436/s.2020.33.011.</a:t>
            </a:r>
          </a:p>
          <a:p>
            <a:pPr lvl="0">
              <a:lnSpc>
                <a:spcPct val="150000"/>
              </a:lnSpc>
            </a:pPr>
            <a:r>
              <a:rPr lang="en" altLang="zh-CN" sz="1200" dirty="0">
                <a:solidFill>
                  <a:srgbClr val="10FBFE"/>
                </a:solidFill>
                <a:latin typeface="微软雅黑" panose="020B0503020204020204" charset="-122"/>
                <a:ea typeface="微软雅黑" panose="020B0503020204020204" charset="-122"/>
                <a:sym typeface="+mn-lt"/>
              </a:rPr>
              <a:t>[9] </a:t>
            </a:r>
            <a:r>
              <a:rPr lang="zh-CN" altLang="en-US" sz="1200" dirty="0">
                <a:solidFill>
                  <a:srgbClr val="10FBFE"/>
                </a:solidFill>
                <a:latin typeface="微软雅黑" panose="020B0503020204020204" charset="-122"/>
                <a:ea typeface="微软雅黑" panose="020B0503020204020204" charset="-122"/>
                <a:sym typeface="+mn-lt"/>
              </a:rPr>
              <a:t>华为云开发文档  </a:t>
            </a:r>
            <a:r>
              <a:rPr lang="en-US" altLang="zh-CN" sz="1200" dirty="0">
                <a:solidFill>
                  <a:srgbClr val="10FBFE"/>
                </a:solidFill>
                <a:latin typeface="微软雅黑" panose="020B0503020204020204" charset="-122"/>
                <a:ea typeface="微软雅黑" panose="020B0503020204020204" charset="-122"/>
                <a:sym typeface="+mn-lt"/>
              </a:rPr>
              <a:t>https://www.huaweicloud.com/zhishi/edits-15756032.html</a:t>
            </a:r>
          </a:p>
          <a:p>
            <a:pPr lvl="0">
              <a:lnSpc>
                <a:spcPct val="150000"/>
              </a:lnSpc>
            </a:pPr>
            <a:r>
              <a:rPr lang="en-US" altLang="zh-CN" sz="1200" dirty="0">
                <a:solidFill>
                  <a:srgbClr val="10FBFE"/>
                </a:solidFill>
                <a:latin typeface="微软雅黑" panose="020B0503020204020204" charset="-122"/>
                <a:ea typeface="微软雅黑" panose="020B0503020204020204" charset="-122"/>
                <a:sym typeface="+mn-lt"/>
              </a:rPr>
              <a:t>[10] </a:t>
            </a:r>
            <a:r>
              <a:rPr lang="zh-CN" altLang="en-US" sz="1200" dirty="0">
                <a:solidFill>
                  <a:srgbClr val="10FBFE"/>
                </a:solidFill>
                <a:latin typeface="微软雅黑" panose="020B0503020204020204" charset="-122"/>
                <a:ea typeface="微软雅黑" panose="020B0503020204020204" charset="-122"/>
                <a:sym typeface="+mn-lt"/>
              </a:rPr>
              <a:t>自建数据库与云数据库</a:t>
            </a:r>
            <a:r>
              <a:rPr lang="en-US" altLang="zh-CN" sz="1200" dirty="0">
                <a:solidFill>
                  <a:srgbClr val="10FBFE"/>
                </a:solidFill>
                <a:latin typeface="微软雅黑" panose="020B0503020204020204" charset="-122"/>
                <a:ea typeface="微软雅黑" panose="020B0503020204020204" charset="-122"/>
                <a:sym typeface="+mn-lt"/>
              </a:rPr>
              <a:t>RDS</a:t>
            </a:r>
            <a:r>
              <a:rPr lang="zh-CN" altLang="en-US" sz="1200" dirty="0">
                <a:solidFill>
                  <a:srgbClr val="10FBFE"/>
                </a:solidFill>
                <a:latin typeface="微软雅黑" panose="020B0503020204020204" charset="-122"/>
                <a:ea typeface="微软雅黑" panose="020B0503020204020204" charset="-122"/>
                <a:sym typeface="+mn-lt"/>
              </a:rPr>
              <a:t>性能优势与优缺点对比 </a:t>
            </a:r>
            <a:r>
              <a:rPr lang="en-US" altLang="zh-CN" sz="1200" dirty="0">
                <a:solidFill>
                  <a:srgbClr val="10FBFE"/>
                </a:solidFill>
                <a:latin typeface="微软雅黑" panose="020B0503020204020204" charset="-122"/>
                <a:ea typeface="微软雅黑" panose="020B0503020204020204" charset="-122"/>
                <a:sym typeface="+mn-lt"/>
              </a:rPr>
              <a:t>https://blog.csdn.net/qq_38461232/article/details/81437250</a:t>
            </a:r>
          </a:p>
          <a:p>
            <a:pPr lvl="0">
              <a:lnSpc>
                <a:spcPct val="150000"/>
              </a:lnSpc>
            </a:pPr>
            <a:r>
              <a:rPr lang="en-US" altLang="zh-CN" sz="1200" dirty="0">
                <a:solidFill>
                  <a:srgbClr val="10FBFE"/>
                </a:solidFill>
                <a:latin typeface="微软雅黑" panose="020B0503020204020204" charset="-122"/>
                <a:ea typeface="微软雅黑" panose="020B0503020204020204" charset="-122"/>
                <a:sym typeface="+mn-lt"/>
              </a:rPr>
              <a:t>[11] </a:t>
            </a:r>
            <a:r>
              <a:rPr lang="zh-CN" altLang="en" sz="1200" dirty="0">
                <a:solidFill>
                  <a:srgbClr val="10FBFE"/>
                </a:solidFill>
                <a:latin typeface="微软雅黑" panose="020B0503020204020204" charset="-122"/>
                <a:ea typeface="微软雅黑" panose="020B0503020204020204" charset="-122"/>
                <a:sym typeface="+mn-lt"/>
              </a:rPr>
              <a:t>谷歌</a:t>
            </a:r>
            <a:r>
              <a:rPr lang="zh-CN" altLang="en-US" sz="1200" dirty="0">
                <a:solidFill>
                  <a:srgbClr val="10FBFE"/>
                </a:solidFill>
                <a:latin typeface="微软雅黑" panose="020B0503020204020204" charset="-122"/>
                <a:ea typeface="微软雅黑" panose="020B0503020204020204" charset="-122"/>
                <a:sym typeface="+mn-lt"/>
              </a:rPr>
              <a:t>开发者文档 </a:t>
            </a:r>
            <a:r>
              <a:rPr lang="en" altLang="zh-CN" sz="1200" dirty="0">
                <a:solidFill>
                  <a:srgbClr val="10FBFE"/>
                </a:solidFill>
                <a:latin typeface="微软雅黑" panose="020B0503020204020204" charset="-122"/>
                <a:ea typeface="微软雅黑" panose="020B0503020204020204" charset="-122"/>
                <a:sym typeface="+mn-lt"/>
              </a:rPr>
              <a:t>https://cloud.google.com/docs/get-started/common-developer-use-cases?hl=zh-cn</a:t>
            </a:r>
          </a:p>
          <a:p>
            <a:pPr lvl="0">
              <a:lnSpc>
                <a:spcPct val="150000"/>
              </a:lnSpc>
            </a:pPr>
            <a:endParaRPr lang="en" altLang="zh-CN" sz="1200" dirty="0">
              <a:solidFill>
                <a:srgbClr val="10FBFE"/>
              </a:solidFill>
              <a:latin typeface="微软雅黑" panose="020B0503020204020204" charset="-122"/>
              <a:ea typeface="微软雅黑" panose="020B0503020204020204" charset="-122"/>
              <a:sym typeface="+mn-lt"/>
            </a:endParaRPr>
          </a:p>
          <a:p>
            <a:pPr lvl="0" algn="r">
              <a:lnSpc>
                <a:spcPct val="150000"/>
              </a:lnSpc>
            </a:pPr>
            <a:endParaRPr lang="zh-CN" altLang="en-US" sz="1200" dirty="0">
              <a:solidFill>
                <a:srgbClr val="6AE7FF"/>
              </a:solidFill>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F6B042ED-9FDD-1D74-9F7A-126AD22620B2}"/>
              </a:ext>
            </a:extLst>
          </p:cNvPr>
          <p:cNvSpPr txBox="1"/>
          <p:nvPr/>
        </p:nvSpPr>
        <p:spPr>
          <a:xfrm>
            <a:off x="13022317" y="2795752"/>
            <a:ext cx="184731" cy="369332"/>
          </a:xfrm>
          <a:prstGeom prst="rect">
            <a:avLst/>
          </a:prstGeom>
          <a:noFill/>
        </p:spPr>
        <p:txBody>
          <a:bodyPr wrap="none" rtlCol="0">
            <a:spAutoFit/>
          </a:bodyPr>
          <a:lstStyle/>
          <a:p>
            <a:endParaRPr kumimoji="1"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64" presetClass="path" presetSubtype="0" fill="hold" grpId="0" nodeType="afterEffect">
                                  <p:stCondLst>
                                    <p:cond delay="0"/>
                                  </p:stCondLst>
                                  <p:childTnLst>
                                    <p:animMotion origin="layout" path="M 1.875E-6 -2.96296E-6 L 0.0151 -2.30532 " pathEditMode="relative" rAng="0" ptsTypes="AA">
                                      <p:cBhvr>
                                        <p:cTn id="10" dur="10000" fill="hold"/>
                                        <p:tgtEl>
                                          <p:spTgt spid="11"/>
                                        </p:tgtEl>
                                        <p:attrNameLst>
                                          <p:attrName>ppt_x</p:attrName>
                                          <p:attrName>ppt_y</p:attrName>
                                        </p:attrNameLst>
                                      </p:cBhvr>
                                      <p:rCtr x="755" y="-115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p>
        </p:txBody>
      </p:sp>
      <p:sp>
        <p:nvSpPr>
          <p:cNvPr id="8" name="文本框 7"/>
          <p:cNvSpPr txBox="1"/>
          <p:nvPr/>
        </p:nvSpPr>
        <p:spPr>
          <a:xfrm>
            <a:off x="1381125" y="2210621"/>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378710" y="2307141"/>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产生背景</a:t>
            </a:r>
          </a:p>
        </p:txBody>
      </p:sp>
      <p:sp>
        <p:nvSpPr>
          <p:cNvPr id="10" name="文本框 9"/>
          <p:cNvSpPr txBox="1"/>
          <p:nvPr/>
        </p:nvSpPr>
        <p:spPr>
          <a:xfrm>
            <a:off x="6513830" y="2210621"/>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7511415" y="2307141"/>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国内外主要产品</a:t>
            </a:r>
          </a:p>
        </p:txBody>
      </p:sp>
      <p:sp>
        <p:nvSpPr>
          <p:cNvPr id="12" name="文本框 11"/>
          <p:cNvSpPr txBox="1"/>
          <p:nvPr/>
        </p:nvSpPr>
        <p:spPr>
          <a:xfrm>
            <a:off x="1381125" y="373611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p>
        </p:txBody>
      </p:sp>
      <p:sp>
        <p:nvSpPr>
          <p:cNvPr id="13" name="圆角矩形 12"/>
          <p:cNvSpPr/>
          <p:nvPr/>
        </p:nvSpPr>
        <p:spPr>
          <a:xfrm>
            <a:off x="2378710" y="383263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体系架构</a:t>
            </a:r>
          </a:p>
        </p:txBody>
      </p:sp>
      <p:sp>
        <p:nvSpPr>
          <p:cNvPr id="32" name="文本框 31"/>
          <p:cNvSpPr txBox="1"/>
          <p:nvPr/>
        </p:nvSpPr>
        <p:spPr>
          <a:xfrm>
            <a:off x="6513830" y="373611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p>
        </p:txBody>
      </p:sp>
      <p:sp>
        <p:nvSpPr>
          <p:cNvPr id="33" name="圆角矩形 32"/>
          <p:cNvSpPr/>
          <p:nvPr/>
        </p:nvSpPr>
        <p:spPr>
          <a:xfrm>
            <a:off x="7511415" y="383263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应用案例</a:t>
            </a:r>
          </a:p>
        </p:txBody>
      </p:sp>
      <p:sp>
        <p:nvSpPr>
          <p:cNvPr id="2" name="文本框 1">
            <a:extLst>
              <a:ext uri="{FF2B5EF4-FFF2-40B4-BE49-F238E27FC236}">
                <a16:creationId xmlns:a16="http://schemas.microsoft.com/office/drawing/2014/main" id="{D3CA9D60-11DC-4826-601A-A2E5690CCE0B}"/>
              </a:ext>
            </a:extLst>
          </p:cNvPr>
          <p:cNvSpPr txBox="1"/>
          <p:nvPr/>
        </p:nvSpPr>
        <p:spPr>
          <a:xfrm>
            <a:off x="6513830" y="5262244"/>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06</a:t>
            </a:r>
          </a:p>
        </p:txBody>
      </p:sp>
      <p:sp>
        <p:nvSpPr>
          <p:cNvPr id="4" name="圆角矩形 3">
            <a:extLst>
              <a:ext uri="{FF2B5EF4-FFF2-40B4-BE49-F238E27FC236}">
                <a16:creationId xmlns:a16="http://schemas.microsoft.com/office/drawing/2014/main" id="{2BFA8EF5-2009-E56B-5BF6-F6C1B88B24D4}"/>
              </a:ext>
            </a:extLst>
          </p:cNvPr>
          <p:cNvSpPr/>
          <p:nvPr/>
        </p:nvSpPr>
        <p:spPr>
          <a:xfrm>
            <a:off x="7511415" y="5358764"/>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参考文献</a:t>
            </a:r>
          </a:p>
        </p:txBody>
      </p:sp>
      <p:sp>
        <p:nvSpPr>
          <p:cNvPr id="5" name="文本框 4">
            <a:extLst>
              <a:ext uri="{FF2B5EF4-FFF2-40B4-BE49-F238E27FC236}">
                <a16:creationId xmlns:a16="http://schemas.microsoft.com/office/drawing/2014/main" id="{DBE77136-FE19-C10B-2298-1EDC79787625}"/>
              </a:ext>
            </a:extLst>
          </p:cNvPr>
          <p:cNvSpPr txBox="1"/>
          <p:nvPr/>
        </p:nvSpPr>
        <p:spPr>
          <a:xfrm>
            <a:off x="1381125" y="5226386"/>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05</a:t>
            </a:r>
          </a:p>
        </p:txBody>
      </p:sp>
      <p:sp>
        <p:nvSpPr>
          <p:cNvPr id="6" name="圆角矩形 5">
            <a:extLst>
              <a:ext uri="{FF2B5EF4-FFF2-40B4-BE49-F238E27FC236}">
                <a16:creationId xmlns:a16="http://schemas.microsoft.com/office/drawing/2014/main" id="{F4981405-A7C5-98ED-74BC-793EF891E0F5}"/>
              </a:ext>
            </a:extLst>
          </p:cNvPr>
          <p:cNvSpPr/>
          <p:nvPr/>
        </p:nvSpPr>
        <p:spPr>
          <a:xfrm>
            <a:off x="2378710" y="5322906"/>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现状及其发展趋势</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par>
                          <p:cTn id="60" fill="hold">
                            <p:stCondLst>
                              <p:cond delay="5100"/>
                            </p:stCondLst>
                            <p:childTnLst>
                              <p:par>
                                <p:cTn id="61" presetID="53" presetClass="entr" presetSubtype="16"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fill="hold"/>
                                        <p:tgtEl>
                                          <p:spTgt spid="5"/>
                                        </p:tgtEl>
                                        <p:attrNameLst>
                                          <p:attrName>ppt_w</p:attrName>
                                        </p:attrNameLst>
                                      </p:cBhvr>
                                      <p:tavLst>
                                        <p:tav tm="0">
                                          <p:val>
                                            <p:fltVal val="0"/>
                                          </p:val>
                                        </p:tav>
                                        <p:tav tm="100000">
                                          <p:val>
                                            <p:strVal val="#ppt_w"/>
                                          </p:val>
                                        </p:tav>
                                      </p:tavLst>
                                    </p:anim>
                                    <p:anim calcmode="lin" valueType="num">
                                      <p:cBhvr>
                                        <p:cTn id="64" dur="500" fill="hold"/>
                                        <p:tgtEl>
                                          <p:spTgt spid="5"/>
                                        </p:tgtEl>
                                        <p:attrNameLst>
                                          <p:attrName>ppt_h</p:attrName>
                                        </p:attrNameLst>
                                      </p:cBhvr>
                                      <p:tavLst>
                                        <p:tav tm="0">
                                          <p:val>
                                            <p:fltVal val="0"/>
                                          </p:val>
                                        </p:tav>
                                        <p:tav tm="100000">
                                          <p:val>
                                            <p:strVal val="#ppt_h"/>
                                          </p:val>
                                        </p:tav>
                                      </p:tavLst>
                                    </p:anim>
                                    <p:animEffect transition="in" filter="fade">
                                      <p:cBhvr>
                                        <p:cTn id="65" dur="500"/>
                                        <p:tgtEl>
                                          <p:spTgt spid="5"/>
                                        </p:tgtEl>
                                      </p:cBhvr>
                                    </p:animEffect>
                                  </p:childTnLst>
                                </p:cTn>
                              </p:par>
                            </p:childTnLst>
                          </p:cTn>
                        </p:par>
                        <p:par>
                          <p:cTn id="66" fill="hold">
                            <p:stCondLst>
                              <p:cond delay="5600"/>
                            </p:stCondLst>
                            <p:childTnLst>
                              <p:par>
                                <p:cTn id="67" presetID="29" presetClass="entr" presetSubtype="0" fill="hold" grpId="1"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ppt_x</p:attrName>
                                        </p:attrNameLst>
                                      </p:cBhvr>
                                      <p:tavLst>
                                        <p:tav tm="0">
                                          <p:val>
                                            <p:strVal val="#ppt_x-.2"/>
                                          </p:val>
                                        </p:tav>
                                        <p:tav tm="100000">
                                          <p:val>
                                            <p:strVal val="#ppt_x"/>
                                          </p:val>
                                        </p:tav>
                                      </p:tavLst>
                                    </p:anim>
                                    <p:anim calcmode="lin" valueType="num">
                                      <p:cBhvr>
                                        <p:cTn id="70"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71" dur="500"/>
                                        <p:tgtEl>
                                          <p:spTgt spid="6"/>
                                        </p:tgtEl>
                                      </p:cBhvr>
                                    </p:animEffect>
                                  </p:childTnLst>
                                </p:cTn>
                              </p:par>
                            </p:childTnLst>
                          </p:cTn>
                        </p:par>
                        <p:par>
                          <p:cTn id="72" fill="hold">
                            <p:stCondLst>
                              <p:cond delay="6100"/>
                            </p:stCondLst>
                            <p:childTnLst>
                              <p:par>
                                <p:cTn id="73" presetID="53" presetClass="entr" presetSubtype="16" fill="hold" grpId="0" nodeType="after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p:cTn id="75" dur="500" fill="hold"/>
                                        <p:tgtEl>
                                          <p:spTgt spid="2"/>
                                        </p:tgtEl>
                                        <p:attrNameLst>
                                          <p:attrName>ppt_w</p:attrName>
                                        </p:attrNameLst>
                                      </p:cBhvr>
                                      <p:tavLst>
                                        <p:tav tm="0">
                                          <p:val>
                                            <p:fltVal val="0"/>
                                          </p:val>
                                        </p:tav>
                                        <p:tav tm="100000">
                                          <p:val>
                                            <p:strVal val="#ppt_w"/>
                                          </p:val>
                                        </p:tav>
                                      </p:tavLst>
                                    </p:anim>
                                    <p:anim calcmode="lin" valueType="num">
                                      <p:cBhvr>
                                        <p:cTn id="76" dur="500" fill="hold"/>
                                        <p:tgtEl>
                                          <p:spTgt spid="2"/>
                                        </p:tgtEl>
                                        <p:attrNameLst>
                                          <p:attrName>ppt_h</p:attrName>
                                        </p:attrNameLst>
                                      </p:cBhvr>
                                      <p:tavLst>
                                        <p:tav tm="0">
                                          <p:val>
                                            <p:fltVal val="0"/>
                                          </p:val>
                                        </p:tav>
                                        <p:tav tm="100000">
                                          <p:val>
                                            <p:strVal val="#ppt_h"/>
                                          </p:val>
                                        </p:tav>
                                      </p:tavLst>
                                    </p:anim>
                                    <p:animEffect transition="in" filter="fade">
                                      <p:cBhvr>
                                        <p:cTn id="77" dur="500"/>
                                        <p:tgtEl>
                                          <p:spTgt spid="2"/>
                                        </p:tgtEl>
                                      </p:cBhvr>
                                    </p:animEffect>
                                  </p:childTnLst>
                                </p:cTn>
                              </p:par>
                            </p:childTnLst>
                          </p:cTn>
                        </p:par>
                        <p:par>
                          <p:cTn id="78" fill="hold">
                            <p:stCondLst>
                              <p:cond delay="6600"/>
                            </p:stCondLst>
                            <p:childTnLst>
                              <p:par>
                                <p:cTn id="79" presetID="29" presetClass="entr" presetSubtype="0" fill="hold" grpId="1"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ppt_x</p:attrName>
                                        </p:attrNameLst>
                                      </p:cBhvr>
                                      <p:tavLst>
                                        <p:tav tm="0">
                                          <p:val>
                                            <p:strVal val="#ppt_x-.2"/>
                                          </p:val>
                                        </p:tav>
                                        <p:tav tm="100000">
                                          <p:val>
                                            <p:strVal val="#ppt_x"/>
                                          </p:val>
                                        </p:tav>
                                      </p:tavLst>
                                    </p:anim>
                                    <p:anim calcmode="lin" valueType="num">
                                      <p:cBhvr>
                                        <p:cTn id="82"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P spid="2" grpId="0"/>
      <p:bldP spid="4" grpId="0" animBg="1"/>
      <p:bldP spid="4" grpId="1" animBg="1"/>
      <p:bldP spid="5" grpId="0"/>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a:solidFill>
                  <a:srgbClr val="10FBFE"/>
                </a:solidFill>
                <a:latin typeface="微软雅黑" panose="020B0503020204020204" charset="-122"/>
                <a:ea typeface="微软雅黑" panose="020B0503020204020204" charset="-122"/>
              </a:rPr>
              <a:t>产生背景</a:t>
            </a:r>
          </a:p>
        </p:txBody>
      </p:sp>
      <p:sp>
        <p:nvSpPr>
          <p:cNvPr id="359" name="矩形 358"/>
          <p:cNvSpPr/>
          <p:nvPr/>
        </p:nvSpPr>
        <p:spPr>
          <a:xfrm>
            <a:off x="4620895" y="3197225"/>
            <a:ext cx="5001260" cy="613694"/>
          </a:xfrm>
          <a:prstGeom prst="rect">
            <a:avLst/>
          </a:prstGeom>
        </p:spPr>
        <p:txBody>
          <a:bodyPr wrap="square">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云数据库是由云计算机带动发展的产物，为了更方便、快捷的利用计算资源而产生的一项新技术。</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云数据库产生的过程</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2745470" y="4657059"/>
            <a:ext cx="3109230" cy="966318"/>
            <a:chOff x="1818113" y="1981592"/>
            <a:chExt cx="3109230" cy="966318"/>
          </a:xfrm>
        </p:grpSpPr>
        <p:sp>
          <p:nvSpPr>
            <p:cNvPr id="13" name="矩形 12"/>
            <p:cNvSpPr/>
            <p:nvPr/>
          </p:nvSpPr>
          <p:spPr>
            <a:xfrm>
              <a:off x="1818114" y="2334216"/>
              <a:ext cx="3109229" cy="613694"/>
            </a:xfrm>
            <a:prstGeom prst="rect">
              <a:avLst/>
            </a:prstGeom>
          </p:spPr>
          <p:txBody>
            <a:bodyPr wrap="square">
              <a:spAutoFit/>
            </a:bodyPr>
            <a:lstStyle/>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2006</a:t>
              </a:r>
              <a:r>
                <a:rPr lang="zh-CN" altLang="en-US" sz="1200" dirty="0">
                  <a:solidFill>
                    <a:srgbClr val="10FBFE"/>
                  </a:solidFill>
                  <a:latin typeface="微软雅黑" panose="020B0503020204020204" charset="-122"/>
                  <a:ea typeface="微软雅黑" panose="020B0503020204020204" charset="-122"/>
                  <a:cs typeface="+mn-ea"/>
                  <a:sym typeface="+mn-lt"/>
                </a:rPr>
                <a:t>年</a:t>
              </a:r>
              <a:r>
                <a:rPr lang="en" sz="1200" dirty="0">
                  <a:solidFill>
                    <a:srgbClr val="10FBFE"/>
                  </a:solidFill>
                  <a:latin typeface="微软雅黑" panose="020B0503020204020204" charset="-122"/>
                  <a:ea typeface="微软雅黑" panose="020B0503020204020204" charset="-122"/>
                  <a:cs typeface="+mn-ea"/>
                  <a:sym typeface="+mn-lt"/>
                </a:rPr>
                <a:t>Google</a:t>
              </a:r>
              <a:r>
                <a:rPr lang="zh-CN" altLang="en-US" sz="1200" dirty="0">
                  <a:solidFill>
                    <a:srgbClr val="10FBFE"/>
                  </a:solidFill>
                  <a:latin typeface="微软雅黑" panose="020B0503020204020204" charset="-122"/>
                  <a:ea typeface="微软雅黑" panose="020B0503020204020204" charset="-122"/>
                  <a:cs typeface="+mn-ea"/>
                  <a:sym typeface="+mn-lt"/>
                </a:rPr>
                <a:t>的</a:t>
              </a:r>
              <a:r>
                <a:rPr lang="en" sz="1200" dirty="0">
                  <a:solidFill>
                    <a:srgbClr val="10FBFE"/>
                  </a:solidFill>
                  <a:latin typeface="微软雅黑" panose="020B0503020204020204" charset="-122"/>
                  <a:ea typeface="微软雅黑" panose="020B0503020204020204" charset="-122"/>
                  <a:cs typeface="+mn-ea"/>
                  <a:sym typeface="+mn-lt"/>
                </a:rPr>
                <a:t>CEO</a:t>
              </a:r>
              <a:r>
                <a:rPr lang="zh-CN" altLang="en-US" sz="1200" dirty="0">
                  <a:solidFill>
                    <a:srgbClr val="10FBFE"/>
                  </a:solidFill>
                  <a:latin typeface="微软雅黑" panose="020B0503020204020204" charset="-122"/>
                  <a:ea typeface="微软雅黑" panose="020B0503020204020204" charset="-122"/>
                  <a:cs typeface="+mn-ea"/>
                  <a:sym typeface="+mn-lt"/>
                </a:rPr>
                <a:t>埃里克</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施密特首次提出了云计算（</a:t>
              </a:r>
              <a:r>
                <a:rPr lang="en" sz="1200" dirty="0">
                  <a:solidFill>
                    <a:srgbClr val="10FBFE"/>
                  </a:solidFill>
                  <a:latin typeface="微软雅黑" panose="020B0503020204020204" charset="-122"/>
                  <a:ea typeface="微软雅黑" panose="020B0503020204020204" charset="-122"/>
                  <a:cs typeface="+mn-ea"/>
                  <a:sym typeface="+mn-lt"/>
                </a:rPr>
                <a:t>Cloud Computing）</a:t>
              </a:r>
              <a:r>
                <a:rPr lang="zh-CN" altLang="en-US" sz="1200" dirty="0">
                  <a:solidFill>
                    <a:srgbClr val="10FBFE"/>
                  </a:solidFill>
                  <a:latin typeface="微软雅黑" panose="020B0503020204020204" charset="-122"/>
                  <a:ea typeface="微软雅黑" panose="020B0503020204020204" charset="-122"/>
                  <a:cs typeface="+mn-ea"/>
                  <a:sym typeface="+mn-lt"/>
                </a:rPr>
                <a:t>的概念。</a:t>
              </a: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dirty="0">
                  <a:solidFill>
                    <a:srgbClr val="10FBFE"/>
                  </a:solidFill>
                  <a:latin typeface="微软雅黑" panose="020B0503020204020204" charset="-122"/>
                  <a:ea typeface="微软雅黑" panose="020B0503020204020204" charset="-122"/>
                  <a:sym typeface="+mn-ea"/>
                </a:rPr>
                <a:t>提出云计算概念</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15377"/>
            <a:chOff x="1818749" y="1981592"/>
            <a:chExt cx="3109229" cy="1215377"/>
          </a:xfrm>
        </p:grpSpPr>
        <p:sp>
          <p:nvSpPr>
            <p:cNvPr id="16" name="矩形 15"/>
            <p:cNvSpPr/>
            <p:nvPr/>
          </p:nvSpPr>
          <p:spPr>
            <a:xfrm>
              <a:off x="1818749" y="2306276"/>
              <a:ext cx="3109229" cy="890693"/>
            </a:xfrm>
            <a:prstGeom prst="rect">
              <a:avLst/>
            </a:prstGeom>
          </p:spPr>
          <p:txBody>
            <a:bodyPr wrap="square">
              <a:spAutoFit/>
            </a:bodyPr>
            <a:lstStyle/>
            <a:p>
              <a:pPr>
                <a:lnSpc>
                  <a:spcPct val="150000"/>
                </a:lnSpc>
              </a:pPr>
              <a:r>
                <a:rPr lang="zh-CN" altLang="zh-CN" sz="1200" dirty="0">
                  <a:solidFill>
                    <a:srgbClr val="10FBFE"/>
                  </a:solidFill>
                  <a:latin typeface="微软雅黑" panose="020B0503020204020204" charset="-122"/>
                  <a:ea typeface="微软雅黑" panose="020B0503020204020204" charset="-122"/>
                  <a:cs typeface="+mn-ea"/>
                </a:rPr>
                <a:t>亚马逊把基于分布式操作系统聚集起来的强计算能，通过互联⽹分发给普通户</a:t>
              </a:r>
              <a:r>
                <a:rPr lang="zh-CN" altLang="en-US" sz="1200" dirty="0">
                  <a:solidFill>
                    <a:srgbClr val="10FBFE"/>
                  </a:solidFill>
                  <a:latin typeface="微软雅黑" panose="020B0503020204020204" charset="-122"/>
                  <a:ea typeface="微软雅黑" panose="020B0503020204020204" charset="-122"/>
                  <a:cs typeface="+mn-ea"/>
                </a:rPr>
                <a:t>，把</a:t>
              </a:r>
              <a:r>
                <a:rPr lang="zh-CN" altLang="zh-CN" sz="1200" dirty="0">
                  <a:solidFill>
                    <a:srgbClr val="10FBFE"/>
                  </a:solidFill>
                  <a:latin typeface="微软雅黑" panose="020B0503020204020204" charset="-122"/>
                  <a:ea typeface="微软雅黑" panose="020B0503020204020204" charset="-122"/>
                  <a:cs typeface="+mn-ea"/>
                </a:rPr>
                <a:t>计算资源的在线分配服务</a:t>
              </a:r>
              <a:r>
                <a:rPr lang="zh-CN" altLang="en-US" sz="1200" dirty="0">
                  <a:solidFill>
                    <a:srgbClr val="10FBFE"/>
                  </a:solidFill>
                  <a:latin typeface="微软雅黑" panose="020B0503020204020204" charset="-122"/>
                  <a:ea typeface="微软雅黑" panose="020B0503020204020204" charset="-122"/>
                  <a:cs typeface="+mn-ea"/>
                </a:rPr>
                <a:t>命名为</a:t>
              </a:r>
              <a:r>
                <a:rPr lang="zh-CN" altLang="zh-CN" sz="1200" dirty="0">
                  <a:solidFill>
                    <a:srgbClr val="10FBFE"/>
                  </a:solidFill>
                  <a:latin typeface="微软雅黑" panose="020B0503020204020204" charset="-122"/>
                  <a:ea typeface="微软雅黑" panose="020B0503020204020204" charset="-122"/>
                  <a:cs typeface="+mn-ea"/>
                </a:rPr>
                <a:t>云计算</a:t>
              </a:r>
              <a:r>
                <a:rPr lang="zh-CN" altLang="en-US" sz="1200" dirty="0">
                  <a:solidFill>
                    <a:srgbClr val="10FBFE"/>
                  </a:solidFill>
                  <a:latin typeface="微软雅黑" panose="020B0503020204020204" charset="-122"/>
                  <a:ea typeface="微软雅黑" panose="020B0503020204020204" charset="-122"/>
                  <a:cs typeface="+mn-ea"/>
                </a:rPr>
                <a:t>。</a:t>
              </a:r>
              <a:endParaRPr lang="zh-CN" altLang="zh-CN" sz="1200" dirty="0">
                <a:solidFill>
                  <a:srgbClr val="10FBFE"/>
                </a:solidFill>
                <a:latin typeface="微软雅黑" panose="020B0503020204020204" charset="-122"/>
                <a:ea typeface="微软雅黑" panose="020B0503020204020204" charset="-122"/>
                <a:cs typeface="+mn-ea"/>
              </a:endParaRPr>
            </a:p>
          </p:txBody>
        </p:sp>
        <p:sp>
          <p:nvSpPr>
            <p:cNvPr id="17" name="矩形 16"/>
            <p:cNvSpPr/>
            <p:nvPr/>
          </p:nvSpPr>
          <p:spPr>
            <a:xfrm>
              <a:off x="2685369" y="1981592"/>
              <a:ext cx="2241974" cy="338554"/>
            </a:xfrm>
            <a:prstGeom prst="rect">
              <a:avLst/>
            </a:prstGeom>
          </p:spPr>
          <p:txBody>
            <a:bodyPr wrap="square">
              <a:spAutoFit/>
            </a:bodyPr>
            <a:lstStyle/>
            <a:p>
              <a:pPr algn="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亚马逊提供云计算</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43317"/>
            <a:chOff x="1818113" y="1981592"/>
            <a:chExt cx="3109230" cy="1243317"/>
          </a:xfrm>
        </p:grpSpPr>
        <p:sp>
          <p:nvSpPr>
            <p:cNvPr id="19" name="矩形 18"/>
            <p:cNvSpPr/>
            <p:nvPr/>
          </p:nvSpPr>
          <p:spPr>
            <a:xfrm>
              <a:off x="1818114" y="2334216"/>
              <a:ext cx="3109229" cy="890693"/>
            </a:xfrm>
            <a:prstGeom prst="rect">
              <a:avLst/>
            </a:prstGeom>
          </p:spPr>
          <p:txBody>
            <a:bodyPr wrap="square">
              <a:spAutoFit/>
            </a:body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rPr>
                <a:t>2011</a:t>
              </a:r>
              <a:r>
                <a:rPr lang="zh-CN" altLang="zh-CN" sz="1200" dirty="0">
                  <a:solidFill>
                    <a:srgbClr val="10FBFE"/>
                  </a:solidFill>
                  <a:latin typeface="微软雅黑" panose="020B0503020204020204" charset="-122"/>
                  <a:ea typeface="微软雅黑" panose="020B0503020204020204" charset="-122"/>
                  <a:cs typeface="+mn-ea"/>
                </a:rPr>
                <a:t>年，哥伦比亚大学的</a:t>
              </a:r>
              <a:r>
                <a:rPr lang="en-US" altLang="zh-CN" sz="1200" dirty="0">
                  <a:solidFill>
                    <a:srgbClr val="10FBFE"/>
                  </a:solidFill>
                  <a:latin typeface="微软雅黑" panose="020B0503020204020204" charset="-122"/>
                  <a:ea typeface="微软雅黑" panose="020B0503020204020204" charset="-122"/>
                  <a:cs typeface="+mn-ea"/>
                </a:rPr>
                <a:t>Prof. </a:t>
              </a:r>
              <a:r>
                <a:rPr lang="en-US" altLang="zh-CN" sz="1200" dirty="0" err="1">
                  <a:solidFill>
                    <a:srgbClr val="10FBFE"/>
                  </a:solidFill>
                  <a:latin typeface="微软雅黑" panose="020B0503020204020204" charset="-122"/>
                  <a:ea typeface="微软雅黑" panose="020B0503020204020204" charset="-122"/>
                  <a:cs typeface="+mn-ea"/>
                </a:rPr>
                <a:t>Stolfo</a:t>
              </a:r>
              <a:r>
                <a:rPr lang="zh-CN" altLang="zh-CN" sz="1200" dirty="0">
                  <a:solidFill>
                    <a:srgbClr val="10FBFE"/>
                  </a:solidFill>
                  <a:latin typeface="微软雅黑" panose="020B0503020204020204" charset="-122"/>
                  <a:ea typeface="微软雅黑" panose="020B0503020204020204" charset="-122"/>
                  <a:cs typeface="+mn-ea"/>
                </a:rPr>
                <a:t>教授提出雾计算（</a:t>
              </a:r>
              <a:r>
                <a:rPr lang="en-US" altLang="zh-CN" sz="1200" dirty="0">
                  <a:solidFill>
                    <a:srgbClr val="10FBFE"/>
                  </a:solidFill>
                  <a:latin typeface="微软雅黑" panose="020B0503020204020204" charset="-122"/>
                  <a:ea typeface="微软雅黑" panose="020B0503020204020204" charset="-122"/>
                  <a:cs typeface="+mn-ea"/>
                </a:rPr>
                <a:t>Fog Computing</a:t>
              </a:r>
              <a:r>
                <a:rPr lang="zh-CN" altLang="zh-CN" sz="1200" dirty="0">
                  <a:solidFill>
                    <a:srgbClr val="10FBFE"/>
                  </a:solidFill>
                  <a:latin typeface="微软雅黑" panose="020B0503020204020204" charset="-122"/>
                  <a:ea typeface="微软雅黑" panose="020B0503020204020204" charset="-122"/>
                  <a:cs typeface="+mn-ea"/>
                </a:rPr>
                <a:t>），</a:t>
              </a:r>
              <a:r>
                <a:rPr lang="zh-CN" altLang="en-US" sz="1200" dirty="0">
                  <a:solidFill>
                    <a:srgbClr val="10FBFE"/>
                  </a:solidFill>
                  <a:latin typeface="微软雅黑" panose="020B0503020204020204" charset="-122"/>
                  <a:ea typeface="微软雅黑" panose="020B0503020204020204" charset="-122"/>
                  <a:cs typeface="+mn-ea"/>
                </a:rPr>
                <a:t>然</a:t>
              </a:r>
              <a:r>
                <a:rPr lang="zh-CN" altLang="zh-CN" sz="1200" dirty="0">
                  <a:solidFill>
                    <a:srgbClr val="10FBFE"/>
                  </a:solidFill>
                  <a:latin typeface="微软雅黑" panose="020B0503020204020204" charset="-122"/>
                  <a:ea typeface="微软雅黑" panose="020B0503020204020204" charset="-122"/>
                  <a:cs typeface="+mn-ea"/>
                </a:rPr>
                <a:t>后被思科公司理论化。 </a:t>
              </a:r>
              <a:endParaRPr lang="zh-CN" altLang="en-US" sz="1200" dirty="0">
                <a:solidFill>
                  <a:srgbClr val="10FBFE"/>
                </a:solidFill>
                <a:latin typeface="微软雅黑" panose="020B0503020204020204" charset="-122"/>
                <a:ea typeface="微软雅黑" panose="020B0503020204020204" charset="-122"/>
                <a:cs typeface="+mn-ea"/>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CN" altLang="en-US" sz="1600" b="1" dirty="0">
                  <a:solidFill>
                    <a:srgbClr val="10FBFE"/>
                  </a:solidFill>
                  <a:latin typeface="微软雅黑" panose="020B0503020204020204" charset="-122"/>
                  <a:ea typeface="微软雅黑" panose="020B0503020204020204" charset="-122"/>
                  <a:sym typeface="+mn-ea"/>
                </a:rPr>
                <a:t>提出雾计算</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43317"/>
            <a:chOff x="1818114" y="1981592"/>
            <a:chExt cx="3109229" cy="1243317"/>
          </a:xfrm>
        </p:grpSpPr>
        <p:sp>
          <p:nvSpPr>
            <p:cNvPr id="22" name="矩形 21"/>
            <p:cNvSpPr/>
            <p:nvPr/>
          </p:nvSpPr>
          <p:spPr>
            <a:xfrm>
              <a:off x="1818114" y="2334216"/>
              <a:ext cx="3109229" cy="890693"/>
            </a:xfrm>
            <a:prstGeom prst="rect">
              <a:avLst/>
            </a:prstGeom>
          </p:spPr>
          <p:txBody>
            <a:bodyPr wrap="square">
              <a:spAutoFit/>
            </a:bodyPr>
            <a:lstStyle/>
            <a:p>
              <a:pPr>
                <a:lnSpc>
                  <a:spcPct val="150000"/>
                </a:lnSpc>
              </a:pPr>
              <a:r>
                <a:rPr lang="zh-CN" altLang="zh-CN" sz="1200" dirty="0">
                  <a:solidFill>
                    <a:srgbClr val="10FBFE"/>
                  </a:solidFill>
                  <a:latin typeface="微软雅黑" panose="020B0503020204020204" charset="-122"/>
                  <a:ea typeface="微软雅黑" panose="020B0503020204020204" charset="-122"/>
                  <a:cs typeface="+mn-ea"/>
                </a:rPr>
                <a:t>云数据库是在云计算背景下发展的一种共享基础架构的方法</a:t>
              </a:r>
              <a:r>
                <a:rPr lang="zh-CN" altLang="en-US" sz="1200" dirty="0">
                  <a:solidFill>
                    <a:srgbClr val="10FBFE"/>
                  </a:solidFill>
                  <a:latin typeface="微软雅黑" panose="020B0503020204020204" charset="-122"/>
                  <a:ea typeface="微软雅黑" panose="020B0503020204020204" charset="-122"/>
                  <a:cs typeface="+mn-ea"/>
                </a:rPr>
                <a:t>。且同云计算相似，其所能管理使用的资源同样需要资源池化。 </a:t>
              </a: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云数据库产生</a:t>
              </a:r>
              <a:endParaRPr lang="zh-CN" altLang="en-US" b="1" dirty="0">
                <a:solidFill>
                  <a:schemeClr val="tx1">
                    <a:lumMod val="65000"/>
                    <a:lumOff val="35000"/>
                  </a:schemeClr>
                </a:solidFill>
              </a:endParaRPr>
            </a:p>
          </p:txBody>
        </p:sp>
      </p:grpSp>
      <p:grpSp>
        <p:nvGrpSpPr>
          <p:cNvPr id="26" name="组合 25">
            <a:extLst>
              <a:ext uri="{FF2B5EF4-FFF2-40B4-BE49-F238E27FC236}">
                <a16:creationId xmlns:a16="http://schemas.microsoft.com/office/drawing/2014/main" id="{58E56093-92F2-4CD4-3CB3-8954F22B149B}"/>
              </a:ext>
            </a:extLst>
          </p:cNvPr>
          <p:cNvGrpSpPr/>
          <p:nvPr/>
        </p:nvGrpSpPr>
        <p:grpSpPr>
          <a:xfrm>
            <a:off x="1991832"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1CCBD3CD-F031-FB51-5245-C99AEE728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532" y="3880871"/>
              <a:ext cx="635000" cy="635000"/>
            </a:xfrm>
            <a:prstGeom prst="rect">
              <a:avLst/>
            </a:prstGeom>
          </p:spPr>
        </p:pic>
      </p:grpSp>
      <p:grpSp>
        <p:nvGrpSpPr>
          <p:cNvPr id="31" name="组合 30">
            <a:extLst>
              <a:ext uri="{FF2B5EF4-FFF2-40B4-BE49-F238E27FC236}">
                <a16:creationId xmlns:a16="http://schemas.microsoft.com/office/drawing/2014/main" id="{F58BEF13-FB15-4A7F-6188-C8C05506AAF2}"/>
              </a:ext>
            </a:extLst>
          </p:cNvPr>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28A51A8C-5E18-D3C7-6667-817307C7F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844" y="2876787"/>
              <a:ext cx="635000" cy="635000"/>
            </a:xfrm>
            <a:prstGeom prst="rect">
              <a:avLst/>
            </a:prstGeom>
          </p:spPr>
        </p:pic>
      </p:grpSp>
      <p:grpSp>
        <p:nvGrpSpPr>
          <p:cNvPr id="38" name="组合 37">
            <a:extLst>
              <a:ext uri="{FF2B5EF4-FFF2-40B4-BE49-F238E27FC236}">
                <a16:creationId xmlns:a16="http://schemas.microsoft.com/office/drawing/2014/main" id="{0AAF7C02-BA88-D8B6-8CEF-FE2B1DBA039F}"/>
              </a:ext>
            </a:extLst>
          </p:cNvPr>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7" name="图片 36">
              <a:extLst>
                <a:ext uri="{FF2B5EF4-FFF2-40B4-BE49-F238E27FC236}">
                  <a16:creationId xmlns:a16="http://schemas.microsoft.com/office/drawing/2014/main" id="{1B6CB833-2112-534C-CAC2-DE1F82618873}"/>
                </a:ext>
              </a:extLst>
            </p:cNvPr>
            <p:cNvPicPr>
              <a:picLocks noChangeAspect="1"/>
            </p:cNvPicPr>
            <p:nvPr/>
          </p:nvPicPr>
          <p:blipFill rotWithShape="1">
            <a:blip r:embed="rId5">
              <a:extLst>
                <a:ext uri="{28A0092B-C50C-407E-A947-70E740481C1C}">
                  <a14:useLocalDpi xmlns:a14="http://schemas.microsoft.com/office/drawing/2010/main" val="0"/>
                </a:ext>
              </a:extLst>
            </a:blip>
            <a:srcRect l="-10554" t="-10571" r="-10554" b="-10537"/>
            <a:stretch/>
          </p:blipFill>
          <p:spPr>
            <a:xfrm>
              <a:off x="6994156" y="3846760"/>
              <a:ext cx="635000" cy="635000"/>
            </a:xfrm>
            <a:prstGeom prst="rect">
              <a:avLst/>
            </a:prstGeom>
          </p:spPr>
        </p:pic>
      </p:grpSp>
      <p:grpSp>
        <p:nvGrpSpPr>
          <p:cNvPr id="41" name="组合 40">
            <a:extLst>
              <a:ext uri="{FF2B5EF4-FFF2-40B4-BE49-F238E27FC236}">
                <a16:creationId xmlns:a16="http://schemas.microsoft.com/office/drawing/2014/main" id="{31F7BE69-8BD7-0D30-6FF2-B3AEAE02773F}"/>
              </a:ext>
            </a:extLst>
          </p:cNvPr>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01CC4627-923D-6273-CD98-76180FC97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2448" y="2958986"/>
              <a:ext cx="635000" cy="635000"/>
            </a:xfrm>
            <a:prstGeom prst="rect">
              <a:avLst/>
            </a:prstGeom>
          </p:spPr>
        </p:pic>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3" presetClass="entr" presetSubtype="36"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strVal val="(6*min(max(#ppt_w*#ppt_h,.3),1)-7.4)/-.7*#ppt_w"/>
                                          </p:val>
                                        </p:tav>
                                        <p:tav tm="100000">
                                          <p:val>
                                            <p:strVal val="#ppt_w"/>
                                          </p:val>
                                        </p:tav>
                                      </p:tavLst>
                                    </p:anim>
                                    <p:anim calcmode="lin" valueType="num">
                                      <p:cBhvr>
                                        <p:cTn id="21" dur="500" fill="hold"/>
                                        <p:tgtEl>
                                          <p:spTgt spid="26"/>
                                        </p:tgtEl>
                                        <p:attrNameLst>
                                          <p:attrName>ppt_h</p:attrName>
                                        </p:attrNameLst>
                                      </p:cBhvr>
                                      <p:tavLst>
                                        <p:tav tm="0">
                                          <p:val>
                                            <p:strVal val="(6*min(max(#ppt_w*#ppt_h,.3),1)-7.4)/-.7*#ppt_h"/>
                                          </p:val>
                                        </p:tav>
                                        <p:tav tm="100000">
                                          <p:val>
                                            <p:strVal val="#ppt_h"/>
                                          </p:val>
                                        </p:tav>
                                      </p:tavLst>
                                    </p:anim>
                                    <p:anim calcmode="lin" valueType="num">
                                      <p:cBhvr>
                                        <p:cTn id="22" dur="500" fill="hold"/>
                                        <p:tgtEl>
                                          <p:spTgt spid="26"/>
                                        </p:tgtEl>
                                        <p:attrNameLst>
                                          <p:attrName>ppt_x</p:attrName>
                                        </p:attrNameLst>
                                      </p:cBhvr>
                                      <p:tavLst>
                                        <p:tav tm="0">
                                          <p:val>
                                            <p:fltVal val="0.5"/>
                                          </p:val>
                                        </p:tav>
                                        <p:tav tm="100000">
                                          <p:val>
                                            <p:strVal val="#ppt_x"/>
                                          </p:val>
                                        </p:tav>
                                      </p:tavLst>
                                    </p:anim>
                                    <p:anim calcmode="lin" valueType="num">
                                      <p:cBhvr>
                                        <p:cTn id="23" dur="500" fill="hold"/>
                                        <p:tgtEl>
                                          <p:spTgt spid="26"/>
                                        </p:tgtEl>
                                        <p:attrNameLst>
                                          <p:attrName>ppt_y</p:attrName>
                                        </p:attrNameLst>
                                      </p:cBhvr>
                                      <p:tavLst>
                                        <p:tav tm="0">
                                          <p:val>
                                            <p:strVal val="1+(6*min(max(#ppt_w*#ppt_h,.3),1)-7.4)/-.7*#ppt_h/2"/>
                                          </p:val>
                                        </p:tav>
                                        <p:tav tm="100000">
                                          <p:val>
                                            <p:strVal val="#ppt_y"/>
                                          </p:val>
                                        </p:tav>
                                      </p:tavLst>
                                    </p:anim>
                                  </p:childTnLst>
                                </p:cTn>
                              </p:par>
                              <p:par>
                                <p:cTn id="24" presetID="23" presetClass="entr" presetSubtype="36" fill="hold" nodeType="withEffect">
                                  <p:stCondLst>
                                    <p:cond delay="25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strVal val="(6*min(max(#ppt_w*#ppt_h,.3),1)-7.4)/-.7*#ppt_w"/>
                                          </p:val>
                                        </p:tav>
                                        <p:tav tm="100000">
                                          <p:val>
                                            <p:strVal val="#ppt_w"/>
                                          </p:val>
                                        </p:tav>
                                      </p:tavLst>
                                    </p:anim>
                                    <p:anim calcmode="lin" valueType="num">
                                      <p:cBhvr>
                                        <p:cTn id="27" dur="500" fill="hold"/>
                                        <p:tgtEl>
                                          <p:spTgt spid="31"/>
                                        </p:tgtEl>
                                        <p:attrNameLst>
                                          <p:attrName>ppt_h</p:attrName>
                                        </p:attrNameLst>
                                      </p:cBhvr>
                                      <p:tavLst>
                                        <p:tav tm="0">
                                          <p:val>
                                            <p:strVal val="(6*min(max(#ppt_w*#ppt_h,.3),1)-7.4)/-.7*#ppt_h"/>
                                          </p:val>
                                        </p:tav>
                                        <p:tav tm="100000">
                                          <p:val>
                                            <p:strVal val="#ppt_h"/>
                                          </p:val>
                                        </p:tav>
                                      </p:tavLst>
                                    </p:anim>
                                    <p:anim calcmode="lin" valueType="num">
                                      <p:cBhvr>
                                        <p:cTn id="28" dur="500" fill="hold"/>
                                        <p:tgtEl>
                                          <p:spTgt spid="31"/>
                                        </p:tgtEl>
                                        <p:attrNameLst>
                                          <p:attrName>ppt_x</p:attrName>
                                        </p:attrNameLst>
                                      </p:cBhvr>
                                      <p:tavLst>
                                        <p:tav tm="0">
                                          <p:val>
                                            <p:fltVal val="0.5"/>
                                          </p:val>
                                        </p:tav>
                                        <p:tav tm="100000">
                                          <p:val>
                                            <p:strVal val="#ppt_x"/>
                                          </p:val>
                                        </p:tav>
                                      </p:tavLst>
                                    </p:anim>
                                    <p:anim calcmode="lin" valueType="num">
                                      <p:cBhvr>
                                        <p:cTn id="29" dur="500" fill="hold"/>
                                        <p:tgtEl>
                                          <p:spTgt spid="31"/>
                                        </p:tgtEl>
                                        <p:attrNameLst>
                                          <p:attrName>ppt_y</p:attrName>
                                        </p:attrNameLst>
                                      </p:cBhvr>
                                      <p:tavLst>
                                        <p:tav tm="0">
                                          <p:val>
                                            <p:strVal val="1+(6*min(max(#ppt_w*#ppt_h,.3),1)-7.4)/-.7*#ppt_h/2"/>
                                          </p:val>
                                        </p:tav>
                                        <p:tav tm="100000">
                                          <p:val>
                                            <p:strVal val="#ppt_y"/>
                                          </p:val>
                                        </p:tav>
                                      </p:tavLst>
                                    </p:anim>
                                  </p:childTnLst>
                                </p:cTn>
                              </p:par>
                              <p:par>
                                <p:cTn id="30" presetID="23" presetClass="entr" presetSubtype="36" fill="hold" nodeType="withEffect">
                                  <p:stCondLst>
                                    <p:cond delay="50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strVal val="(6*min(max(#ppt_w*#ppt_h,.3),1)-7.4)/-.7*#ppt_w"/>
                                          </p:val>
                                        </p:tav>
                                        <p:tav tm="100000">
                                          <p:val>
                                            <p:strVal val="#ppt_w"/>
                                          </p:val>
                                        </p:tav>
                                      </p:tavLst>
                                    </p:anim>
                                    <p:anim calcmode="lin" valueType="num">
                                      <p:cBhvr>
                                        <p:cTn id="33" dur="500" fill="hold"/>
                                        <p:tgtEl>
                                          <p:spTgt spid="38"/>
                                        </p:tgtEl>
                                        <p:attrNameLst>
                                          <p:attrName>ppt_h</p:attrName>
                                        </p:attrNameLst>
                                      </p:cBhvr>
                                      <p:tavLst>
                                        <p:tav tm="0">
                                          <p:val>
                                            <p:strVal val="(6*min(max(#ppt_w*#ppt_h,.3),1)-7.4)/-.7*#ppt_h"/>
                                          </p:val>
                                        </p:tav>
                                        <p:tav tm="100000">
                                          <p:val>
                                            <p:strVal val="#ppt_h"/>
                                          </p:val>
                                        </p:tav>
                                      </p:tavLst>
                                    </p:anim>
                                    <p:anim calcmode="lin" valueType="num">
                                      <p:cBhvr>
                                        <p:cTn id="34" dur="500" fill="hold"/>
                                        <p:tgtEl>
                                          <p:spTgt spid="38"/>
                                        </p:tgtEl>
                                        <p:attrNameLst>
                                          <p:attrName>ppt_x</p:attrName>
                                        </p:attrNameLst>
                                      </p:cBhvr>
                                      <p:tavLst>
                                        <p:tav tm="0">
                                          <p:val>
                                            <p:fltVal val="0.5"/>
                                          </p:val>
                                        </p:tav>
                                        <p:tav tm="100000">
                                          <p:val>
                                            <p:strVal val="#ppt_x"/>
                                          </p:val>
                                        </p:tav>
                                      </p:tavLst>
                                    </p:anim>
                                    <p:anim calcmode="lin" valueType="num">
                                      <p:cBhvr>
                                        <p:cTn id="35" dur="500" fill="hold"/>
                                        <p:tgtEl>
                                          <p:spTgt spid="38"/>
                                        </p:tgtEl>
                                        <p:attrNameLst>
                                          <p:attrName>ppt_y</p:attrName>
                                        </p:attrNameLst>
                                      </p:cBhvr>
                                      <p:tavLst>
                                        <p:tav tm="0">
                                          <p:val>
                                            <p:strVal val="1+(6*min(max(#ppt_w*#ppt_h,.3),1)-7.4)/-.7*#ppt_h/2"/>
                                          </p:val>
                                        </p:tav>
                                        <p:tav tm="100000">
                                          <p:val>
                                            <p:strVal val="#ppt_y"/>
                                          </p:val>
                                        </p:tav>
                                      </p:tavLst>
                                    </p:anim>
                                  </p:childTnLst>
                                </p:cTn>
                              </p:par>
                              <p:par>
                                <p:cTn id="36" presetID="23" presetClass="entr" presetSubtype="36" repeatCount="0" fill="hold" nodeType="withEffect">
                                  <p:stCondLst>
                                    <p:cond delay="75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strVal val="(6*min(max(#ppt_w*#ppt_h,.3),1)-7.4)/-.7*#ppt_w"/>
                                          </p:val>
                                        </p:tav>
                                        <p:tav tm="100000">
                                          <p:val>
                                            <p:strVal val="#ppt_w"/>
                                          </p:val>
                                        </p:tav>
                                      </p:tavLst>
                                    </p:anim>
                                    <p:anim calcmode="lin" valueType="num">
                                      <p:cBhvr>
                                        <p:cTn id="39" dur="500" fill="hold"/>
                                        <p:tgtEl>
                                          <p:spTgt spid="41"/>
                                        </p:tgtEl>
                                        <p:attrNameLst>
                                          <p:attrName>ppt_h</p:attrName>
                                        </p:attrNameLst>
                                      </p:cBhvr>
                                      <p:tavLst>
                                        <p:tav tm="0">
                                          <p:val>
                                            <p:strVal val="(6*min(max(#ppt_w*#ppt_h,.3),1)-7.4)/-.7*#ppt_h"/>
                                          </p:val>
                                        </p:tav>
                                        <p:tav tm="100000">
                                          <p:val>
                                            <p:strVal val="#ppt_h"/>
                                          </p:val>
                                        </p:tav>
                                      </p:tavLst>
                                    </p:anim>
                                    <p:anim calcmode="lin" valueType="num">
                                      <p:cBhvr>
                                        <p:cTn id="40" dur="500" fill="hold"/>
                                        <p:tgtEl>
                                          <p:spTgt spid="41"/>
                                        </p:tgtEl>
                                        <p:attrNameLst>
                                          <p:attrName>ppt_x</p:attrName>
                                        </p:attrNameLst>
                                      </p:cBhvr>
                                      <p:tavLst>
                                        <p:tav tm="0">
                                          <p:val>
                                            <p:fltVal val="0.5"/>
                                          </p:val>
                                        </p:tav>
                                        <p:tav tm="100000">
                                          <p:val>
                                            <p:strVal val="#ppt_x"/>
                                          </p:val>
                                        </p:tav>
                                      </p:tavLst>
                                    </p:anim>
                                    <p:anim calcmode="lin" valueType="num">
                                      <p:cBhvr>
                                        <p:cTn id="41" dur="500" fill="hold"/>
                                        <p:tgtEl>
                                          <p:spTgt spid="41"/>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2250"/>
                            </p:stCondLst>
                            <p:childTnLst>
                              <p:par>
                                <p:cTn id="43" presetID="1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ppt_x</p:attrName>
                                        </p:attrNameLst>
                                      </p:cBhvr>
                                      <p:tavLst>
                                        <p:tav tm="0">
                                          <p:val>
                                            <p:strVal val="#ppt_x-#ppt_w*1.125000"/>
                                          </p:val>
                                        </p:tav>
                                        <p:tav tm="100000">
                                          <p:val>
                                            <p:strVal val="#ppt_x"/>
                                          </p:val>
                                        </p:tav>
                                      </p:tavLst>
                                    </p:anim>
                                    <p:animEffect transition="in" filter="wipe(right)">
                                      <p:cBhvr>
                                        <p:cTn id="46" dur="500"/>
                                        <p:tgtEl>
                                          <p:spTgt spid="12"/>
                                        </p:tgtEl>
                                      </p:cBhvr>
                                    </p:animEffect>
                                  </p:childTnLst>
                                </p:cTn>
                              </p:par>
                              <p:par>
                                <p:cTn id="47" presetID="12" presetClass="entr" presetSubtype="2" fill="hold" nodeType="withEffect">
                                  <p:stCondLst>
                                    <p:cond delay="25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p:tgtEl>
                                          <p:spTgt spid="15"/>
                                        </p:tgtEl>
                                        <p:attrNameLst>
                                          <p:attrName>ppt_x</p:attrName>
                                        </p:attrNameLst>
                                      </p:cBhvr>
                                      <p:tavLst>
                                        <p:tav tm="0">
                                          <p:val>
                                            <p:strVal val="#ppt_x+#ppt_w*1.125000"/>
                                          </p:val>
                                        </p:tav>
                                        <p:tav tm="100000">
                                          <p:val>
                                            <p:strVal val="#ppt_x"/>
                                          </p:val>
                                        </p:tav>
                                      </p:tavLst>
                                    </p:anim>
                                    <p:animEffect transition="in" filter="wipe(left)">
                                      <p:cBhvr>
                                        <p:cTn id="50" dur="500"/>
                                        <p:tgtEl>
                                          <p:spTgt spid="15"/>
                                        </p:tgtEl>
                                      </p:cBhvr>
                                    </p:animEffect>
                                  </p:childTnLst>
                                </p:cTn>
                              </p:par>
                              <p:par>
                                <p:cTn id="51" presetID="12" presetClass="entr" presetSubtype="8" fill="hold" nodeType="withEffect">
                                  <p:stCondLst>
                                    <p:cond delay="50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p:tgtEl>
                                          <p:spTgt spid="18"/>
                                        </p:tgtEl>
                                        <p:attrNameLst>
                                          <p:attrName>ppt_x</p:attrName>
                                        </p:attrNameLst>
                                      </p:cBhvr>
                                      <p:tavLst>
                                        <p:tav tm="0">
                                          <p:val>
                                            <p:strVal val="#ppt_x-#ppt_w*1.125000"/>
                                          </p:val>
                                        </p:tav>
                                        <p:tav tm="100000">
                                          <p:val>
                                            <p:strVal val="#ppt_x"/>
                                          </p:val>
                                        </p:tav>
                                      </p:tavLst>
                                    </p:anim>
                                    <p:animEffect transition="in" filter="wipe(right)">
                                      <p:cBhvr>
                                        <p:cTn id="54" dur="500"/>
                                        <p:tgtEl>
                                          <p:spTgt spid="18"/>
                                        </p:tgtEl>
                                      </p:cBhvr>
                                    </p:animEffect>
                                  </p:childTnLst>
                                </p:cTn>
                              </p:par>
                              <p:par>
                                <p:cTn id="55" presetID="12" presetClass="entr" presetSubtype="2" fill="hold" nodeType="withEffect">
                                  <p:stCondLst>
                                    <p:cond delay="75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p:tgtEl>
                                          <p:spTgt spid="21"/>
                                        </p:tgtEl>
                                        <p:attrNameLst>
                                          <p:attrName>ppt_x</p:attrName>
                                        </p:attrNameLst>
                                      </p:cBhvr>
                                      <p:tavLst>
                                        <p:tav tm="0">
                                          <p:val>
                                            <p:strVal val="#ppt_x+#ppt_w*1.125000"/>
                                          </p:val>
                                        </p:tav>
                                        <p:tav tm="100000">
                                          <p:val>
                                            <p:strVal val="#ppt_x"/>
                                          </p:val>
                                        </p:tav>
                                      </p:tavLst>
                                    </p:anim>
                                    <p:animEffect transition="in" filter="wipe(left)">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云数据库的优势</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6780848" y="1742123"/>
            <a:ext cx="3949065" cy="1453442"/>
            <a:chOff x="6762750" y="1238250"/>
            <a:chExt cx="5265420" cy="1937923"/>
          </a:xfrm>
        </p:grpSpPr>
        <p:sp>
          <p:nvSpPr>
            <p:cNvPr id="8198" name="矩形 16"/>
            <p:cNvSpPr>
              <a:spLocks noChangeArrowheads="1"/>
            </p:cNvSpPr>
            <p:nvPr/>
          </p:nvSpPr>
          <p:spPr bwMode="auto">
            <a:xfrm>
              <a:off x="7373197" y="1619250"/>
              <a:ext cx="4654973" cy="155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rPr>
                <a:t>云数据库版本更新速度快，紧跟</a:t>
              </a:r>
              <a:r>
                <a:rPr lang="en-US" altLang="zh-CN" sz="1200" dirty="0">
                  <a:solidFill>
                    <a:srgbClr val="10FBFE"/>
                  </a:solidFill>
                  <a:latin typeface="微软雅黑" panose="020B0503020204020204" charset="-122"/>
                  <a:ea typeface="微软雅黑" panose="020B0503020204020204" charset="-122"/>
                  <a:cs typeface="+mn-ea"/>
                </a:rPr>
                <a:t>MySQL</a:t>
              </a:r>
              <a:r>
                <a:rPr lang="zh-CN" altLang="en-US" sz="1200" dirty="0">
                  <a:solidFill>
                    <a:srgbClr val="10FBFE"/>
                  </a:solidFill>
                  <a:latin typeface="微软雅黑" panose="020B0503020204020204" charset="-122"/>
                  <a:ea typeface="微软雅黑" panose="020B0503020204020204" charset="-122"/>
                  <a:cs typeface="+mn-ea"/>
                </a:rPr>
                <a:t>最新版本，省去运维人员大半夜蹲电脑前盯升级；</a:t>
              </a:r>
              <a:r>
                <a:rPr lang="en-US" altLang="zh-CN" sz="1200" dirty="0">
                  <a:solidFill>
                    <a:srgbClr val="10FBFE"/>
                  </a:solidFill>
                  <a:latin typeface="微软雅黑" panose="020B0503020204020204" charset="-122"/>
                  <a:ea typeface="微软雅黑" panose="020B0503020204020204" charset="-122"/>
                  <a:cs typeface="+mn-ea"/>
                </a:rPr>
                <a:t>2</a:t>
              </a:r>
              <a:r>
                <a:rPr lang="zh-CN" altLang="en-US" sz="1200" dirty="0">
                  <a:solidFill>
                    <a:srgbClr val="10FBFE"/>
                  </a:solidFill>
                  <a:latin typeface="微软雅黑" panose="020B0503020204020204" charset="-122"/>
                  <a:ea typeface="微软雅黑" panose="020B0503020204020204" charset="-122"/>
                  <a:cs typeface="+mn-ea"/>
                </a:rPr>
                <a:t>分钟内可创建完成并投入使用，还可以通过控制台操作自动主备复制、数据备份、日志备份等。</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8199" name="矩形 9"/>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rgbClr val="10FBFE"/>
                  </a:solidFill>
                  <a:latin typeface="微软雅黑" panose="020B0503020204020204" charset="-122"/>
                  <a:ea typeface="微软雅黑" panose="020B0503020204020204" charset="-122"/>
                  <a:sym typeface="+mn-ea"/>
                </a:rPr>
                <a:t>可操控性高</a:t>
              </a:r>
              <a:endParaRPr lang="zh-CN" altLang="en-US" b="1" dirty="0">
                <a:solidFill>
                  <a:schemeClr val="bg1"/>
                </a:solidFill>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381558" y="4153853"/>
            <a:ext cx="3644900" cy="1730441"/>
            <a:chOff x="6762750" y="1238250"/>
            <a:chExt cx="4859867" cy="2307255"/>
          </a:xfrm>
        </p:grpSpPr>
        <p:sp>
          <p:nvSpPr>
            <p:cNvPr id="18" name="矩形 16"/>
            <p:cNvSpPr>
              <a:spLocks noChangeArrowheads="1"/>
            </p:cNvSpPr>
            <p:nvPr/>
          </p:nvSpPr>
          <p:spPr bwMode="auto">
            <a:xfrm>
              <a:off x="7373197" y="1619250"/>
              <a:ext cx="4249420" cy="192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rPr>
                <a:t>无可否认，这是大多数企业选择使用云数据库的原因，从硬件（计算机、网络交换器等设备）、软件、搭建、部署、运维等多个方面节省人力物力时间成本，远比自建数据库所需的成本要低得多。</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2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rgbClr val="10FBFE"/>
                  </a:solidFill>
                  <a:latin typeface="微软雅黑" panose="020B0503020204020204" charset="-122"/>
                  <a:ea typeface="微软雅黑" panose="020B0503020204020204" charset="-122"/>
                  <a:sym typeface="+mn-ea"/>
                </a:rPr>
                <a:t>高性价比</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1319213" y="3765868"/>
            <a:ext cx="3644900" cy="1453442"/>
            <a:chOff x="6762750" y="1238250"/>
            <a:chExt cx="4859867" cy="1937923"/>
          </a:xfrm>
        </p:grpSpPr>
        <p:sp>
          <p:nvSpPr>
            <p:cNvPr id="28" name="矩形 16"/>
            <p:cNvSpPr>
              <a:spLocks noChangeArrowheads="1"/>
            </p:cNvSpPr>
            <p:nvPr/>
          </p:nvSpPr>
          <p:spPr bwMode="auto">
            <a:xfrm>
              <a:off x="7373197" y="1619250"/>
              <a:ext cx="4249420" cy="155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rPr>
                <a:t>云数据库由于其云计算特性，可拓展性高，用户可按需弹性拓展云数据库；基础版的云数据库约</a:t>
              </a:r>
              <a:r>
                <a:rPr lang="en-US" altLang="zh-CN" sz="1200" dirty="0">
                  <a:solidFill>
                    <a:srgbClr val="10FBFE"/>
                  </a:solidFill>
                  <a:latin typeface="微软雅黑" panose="020B0503020204020204" charset="-122"/>
                  <a:ea typeface="微软雅黑" panose="020B0503020204020204" charset="-122"/>
                  <a:cs typeface="+mn-ea"/>
                </a:rPr>
                <a:t>15</a:t>
              </a:r>
              <a:r>
                <a:rPr lang="zh-CN" altLang="en-US" sz="1200" dirty="0">
                  <a:solidFill>
                    <a:srgbClr val="10FBFE"/>
                  </a:solidFill>
                  <a:latin typeface="微软雅黑" panose="020B0503020204020204" charset="-122"/>
                  <a:ea typeface="微软雅黑" panose="020B0503020204020204" charset="-122"/>
                  <a:cs typeface="+mn-ea"/>
                </a:rPr>
                <a:t>分钟即可完成故障转移，</a:t>
              </a:r>
              <a:r>
                <a:rPr lang="en-US" altLang="zh-CN" sz="1200" dirty="0">
                  <a:solidFill>
                    <a:srgbClr val="10FBFE"/>
                  </a:solidFill>
                  <a:latin typeface="微软雅黑" panose="020B0503020204020204" charset="-122"/>
                  <a:ea typeface="微软雅黑" panose="020B0503020204020204" charset="-122"/>
                  <a:cs typeface="+mn-ea"/>
                </a:rPr>
                <a:t>30</a:t>
              </a:r>
              <a:r>
                <a:rPr lang="zh-CN" altLang="en-US" sz="1200" dirty="0">
                  <a:solidFill>
                    <a:srgbClr val="10FBFE"/>
                  </a:solidFill>
                  <a:latin typeface="微软雅黑" panose="020B0503020204020204" charset="-122"/>
                  <a:ea typeface="微软雅黑" panose="020B0503020204020204" charset="-122"/>
                  <a:cs typeface="+mn-ea"/>
                </a:rPr>
                <a:t>秒内可实现故障恢复。</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29" name="矩形 9"/>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10FBFE"/>
                  </a:solidFill>
                  <a:latin typeface="微软雅黑" panose="020B0503020204020204" charset="-122"/>
                  <a:ea typeface="微软雅黑" panose="020B0503020204020204" charset="-122"/>
                  <a:sym typeface="+mn-ea"/>
                </a:rPr>
                <a:t>高拓展性和高恢复性</a:t>
              </a:r>
              <a:endParaRPr lang="zh-CN" altLang="en-US" b="1" dirty="0">
                <a:solidFill>
                  <a:schemeClr val="bg1"/>
                </a:solidFill>
              </a:endParaRP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a:solidFill>
                  <a:srgbClr val="10FBFE"/>
                </a:solidFill>
                <a:latin typeface="微软雅黑" panose="020B0503020204020204" charset="-122"/>
                <a:ea typeface="微软雅黑" panose="020B0503020204020204" charset="-122"/>
              </a:rPr>
              <a:t>国内外主要产品</a:t>
            </a:r>
          </a:p>
        </p:txBody>
      </p:sp>
      <p:sp>
        <p:nvSpPr>
          <p:cNvPr id="359" name="矩形 358"/>
          <p:cNvSpPr/>
          <p:nvPr/>
        </p:nvSpPr>
        <p:spPr>
          <a:xfrm>
            <a:off x="4620895" y="3197225"/>
            <a:ext cx="5001260" cy="890693"/>
          </a:xfrm>
          <a:prstGeom prst="rect">
            <a:avLst/>
          </a:prstGeom>
        </p:spPr>
        <p:txBody>
          <a:bodyPr wrap="square">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国内主要以腾讯、阿里巴巴、华为、百度等为主开展各种云服务。</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国外主要以</a:t>
            </a:r>
            <a:r>
              <a:rPr lang="en-US" altLang="zh-CN" sz="1200" spc="300" dirty="0">
                <a:solidFill>
                  <a:srgbClr val="10FBFE"/>
                </a:solidFill>
                <a:latin typeface="微软雅黑" panose="020B0503020204020204" charset="-122"/>
                <a:ea typeface="微软雅黑" panose="020B0503020204020204" charset="-122"/>
                <a:cs typeface="+mn-ea"/>
                <a:sym typeface="+mn-lt"/>
              </a:rPr>
              <a:t>Amazon</a:t>
            </a:r>
            <a:r>
              <a:rPr lang="zh-CN" altLang="en-US" sz="1200" spc="300" dirty="0">
                <a:solidFill>
                  <a:srgbClr val="10FBFE"/>
                </a:solidFill>
                <a:latin typeface="微软雅黑" panose="020B0503020204020204" charset="-122"/>
                <a:ea typeface="微软雅黑" panose="020B0503020204020204" charset="-122"/>
                <a:cs typeface="+mn-ea"/>
                <a:sym typeface="+mn-lt"/>
              </a:rPr>
              <a:t>、</a:t>
            </a:r>
            <a:r>
              <a:rPr lang="en-US" altLang="zh-CN" sz="1200" spc="300" dirty="0">
                <a:solidFill>
                  <a:srgbClr val="10FBFE"/>
                </a:solidFill>
                <a:latin typeface="微软雅黑" panose="020B0503020204020204" charset="-122"/>
                <a:ea typeface="微软雅黑" panose="020B0503020204020204" charset="-122"/>
                <a:cs typeface="+mn-ea"/>
                <a:sym typeface="+mn-lt"/>
              </a:rPr>
              <a:t>Google</a:t>
            </a:r>
            <a:r>
              <a:rPr lang="zh-CN" altLang="en-US" sz="1200" spc="300" dirty="0">
                <a:solidFill>
                  <a:srgbClr val="10FBFE"/>
                </a:solidFill>
                <a:latin typeface="微软雅黑" panose="020B0503020204020204" charset="-122"/>
                <a:ea typeface="微软雅黑" panose="020B0503020204020204" charset="-122"/>
                <a:cs typeface="+mn-ea"/>
                <a:sym typeface="+mn-lt"/>
              </a:rPr>
              <a:t>、</a:t>
            </a:r>
            <a:r>
              <a:rPr lang="en-US" altLang="zh-CN" sz="1200" spc="300" dirty="0">
                <a:solidFill>
                  <a:srgbClr val="10FBFE"/>
                </a:solidFill>
                <a:latin typeface="微软雅黑" panose="020B0503020204020204" charset="-122"/>
                <a:ea typeface="微软雅黑" panose="020B0503020204020204" charset="-122"/>
                <a:cs typeface="+mn-ea"/>
                <a:sym typeface="+mn-lt"/>
              </a:rPr>
              <a:t>Microsoft</a:t>
            </a:r>
            <a:r>
              <a:rPr lang="zh-CN" altLang="en-US" sz="1200" spc="300" dirty="0">
                <a:solidFill>
                  <a:srgbClr val="10FBFE"/>
                </a:solidFill>
                <a:latin typeface="微软雅黑" panose="020B0503020204020204" charset="-122"/>
                <a:ea typeface="微软雅黑" panose="020B0503020204020204" charset="-122"/>
                <a:cs typeface="+mn-ea"/>
                <a:sym typeface="+mn-lt"/>
              </a:rPr>
              <a:t>为主要领导的开展各种云服务。</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0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国内云数据库</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46458"/>
            <a:chOff x="1818113" y="1981592"/>
            <a:chExt cx="3109230" cy="1246458"/>
          </a:xfrm>
        </p:grpSpPr>
        <p:sp>
          <p:nvSpPr>
            <p:cNvPr id="63" name="矩形 62"/>
            <p:cNvSpPr/>
            <p:nvPr/>
          </p:nvSpPr>
          <p:spPr>
            <a:xfrm>
              <a:off x="1818114" y="2334216"/>
              <a:ext cx="3109229" cy="893834"/>
            </a:xfrm>
            <a:prstGeom prst="rect">
              <a:avLst/>
            </a:prstGeom>
          </p:spPr>
          <p:txBody>
            <a:bodyPr wrap="square">
              <a:spAutoFit/>
            </a:bodyPr>
            <a:lstStyle/>
            <a:p>
              <a:pPr>
                <a:lnSpc>
                  <a:spcPct val="150000"/>
                </a:lnSpc>
              </a:pPr>
              <a:r>
                <a:rPr lang="en" sz="1200" dirty="0" err="1">
                  <a:solidFill>
                    <a:srgbClr val="10FBFE"/>
                  </a:solidFill>
                  <a:latin typeface="微软雅黑" panose="020B0503020204020204" charset="-122"/>
                  <a:ea typeface="微软雅黑" panose="020B0503020204020204" charset="-122"/>
                  <a:cs typeface="+mn-ea"/>
                  <a:sym typeface="+mn-lt"/>
                </a:rPr>
                <a:t>腾讯云数据库</a:t>
              </a:r>
              <a:r>
                <a:rPr lang="zh-CN" altLang="en-US" sz="1200" dirty="0">
                  <a:solidFill>
                    <a:srgbClr val="10FBFE"/>
                  </a:solidFill>
                  <a:latin typeface="微软雅黑" panose="020B0503020204020204" charset="-122"/>
                  <a:ea typeface="微软雅黑" panose="020B0503020204020204" charset="-122"/>
                  <a:cs typeface="+mn-ea"/>
                  <a:sym typeface="+mn-lt"/>
                </a:rPr>
                <a:t>的产品分为关系型数据库、企业级分布式数据库、</a:t>
              </a:r>
              <a:r>
                <a:rPr lang="en-US" altLang="zh-CN" sz="1200" dirty="0">
                  <a:solidFill>
                    <a:srgbClr val="10FBFE"/>
                  </a:solidFill>
                  <a:latin typeface="微软雅黑" panose="020B0503020204020204" charset="-122"/>
                  <a:ea typeface="微软雅黑" panose="020B0503020204020204" charset="-122"/>
                  <a:cs typeface="+mn-ea"/>
                  <a:sym typeface="+mn-lt"/>
                </a:rPr>
                <a:t>NoSQL</a:t>
              </a:r>
              <a:r>
                <a:rPr lang="zh-CN" altLang="en-US" sz="1200" dirty="0">
                  <a:solidFill>
                    <a:srgbClr val="10FBFE"/>
                  </a:solidFill>
                  <a:latin typeface="微软雅黑" panose="020B0503020204020204" charset="-122"/>
                  <a:ea typeface="微软雅黑" panose="020B0503020204020204" charset="-122"/>
                  <a:cs typeface="+mn-ea"/>
                  <a:sym typeface="+mn-lt"/>
                </a:rPr>
                <a:t>数据库、数据库</a:t>
              </a:r>
              <a:r>
                <a:rPr lang="en-US" altLang="zh-CN" sz="1200" dirty="0">
                  <a:solidFill>
                    <a:srgbClr val="10FBFE"/>
                  </a:solidFill>
                  <a:latin typeface="微软雅黑" panose="020B0503020204020204" charset="-122"/>
                  <a:ea typeface="微软雅黑" panose="020B0503020204020204" charset="-122"/>
                  <a:cs typeface="+mn-ea"/>
                  <a:sym typeface="+mn-lt"/>
                </a:rPr>
                <a:t>SaaS</a:t>
              </a:r>
              <a:r>
                <a:rPr lang="zh-CN" altLang="en-US" sz="1200" dirty="0">
                  <a:solidFill>
                    <a:srgbClr val="10FBFE"/>
                  </a:solidFill>
                  <a:latin typeface="微软雅黑" panose="020B0503020204020204" charset="-122"/>
                  <a:ea typeface="微软雅黑" panose="020B0503020204020204" charset="-122"/>
                  <a:cs typeface="+mn-ea"/>
                  <a:sym typeface="+mn-lt"/>
                </a:rPr>
                <a:t>工具、数据库软硬一体等产品。</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dirty="0">
                  <a:solidFill>
                    <a:srgbClr val="10FBFE"/>
                  </a:solidFill>
                  <a:latin typeface="微软雅黑" panose="020B0503020204020204" charset="-122"/>
                  <a:ea typeface="微软雅黑" panose="020B0503020204020204" charset="-122"/>
                  <a:sym typeface="+mn-ea"/>
                </a:rPr>
                <a:t>腾讯</a:t>
              </a:r>
            </a:p>
          </p:txBody>
        </p:sp>
      </p:grpSp>
      <p:grpSp>
        <p:nvGrpSpPr>
          <p:cNvPr id="65" name="组合 64"/>
          <p:cNvGrpSpPr/>
          <p:nvPr/>
        </p:nvGrpSpPr>
        <p:grpSpPr>
          <a:xfrm>
            <a:off x="8104870" y="4169409"/>
            <a:ext cx="3109230" cy="1520316"/>
            <a:chOff x="1818113" y="1981592"/>
            <a:chExt cx="3109230" cy="1520316"/>
          </a:xfrm>
        </p:grpSpPr>
        <p:sp>
          <p:nvSpPr>
            <p:cNvPr id="66" name="矩形 65"/>
            <p:cNvSpPr/>
            <p:nvPr/>
          </p:nvSpPr>
          <p:spPr>
            <a:xfrm>
              <a:off x="1818114" y="2334216"/>
              <a:ext cx="3109229" cy="1167692"/>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华为云数据库产品分为关系型数据库、非关系型数据库、数据库生态工具。其中云数据库产品</a:t>
              </a:r>
              <a:r>
                <a:rPr lang="en" altLang="zh-CN" sz="1200" dirty="0" err="1">
                  <a:solidFill>
                    <a:srgbClr val="10FBFE"/>
                  </a:solidFill>
                  <a:latin typeface="微软雅黑" panose="020B0503020204020204" charset="-122"/>
                  <a:ea typeface="微软雅黑" panose="020B0503020204020204" charset="-122"/>
                  <a:cs typeface="+mn-ea"/>
                  <a:sym typeface="+mn-lt"/>
                </a:rPr>
                <a:t>GaussDB</a:t>
              </a:r>
              <a:r>
                <a:rPr lang="zh-CN" altLang="en-US" sz="1200" dirty="0">
                  <a:solidFill>
                    <a:srgbClr val="10FBFE"/>
                  </a:solidFill>
                  <a:latin typeface="微软雅黑" panose="020B0503020204020204" charset="-122"/>
                  <a:ea typeface="微软雅黑" panose="020B0503020204020204" charset="-122"/>
                  <a:cs typeface="+mn-ea"/>
                  <a:sym typeface="+mn-lt"/>
                </a:rPr>
                <a:t>，它兼容市面上绝大多数数据库如</a:t>
              </a:r>
              <a:r>
                <a:rPr lang="en-US" altLang="zh-CN" sz="1200" dirty="0">
                  <a:solidFill>
                    <a:srgbClr val="10FBFE"/>
                  </a:solidFill>
                  <a:latin typeface="微软雅黑" panose="020B0503020204020204" charset="-122"/>
                  <a:ea typeface="微软雅黑" panose="020B0503020204020204" charset="-122"/>
                  <a:cs typeface="+mn-ea"/>
                  <a:sym typeface="+mn-lt"/>
                </a:rPr>
                <a:t>MySQL</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Redis</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Mongo</a:t>
              </a:r>
              <a:r>
                <a:rPr lang="zh-CN" altLang="en-US" sz="1200" dirty="0">
                  <a:solidFill>
                    <a:srgbClr val="10FBFE"/>
                  </a:solidFill>
                  <a:latin typeface="微软雅黑" panose="020B0503020204020204" charset="-122"/>
                  <a:ea typeface="微软雅黑" panose="020B0503020204020204" charset="-122"/>
                  <a:cs typeface="+mn-ea"/>
                  <a:sym typeface="+mn-lt"/>
                </a:rPr>
                <a:t>等。</a:t>
              </a: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dirty="0">
                  <a:solidFill>
                    <a:srgbClr val="10FBFE"/>
                  </a:solidFill>
                  <a:latin typeface="微软雅黑" panose="020B0503020204020204" charset="-122"/>
                  <a:ea typeface="微软雅黑" panose="020B0503020204020204" charset="-122"/>
                  <a:sym typeface="+mn-ea"/>
                </a:rPr>
                <a:t>华为</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523457"/>
            <a:chOff x="1818114" y="1981592"/>
            <a:chExt cx="3109229" cy="1523457"/>
          </a:xfrm>
        </p:grpSpPr>
        <p:sp>
          <p:nvSpPr>
            <p:cNvPr id="69" name="矩形 68"/>
            <p:cNvSpPr/>
            <p:nvPr/>
          </p:nvSpPr>
          <p:spPr>
            <a:xfrm>
              <a:off x="1818114" y="2334216"/>
              <a:ext cx="3109229" cy="1170833"/>
            </a:xfrm>
            <a:prstGeom prst="rect">
              <a:avLst/>
            </a:prstGeom>
          </p:spPr>
          <p:txBody>
            <a:bodyPr wrap="square">
              <a:spAutoFit/>
            </a:bodyPr>
            <a:lstStyle/>
            <a:p>
              <a:pPr algn="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阿里云数据库分为数据库生产和集成、数据实时处理、数据分析和发现、数据开发和管理、来划分产品。其中有关系型数据库</a:t>
              </a:r>
              <a:r>
                <a:rPr lang="en-US" altLang="zh-CN" sz="1200" dirty="0" err="1">
                  <a:solidFill>
                    <a:srgbClr val="10FBFE"/>
                  </a:solidFill>
                  <a:latin typeface="微软雅黑" panose="020B0503020204020204" charset="-122"/>
                  <a:ea typeface="微软雅黑" panose="020B0503020204020204" charset="-122"/>
                  <a:cs typeface="+mn-ea"/>
                  <a:sym typeface="+mn-lt"/>
                </a:rPr>
                <a:t>PolarDB</a:t>
              </a:r>
              <a:r>
                <a:rPr lang="zh-CN" altLang="en-US" sz="1200" dirty="0">
                  <a:solidFill>
                    <a:srgbClr val="10FBFE"/>
                  </a:solidFill>
                  <a:latin typeface="微软雅黑" panose="020B0503020204020204" charset="-122"/>
                  <a:ea typeface="微软雅黑" panose="020B0503020204020204" charset="-122"/>
                  <a:cs typeface="+mn-ea"/>
                  <a:sym typeface="+mn-lt"/>
                </a:rPr>
                <a:t>非结构化数据</a:t>
              </a:r>
              <a:r>
                <a:rPr lang="en-US" altLang="zh-CN" sz="1200" dirty="0">
                  <a:solidFill>
                    <a:srgbClr val="10FBFE"/>
                  </a:solidFill>
                  <a:latin typeface="微软雅黑" panose="020B0503020204020204" charset="-122"/>
                  <a:ea typeface="微软雅黑" panose="020B0503020204020204" charset="-122"/>
                  <a:cs typeface="+mn-ea"/>
                  <a:sym typeface="+mn-lt"/>
                </a:rPr>
                <a:t>Lindorm</a:t>
              </a:r>
              <a:r>
                <a:rPr lang="zh-CN" altLang="en-US" sz="1200" dirty="0">
                  <a:solidFill>
                    <a:srgbClr val="10FBFE"/>
                  </a:solidFill>
                  <a:latin typeface="微软雅黑" panose="020B0503020204020204" charset="-122"/>
                  <a:ea typeface="微软雅黑" panose="020B0503020204020204" charset="-122"/>
                  <a:cs typeface="+mn-ea"/>
                  <a:sym typeface="+mn-lt"/>
                </a:rPr>
                <a:t>为自研产品</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阿里巴巴</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46458"/>
            <a:chOff x="1818114" y="1981592"/>
            <a:chExt cx="3109229" cy="1246458"/>
          </a:xfrm>
        </p:grpSpPr>
        <p:sp>
          <p:nvSpPr>
            <p:cNvPr id="72" name="矩形 71"/>
            <p:cNvSpPr/>
            <p:nvPr/>
          </p:nvSpPr>
          <p:spPr>
            <a:xfrm>
              <a:off x="1818114" y="2334216"/>
              <a:ext cx="3109229" cy="893834"/>
            </a:xfrm>
            <a:prstGeom prst="rect">
              <a:avLst/>
            </a:prstGeom>
          </p:spPr>
          <p:txBody>
            <a:bodyPr wrap="square">
              <a:spAutoFit/>
            </a:bodyPr>
            <a:lstStyle/>
            <a:p>
              <a:pPr algn="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百度云数据库具有常规的</a:t>
              </a:r>
              <a:r>
                <a:rPr lang="en-US" altLang="zh-CN" sz="1200" dirty="0">
                  <a:solidFill>
                    <a:srgbClr val="10FBFE"/>
                  </a:solidFill>
                  <a:latin typeface="微软雅黑" panose="020B0503020204020204" charset="-122"/>
                  <a:ea typeface="微软雅黑" panose="020B0503020204020204" charset="-122"/>
                  <a:cs typeface="+mn-ea"/>
                  <a:sym typeface="+mn-lt"/>
                </a:rPr>
                <a:t>RDS</a:t>
              </a:r>
              <a:r>
                <a:rPr lang="zh-CN" altLang="en-US" sz="1200" dirty="0">
                  <a:solidFill>
                    <a:srgbClr val="10FBFE"/>
                  </a:solidFill>
                  <a:latin typeface="微软雅黑" panose="020B0503020204020204" charset="-122"/>
                  <a:ea typeface="微软雅黑" panose="020B0503020204020204" charset="-122"/>
                  <a:cs typeface="+mn-ea"/>
                  <a:sym typeface="+mn-lt"/>
                </a:rPr>
                <a:t>数据库、</a:t>
              </a:r>
              <a:r>
                <a:rPr lang="en-US" altLang="zh-CN" sz="1200" dirty="0" err="1">
                  <a:solidFill>
                    <a:srgbClr val="10FBFE"/>
                  </a:solidFill>
                  <a:latin typeface="微软雅黑" panose="020B0503020204020204" charset="-122"/>
                  <a:ea typeface="微软雅黑" panose="020B0503020204020204" charset="-122"/>
                  <a:cs typeface="+mn-ea"/>
                  <a:sym typeface="+mn-lt"/>
                </a:rPr>
                <a:t>GalaDB</a:t>
              </a:r>
              <a:r>
                <a:rPr lang="zh-CN" altLang="en-US" sz="1200" dirty="0">
                  <a:solidFill>
                    <a:srgbClr val="10FBFE"/>
                  </a:solidFill>
                  <a:latin typeface="微软雅黑" panose="020B0503020204020204" charset="-122"/>
                  <a:ea typeface="微软雅黑" panose="020B0503020204020204" charset="-122"/>
                  <a:cs typeface="+mn-ea"/>
                  <a:sym typeface="+mn-lt"/>
                </a:rPr>
                <a:t>数据库、</a:t>
              </a:r>
              <a:r>
                <a:rPr lang="en-US" altLang="zh-CN" sz="1200" dirty="0">
                  <a:solidFill>
                    <a:srgbClr val="10FBFE"/>
                  </a:solidFill>
                  <a:latin typeface="微软雅黑" panose="020B0503020204020204" charset="-122"/>
                  <a:ea typeface="微软雅黑" panose="020B0503020204020204" charset="-122"/>
                  <a:cs typeface="+mn-ea"/>
                  <a:sym typeface="+mn-lt"/>
                </a:rPr>
                <a:t>SCS</a:t>
              </a:r>
              <a:r>
                <a:rPr lang="zh-CN" altLang="en-US" sz="1200" dirty="0">
                  <a:solidFill>
                    <a:srgbClr val="10FBFE"/>
                  </a:solidFill>
                  <a:latin typeface="微软雅黑" panose="020B0503020204020204" charset="-122"/>
                  <a:ea typeface="微软雅黑" panose="020B0503020204020204" charset="-122"/>
                  <a:cs typeface="+mn-ea"/>
                  <a:sym typeface="+mn-lt"/>
                </a:rPr>
                <a:t>数据库等数据库，市场上常见的产品都有，没有自研创新型产品。</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百度</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extLst>
                <a:ext uri="{28A0092B-C50C-407E-A947-70E740481C1C}">
                  <a14:useLocalDpi xmlns:a14="http://schemas.microsoft.com/office/drawing/2010/main" val="0"/>
                </a:ext>
              </a:extLst>
            </a:blip>
            <a:stretch>
              <a:fillRect l="-2961" t="-3553" r="-3509" b="-29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6557010" y="2059940"/>
            <a:ext cx="1413510" cy="1413510"/>
          </a:xfrm>
          <a:prstGeom prst="ellipse">
            <a:avLst/>
          </a:prstGeom>
          <a:blipFill rotWithShape="1">
            <a:blip r:embed="rId4" cstate="print">
              <a:extLst>
                <a:ext uri="{28A0092B-C50C-407E-A947-70E740481C1C}">
                  <a14:useLocalDpi xmlns:a14="http://schemas.microsoft.com/office/drawing/2010/main" val="0"/>
                </a:ext>
              </a:extLst>
            </a:blip>
            <a:stretch>
              <a:fillRect l="-50090" t="-16114" r="-50090" b="-161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extLst>
                <a:ext uri="{28A0092B-C50C-407E-A947-70E740481C1C}">
                  <a14:useLocalDpi xmlns:a14="http://schemas.microsoft.com/office/drawing/2010/main" val="0"/>
                </a:ext>
              </a:extLst>
            </a:blip>
            <a:srcRect/>
            <a:stretch>
              <a:fillRect l="-87379" t="-12329" r="-71674" b="-3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extLst>
                <a:ext uri="{28A0092B-C50C-407E-A947-70E740481C1C}">
                  <a14:useLocalDpi xmlns:a14="http://schemas.microsoft.com/office/drawing/2010/main" val="0"/>
                </a:ext>
              </a:extLst>
            </a:blip>
            <a:srcRect/>
            <a:stretch>
              <a:fillRect l="-85701" t="-11237" r="-97743" b="-871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grpSp>
        <p:nvGrpSpPr>
          <p:cNvPr id="341" name="组合 340">
            <a:extLst>
              <a:ext uri="{FF2B5EF4-FFF2-40B4-BE49-F238E27FC236}">
                <a16:creationId xmlns:a16="http://schemas.microsoft.com/office/drawing/2014/main" id="{85EFE270-3383-A4A6-6F01-7AE62C87D63E}"/>
              </a:ext>
            </a:extLst>
          </p:cNvPr>
          <p:cNvGrpSpPr/>
          <p:nvPr/>
        </p:nvGrpSpPr>
        <p:grpSpPr>
          <a:xfrm>
            <a:off x="142014" y="1989761"/>
            <a:ext cx="2241974" cy="3873893"/>
            <a:chOff x="142014" y="1989761"/>
            <a:chExt cx="2241974" cy="3873893"/>
          </a:xfrm>
        </p:grpSpPr>
        <p:sp>
          <p:nvSpPr>
            <p:cNvPr id="301" name="矩形 300">
              <a:extLst>
                <a:ext uri="{FF2B5EF4-FFF2-40B4-BE49-F238E27FC236}">
                  <a16:creationId xmlns:a16="http://schemas.microsoft.com/office/drawing/2014/main" id="{29349D33-C935-4488-62B5-2F90CE1BCBD2}"/>
                </a:ext>
              </a:extLst>
            </p:cNvPr>
            <p:cNvSpPr/>
            <p:nvPr/>
          </p:nvSpPr>
          <p:spPr>
            <a:xfrm>
              <a:off x="142014" y="1989761"/>
              <a:ext cx="2241974" cy="3873893"/>
            </a:xfrm>
            <a:prstGeom prst="rect">
              <a:avLst/>
            </a:prstGeom>
            <a:solidFill>
              <a:schemeClr val="tx1">
                <a:lumMod val="65000"/>
                <a:lumOff val="35000"/>
                <a:alpha val="5011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5" name="直线连接符 334">
              <a:extLst>
                <a:ext uri="{FF2B5EF4-FFF2-40B4-BE49-F238E27FC236}">
                  <a16:creationId xmlns:a16="http://schemas.microsoft.com/office/drawing/2014/main" id="{7386145D-D2DA-5FD3-B114-A0DEDB04BF4A}"/>
                </a:ext>
              </a:extLst>
            </p:cNvPr>
            <p:cNvCxnSpPr/>
            <p:nvPr/>
          </p:nvCxnSpPr>
          <p:spPr>
            <a:xfrm>
              <a:off x="142014" y="3081869"/>
              <a:ext cx="2241974" cy="0"/>
            </a:xfrm>
            <a:prstGeom prst="line">
              <a:avLst/>
            </a:prstGeom>
            <a:ln w="12700">
              <a:solidFill>
                <a:srgbClr val="7DC6EB"/>
              </a:solidFill>
            </a:ln>
          </p:spPr>
          <p:style>
            <a:lnRef idx="1">
              <a:schemeClr val="accent1"/>
            </a:lnRef>
            <a:fillRef idx="0">
              <a:schemeClr val="accent1"/>
            </a:fillRef>
            <a:effectRef idx="0">
              <a:schemeClr val="accent1"/>
            </a:effectRef>
            <a:fontRef idx="minor">
              <a:schemeClr val="tx1"/>
            </a:fontRef>
          </p:style>
        </p:cxnSp>
        <p:cxnSp>
          <p:nvCxnSpPr>
            <p:cNvPr id="336" name="直线连接符 335">
              <a:extLst>
                <a:ext uri="{FF2B5EF4-FFF2-40B4-BE49-F238E27FC236}">
                  <a16:creationId xmlns:a16="http://schemas.microsoft.com/office/drawing/2014/main" id="{6DB53B51-B2B7-6DE4-3FA5-7F4692CB4D14}"/>
                </a:ext>
              </a:extLst>
            </p:cNvPr>
            <p:cNvCxnSpPr/>
            <p:nvPr/>
          </p:nvCxnSpPr>
          <p:spPr>
            <a:xfrm>
              <a:off x="142014" y="4511276"/>
              <a:ext cx="2241974" cy="0"/>
            </a:xfrm>
            <a:prstGeom prst="line">
              <a:avLst/>
            </a:prstGeom>
            <a:ln w="12700">
              <a:solidFill>
                <a:srgbClr val="7DC6EB"/>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阿里云数据库</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24" name="矩形 23"/>
          <p:cNvSpPr/>
          <p:nvPr/>
        </p:nvSpPr>
        <p:spPr>
          <a:xfrm>
            <a:off x="2799554" y="1986525"/>
            <a:ext cx="3574134" cy="339837"/>
          </a:xfrm>
          <a:prstGeom prst="rect">
            <a:avLst/>
          </a:prstGeom>
          <a:solidFill>
            <a:schemeClr val="bg1">
              <a:alpha val="30000"/>
            </a:schemeClr>
          </a:solidFill>
        </p:spPr>
        <p:txBody>
          <a:bodyPr wrap="square">
            <a:spAutoFit/>
          </a:bodyPr>
          <a:lstStyle/>
          <a:p>
            <a:pPr algn="ctr">
              <a:lnSpc>
                <a:spcPct val="150000"/>
              </a:lnSpc>
            </a:pPr>
            <a:r>
              <a:rPr lang="zh-CN" altLang="en-US" sz="1200" b="1" dirty="0">
                <a:solidFill>
                  <a:srgbClr val="10FBFE"/>
                </a:solidFill>
                <a:latin typeface="微软雅黑" panose="020B0503020204020204" charset="-122"/>
                <a:ea typeface="微软雅黑" panose="020B0503020204020204" charset="-122"/>
                <a:cs typeface="+mn-ea"/>
                <a:sym typeface="+mn-lt"/>
              </a:rPr>
              <a:t>关系型结构化数据</a:t>
            </a:r>
            <a:endParaRPr lang="zh-CN" altLang="en-US" sz="1400" b="1" dirty="0">
              <a:solidFill>
                <a:schemeClr val="tx1">
                  <a:lumMod val="50000"/>
                  <a:lumOff val="50000"/>
                </a:schemeClr>
              </a:solidFill>
            </a:endParaRPr>
          </a:p>
        </p:txBody>
      </p:sp>
      <p:grpSp>
        <p:nvGrpSpPr>
          <p:cNvPr id="320" name="组合 319">
            <a:extLst>
              <a:ext uri="{FF2B5EF4-FFF2-40B4-BE49-F238E27FC236}">
                <a16:creationId xmlns:a16="http://schemas.microsoft.com/office/drawing/2014/main" id="{8DC3B8AF-648A-CD01-A3B1-1B69FD345DF5}"/>
              </a:ext>
            </a:extLst>
          </p:cNvPr>
          <p:cNvGrpSpPr/>
          <p:nvPr/>
        </p:nvGrpSpPr>
        <p:grpSpPr>
          <a:xfrm>
            <a:off x="142014" y="1553212"/>
            <a:ext cx="11685010" cy="337187"/>
            <a:chOff x="142014" y="1553212"/>
            <a:chExt cx="11685010" cy="337187"/>
          </a:xfrm>
        </p:grpSpPr>
        <p:sp>
          <p:nvSpPr>
            <p:cNvPr id="25" name="矩形 24"/>
            <p:cNvSpPr/>
            <p:nvPr/>
          </p:nvSpPr>
          <p:spPr>
            <a:xfrm>
              <a:off x="142014" y="1553213"/>
              <a:ext cx="2241974" cy="337185"/>
            </a:xfrm>
            <a:prstGeom prst="rect">
              <a:avLst/>
            </a:prstGeom>
            <a:solidFill>
              <a:srgbClr val="FFFFFF">
                <a:alpha val="40000"/>
              </a:srgbClr>
            </a:solidFill>
          </p:spPr>
          <p:txBody>
            <a:bodyPr wrap="square">
              <a:spAutoFit/>
            </a:bodyPr>
            <a:lstStyle/>
            <a:p>
              <a:pPr algn="ct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数据生成和集成</a:t>
              </a:r>
              <a:endParaRPr lang="zh-CN" altLang="en-US" b="1" dirty="0">
                <a:solidFill>
                  <a:schemeClr val="tx1">
                    <a:lumMod val="65000"/>
                    <a:lumOff val="35000"/>
                  </a:schemeClr>
                </a:solidFill>
              </a:endParaRPr>
            </a:p>
          </p:txBody>
        </p:sp>
        <p:sp>
          <p:nvSpPr>
            <p:cNvPr id="22" name="矩形 21"/>
            <p:cNvSpPr/>
            <p:nvPr/>
          </p:nvSpPr>
          <p:spPr>
            <a:xfrm>
              <a:off x="6791071" y="1553214"/>
              <a:ext cx="2432301" cy="337185"/>
            </a:xfrm>
            <a:prstGeom prst="rect">
              <a:avLst/>
            </a:prstGeom>
            <a:solidFill>
              <a:srgbClr val="FFFFFF">
                <a:alpha val="40000"/>
              </a:srgbClr>
            </a:solidFill>
          </p:spPr>
          <p:txBody>
            <a:bodyPr wrap="square">
              <a:spAutoFit/>
            </a:bodyPr>
            <a:lstStyle/>
            <a:p>
              <a:pPr algn="ct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数据分析和发现</a:t>
              </a:r>
            </a:p>
          </p:txBody>
        </p:sp>
        <p:sp>
          <p:nvSpPr>
            <p:cNvPr id="33" name="矩形 32"/>
            <p:cNvSpPr/>
            <p:nvPr/>
          </p:nvSpPr>
          <p:spPr>
            <a:xfrm>
              <a:off x="9585050" y="1553213"/>
              <a:ext cx="2241974" cy="337185"/>
            </a:xfrm>
            <a:prstGeom prst="rect">
              <a:avLst/>
            </a:prstGeom>
            <a:solidFill>
              <a:srgbClr val="FFFFFF">
                <a:alpha val="40000"/>
              </a:srgbClr>
            </a:solidFill>
          </p:spPr>
          <p:txBody>
            <a:bodyPr wrap="square">
              <a:spAutoFit/>
            </a:bodyPr>
            <a:lstStyle/>
            <a:p>
              <a:pPr algn="ct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数据开发和管理</a:t>
              </a:r>
              <a:endParaRPr lang="zh-CN" altLang="en-US" b="1" dirty="0">
                <a:solidFill>
                  <a:schemeClr val="tx1">
                    <a:lumMod val="65000"/>
                    <a:lumOff val="35000"/>
                  </a:schemeClr>
                </a:solidFill>
              </a:endParaRPr>
            </a:p>
          </p:txBody>
        </p:sp>
        <p:sp>
          <p:nvSpPr>
            <p:cNvPr id="31" name="矩形 30"/>
            <p:cNvSpPr/>
            <p:nvPr/>
          </p:nvSpPr>
          <p:spPr>
            <a:xfrm>
              <a:off x="2820112" y="1553212"/>
              <a:ext cx="3553576" cy="337185"/>
            </a:xfrm>
            <a:prstGeom prst="rect">
              <a:avLst/>
            </a:prstGeom>
            <a:solidFill>
              <a:srgbClr val="FFFFFF">
                <a:alpha val="40000"/>
              </a:srgbClr>
            </a:solidFill>
          </p:spPr>
          <p:txBody>
            <a:bodyPr wrap="square">
              <a:spAutoFit/>
            </a:bodyPr>
            <a:lstStyle/>
            <a:p>
              <a:pPr algn="ct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数据实时处理</a:t>
              </a:r>
              <a:endParaRPr lang="zh-CN" altLang="en-US" b="1" dirty="0">
                <a:solidFill>
                  <a:schemeClr val="tx1">
                    <a:lumMod val="65000"/>
                    <a:lumOff val="35000"/>
                  </a:schemeClr>
                </a:solidFill>
              </a:endParaRPr>
            </a:p>
          </p:txBody>
        </p:sp>
      </p:grpSp>
      <p:sp>
        <p:nvSpPr>
          <p:cNvPr id="5" name="矩形 4">
            <a:extLst>
              <a:ext uri="{FF2B5EF4-FFF2-40B4-BE49-F238E27FC236}">
                <a16:creationId xmlns:a16="http://schemas.microsoft.com/office/drawing/2014/main" id="{348B288F-D9DE-C8EE-0BA2-EC8822C61080}"/>
              </a:ext>
            </a:extLst>
          </p:cNvPr>
          <p:cNvSpPr/>
          <p:nvPr/>
        </p:nvSpPr>
        <p:spPr>
          <a:xfrm>
            <a:off x="2818765" y="4227740"/>
            <a:ext cx="3544952" cy="339837"/>
          </a:xfrm>
          <a:prstGeom prst="rect">
            <a:avLst/>
          </a:prstGeom>
          <a:solidFill>
            <a:schemeClr val="bg1">
              <a:alpha val="30029"/>
            </a:schemeClr>
          </a:solidFill>
        </p:spPr>
        <p:txBody>
          <a:bodyPr wrap="square">
            <a:spAutoFit/>
          </a:bodyPr>
          <a:lstStyle/>
          <a:p>
            <a:pPr algn="ctr">
              <a:lnSpc>
                <a:spcPct val="150000"/>
              </a:lnSpc>
            </a:pPr>
            <a:r>
              <a:rPr lang="zh-CN" altLang="en-US" sz="1200" b="1" dirty="0">
                <a:solidFill>
                  <a:srgbClr val="10FBFE"/>
                </a:solidFill>
                <a:latin typeface="微软雅黑" panose="020B0503020204020204" charset="-122"/>
                <a:ea typeface="微软雅黑" panose="020B0503020204020204" charset="-122"/>
                <a:cs typeface="+mn-ea"/>
                <a:sym typeface="+mn-lt"/>
              </a:rPr>
              <a:t>半结构</a:t>
            </a:r>
            <a:r>
              <a:rPr lang="en-US" altLang="zh-CN" sz="1200" b="1" dirty="0">
                <a:solidFill>
                  <a:srgbClr val="10FBFE"/>
                </a:solidFill>
                <a:latin typeface="微软雅黑" panose="020B0503020204020204" charset="-122"/>
                <a:ea typeface="微软雅黑" panose="020B0503020204020204" charset="-122"/>
                <a:cs typeface="+mn-ea"/>
                <a:sym typeface="+mn-lt"/>
              </a:rPr>
              <a:t>+</a:t>
            </a:r>
            <a:r>
              <a:rPr lang="zh-CN" altLang="en-US" sz="1200" b="1" dirty="0">
                <a:solidFill>
                  <a:srgbClr val="10FBFE"/>
                </a:solidFill>
                <a:latin typeface="微软雅黑" panose="020B0503020204020204" charset="-122"/>
                <a:ea typeface="微软雅黑" panose="020B0503020204020204" charset="-122"/>
                <a:cs typeface="+mn-ea"/>
                <a:sym typeface="+mn-lt"/>
              </a:rPr>
              <a:t>非结构化数据</a:t>
            </a:r>
            <a:endParaRPr lang="zh-CN" altLang="en-US" sz="1400" b="1" dirty="0">
              <a:solidFill>
                <a:schemeClr val="tx1">
                  <a:lumMod val="50000"/>
                  <a:lumOff val="50000"/>
                </a:schemeClr>
              </a:solidFill>
            </a:endParaRPr>
          </a:p>
        </p:txBody>
      </p:sp>
      <p:sp>
        <p:nvSpPr>
          <p:cNvPr id="6" name="矩形 5">
            <a:extLst>
              <a:ext uri="{FF2B5EF4-FFF2-40B4-BE49-F238E27FC236}">
                <a16:creationId xmlns:a16="http://schemas.microsoft.com/office/drawing/2014/main" id="{D3D25BF7-A955-D350-A4D8-D9C3E80DEBE6}"/>
              </a:ext>
            </a:extLst>
          </p:cNvPr>
          <p:cNvSpPr/>
          <p:nvPr/>
        </p:nvSpPr>
        <p:spPr>
          <a:xfrm>
            <a:off x="142014" y="6034902"/>
            <a:ext cx="11680267" cy="337185"/>
          </a:xfrm>
          <a:prstGeom prst="rect">
            <a:avLst/>
          </a:prstGeom>
          <a:solidFill>
            <a:srgbClr val="FFFFFF">
              <a:alpha val="40000"/>
            </a:srgbClr>
          </a:solidFill>
        </p:spPr>
        <p:txBody>
          <a:bodyPr wrap="square">
            <a:spAutoFit/>
          </a:bodyPr>
          <a:lstStyle/>
          <a:p>
            <a:pPr algn="ctr">
              <a:lnSpc>
                <a:spcPct val="100000"/>
              </a:lnSpc>
            </a:pPr>
            <a:r>
              <a:rPr lang="zh-CN" altLang="en-US" sz="1600" b="1" dirty="0">
                <a:solidFill>
                  <a:srgbClr val="10FBFE"/>
                </a:solidFill>
                <a:latin typeface="微软雅黑" panose="020B0503020204020204" charset="-122"/>
                <a:ea typeface="微软雅黑" panose="020B0503020204020204" charset="-122"/>
                <a:sym typeface="+mn-ea"/>
              </a:rPr>
              <a:t>云原生智能化控制</a:t>
            </a:r>
            <a:endParaRPr lang="zh-CN" altLang="en-US" b="1" dirty="0">
              <a:solidFill>
                <a:schemeClr val="tx1">
                  <a:lumMod val="65000"/>
                  <a:lumOff val="35000"/>
                </a:schemeClr>
              </a:solidFill>
            </a:endParaRPr>
          </a:p>
        </p:txBody>
      </p:sp>
      <p:grpSp>
        <p:nvGrpSpPr>
          <p:cNvPr id="344" name="组合 343">
            <a:extLst>
              <a:ext uri="{FF2B5EF4-FFF2-40B4-BE49-F238E27FC236}">
                <a16:creationId xmlns:a16="http://schemas.microsoft.com/office/drawing/2014/main" id="{A2E0FBE9-F78D-94B5-5576-E2E9A1F02458}"/>
              </a:ext>
            </a:extLst>
          </p:cNvPr>
          <p:cNvGrpSpPr/>
          <p:nvPr/>
        </p:nvGrpSpPr>
        <p:grpSpPr>
          <a:xfrm>
            <a:off x="289169" y="2007914"/>
            <a:ext cx="1228341" cy="3575786"/>
            <a:chOff x="289169" y="2007914"/>
            <a:chExt cx="1228341" cy="3575786"/>
          </a:xfrm>
        </p:grpSpPr>
        <p:grpSp>
          <p:nvGrpSpPr>
            <p:cNvPr id="321" name="组合 320">
              <a:extLst>
                <a:ext uri="{FF2B5EF4-FFF2-40B4-BE49-F238E27FC236}">
                  <a16:creationId xmlns:a16="http://schemas.microsoft.com/office/drawing/2014/main" id="{C03608E3-8B74-951D-74EF-EA0A2FF5A594}"/>
                </a:ext>
              </a:extLst>
            </p:cNvPr>
            <p:cNvGrpSpPr/>
            <p:nvPr/>
          </p:nvGrpSpPr>
          <p:grpSpPr>
            <a:xfrm>
              <a:off x="289169" y="2007914"/>
              <a:ext cx="1228341" cy="910472"/>
              <a:chOff x="383759" y="2007914"/>
              <a:chExt cx="1228341" cy="910472"/>
            </a:xfrm>
          </p:grpSpPr>
          <p:pic>
            <p:nvPicPr>
              <p:cNvPr id="42" name="图片 41">
                <a:extLst>
                  <a:ext uri="{FF2B5EF4-FFF2-40B4-BE49-F238E27FC236}">
                    <a16:creationId xmlns:a16="http://schemas.microsoft.com/office/drawing/2014/main" id="{C32C66A2-6A06-B940-2E23-684CC4A66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15" y="2007914"/>
                <a:ext cx="635000" cy="635000"/>
              </a:xfrm>
              <a:prstGeom prst="rect">
                <a:avLst/>
              </a:prstGeom>
            </p:spPr>
          </p:pic>
          <p:sp>
            <p:nvSpPr>
              <p:cNvPr id="267" name="矩形 266">
                <a:extLst>
                  <a:ext uri="{FF2B5EF4-FFF2-40B4-BE49-F238E27FC236}">
                    <a16:creationId xmlns:a16="http://schemas.microsoft.com/office/drawing/2014/main" id="{43D59B65-B47C-4D92-A4AC-A4C0993EF16E}"/>
                  </a:ext>
                </a:extLst>
              </p:cNvPr>
              <p:cNvSpPr/>
              <p:nvPr/>
            </p:nvSpPr>
            <p:spPr>
              <a:xfrm>
                <a:off x="383759" y="2619778"/>
                <a:ext cx="1228341" cy="298608"/>
              </a:xfrm>
              <a:prstGeom prst="rect">
                <a:avLst/>
              </a:prstGeom>
            </p:spPr>
            <p:txBody>
              <a:bodyPr wrap="square">
                <a:spAutoFit/>
              </a:bodyPr>
              <a:lstStyle/>
              <a:p>
                <a:pPr algn="ctr">
                  <a:lnSpc>
                    <a:spcPct val="150000"/>
                  </a:lnSpc>
                </a:pPr>
                <a:r>
                  <a:rPr lang="zh-CN" altLang="en-US" sz="1000" dirty="0">
                    <a:solidFill>
                      <a:srgbClr val="10FBFE"/>
                    </a:solidFill>
                    <a:latin typeface="微软雅黑" panose="020B0503020204020204" charset="-122"/>
                    <a:ea typeface="微软雅黑" panose="020B0503020204020204" charset="-122"/>
                    <a:cs typeface="+mn-ea"/>
                    <a:sym typeface="+mn-lt"/>
                  </a:rPr>
                  <a:t>数据传输</a:t>
                </a:r>
                <a:r>
                  <a:rPr lang="en-US" altLang="zh-CN" sz="1000" dirty="0">
                    <a:solidFill>
                      <a:srgbClr val="10FBFE"/>
                    </a:solidFill>
                    <a:latin typeface="微软雅黑" panose="020B0503020204020204" charset="-122"/>
                    <a:ea typeface="微软雅黑" panose="020B0503020204020204" charset="-122"/>
                    <a:cs typeface="+mn-ea"/>
                    <a:sym typeface="+mn-lt"/>
                  </a:rPr>
                  <a:t>DTS</a:t>
                </a:r>
                <a:endParaRPr lang="zh-CN" altLang="en-US" sz="1000" dirty="0">
                  <a:solidFill>
                    <a:schemeClr val="tx1">
                      <a:lumMod val="50000"/>
                      <a:lumOff val="50000"/>
                    </a:schemeClr>
                  </a:solidFill>
                </a:endParaRPr>
              </a:p>
            </p:txBody>
          </p:sp>
        </p:grpSp>
        <p:grpSp>
          <p:nvGrpSpPr>
            <p:cNvPr id="322" name="组合 321">
              <a:extLst>
                <a:ext uri="{FF2B5EF4-FFF2-40B4-BE49-F238E27FC236}">
                  <a16:creationId xmlns:a16="http://schemas.microsoft.com/office/drawing/2014/main" id="{70D1B084-A5D4-9B36-A4E6-C5C79F97E12D}"/>
                </a:ext>
              </a:extLst>
            </p:cNvPr>
            <p:cNvGrpSpPr/>
            <p:nvPr/>
          </p:nvGrpSpPr>
          <p:grpSpPr>
            <a:xfrm>
              <a:off x="289169" y="3216393"/>
              <a:ext cx="1228341" cy="1077521"/>
              <a:chOff x="394269" y="3216393"/>
              <a:chExt cx="1228341" cy="1077521"/>
            </a:xfrm>
          </p:grpSpPr>
          <p:pic>
            <p:nvPicPr>
              <p:cNvPr id="34" name="图片 33">
                <a:extLst>
                  <a:ext uri="{FF2B5EF4-FFF2-40B4-BE49-F238E27FC236}">
                    <a16:creationId xmlns:a16="http://schemas.microsoft.com/office/drawing/2014/main" id="{4E162938-0995-2CBD-B959-0B6ECD1C1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15" y="3216393"/>
                <a:ext cx="685800" cy="635000"/>
              </a:xfrm>
              <a:prstGeom prst="rect">
                <a:avLst/>
              </a:prstGeom>
            </p:spPr>
          </p:pic>
          <p:sp>
            <p:nvSpPr>
              <p:cNvPr id="268" name="矩形 267">
                <a:extLst>
                  <a:ext uri="{FF2B5EF4-FFF2-40B4-BE49-F238E27FC236}">
                    <a16:creationId xmlns:a16="http://schemas.microsoft.com/office/drawing/2014/main" id="{9CA58045-7E83-D949-75C0-583715326C26}"/>
                  </a:ext>
                </a:extLst>
              </p:cNvPr>
              <p:cNvSpPr/>
              <p:nvPr/>
            </p:nvSpPr>
            <p:spPr>
              <a:xfrm>
                <a:off x="394269" y="3995306"/>
                <a:ext cx="1228341" cy="298608"/>
              </a:xfrm>
              <a:prstGeom prst="rect">
                <a:avLst/>
              </a:prstGeom>
            </p:spPr>
            <p:txBody>
              <a:bodyPr wrap="square">
                <a:spAutoFit/>
              </a:bodyPr>
              <a:lstStyle/>
              <a:p>
                <a:pPr algn="ctr">
                  <a:lnSpc>
                    <a:spcPct val="150000"/>
                  </a:lnSpc>
                </a:pPr>
                <a:r>
                  <a:rPr lang="zh-CN" altLang="en-US" sz="1000" dirty="0">
                    <a:solidFill>
                      <a:srgbClr val="10FBFE"/>
                    </a:solidFill>
                    <a:latin typeface="微软雅黑" panose="020B0503020204020204" charset="-122"/>
                    <a:ea typeface="微软雅黑" panose="020B0503020204020204" charset="-122"/>
                    <a:cs typeface="+mn-ea"/>
                    <a:sym typeface="+mn-lt"/>
                  </a:rPr>
                  <a:t>数据库备份</a:t>
                </a:r>
                <a:r>
                  <a:rPr lang="en-US" altLang="zh-CN" sz="1000" dirty="0">
                    <a:solidFill>
                      <a:srgbClr val="10FBFE"/>
                    </a:solidFill>
                    <a:latin typeface="微软雅黑" panose="020B0503020204020204" charset="-122"/>
                    <a:ea typeface="微软雅黑" panose="020B0503020204020204" charset="-122"/>
                    <a:cs typeface="+mn-ea"/>
                    <a:sym typeface="+mn-lt"/>
                  </a:rPr>
                  <a:t>DBS</a:t>
                </a:r>
                <a:endParaRPr lang="zh-CN" altLang="en-US" sz="1000" dirty="0">
                  <a:solidFill>
                    <a:schemeClr val="tx1">
                      <a:lumMod val="50000"/>
                      <a:lumOff val="50000"/>
                    </a:schemeClr>
                  </a:solidFill>
                </a:endParaRPr>
              </a:p>
            </p:txBody>
          </p:sp>
        </p:grpSp>
        <p:grpSp>
          <p:nvGrpSpPr>
            <p:cNvPr id="323" name="组合 322">
              <a:extLst>
                <a:ext uri="{FF2B5EF4-FFF2-40B4-BE49-F238E27FC236}">
                  <a16:creationId xmlns:a16="http://schemas.microsoft.com/office/drawing/2014/main" id="{61C0B395-C7F5-999E-076D-E9098ED0A754}"/>
                </a:ext>
              </a:extLst>
            </p:cNvPr>
            <p:cNvGrpSpPr/>
            <p:nvPr/>
          </p:nvGrpSpPr>
          <p:grpSpPr>
            <a:xfrm>
              <a:off x="289169" y="4663929"/>
              <a:ext cx="1228341" cy="919771"/>
              <a:chOff x="394269" y="4663929"/>
              <a:chExt cx="1228341" cy="919771"/>
            </a:xfrm>
          </p:grpSpPr>
          <p:pic>
            <p:nvPicPr>
              <p:cNvPr id="40" name="图片 39">
                <a:extLst>
                  <a:ext uri="{FF2B5EF4-FFF2-40B4-BE49-F238E27FC236}">
                    <a16:creationId xmlns:a16="http://schemas.microsoft.com/office/drawing/2014/main" id="{29A81C6F-1C77-983C-3864-9B16C5BBA8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15" y="4663929"/>
                <a:ext cx="635000" cy="635000"/>
              </a:xfrm>
              <a:prstGeom prst="rect">
                <a:avLst/>
              </a:prstGeom>
            </p:spPr>
          </p:pic>
          <p:sp>
            <p:nvSpPr>
              <p:cNvPr id="269" name="矩形 268">
                <a:extLst>
                  <a:ext uri="{FF2B5EF4-FFF2-40B4-BE49-F238E27FC236}">
                    <a16:creationId xmlns:a16="http://schemas.microsoft.com/office/drawing/2014/main" id="{92A12B7E-6C73-5554-EDBA-ABD056BACEC0}"/>
                  </a:ext>
                </a:extLst>
              </p:cNvPr>
              <p:cNvSpPr/>
              <p:nvPr/>
            </p:nvSpPr>
            <p:spPr>
              <a:xfrm>
                <a:off x="394269" y="5285092"/>
                <a:ext cx="1228341" cy="298608"/>
              </a:xfrm>
              <a:prstGeom prst="rect">
                <a:avLst/>
              </a:prstGeom>
            </p:spPr>
            <p:txBody>
              <a:bodyPr wrap="square">
                <a:spAutoFit/>
              </a:bodyPr>
              <a:lstStyle/>
              <a:p>
                <a:pPr algn="ctr">
                  <a:lnSpc>
                    <a:spcPct val="150000"/>
                  </a:lnSpc>
                </a:pPr>
                <a:r>
                  <a:rPr lang="zh-CN" altLang="en-US" sz="1000" dirty="0">
                    <a:solidFill>
                      <a:srgbClr val="10FBFE"/>
                    </a:solidFill>
                    <a:latin typeface="微软雅黑" panose="020B0503020204020204" charset="-122"/>
                    <a:ea typeface="微软雅黑" panose="020B0503020204020204" charset="-122"/>
                    <a:cs typeface="+mn-ea"/>
                    <a:sym typeface="+mn-lt"/>
                  </a:rPr>
                  <a:t>数据管理</a:t>
                </a:r>
                <a:r>
                  <a:rPr lang="en-US" altLang="zh-CN" sz="1000" dirty="0">
                    <a:solidFill>
                      <a:srgbClr val="10FBFE"/>
                    </a:solidFill>
                    <a:latin typeface="微软雅黑" panose="020B0503020204020204" charset="-122"/>
                    <a:ea typeface="微软雅黑" panose="020B0503020204020204" charset="-122"/>
                    <a:cs typeface="+mn-ea"/>
                    <a:sym typeface="+mn-lt"/>
                  </a:rPr>
                  <a:t>DMS</a:t>
                </a:r>
                <a:endParaRPr lang="zh-CN" altLang="en-US" sz="1000" dirty="0">
                  <a:solidFill>
                    <a:schemeClr val="tx1">
                      <a:lumMod val="50000"/>
                      <a:lumOff val="50000"/>
                    </a:schemeClr>
                  </a:solidFill>
                </a:endParaRPr>
              </a:p>
            </p:txBody>
          </p:sp>
        </p:grpSp>
      </p:grpSp>
      <p:grpSp>
        <p:nvGrpSpPr>
          <p:cNvPr id="351" name="组合 350">
            <a:extLst>
              <a:ext uri="{FF2B5EF4-FFF2-40B4-BE49-F238E27FC236}">
                <a16:creationId xmlns:a16="http://schemas.microsoft.com/office/drawing/2014/main" id="{A0735B31-589F-EA75-54BC-64DFAFE4DE5E}"/>
              </a:ext>
            </a:extLst>
          </p:cNvPr>
          <p:cNvGrpSpPr/>
          <p:nvPr/>
        </p:nvGrpSpPr>
        <p:grpSpPr>
          <a:xfrm>
            <a:off x="2591912" y="4539521"/>
            <a:ext cx="1098632" cy="1324136"/>
            <a:chOff x="2591912" y="4539521"/>
            <a:chExt cx="1098632" cy="1324136"/>
          </a:xfrm>
        </p:grpSpPr>
        <p:sp>
          <p:nvSpPr>
            <p:cNvPr id="307" name="矩形 306">
              <a:extLst>
                <a:ext uri="{FF2B5EF4-FFF2-40B4-BE49-F238E27FC236}">
                  <a16:creationId xmlns:a16="http://schemas.microsoft.com/office/drawing/2014/main" id="{44565090-D071-FF2E-AB28-EF68E4E1AD63}"/>
                </a:ext>
              </a:extLst>
            </p:cNvPr>
            <p:cNvSpPr/>
            <p:nvPr/>
          </p:nvSpPr>
          <p:spPr>
            <a:xfrm>
              <a:off x="2817550" y="4539521"/>
              <a:ext cx="748994" cy="1324136"/>
            </a:xfrm>
            <a:prstGeom prst="rect">
              <a:avLst/>
            </a:prstGeom>
            <a:solidFill>
              <a:schemeClr val="tx1">
                <a:lumMod val="65000"/>
                <a:lumOff val="35000"/>
                <a:alpha val="5011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27" name="组合 326">
              <a:extLst>
                <a:ext uri="{FF2B5EF4-FFF2-40B4-BE49-F238E27FC236}">
                  <a16:creationId xmlns:a16="http://schemas.microsoft.com/office/drawing/2014/main" id="{C4D25D75-5C7C-99BD-3E33-414D8526978F}"/>
                </a:ext>
              </a:extLst>
            </p:cNvPr>
            <p:cNvGrpSpPr/>
            <p:nvPr/>
          </p:nvGrpSpPr>
          <p:grpSpPr>
            <a:xfrm>
              <a:off x="2591912" y="4555014"/>
              <a:ext cx="1098632" cy="964365"/>
              <a:chOff x="2591912" y="4555014"/>
              <a:chExt cx="1098632" cy="964365"/>
            </a:xfrm>
          </p:grpSpPr>
          <p:pic>
            <p:nvPicPr>
              <p:cNvPr id="53" name="图片 52">
                <a:extLst>
                  <a:ext uri="{FF2B5EF4-FFF2-40B4-BE49-F238E27FC236}">
                    <a16:creationId xmlns:a16="http://schemas.microsoft.com/office/drawing/2014/main" id="{B47571B5-BAC0-D194-51B6-26B284287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2982" y="4555014"/>
                <a:ext cx="635000" cy="635000"/>
              </a:xfrm>
              <a:prstGeom prst="rect">
                <a:avLst/>
              </a:prstGeom>
            </p:spPr>
          </p:pic>
          <p:sp>
            <p:nvSpPr>
              <p:cNvPr id="271" name="矩形 270">
                <a:extLst>
                  <a:ext uri="{FF2B5EF4-FFF2-40B4-BE49-F238E27FC236}">
                    <a16:creationId xmlns:a16="http://schemas.microsoft.com/office/drawing/2014/main" id="{DF75AF39-7DDF-DAB2-A9D3-6E11C7E4177F}"/>
                  </a:ext>
                </a:extLst>
              </p:cNvPr>
              <p:cNvSpPr/>
              <p:nvPr/>
            </p:nvSpPr>
            <p:spPr>
              <a:xfrm>
                <a:off x="2591912" y="5237850"/>
                <a:ext cx="1098632" cy="281529"/>
              </a:xfrm>
              <a:prstGeom prst="rect">
                <a:avLst/>
              </a:prstGeom>
            </p:spPr>
            <p:txBody>
              <a:bodyPr wrap="square">
                <a:spAutoFit/>
              </a:bodyPr>
              <a:lstStyle/>
              <a:p>
                <a:pPr algn="ctr">
                  <a:lnSpc>
                    <a:spcPct val="150000"/>
                  </a:lnSpc>
                </a:pPr>
                <a:r>
                  <a:rPr lang="en-US" altLang="zh-CN" sz="900" dirty="0">
                    <a:solidFill>
                      <a:srgbClr val="10FBFE"/>
                    </a:solidFill>
                    <a:latin typeface="微软雅黑" panose="020B0503020204020204" charset="-122"/>
                    <a:ea typeface="微软雅黑" panose="020B0503020204020204" charset="-122"/>
                    <a:cs typeface="+mn-ea"/>
                    <a:sym typeface="+mn-lt"/>
                  </a:rPr>
                  <a:t>Lindorm</a:t>
                </a:r>
                <a:endParaRPr lang="zh-CN" altLang="en-US" sz="900" dirty="0">
                  <a:solidFill>
                    <a:schemeClr val="tx1">
                      <a:lumMod val="50000"/>
                      <a:lumOff val="50000"/>
                    </a:schemeClr>
                  </a:solidFill>
                </a:endParaRPr>
              </a:p>
            </p:txBody>
          </p:sp>
        </p:grpSp>
      </p:grpSp>
      <p:grpSp>
        <p:nvGrpSpPr>
          <p:cNvPr id="354" name="组合 353">
            <a:extLst>
              <a:ext uri="{FF2B5EF4-FFF2-40B4-BE49-F238E27FC236}">
                <a16:creationId xmlns:a16="http://schemas.microsoft.com/office/drawing/2014/main" id="{B683B7F4-03EB-A7EE-D4D5-A527A9B26083}"/>
              </a:ext>
            </a:extLst>
          </p:cNvPr>
          <p:cNvGrpSpPr/>
          <p:nvPr/>
        </p:nvGrpSpPr>
        <p:grpSpPr>
          <a:xfrm>
            <a:off x="6517881" y="1989762"/>
            <a:ext cx="2705491" cy="3873894"/>
            <a:chOff x="6517881" y="1989762"/>
            <a:chExt cx="2705491" cy="3873894"/>
          </a:xfrm>
        </p:grpSpPr>
        <p:grpSp>
          <p:nvGrpSpPr>
            <p:cNvPr id="342" name="组合 341">
              <a:extLst>
                <a:ext uri="{FF2B5EF4-FFF2-40B4-BE49-F238E27FC236}">
                  <a16:creationId xmlns:a16="http://schemas.microsoft.com/office/drawing/2014/main" id="{75ED951E-4541-56C8-8BDC-AE95E508C5E2}"/>
                </a:ext>
              </a:extLst>
            </p:cNvPr>
            <p:cNvGrpSpPr/>
            <p:nvPr/>
          </p:nvGrpSpPr>
          <p:grpSpPr>
            <a:xfrm>
              <a:off x="6774042" y="1989762"/>
              <a:ext cx="2449330" cy="3873894"/>
              <a:chOff x="6774042" y="1989762"/>
              <a:chExt cx="2449330" cy="3873894"/>
            </a:xfrm>
          </p:grpSpPr>
          <p:sp>
            <p:nvSpPr>
              <p:cNvPr id="302" name="矩形 301">
                <a:extLst>
                  <a:ext uri="{FF2B5EF4-FFF2-40B4-BE49-F238E27FC236}">
                    <a16:creationId xmlns:a16="http://schemas.microsoft.com/office/drawing/2014/main" id="{608F3CBE-DCFB-96E8-1D2A-6EE5DECA7A2A}"/>
                  </a:ext>
                </a:extLst>
              </p:cNvPr>
              <p:cNvSpPr/>
              <p:nvPr/>
            </p:nvSpPr>
            <p:spPr>
              <a:xfrm>
                <a:off x="6784556" y="1989762"/>
                <a:ext cx="2429992" cy="3873894"/>
              </a:xfrm>
              <a:prstGeom prst="rect">
                <a:avLst/>
              </a:prstGeom>
              <a:solidFill>
                <a:schemeClr val="tx1">
                  <a:lumMod val="65000"/>
                  <a:lumOff val="35000"/>
                  <a:alpha val="4985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8" name="直线连接符 337">
                <a:extLst>
                  <a:ext uri="{FF2B5EF4-FFF2-40B4-BE49-F238E27FC236}">
                    <a16:creationId xmlns:a16="http://schemas.microsoft.com/office/drawing/2014/main" id="{67B9E6FC-DD4A-1012-974E-8F7B170A8ECA}"/>
                  </a:ext>
                </a:extLst>
              </p:cNvPr>
              <p:cNvCxnSpPr>
                <a:cxnSpLocks/>
              </p:cNvCxnSpPr>
              <p:nvPr/>
            </p:nvCxnSpPr>
            <p:spPr>
              <a:xfrm>
                <a:off x="6774042" y="3386668"/>
                <a:ext cx="2449330" cy="0"/>
              </a:xfrm>
              <a:prstGeom prst="line">
                <a:avLst/>
              </a:prstGeom>
              <a:ln w="12700">
                <a:solidFill>
                  <a:srgbClr val="7DC6EB"/>
                </a:solidFill>
              </a:ln>
            </p:spPr>
            <p:style>
              <a:lnRef idx="1">
                <a:schemeClr val="accent1"/>
              </a:lnRef>
              <a:fillRef idx="0">
                <a:schemeClr val="accent1"/>
              </a:fillRef>
              <a:effectRef idx="0">
                <a:schemeClr val="accent1"/>
              </a:effectRef>
              <a:fontRef idx="minor">
                <a:schemeClr val="tx1"/>
              </a:fontRef>
            </p:style>
          </p:cxnSp>
          <p:cxnSp>
            <p:nvCxnSpPr>
              <p:cNvPr id="340" name="直线连接符 339">
                <a:extLst>
                  <a:ext uri="{FF2B5EF4-FFF2-40B4-BE49-F238E27FC236}">
                    <a16:creationId xmlns:a16="http://schemas.microsoft.com/office/drawing/2014/main" id="{DA5103BA-7AF1-E73D-2C02-B766B8F9063A}"/>
                  </a:ext>
                </a:extLst>
              </p:cNvPr>
              <p:cNvCxnSpPr>
                <a:cxnSpLocks/>
              </p:cNvCxnSpPr>
              <p:nvPr/>
            </p:nvCxnSpPr>
            <p:spPr>
              <a:xfrm>
                <a:off x="6774042" y="4679440"/>
                <a:ext cx="2449330" cy="0"/>
              </a:xfrm>
              <a:prstGeom prst="line">
                <a:avLst/>
              </a:prstGeom>
              <a:ln w="12700">
                <a:solidFill>
                  <a:srgbClr val="7DC6EB"/>
                </a:solidFill>
              </a:ln>
            </p:spPr>
            <p:style>
              <a:lnRef idx="1">
                <a:schemeClr val="accent1"/>
              </a:lnRef>
              <a:fillRef idx="0">
                <a:schemeClr val="accent1"/>
              </a:fillRef>
              <a:effectRef idx="0">
                <a:schemeClr val="accent1"/>
              </a:effectRef>
              <a:fontRef idx="minor">
                <a:schemeClr val="tx1"/>
              </a:fontRef>
            </p:style>
          </p:cxnSp>
        </p:grpSp>
        <p:grpSp>
          <p:nvGrpSpPr>
            <p:cNvPr id="353" name="组合 352">
              <a:extLst>
                <a:ext uri="{FF2B5EF4-FFF2-40B4-BE49-F238E27FC236}">
                  <a16:creationId xmlns:a16="http://schemas.microsoft.com/office/drawing/2014/main" id="{5403191B-44C0-41B4-8D21-3740B093EFD5}"/>
                </a:ext>
              </a:extLst>
            </p:cNvPr>
            <p:cNvGrpSpPr/>
            <p:nvPr/>
          </p:nvGrpSpPr>
          <p:grpSpPr>
            <a:xfrm>
              <a:off x="6517881" y="2021979"/>
              <a:ext cx="1976098" cy="3659759"/>
              <a:chOff x="6517881" y="2021979"/>
              <a:chExt cx="1976098" cy="3659759"/>
            </a:xfrm>
          </p:grpSpPr>
          <p:grpSp>
            <p:nvGrpSpPr>
              <p:cNvPr id="348" name="组合 347">
                <a:extLst>
                  <a:ext uri="{FF2B5EF4-FFF2-40B4-BE49-F238E27FC236}">
                    <a16:creationId xmlns:a16="http://schemas.microsoft.com/office/drawing/2014/main" id="{FF908C09-621D-D123-7534-58ECF4F30323}"/>
                  </a:ext>
                </a:extLst>
              </p:cNvPr>
              <p:cNvGrpSpPr/>
              <p:nvPr/>
            </p:nvGrpSpPr>
            <p:grpSpPr>
              <a:xfrm>
                <a:off x="6517881" y="2021979"/>
                <a:ext cx="1976098" cy="1161571"/>
                <a:chOff x="6517881" y="2021979"/>
                <a:chExt cx="1976098" cy="1161571"/>
              </a:xfrm>
            </p:grpSpPr>
            <p:grpSp>
              <p:nvGrpSpPr>
                <p:cNvPr id="328" name="组合 327">
                  <a:extLst>
                    <a:ext uri="{FF2B5EF4-FFF2-40B4-BE49-F238E27FC236}">
                      <a16:creationId xmlns:a16="http://schemas.microsoft.com/office/drawing/2014/main" id="{2DC02A7B-8DAB-673B-54EF-868E20A7D288}"/>
                    </a:ext>
                  </a:extLst>
                </p:cNvPr>
                <p:cNvGrpSpPr/>
                <p:nvPr/>
              </p:nvGrpSpPr>
              <p:grpSpPr>
                <a:xfrm>
                  <a:off x="6517881" y="2021979"/>
                  <a:ext cx="1228341" cy="1151080"/>
                  <a:chOff x="6517881" y="2021979"/>
                  <a:chExt cx="1228341" cy="1151080"/>
                </a:xfrm>
              </p:grpSpPr>
              <p:pic>
                <p:nvPicPr>
                  <p:cNvPr id="16" name="图片 15">
                    <a:extLst>
                      <a:ext uri="{FF2B5EF4-FFF2-40B4-BE49-F238E27FC236}">
                        <a16:creationId xmlns:a16="http://schemas.microsoft.com/office/drawing/2014/main" id="{27154903-03C9-015A-3DEC-8197D3911B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6931" y="2021979"/>
                    <a:ext cx="635000" cy="635000"/>
                  </a:xfrm>
                  <a:prstGeom prst="rect">
                    <a:avLst/>
                  </a:prstGeom>
                </p:spPr>
              </p:pic>
              <p:sp>
                <p:nvSpPr>
                  <p:cNvPr id="273" name="矩形 272">
                    <a:extLst>
                      <a:ext uri="{FF2B5EF4-FFF2-40B4-BE49-F238E27FC236}">
                        <a16:creationId xmlns:a16="http://schemas.microsoft.com/office/drawing/2014/main" id="{A05D0110-7F11-09DB-46B4-A321F5518FF2}"/>
                      </a:ext>
                    </a:extLst>
                  </p:cNvPr>
                  <p:cNvSpPr/>
                  <p:nvPr/>
                </p:nvSpPr>
                <p:spPr>
                  <a:xfrm>
                    <a:off x="6517881" y="2642914"/>
                    <a:ext cx="1228341" cy="530145"/>
                  </a:xfrm>
                  <a:prstGeom prst="rect">
                    <a:avLst/>
                  </a:prstGeom>
                </p:spPr>
                <p:txBody>
                  <a:bodyPr wrap="square">
                    <a:spAutoFit/>
                  </a:bodyPr>
                  <a:lstStyle/>
                  <a:p>
                    <a:pPr algn="ctr">
                      <a:lnSpc>
                        <a:spcPct val="150000"/>
                      </a:lnSpc>
                    </a:pPr>
                    <a:r>
                      <a:rPr lang="en-US" altLang="zh-CN" sz="1000" dirty="0" err="1">
                        <a:solidFill>
                          <a:srgbClr val="10FBFE"/>
                        </a:solidFill>
                        <a:latin typeface="微软雅黑" panose="020B0503020204020204" charset="-122"/>
                        <a:ea typeface="微软雅黑" panose="020B0503020204020204" charset="-122"/>
                        <a:cs typeface="+mn-ea"/>
                        <a:sym typeface="+mn-lt"/>
                      </a:rPr>
                      <a:t>AnalyticDB</a:t>
                    </a:r>
                    <a:endParaRPr lang="en-US" altLang="zh-CN" sz="10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lang="en-US" altLang="zh-CN" sz="1000" dirty="0">
                        <a:solidFill>
                          <a:srgbClr val="10FBFE"/>
                        </a:solidFill>
                        <a:latin typeface="微软雅黑" panose="020B0503020204020204" charset="-122"/>
                        <a:ea typeface="微软雅黑" panose="020B0503020204020204" charset="-122"/>
                        <a:cs typeface="+mn-ea"/>
                        <a:sym typeface="+mn-lt"/>
                      </a:rPr>
                      <a:t>MySQL</a:t>
                    </a:r>
                    <a:endParaRPr lang="zh-CN" altLang="en-US" sz="1000" dirty="0">
                      <a:solidFill>
                        <a:schemeClr val="tx1">
                          <a:lumMod val="50000"/>
                          <a:lumOff val="50000"/>
                        </a:schemeClr>
                      </a:solidFill>
                    </a:endParaRPr>
                  </a:p>
                </p:txBody>
              </p:sp>
            </p:grpSp>
            <p:grpSp>
              <p:nvGrpSpPr>
                <p:cNvPr id="329" name="组合 328">
                  <a:extLst>
                    <a:ext uri="{FF2B5EF4-FFF2-40B4-BE49-F238E27FC236}">
                      <a16:creationId xmlns:a16="http://schemas.microsoft.com/office/drawing/2014/main" id="{722FADEE-10AD-08FF-4F15-8EC0F2C6589D}"/>
                    </a:ext>
                  </a:extLst>
                </p:cNvPr>
                <p:cNvGrpSpPr/>
                <p:nvPr/>
              </p:nvGrpSpPr>
              <p:grpSpPr>
                <a:xfrm>
                  <a:off x="7265638" y="2021979"/>
                  <a:ext cx="1228341" cy="1161571"/>
                  <a:chOff x="7265638" y="2021979"/>
                  <a:chExt cx="1228341" cy="1161571"/>
                </a:xfrm>
              </p:grpSpPr>
              <p:pic>
                <p:nvPicPr>
                  <p:cNvPr id="49" name="图片 48">
                    <a:extLst>
                      <a:ext uri="{FF2B5EF4-FFF2-40B4-BE49-F238E27FC236}">
                        <a16:creationId xmlns:a16="http://schemas.microsoft.com/office/drawing/2014/main" id="{D25FE450-1862-FB43-25A2-02B93F400E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2309" y="2021979"/>
                    <a:ext cx="635000" cy="635000"/>
                  </a:xfrm>
                  <a:prstGeom prst="rect">
                    <a:avLst/>
                  </a:prstGeom>
                </p:spPr>
              </p:pic>
              <p:sp>
                <p:nvSpPr>
                  <p:cNvPr id="274" name="矩形 273">
                    <a:extLst>
                      <a:ext uri="{FF2B5EF4-FFF2-40B4-BE49-F238E27FC236}">
                        <a16:creationId xmlns:a16="http://schemas.microsoft.com/office/drawing/2014/main" id="{DBE528E0-2500-567D-C707-B9C6CC471D37}"/>
                      </a:ext>
                    </a:extLst>
                  </p:cNvPr>
                  <p:cNvSpPr/>
                  <p:nvPr/>
                </p:nvSpPr>
                <p:spPr>
                  <a:xfrm>
                    <a:off x="7265638" y="2653405"/>
                    <a:ext cx="1228341" cy="530145"/>
                  </a:xfrm>
                  <a:prstGeom prst="rect">
                    <a:avLst/>
                  </a:prstGeom>
                </p:spPr>
                <p:txBody>
                  <a:bodyPr wrap="square">
                    <a:spAutoFit/>
                  </a:bodyPr>
                  <a:lstStyle/>
                  <a:p>
                    <a:pPr algn="ctr">
                      <a:lnSpc>
                        <a:spcPct val="150000"/>
                      </a:lnSpc>
                    </a:pPr>
                    <a:r>
                      <a:rPr lang="en-US" altLang="zh-CN" sz="1000" dirty="0" err="1">
                        <a:solidFill>
                          <a:srgbClr val="10FBFE"/>
                        </a:solidFill>
                        <a:latin typeface="微软雅黑" panose="020B0503020204020204" charset="-122"/>
                        <a:ea typeface="微软雅黑" panose="020B0503020204020204" charset="-122"/>
                        <a:cs typeface="+mn-ea"/>
                        <a:sym typeface="+mn-lt"/>
                      </a:rPr>
                      <a:t>AnalyticDB</a:t>
                    </a:r>
                    <a:endParaRPr lang="en-US" altLang="zh-CN" sz="10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lang="en-US" altLang="zh-CN" sz="1000" dirty="0">
                        <a:solidFill>
                          <a:srgbClr val="10FBFE"/>
                        </a:solidFill>
                        <a:latin typeface="微软雅黑" panose="020B0503020204020204" charset="-122"/>
                        <a:ea typeface="微软雅黑" panose="020B0503020204020204" charset="-122"/>
                        <a:cs typeface="+mn-ea"/>
                        <a:sym typeface="+mn-lt"/>
                      </a:rPr>
                      <a:t>PostgreSQL</a:t>
                    </a:r>
                    <a:endParaRPr lang="zh-CN" altLang="en-US" sz="1000" dirty="0">
                      <a:solidFill>
                        <a:schemeClr val="tx1">
                          <a:lumMod val="50000"/>
                          <a:lumOff val="50000"/>
                        </a:schemeClr>
                      </a:solidFill>
                    </a:endParaRPr>
                  </a:p>
                </p:txBody>
              </p:sp>
            </p:grpSp>
          </p:grpSp>
          <p:grpSp>
            <p:nvGrpSpPr>
              <p:cNvPr id="330" name="组合 329">
                <a:extLst>
                  <a:ext uri="{FF2B5EF4-FFF2-40B4-BE49-F238E27FC236}">
                    <a16:creationId xmlns:a16="http://schemas.microsoft.com/office/drawing/2014/main" id="{0C5A8E04-C5C6-B8EA-CDF9-61DEE8CA2F91}"/>
                  </a:ext>
                </a:extLst>
              </p:cNvPr>
              <p:cNvGrpSpPr/>
              <p:nvPr/>
            </p:nvGrpSpPr>
            <p:grpSpPr>
              <a:xfrm>
                <a:off x="6959823" y="3490243"/>
                <a:ext cx="1228341" cy="1193688"/>
                <a:chOff x="6959823" y="3490243"/>
                <a:chExt cx="1228341" cy="1193688"/>
              </a:xfrm>
            </p:grpSpPr>
            <p:pic>
              <p:nvPicPr>
                <p:cNvPr id="59" name="图片 58">
                  <a:extLst>
                    <a:ext uri="{FF2B5EF4-FFF2-40B4-BE49-F238E27FC236}">
                      <a16:creationId xmlns:a16="http://schemas.microsoft.com/office/drawing/2014/main" id="{3CFF7BFB-86DE-E7D5-F71E-8E40EA292E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32234" y="3490243"/>
                  <a:ext cx="635000" cy="635000"/>
                </a:xfrm>
                <a:prstGeom prst="rect">
                  <a:avLst/>
                </a:prstGeom>
              </p:spPr>
            </p:pic>
            <p:sp>
              <p:nvSpPr>
                <p:cNvPr id="275" name="矩形 274">
                  <a:extLst>
                    <a:ext uri="{FF2B5EF4-FFF2-40B4-BE49-F238E27FC236}">
                      <a16:creationId xmlns:a16="http://schemas.microsoft.com/office/drawing/2014/main" id="{698F35FE-55F0-B96A-B160-A808E98E1ABB}"/>
                    </a:ext>
                  </a:extLst>
                </p:cNvPr>
                <p:cNvSpPr/>
                <p:nvPr/>
              </p:nvSpPr>
              <p:spPr>
                <a:xfrm>
                  <a:off x="6959823" y="4153786"/>
                  <a:ext cx="1228341" cy="530145"/>
                </a:xfrm>
                <a:prstGeom prst="rect">
                  <a:avLst/>
                </a:prstGeom>
              </p:spPr>
              <p:txBody>
                <a:bodyPr wrap="square">
                  <a:spAutoFit/>
                </a:bodyPr>
                <a:lstStyle/>
                <a:p>
                  <a:pPr algn="ctr">
                    <a:lnSpc>
                      <a:spcPct val="150000"/>
                    </a:lnSpc>
                  </a:pPr>
                  <a:r>
                    <a:rPr lang="zh-CN" altLang="en-US" sz="1000" dirty="0">
                      <a:solidFill>
                        <a:srgbClr val="10FBFE"/>
                      </a:solidFill>
                      <a:latin typeface="微软雅黑" panose="020B0503020204020204" charset="-122"/>
                      <a:ea typeface="微软雅黑" panose="020B0503020204020204" charset="-122"/>
                      <a:cs typeface="+mn-ea"/>
                      <a:sym typeface="+mn-lt"/>
                    </a:rPr>
                    <a:t>云原生数据湖</a:t>
                  </a:r>
                  <a:endParaRPr lang="en-US" altLang="zh-CN" sz="10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lang="zh-CN" altLang="en-US" sz="1000" dirty="0">
                      <a:solidFill>
                        <a:srgbClr val="10FBFE"/>
                      </a:solidFill>
                      <a:latin typeface="微软雅黑" panose="020B0503020204020204" charset="-122"/>
                      <a:ea typeface="微软雅黑" panose="020B0503020204020204" charset="-122"/>
                      <a:cs typeface="+mn-ea"/>
                      <a:sym typeface="+mn-lt"/>
                    </a:rPr>
                    <a:t>分析</a:t>
                  </a:r>
                  <a:r>
                    <a:rPr lang="en-US" altLang="zh-CN" sz="1000" dirty="0">
                      <a:solidFill>
                        <a:srgbClr val="10FBFE"/>
                      </a:solidFill>
                      <a:latin typeface="微软雅黑" panose="020B0503020204020204" charset="-122"/>
                      <a:ea typeface="微软雅黑" panose="020B0503020204020204" charset="-122"/>
                      <a:cs typeface="+mn-ea"/>
                      <a:sym typeface="+mn-lt"/>
                    </a:rPr>
                    <a:t>DLA</a:t>
                  </a:r>
                  <a:endParaRPr lang="zh-CN" altLang="en-US" sz="1000" dirty="0">
                    <a:solidFill>
                      <a:schemeClr val="tx1">
                        <a:lumMod val="50000"/>
                        <a:lumOff val="50000"/>
                      </a:schemeClr>
                    </a:solidFill>
                  </a:endParaRPr>
                </a:p>
              </p:txBody>
            </p:sp>
          </p:grpSp>
          <p:grpSp>
            <p:nvGrpSpPr>
              <p:cNvPr id="331" name="组合 330">
                <a:extLst>
                  <a:ext uri="{FF2B5EF4-FFF2-40B4-BE49-F238E27FC236}">
                    <a16:creationId xmlns:a16="http://schemas.microsoft.com/office/drawing/2014/main" id="{395E5D3A-9985-CC3A-7F94-C8E533F7B442}"/>
                  </a:ext>
                </a:extLst>
              </p:cNvPr>
              <p:cNvGrpSpPr/>
              <p:nvPr/>
            </p:nvGrpSpPr>
            <p:grpSpPr>
              <a:xfrm>
                <a:off x="6913116" y="4685236"/>
                <a:ext cx="1228341" cy="996502"/>
                <a:chOff x="6913116" y="4685236"/>
                <a:chExt cx="1228341" cy="996502"/>
              </a:xfrm>
            </p:grpSpPr>
            <p:pic>
              <p:nvPicPr>
                <p:cNvPr id="18" name="图片 17">
                  <a:extLst>
                    <a:ext uri="{FF2B5EF4-FFF2-40B4-BE49-F238E27FC236}">
                      <a16:creationId xmlns:a16="http://schemas.microsoft.com/office/drawing/2014/main" id="{5FDF0E48-E7EE-2B94-0446-9167919A23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32234" y="4685236"/>
                  <a:ext cx="635000" cy="635000"/>
                </a:xfrm>
                <a:prstGeom prst="rect">
                  <a:avLst/>
                </a:prstGeom>
              </p:spPr>
            </p:pic>
            <p:sp>
              <p:nvSpPr>
                <p:cNvPr id="276" name="矩形 275">
                  <a:extLst>
                    <a:ext uri="{FF2B5EF4-FFF2-40B4-BE49-F238E27FC236}">
                      <a16:creationId xmlns:a16="http://schemas.microsoft.com/office/drawing/2014/main" id="{A4034C25-49BF-1153-C07E-76B5FD222702}"/>
                    </a:ext>
                  </a:extLst>
                </p:cNvPr>
                <p:cNvSpPr/>
                <p:nvPr/>
              </p:nvSpPr>
              <p:spPr>
                <a:xfrm>
                  <a:off x="6913116" y="5383130"/>
                  <a:ext cx="1228341" cy="298608"/>
                </a:xfrm>
                <a:prstGeom prst="rect">
                  <a:avLst/>
                </a:prstGeom>
              </p:spPr>
              <p:txBody>
                <a:bodyPr wrap="square">
                  <a:spAutoFit/>
                </a:bodyPr>
                <a:lstStyle/>
                <a:p>
                  <a:pPr algn="ctr">
                    <a:lnSpc>
                      <a:spcPct val="150000"/>
                    </a:lnSpc>
                  </a:pPr>
                  <a:r>
                    <a:rPr lang="en-US" altLang="zh-CN" sz="1000" dirty="0" err="1">
                      <a:solidFill>
                        <a:srgbClr val="10FBFE"/>
                      </a:solidFill>
                      <a:latin typeface="微软雅黑" panose="020B0503020204020204" charset="-122"/>
                      <a:ea typeface="微软雅黑" panose="020B0503020204020204" charset="-122"/>
                      <a:cs typeface="+mn-ea"/>
                      <a:sym typeface="+mn-lt"/>
                    </a:rPr>
                    <a:t>ClickHouse</a:t>
                  </a:r>
                  <a:endParaRPr lang="zh-CN" altLang="en-US" sz="1000" dirty="0">
                    <a:solidFill>
                      <a:schemeClr val="tx1">
                        <a:lumMod val="50000"/>
                        <a:lumOff val="50000"/>
                      </a:schemeClr>
                    </a:solidFill>
                  </a:endParaRPr>
                </a:p>
              </p:txBody>
            </p:sp>
          </p:grpSp>
        </p:grpSp>
      </p:grpSp>
      <p:grpSp>
        <p:nvGrpSpPr>
          <p:cNvPr id="357" name="组合 356">
            <a:extLst>
              <a:ext uri="{FF2B5EF4-FFF2-40B4-BE49-F238E27FC236}">
                <a16:creationId xmlns:a16="http://schemas.microsoft.com/office/drawing/2014/main" id="{BAD7A047-A381-6C28-197A-E9DF959A3029}"/>
              </a:ext>
            </a:extLst>
          </p:cNvPr>
          <p:cNvGrpSpPr/>
          <p:nvPr/>
        </p:nvGrpSpPr>
        <p:grpSpPr>
          <a:xfrm>
            <a:off x="9580304" y="1989762"/>
            <a:ext cx="2241978" cy="3873894"/>
            <a:chOff x="9580304" y="1989762"/>
            <a:chExt cx="2241978" cy="3873894"/>
          </a:xfrm>
        </p:grpSpPr>
        <p:grpSp>
          <p:nvGrpSpPr>
            <p:cNvPr id="343" name="组合 342">
              <a:extLst>
                <a:ext uri="{FF2B5EF4-FFF2-40B4-BE49-F238E27FC236}">
                  <a16:creationId xmlns:a16="http://schemas.microsoft.com/office/drawing/2014/main" id="{524FA3BE-312F-319C-5AA9-E3CD177DC84C}"/>
                </a:ext>
              </a:extLst>
            </p:cNvPr>
            <p:cNvGrpSpPr/>
            <p:nvPr/>
          </p:nvGrpSpPr>
          <p:grpSpPr>
            <a:xfrm>
              <a:off x="9580304" y="1989762"/>
              <a:ext cx="2241978" cy="3873894"/>
              <a:chOff x="9580304" y="1989762"/>
              <a:chExt cx="2241978" cy="3873894"/>
            </a:xfrm>
          </p:grpSpPr>
          <p:sp>
            <p:nvSpPr>
              <p:cNvPr id="303" name="矩形 302">
                <a:extLst>
                  <a:ext uri="{FF2B5EF4-FFF2-40B4-BE49-F238E27FC236}">
                    <a16:creationId xmlns:a16="http://schemas.microsoft.com/office/drawing/2014/main" id="{097138FC-6DEA-22BD-087B-FA0E7E5841D4}"/>
                  </a:ext>
                </a:extLst>
              </p:cNvPr>
              <p:cNvSpPr/>
              <p:nvPr/>
            </p:nvSpPr>
            <p:spPr>
              <a:xfrm>
                <a:off x="9580308" y="1989762"/>
                <a:ext cx="2241974" cy="3873894"/>
              </a:xfrm>
              <a:prstGeom prst="rect">
                <a:avLst/>
              </a:prstGeom>
              <a:solidFill>
                <a:schemeClr val="tx1">
                  <a:lumMod val="65000"/>
                  <a:lumOff val="35000"/>
                  <a:alpha val="497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7" name="直线连接符 336">
                <a:extLst>
                  <a:ext uri="{FF2B5EF4-FFF2-40B4-BE49-F238E27FC236}">
                    <a16:creationId xmlns:a16="http://schemas.microsoft.com/office/drawing/2014/main" id="{BB132506-1387-6D5A-A19D-3754B60B99D3}"/>
                  </a:ext>
                </a:extLst>
              </p:cNvPr>
              <p:cNvCxnSpPr/>
              <p:nvPr/>
            </p:nvCxnSpPr>
            <p:spPr>
              <a:xfrm>
                <a:off x="9580304" y="3912186"/>
                <a:ext cx="2241974" cy="0"/>
              </a:xfrm>
              <a:prstGeom prst="line">
                <a:avLst/>
              </a:prstGeom>
              <a:ln w="12700">
                <a:solidFill>
                  <a:srgbClr val="7DC6EB"/>
                </a:solidFill>
              </a:ln>
            </p:spPr>
            <p:style>
              <a:lnRef idx="1">
                <a:schemeClr val="accent1"/>
              </a:lnRef>
              <a:fillRef idx="0">
                <a:schemeClr val="accent1"/>
              </a:fillRef>
              <a:effectRef idx="0">
                <a:schemeClr val="accent1"/>
              </a:effectRef>
              <a:fontRef idx="minor">
                <a:schemeClr val="tx1"/>
              </a:fontRef>
            </p:style>
          </p:cxnSp>
        </p:grpSp>
        <p:grpSp>
          <p:nvGrpSpPr>
            <p:cNvPr id="355" name="组合 354">
              <a:extLst>
                <a:ext uri="{FF2B5EF4-FFF2-40B4-BE49-F238E27FC236}">
                  <a16:creationId xmlns:a16="http://schemas.microsoft.com/office/drawing/2014/main" id="{C85DA7CE-AE73-8556-2A07-E805488464CA}"/>
                </a:ext>
              </a:extLst>
            </p:cNvPr>
            <p:cNvGrpSpPr/>
            <p:nvPr/>
          </p:nvGrpSpPr>
          <p:grpSpPr>
            <a:xfrm>
              <a:off x="9698619" y="2477524"/>
              <a:ext cx="1291124" cy="3235920"/>
              <a:chOff x="9698619" y="2477524"/>
              <a:chExt cx="1291124" cy="3235920"/>
            </a:xfrm>
          </p:grpSpPr>
          <p:grpSp>
            <p:nvGrpSpPr>
              <p:cNvPr id="332" name="组合 331">
                <a:extLst>
                  <a:ext uri="{FF2B5EF4-FFF2-40B4-BE49-F238E27FC236}">
                    <a16:creationId xmlns:a16="http://schemas.microsoft.com/office/drawing/2014/main" id="{C1FC4FE8-C5DA-AE00-ED14-F257F76C6D1C}"/>
                  </a:ext>
                </a:extLst>
              </p:cNvPr>
              <p:cNvGrpSpPr/>
              <p:nvPr/>
            </p:nvGrpSpPr>
            <p:grpSpPr>
              <a:xfrm>
                <a:off x="9761402" y="2477524"/>
                <a:ext cx="1228341" cy="1074344"/>
                <a:chOff x="9761402" y="2477524"/>
                <a:chExt cx="1228341" cy="1074344"/>
              </a:xfrm>
            </p:grpSpPr>
            <p:pic>
              <p:nvPicPr>
                <p:cNvPr id="265" name="图片 264">
                  <a:extLst>
                    <a:ext uri="{FF2B5EF4-FFF2-40B4-BE49-F238E27FC236}">
                      <a16:creationId xmlns:a16="http://schemas.microsoft.com/office/drawing/2014/main" id="{E71B94FA-B173-1F06-E71A-00A118176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8927" y="2477524"/>
                  <a:ext cx="635000" cy="635000"/>
                </a:xfrm>
                <a:prstGeom prst="rect">
                  <a:avLst/>
                </a:prstGeom>
              </p:spPr>
            </p:pic>
            <p:sp>
              <p:nvSpPr>
                <p:cNvPr id="277" name="矩形 276">
                  <a:extLst>
                    <a:ext uri="{FF2B5EF4-FFF2-40B4-BE49-F238E27FC236}">
                      <a16:creationId xmlns:a16="http://schemas.microsoft.com/office/drawing/2014/main" id="{D7990135-579F-3302-6AE4-A2209A53AF25}"/>
                    </a:ext>
                  </a:extLst>
                </p:cNvPr>
                <p:cNvSpPr/>
                <p:nvPr/>
              </p:nvSpPr>
              <p:spPr>
                <a:xfrm>
                  <a:off x="9761402" y="3253260"/>
                  <a:ext cx="1228341" cy="298608"/>
                </a:xfrm>
                <a:prstGeom prst="rect">
                  <a:avLst/>
                </a:prstGeom>
              </p:spPr>
              <p:txBody>
                <a:bodyPr wrap="square">
                  <a:spAutoFit/>
                </a:bodyPr>
                <a:lstStyle/>
                <a:p>
                  <a:pPr algn="ctr">
                    <a:lnSpc>
                      <a:spcPct val="150000"/>
                    </a:lnSpc>
                  </a:pPr>
                  <a:r>
                    <a:rPr lang="zh-CN" altLang="en-US" sz="1000" dirty="0">
                      <a:solidFill>
                        <a:srgbClr val="10FBFE"/>
                      </a:solidFill>
                      <a:latin typeface="微软雅黑" panose="020B0503020204020204" charset="-122"/>
                      <a:ea typeface="微软雅黑" panose="020B0503020204020204" charset="-122"/>
                      <a:cs typeface="+mn-ea"/>
                      <a:sym typeface="+mn-lt"/>
                    </a:rPr>
                    <a:t>数据管理</a:t>
                  </a:r>
                  <a:r>
                    <a:rPr lang="en-US" altLang="zh-CN" sz="1000" dirty="0">
                      <a:solidFill>
                        <a:srgbClr val="10FBFE"/>
                      </a:solidFill>
                      <a:latin typeface="微软雅黑" panose="020B0503020204020204" charset="-122"/>
                      <a:ea typeface="微软雅黑" panose="020B0503020204020204" charset="-122"/>
                      <a:cs typeface="+mn-ea"/>
                      <a:sym typeface="+mn-lt"/>
                    </a:rPr>
                    <a:t>DMS</a:t>
                  </a:r>
                  <a:endParaRPr lang="zh-CN" altLang="en-US" sz="1000" dirty="0">
                    <a:solidFill>
                      <a:schemeClr val="tx1">
                        <a:lumMod val="50000"/>
                        <a:lumOff val="50000"/>
                      </a:schemeClr>
                    </a:solidFill>
                  </a:endParaRPr>
                </a:p>
              </p:txBody>
            </p:sp>
          </p:grpSp>
          <p:grpSp>
            <p:nvGrpSpPr>
              <p:cNvPr id="333" name="组合 332">
                <a:extLst>
                  <a:ext uri="{FF2B5EF4-FFF2-40B4-BE49-F238E27FC236}">
                    <a16:creationId xmlns:a16="http://schemas.microsoft.com/office/drawing/2014/main" id="{7BD66CFD-E558-2C71-0570-5FAF823996DB}"/>
                  </a:ext>
                </a:extLst>
              </p:cNvPr>
              <p:cNvGrpSpPr/>
              <p:nvPr/>
            </p:nvGrpSpPr>
            <p:grpSpPr>
              <a:xfrm>
                <a:off x="9698619" y="4398088"/>
                <a:ext cx="1228341" cy="1315356"/>
                <a:chOff x="9698619" y="4398088"/>
                <a:chExt cx="1228341" cy="1315356"/>
              </a:xfrm>
            </p:grpSpPr>
            <p:pic>
              <p:nvPicPr>
                <p:cNvPr id="26" name="图片 25">
                  <a:extLst>
                    <a:ext uri="{FF2B5EF4-FFF2-40B4-BE49-F238E27FC236}">
                      <a16:creationId xmlns:a16="http://schemas.microsoft.com/office/drawing/2014/main" id="{DD147189-77EE-5F4E-824C-BAAA5B18E05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55271" y="4398088"/>
                  <a:ext cx="635000" cy="635000"/>
                </a:xfrm>
                <a:prstGeom prst="rect">
                  <a:avLst/>
                </a:prstGeom>
              </p:spPr>
            </p:pic>
            <p:sp>
              <p:nvSpPr>
                <p:cNvPr id="278" name="矩形 277">
                  <a:extLst>
                    <a:ext uri="{FF2B5EF4-FFF2-40B4-BE49-F238E27FC236}">
                      <a16:creationId xmlns:a16="http://schemas.microsoft.com/office/drawing/2014/main" id="{2B5A85A1-CB3E-04E9-2566-9684904660D3}"/>
                    </a:ext>
                  </a:extLst>
                </p:cNvPr>
                <p:cNvSpPr/>
                <p:nvPr/>
              </p:nvSpPr>
              <p:spPr>
                <a:xfrm>
                  <a:off x="9698619" y="5183299"/>
                  <a:ext cx="1228341" cy="530145"/>
                </a:xfrm>
                <a:prstGeom prst="rect">
                  <a:avLst/>
                </a:prstGeom>
              </p:spPr>
              <p:txBody>
                <a:bodyPr wrap="square">
                  <a:spAutoFit/>
                </a:bodyPr>
                <a:lstStyle/>
                <a:p>
                  <a:pPr algn="ctr">
                    <a:lnSpc>
                      <a:spcPct val="150000"/>
                    </a:lnSpc>
                  </a:pPr>
                  <a:r>
                    <a:rPr lang="zh-CN" altLang="en-US" sz="1000" dirty="0">
                      <a:solidFill>
                        <a:srgbClr val="10FBFE"/>
                      </a:solidFill>
                      <a:latin typeface="微软雅黑" panose="020B0503020204020204" charset="-122"/>
                      <a:ea typeface="微软雅黑" panose="020B0503020204020204" charset="-122"/>
                      <a:cs typeface="+mn-ea"/>
                      <a:sym typeface="+mn-lt"/>
                    </a:rPr>
                    <a:t>数据库自治服务</a:t>
                  </a:r>
                  <a:endParaRPr lang="en-US" altLang="zh-CN" sz="10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lang="en-US" altLang="zh-CN" sz="1000" dirty="0">
                      <a:solidFill>
                        <a:srgbClr val="10FBFE"/>
                      </a:solidFill>
                      <a:latin typeface="微软雅黑" panose="020B0503020204020204" charset="-122"/>
                      <a:ea typeface="微软雅黑" panose="020B0503020204020204" charset="-122"/>
                      <a:cs typeface="+mn-ea"/>
                      <a:sym typeface="+mn-lt"/>
                    </a:rPr>
                    <a:t>DAS</a:t>
                  </a:r>
                  <a:endParaRPr lang="zh-CN" altLang="en-US" sz="1000" dirty="0">
                    <a:solidFill>
                      <a:schemeClr val="tx1">
                        <a:lumMod val="50000"/>
                        <a:lumOff val="50000"/>
                      </a:schemeClr>
                    </a:solidFill>
                  </a:endParaRPr>
                </a:p>
              </p:txBody>
            </p:sp>
          </p:grpSp>
        </p:grpSp>
      </p:grpSp>
      <p:grpSp>
        <p:nvGrpSpPr>
          <p:cNvPr id="349" name="组合 348">
            <a:extLst>
              <a:ext uri="{FF2B5EF4-FFF2-40B4-BE49-F238E27FC236}">
                <a16:creationId xmlns:a16="http://schemas.microsoft.com/office/drawing/2014/main" id="{345ED4DC-3C6C-2CD8-45EE-F25EBAA53E3D}"/>
              </a:ext>
            </a:extLst>
          </p:cNvPr>
          <p:cNvGrpSpPr/>
          <p:nvPr/>
        </p:nvGrpSpPr>
        <p:grpSpPr>
          <a:xfrm>
            <a:off x="2798620" y="2326362"/>
            <a:ext cx="1974601" cy="1737606"/>
            <a:chOff x="2798620" y="2326362"/>
            <a:chExt cx="1974601" cy="1737606"/>
          </a:xfrm>
        </p:grpSpPr>
        <p:sp>
          <p:nvSpPr>
            <p:cNvPr id="305" name="矩形 304">
              <a:extLst>
                <a:ext uri="{FF2B5EF4-FFF2-40B4-BE49-F238E27FC236}">
                  <a16:creationId xmlns:a16="http://schemas.microsoft.com/office/drawing/2014/main" id="{B497E913-EA2D-630D-F9C4-3FA76E36BFF4}"/>
                </a:ext>
              </a:extLst>
            </p:cNvPr>
            <p:cNvSpPr/>
            <p:nvPr/>
          </p:nvSpPr>
          <p:spPr>
            <a:xfrm>
              <a:off x="2798620" y="2326362"/>
              <a:ext cx="1974601" cy="1737606"/>
            </a:xfrm>
            <a:prstGeom prst="rect">
              <a:avLst/>
            </a:prstGeom>
            <a:solidFill>
              <a:schemeClr val="tx1">
                <a:lumMod val="65000"/>
                <a:lumOff val="35000"/>
                <a:alpha val="5011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5" name="组合 344">
              <a:extLst>
                <a:ext uri="{FF2B5EF4-FFF2-40B4-BE49-F238E27FC236}">
                  <a16:creationId xmlns:a16="http://schemas.microsoft.com/office/drawing/2014/main" id="{561EAA74-0BE2-ABCA-B1DC-1D76E6E2D0FB}"/>
                </a:ext>
              </a:extLst>
            </p:cNvPr>
            <p:cNvGrpSpPr/>
            <p:nvPr/>
          </p:nvGrpSpPr>
          <p:grpSpPr>
            <a:xfrm>
              <a:off x="2823234" y="2584124"/>
              <a:ext cx="1839001" cy="875471"/>
              <a:chOff x="2823234" y="2584124"/>
              <a:chExt cx="1839001" cy="875471"/>
            </a:xfrm>
          </p:grpSpPr>
          <p:pic>
            <p:nvPicPr>
              <p:cNvPr id="57" name="图片 56">
                <a:extLst>
                  <a:ext uri="{FF2B5EF4-FFF2-40B4-BE49-F238E27FC236}">
                    <a16:creationId xmlns:a16="http://schemas.microsoft.com/office/drawing/2014/main" id="{4AD51B11-7A2B-47A7-8425-E5F2BB09A93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23234" y="2584124"/>
                <a:ext cx="563066" cy="563066"/>
              </a:xfrm>
              <a:prstGeom prst="rect">
                <a:avLst/>
              </a:prstGeom>
            </p:spPr>
          </p:pic>
          <p:pic>
            <p:nvPicPr>
              <p:cNvPr id="259" name="图片 258">
                <a:extLst>
                  <a:ext uri="{FF2B5EF4-FFF2-40B4-BE49-F238E27FC236}">
                    <a16:creationId xmlns:a16="http://schemas.microsoft.com/office/drawing/2014/main" id="{41930396-7D7B-2C18-303A-F326EE0E1D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27235" y="2635759"/>
                <a:ext cx="635000" cy="635000"/>
              </a:xfrm>
              <a:prstGeom prst="rect">
                <a:avLst/>
              </a:prstGeom>
            </p:spPr>
          </p:pic>
          <p:grpSp>
            <p:nvGrpSpPr>
              <p:cNvPr id="324" name="组合 323">
                <a:extLst>
                  <a:ext uri="{FF2B5EF4-FFF2-40B4-BE49-F238E27FC236}">
                    <a16:creationId xmlns:a16="http://schemas.microsoft.com/office/drawing/2014/main" id="{564EB2E3-C3A8-6E59-E560-8BAF0A143356}"/>
                  </a:ext>
                </a:extLst>
              </p:cNvPr>
              <p:cNvGrpSpPr/>
              <p:nvPr/>
            </p:nvGrpSpPr>
            <p:grpSpPr>
              <a:xfrm>
                <a:off x="3253569" y="2602318"/>
                <a:ext cx="1038304" cy="857277"/>
                <a:chOff x="3253569" y="2602318"/>
                <a:chExt cx="1038304" cy="857277"/>
              </a:xfrm>
            </p:grpSpPr>
            <p:pic>
              <p:nvPicPr>
                <p:cNvPr id="63" name="图片 62">
                  <a:extLst>
                    <a:ext uri="{FF2B5EF4-FFF2-40B4-BE49-F238E27FC236}">
                      <a16:creationId xmlns:a16="http://schemas.microsoft.com/office/drawing/2014/main" id="{B695341A-8784-1083-BADC-877C52A89AF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00312" y="2602318"/>
                  <a:ext cx="572987" cy="572987"/>
                </a:xfrm>
                <a:prstGeom prst="rect">
                  <a:avLst/>
                </a:prstGeom>
              </p:spPr>
            </p:pic>
            <p:sp>
              <p:nvSpPr>
                <p:cNvPr id="279" name="矩形 278">
                  <a:extLst>
                    <a:ext uri="{FF2B5EF4-FFF2-40B4-BE49-F238E27FC236}">
                      <a16:creationId xmlns:a16="http://schemas.microsoft.com/office/drawing/2014/main" id="{95A4ECDE-EB2F-B6D1-F5A5-A30C0B2CC104}"/>
                    </a:ext>
                  </a:extLst>
                </p:cNvPr>
                <p:cNvSpPr/>
                <p:nvPr/>
              </p:nvSpPr>
              <p:spPr>
                <a:xfrm>
                  <a:off x="3253569" y="3202217"/>
                  <a:ext cx="1038304" cy="257378"/>
                </a:xfrm>
                <a:prstGeom prst="rect">
                  <a:avLst/>
                </a:prstGeom>
              </p:spPr>
              <p:txBody>
                <a:bodyPr wrap="square">
                  <a:spAutoFit/>
                </a:bodyPr>
                <a:lstStyle/>
                <a:p>
                  <a:pPr algn="ctr">
                    <a:lnSpc>
                      <a:spcPct val="150000"/>
                    </a:lnSpc>
                  </a:pPr>
                  <a:r>
                    <a:rPr lang="en-US" altLang="zh-CN" sz="800" dirty="0">
                      <a:solidFill>
                        <a:srgbClr val="10FBFE"/>
                      </a:solidFill>
                      <a:latin typeface="微软雅黑" panose="020B0503020204020204" charset="-122"/>
                      <a:ea typeface="微软雅黑" panose="020B0503020204020204" charset="-122"/>
                      <a:cs typeface="+mn-ea"/>
                    </a:rPr>
                    <a:t>PostgreSQL</a:t>
                  </a:r>
                  <a:endParaRPr lang="zh-CN" altLang="en-US" sz="800" dirty="0">
                    <a:solidFill>
                      <a:srgbClr val="10FBFE"/>
                    </a:solidFill>
                    <a:latin typeface="微软雅黑" panose="020B0503020204020204" charset="-122"/>
                    <a:ea typeface="微软雅黑" panose="020B0503020204020204" charset="-122"/>
                    <a:cs typeface="+mn-ea"/>
                  </a:endParaRPr>
                </a:p>
              </p:txBody>
            </p:sp>
          </p:grpSp>
        </p:grpSp>
      </p:grpSp>
      <p:grpSp>
        <p:nvGrpSpPr>
          <p:cNvPr id="352" name="组合 351">
            <a:extLst>
              <a:ext uri="{FF2B5EF4-FFF2-40B4-BE49-F238E27FC236}">
                <a16:creationId xmlns:a16="http://schemas.microsoft.com/office/drawing/2014/main" id="{696ED704-4653-7209-359C-F926D0C29F84}"/>
              </a:ext>
            </a:extLst>
          </p:cNvPr>
          <p:cNvGrpSpPr/>
          <p:nvPr/>
        </p:nvGrpSpPr>
        <p:grpSpPr>
          <a:xfrm>
            <a:off x="3348341" y="4539521"/>
            <a:ext cx="3264567" cy="1324136"/>
            <a:chOff x="3348341" y="4539521"/>
            <a:chExt cx="3264567" cy="1324136"/>
          </a:xfrm>
        </p:grpSpPr>
        <p:sp>
          <p:nvSpPr>
            <p:cNvPr id="308" name="矩形 307">
              <a:extLst>
                <a:ext uri="{FF2B5EF4-FFF2-40B4-BE49-F238E27FC236}">
                  <a16:creationId xmlns:a16="http://schemas.microsoft.com/office/drawing/2014/main" id="{B147F99A-3AC6-CFAF-5358-79A8956DD889}"/>
                </a:ext>
              </a:extLst>
            </p:cNvPr>
            <p:cNvSpPr/>
            <p:nvPr/>
          </p:nvSpPr>
          <p:spPr>
            <a:xfrm>
              <a:off x="3556384" y="4539521"/>
              <a:ext cx="2807333" cy="1324136"/>
            </a:xfrm>
            <a:prstGeom prst="rect">
              <a:avLst/>
            </a:prstGeom>
            <a:solidFill>
              <a:schemeClr val="tx1">
                <a:lumMod val="65000"/>
                <a:lumOff val="35000"/>
                <a:alpha val="5011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7" name="组合 346">
              <a:extLst>
                <a:ext uri="{FF2B5EF4-FFF2-40B4-BE49-F238E27FC236}">
                  <a16:creationId xmlns:a16="http://schemas.microsoft.com/office/drawing/2014/main" id="{127A063B-44FD-41DE-E63E-9946CB9D31AB}"/>
                </a:ext>
              </a:extLst>
            </p:cNvPr>
            <p:cNvGrpSpPr/>
            <p:nvPr/>
          </p:nvGrpSpPr>
          <p:grpSpPr>
            <a:xfrm>
              <a:off x="3348341" y="4555014"/>
              <a:ext cx="3264567" cy="964365"/>
              <a:chOff x="3348341" y="4555014"/>
              <a:chExt cx="3264567" cy="964365"/>
            </a:xfrm>
          </p:grpSpPr>
          <p:grpSp>
            <p:nvGrpSpPr>
              <p:cNvPr id="318" name="组合 317">
                <a:extLst>
                  <a:ext uri="{FF2B5EF4-FFF2-40B4-BE49-F238E27FC236}">
                    <a16:creationId xmlns:a16="http://schemas.microsoft.com/office/drawing/2014/main" id="{74B89E5D-5CEE-7E5C-31BF-B55B1604A587}"/>
                  </a:ext>
                </a:extLst>
              </p:cNvPr>
              <p:cNvGrpSpPr/>
              <p:nvPr/>
            </p:nvGrpSpPr>
            <p:grpSpPr>
              <a:xfrm>
                <a:off x="3348341" y="4555014"/>
                <a:ext cx="1098632" cy="964365"/>
                <a:chOff x="3253751" y="4691644"/>
                <a:chExt cx="1098632" cy="964365"/>
              </a:xfrm>
            </p:grpSpPr>
            <p:pic>
              <p:nvPicPr>
                <p:cNvPr id="257" name="图片 256">
                  <a:extLst>
                    <a:ext uri="{FF2B5EF4-FFF2-40B4-BE49-F238E27FC236}">
                      <a16:creationId xmlns:a16="http://schemas.microsoft.com/office/drawing/2014/main" id="{4E1E6551-75B7-72CC-E8E9-07850577940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83923" y="4691644"/>
                  <a:ext cx="635000" cy="635000"/>
                </a:xfrm>
                <a:prstGeom prst="rect">
                  <a:avLst/>
                </a:prstGeom>
              </p:spPr>
            </p:pic>
            <p:sp>
              <p:nvSpPr>
                <p:cNvPr id="281" name="矩形 280">
                  <a:extLst>
                    <a:ext uri="{FF2B5EF4-FFF2-40B4-BE49-F238E27FC236}">
                      <a16:creationId xmlns:a16="http://schemas.microsoft.com/office/drawing/2014/main" id="{7484B65A-9002-75B4-22FD-CCF011CB8FAB}"/>
                    </a:ext>
                  </a:extLst>
                </p:cNvPr>
                <p:cNvSpPr/>
                <p:nvPr/>
              </p:nvSpPr>
              <p:spPr>
                <a:xfrm>
                  <a:off x="3253751" y="5374480"/>
                  <a:ext cx="1098632" cy="281529"/>
                </a:xfrm>
                <a:prstGeom prst="rect">
                  <a:avLst/>
                </a:prstGeom>
              </p:spPr>
              <p:txBody>
                <a:bodyPr wrap="square">
                  <a:spAutoFit/>
                </a:bodyPr>
                <a:lstStyle/>
                <a:p>
                  <a:pPr algn="ctr">
                    <a:lnSpc>
                      <a:spcPct val="150000"/>
                    </a:lnSpc>
                  </a:pPr>
                  <a:r>
                    <a:rPr lang="en-US" altLang="zh-CN" sz="900" dirty="0">
                      <a:solidFill>
                        <a:srgbClr val="10FBFE"/>
                      </a:solidFill>
                      <a:latin typeface="微软雅黑" panose="020B0503020204020204" charset="-122"/>
                      <a:ea typeface="微软雅黑" panose="020B0503020204020204" charset="-122"/>
                      <a:cs typeface="+mn-ea"/>
                      <a:sym typeface="+mn-lt"/>
                    </a:rPr>
                    <a:t>Redis(</a:t>
                  </a:r>
                  <a:r>
                    <a:rPr lang="en-US" altLang="zh-CN" sz="900" dirty="0" err="1">
                      <a:solidFill>
                        <a:srgbClr val="10FBFE"/>
                      </a:solidFill>
                      <a:latin typeface="微软雅黑" panose="020B0503020204020204" charset="-122"/>
                      <a:ea typeface="微软雅黑" panose="020B0503020204020204" charset="-122"/>
                      <a:cs typeface="+mn-ea"/>
                      <a:sym typeface="+mn-lt"/>
                    </a:rPr>
                    <a:t>Tair</a:t>
                  </a:r>
                  <a:r>
                    <a:rPr lang="en-US" altLang="zh-CN" sz="900" dirty="0">
                      <a:solidFill>
                        <a:srgbClr val="10FBFE"/>
                      </a:solidFill>
                      <a:latin typeface="微软雅黑" panose="020B0503020204020204" charset="-122"/>
                      <a:ea typeface="微软雅黑" panose="020B0503020204020204" charset="-122"/>
                      <a:cs typeface="+mn-ea"/>
                      <a:sym typeface="+mn-lt"/>
                    </a:rPr>
                    <a:t>)</a:t>
                  </a:r>
                  <a:endParaRPr lang="zh-CN" altLang="en-US" sz="900" dirty="0">
                    <a:solidFill>
                      <a:schemeClr val="tx1">
                        <a:lumMod val="50000"/>
                        <a:lumOff val="50000"/>
                      </a:schemeClr>
                    </a:solidFill>
                  </a:endParaRPr>
                </a:p>
              </p:txBody>
            </p:sp>
          </p:grpSp>
          <p:grpSp>
            <p:nvGrpSpPr>
              <p:cNvPr id="317" name="组合 316">
                <a:extLst>
                  <a:ext uri="{FF2B5EF4-FFF2-40B4-BE49-F238E27FC236}">
                    <a16:creationId xmlns:a16="http://schemas.microsoft.com/office/drawing/2014/main" id="{FB510FE8-F525-CD8C-17DD-634517CE7924}"/>
                  </a:ext>
                </a:extLst>
              </p:cNvPr>
              <p:cNvGrpSpPr/>
              <p:nvPr/>
            </p:nvGrpSpPr>
            <p:grpSpPr>
              <a:xfrm>
                <a:off x="4070319" y="4555014"/>
                <a:ext cx="1098632" cy="964365"/>
                <a:chOff x="4004522" y="4691644"/>
                <a:chExt cx="1098632" cy="964365"/>
              </a:xfrm>
            </p:grpSpPr>
            <p:pic>
              <p:nvPicPr>
                <p:cNvPr id="263" name="图片 262">
                  <a:extLst>
                    <a:ext uri="{FF2B5EF4-FFF2-40B4-BE49-F238E27FC236}">
                      <a16:creationId xmlns:a16="http://schemas.microsoft.com/office/drawing/2014/main" id="{9273D881-98A9-4BA1-97F8-358CB3A796B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64864" y="4691644"/>
                  <a:ext cx="635000" cy="635000"/>
                </a:xfrm>
                <a:prstGeom prst="rect">
                  <a:avLst/>
                </a:prstGeom>
              </p:spPr>
            </p:pic>
            <p:sp>
              <p:nvSpPr>
                <p:cNvPr id="282" name="矩形 281">
                  <a:extLst>
                    <a:ext uri="{FF2B5EF4-FFF2-40B4-BE49-F238E27FC236}">
                      <a16:creationId xmlns:a16="http://schemas.microsoft.com/office/drawing/2014/main" id="{568E825B-0677-4636-9A0D-0C1D700070E9}"/>
                    </a:ext>
                  </a:extLst>
                </p:cNvPr>
                <p:cNvSpPr/>
                <p:nvPr/>
              </p:nvSpPr>
              <p:spPr>
                <a:xfrm>
                  <a:off x="4004522" y="5374480"/>
                  <a:ext cx="1098632" cy="281529"/>
                </a:xfrm>
                <a:prstGeom prst="rect">
                  <a:avLst/>
                </a:prstGeom>
              </p:spPr>
              <p:txBody>
                <a:bodyPr wrap="square">
                  <a:spAutoFit/>
                </a:bodyPr>
                <a:lstStyle/>
                <a:p>
                  <a:pPr algn="ctr">
                    <a:lnSpc>
                      <a:spcPct val="150000"/>
                    </a:lnSpc>
                  </a:pPr>
                  <a:r>
                    <a:rPr lang="en-US" altLang="zh-CN" sz="900" dirty="0">
                      <a:solidFill>
                        <a:srgbClr val="10FBFE"/>
                      </a:solidFill>
                      <a:latin typeface="微软雅黑" panose="020B0503020204020204" charset="-122"/>
                      <a:ea typeface="微软雅黑" panose="020B0503020204020204" charset="-122"/>
                      <a:cs typeface="+mn-ea"/>
                      <a:sym typeface="+mn-lt"/>
                    </a:rPr>
                    <a:t>MongoDB</a:t>
                  </a:r>
                  <a:endParaRPr lang="zh-CN" altLang="en-US" sz="900" dirty="0">
                    <a:solidFill>
                      <a:schemeClr val="tx1">
                        <a:lumMod val="50000"/>
                        <a:lumOff val="50000"/>
                      </a:schemeClr>
                    </a:solidFill>
                  </a:endParaRPr>
                </a:p>
              </p:txBody>
            </p:sp>
          </p:grpSp>
          <p:grpSp>
            <p:nvGrpSpPr>
              <p:cNvPr id="315" name="组合 314">
                <a:extLst>
                  <a:ext uri="{FF2B5EF4-FFF2-40B4-BE49-F238E27FC236}">
                    <a16:creationId xmlns:a16="http://schemas.microsoft.com/office/drawing/2014/main" id="{B8A6FB6D-AB94-EBCF-8C5B-C639AF52718E}"/>
                  </a:ext>
                </a:extLst>
              </p:cNvPr>
              <p:cNvGrpSpPr/>
              <p:nvPr/>
            </p:nvGrpSpPr>
            <p:grpSpPr>
              <a:xfrm>
                <a:off x="4792297" y="4555014"/>
                <a:ext cx="1098632" cy="964365"/>
                <a:chOff x="4756177" y="4691644"/>
                <a:chExt cx="1098632" cy="964365"/>
              </a:xfrm>
            </p:grpSpPr>
            <p:pic>
              <p:nvPicPr>
                <p:cNvPr id="51" name="图片 50">
                  <a:extLst>
                    <a:ext uri="{FF2B5EF4-FFF2-40B4-BE49-F238E27FC236}">
                      <a16:creationId xmlns:a16="http://schemas.microsoft.com/office/drawing/2014/main" id="{BACA080A-9EFA-C399-FE27-BD29671FBE6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50905" y="4691644"/>
                  <a:ext cx="635000" cy="635000"/>
                </a:xfrm>
                <a:prstGeom prst="rect">
                  <a:avLst/>
                </a:prstGeom>
              </p:spPr>
            </p:pic>
            <p:sp>
              <p:nvSpPr>
                <p:cNvPr id="283" name="矩形 282">
                  <a:extLst>
                    <a:ext uri="{FF2B5EF4-FFF2-40B4-BE49-F238E27FC236}">
                      <a16:creationId xmlns:a16="http://schemas.microsoft.com/office/drawing/2014/main" id="{A90C9B1E-C2CA-27FC-C336-BF9FB6FD3F8E}"/>
                    </a:ext>
                  </a:extLst>
                </p:cNvPr>
                <p:cNvSpPr/>
                <p:nvPr/>
              </p:nvSpPr>
              <p:spPr>
                <a:xfrm>
                  <a:off x="4756177" y="5374480"/>
                  <a:ext cx="1098632" cy="281529"/>
                </a:xfrm>
                <a:prstGeom prst="rect">
                  <a:avLst/>
                </a:prstGeom>
              </p:spPr>
              <p:txBody>
                <a:bodyPr wrap="square">
                  <a:spAutoFit/>
                </a:bodyPr>
                <a:lstStyle/>
                <a:p>
                  <a:pPr algn="ctr">
                    <a:lnSpc>
                      <a:spcPct val="150000"/>
                    </a:lnSpc>
                  </a:pPr>
                  <a:r>
                    <a:rPr lang="en-US" altLang="zh-CN" sz="900" dirty="0">
                      <a:solidFill>
                        <a:srgbClr val="10FBFE"/>
                      </a:solidFill>
                      <a:latin typeface="微软雅黑" panose="020B0503020204020204" charset="-122"/>
                      <a:ea typeface="微软雅黑" panose="020B0503020204020204" charset="-122"/>
                      <a:cs typeface="+mn-ea"/>
                      <a:sym typeface="+mn-lt"/>
                    </a:rPr>
                    <a:t>HBase</a:t>
                  </a:r>
                  <a:endParaRPr lang="zh-CN" altLang="en-US" sz="900" dirty="0">
                    <a:solidFill>
                      <a:schemeClr val="tx1">
                        <a:lumMod val="50000"/>
                        <a:lumOff val="50000"/>
                      </a:schemeClr>
                    </a:solidFill>
                  </a:endParaRPr>
                </a:p>
              </p:txBody>
            </p:sp>
          </p:grpSp>
          <p:grpSp>
            <p:nvGrpSpPr>
              <p:cNvPr id="316" name="组合 315">
                <a:extLst>
                  <a:ext uri="{FF2B5EF4-FFF2-40B4-BE49-F238E27FC236}">
                    <a16:creationId xmlns:a16="http://schemas.microsoft.com/office/drawing/2014/main" id="{0B28A385-1F9D-E683-E81E-654CB6A856BA}"/>
                  </a:ext>
                </a:extLst>
              </p:cNvPr>
              <p:cNvGrpSpPr/>
              <p:nvPr/>
            </p:nvGrpSpPr>
            <p:grpSpPr>
              <a:xfrm>
                <a:off x="5514276" y="4555014"/>
                <a:ext cx="1098632" cy="964365"/>
                <a:chOff x="5419686" y="4691644"/>
                <a:chExt cx="1098632" cy="964365"/>
              </a:xfrm>
            </p:grpSpPr>
            <p:pic>
              <p:nvPicPr>
                <p:cNvPr id="45" name="图片 44">
                  <a:extLst>
                    <a:ext uri="{FF2B5EF4-FFF2-40B4-BE49-F238E27FC236}">
                      <a16:creationId xmlns:a16="http://schemas.microsoft.com/office/drawing/2014/main" id="{74F8F0CD-1272-55E9-F19D-EF614DDFEF2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610827" y="4691644"/>
                  <a:ext cx="635000" cy="635000"/>
                </a:xfrm>
                <a:prstGeom prst="rect">
                  <a:avLst/>
                </a:prstGeom>
              </p:spPr>
            </p:pic>
            <p:sp>
              <p:nvSpPr>
                <p:cNvPr id="284" name="矩形 283">
                  <a:extLst>
                    <a:ext uri="{FF2B5EF4-FFF2-40B4-BE49-F238E27FC236}">
                      <a16:creationId xmlns:a16="http://schemas.microsoft.com/office/drawing/2014/main" id="{4F314C91-30FD-1E97-9985-36089BC6E989}"/>
                    </a:ext>
                  </a:extLst>
                </p:cNvPr>
                <p:cNvSpPr/>
                <p:nvPr/>
              </p:nvSpPr>
              <p:spPr>
                <a:xfrm>
                  <a:off x="5419686" y="5374480"/>
                  <a:ext cx="1098632" cy="281529"/>
                </a:xfrm>
                <a:prstGeom prst="rect">
                  <a:avLst/>
                </a:prstGeom>
              </p:spPr>
              <p:txBody>
                <a:bodyPr wrap="square">
                  <a:spAutoFit/>
                </a:bodyPr>
                <a:lstStyle/>
                <a:p>
                  <a:pPr algn="ctr">
                    <a:lnSpc>
                      <a:spcPct val="150000"/>
                    </a:lnSpc>
                  </a:pPr>
                  <a:r>
                    <a:rPr lang="en-US" altLang="zh-CN" sz="900" dirty="0">
                      <a:solidFill>
                        <a:srgbClr val="10FBFE"/>
                      </a:solidFill>
                      <a:latin typeface="微软雅黑" panose="020B0503020204020204" charset="-122"/>
                      <a:ea typeface="微软雅黑" panose="020B0503020204020204" charset="-122"/>
                      <a:cs typeface="+mn-ea"/>
                      <a:sym typeface="+mn-lt"/>
                    </a:rPr>
                    <a:t>GDB</a:t>
                  </a:r>
                  <a:endParaRPr lang="zh-CN" altLang="en-US" sz="900" dirty="0">
                    <a:solidFill>
                      <a:schemeClr val="tx1">
                        <a:lumMod val="50000"/>
                        <a:lumOff val="50000"/>
                      </a:schemeClr>
                    </a:solidFill>
                  </a:endParaRPr>
                </a:p>
              </p:txBody>
            </p:sp>
          </p:grpSp>
        </p:grpSp>
      </p:grpSp>
      <p:grpSp>
        <p:nvGrpSpPr>
          <p:cNvPr id="350" name="组合 349">
            <a:extLst>
              <a:ext uri="{FF2B5EF4-FFF2-40B4-BE49-F238E27FC236}">
                <a16:creationId xmlns:a16="http://schemas.microsoft.com/office/drawing/2014/main" id="{0B558F0E-1692-502F-0D23-D10E24A49B3D}"/>
              </a:ext>
            </a:extLst>
          </p:cNvPr>
          <p:cNvGrpSpPr/>
          <p:nvPr/>
        </p:nvGrpSpPr>
        <p:grpSpPr>
          <a:xfrm>
            <a:off x="4556811" y="2328341"/>
            <a:ext cx="1870523" cy="1735627"/>
            <a:chOff x="4556811" y="2328341"/>
            <a:chExt cx="1870523" cy="1735627"/>
          </a:xfrm>
        </p:grpSpPr>
        <p:sp>
          <p:nvSpPr>
            <p:cNvPr id="306" name="矩形 305">
              <a:extLst>
                <a:ext uri="{FF2B5EF4-FFF2-40B4-BE49-F238E27FC236}">
                  <a16:creationId xmlns:a16="http://schemas.microsoft.com/office/drawing/2014/main" id="{6CF9FA85-6A7D-F108-A4F6-DBEABFFBCAC3}"/>
                </a:ext>
              </a:extLst>
            </p:cNvPr>
            <p:cNvSpPr/>
            <p:nvPr/>
          </p:nvSpPr>
          <p:spPr>
            <a:xfrm>
              <a:off x="4766057" y="2328341"/>
              <a:ext cx="1599006" cy="1735627"/>
            </a:xfrm>
            <a:prstGeom prst="rect">
              <a:avLst/>
            </a:prstGeom>
            <a:solidFill>
              <a:schemeClr val="tx1">
                <a:lumMod val="65000"/>
                <a:lumOff val="35000"/>
                <a:alpha val="5011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6" name="组合 345">
              <a:extLst>
                <a:ext uri="{FF2B5EF4-FFF2-40B4-BE49-F238E27FC236}">
                  <a16:creationId xmlns:a16="http://schemas.microsoft.com/office/drawing/2014/main" id="{DD076E64-84CC-F50D-7720-D0380FF7423F}"/>
                </a:ext>
              </a:extLst>
            </p:cNvPr>
            <p:cNvGrpSpPr/>
            <p:nvPr/>
          </p:nvGrpSpPr>
          <p:grpSpPr>
            <a:xfrm>
              <a:off x="4556811" y="2539537"/>
              <a:ext cx="1870523" cy="920058"/>
              <a:chOff x="4556811" y="2539537"/>
              <a:chExt cx="1870523" cy="920058"/>
            </a:xfrm>
          </p:grpSpPr>
          <p:grpSp>
            <p:nvGrpSpPr>
              <p:cNvPr id="325" name="组合 324">
                <a:extLst>
                  <a:ext uri="{FF2B5EF4-FFF2-40B4-BE49-F238E27FC236}">
                    <a16:creationId xmlns:a16="http://schemas.microsoft.com/office/drawing/2014/main" id="{0E6A6022-CE93-594B-0053-B28313A02177}"/>
                  </a:ext>
                </a:extLst>
              </p:cNvPr>
              <p:cNvGrpSpPr/>
              <p:nvPr/>
            </p:nvGrpSpPr>
            <p:grpSpPr>
              <a:xfrm>
                <a:off x="4556811" y="2539537"/>
                <a:ext cx="1098632" cy="920058"/>
                <a:chOff x="4556811" y="2539537"/>
                <a:chExt cx="1098632" cy="920058"/>
              </a:xfrm>
            </p:grpSpPr>
            <p:pic>
              <p:nvPicPr>
                <p:cNvPr id="266" name="图片 265">
                  <a:extLst>
                    <a:ext uri="{FF2B5EF4-FFF2-40B4-BE49-F238E27FC236}">
                      <a16:creationId xmlns:a16="http://schemas.microsoft.com/office/drawing/2014/main" id="{77BCE34F-0226-FDC4-D0DF-8F07EDE57C3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9595" y="2539537"/>
                  <a:ext cx="664665" cy="572987"/>
                </a:xfrm>
                <a:prstGeom prst="rect">
                  <a:avLst/>
                </a:prstGeom>
              </p:spPr>
            </p:pic>
            <p:sp>
              <p:nvSpPr>
                <p:cNvPr id="285" name="矩形 284">
                  <a:extLst>
                    <a:ext uri="{FF2B5EF4-FFF2-40B4-BE49-F238E27FC236}">
                      <a16:creationId xmlns:a16="http://schemas.microsoft.com/office/drawing/2014/main" id="{DD061BD2-FFA3-7DD1-4C89-462828526205}"/>
                    </a:ext>
                  </a:extLst>
                </p:cNvPr>
                <p:cNvSpPr/>
                <p:nvPr/>
              </p:nvSpPr>
              <p:spPr>
                <a:xfrm>
                  <a:off x="4556811" y="3178066"/>
                  <a:ext cx="1098632" cy="281529"/>
                </a:xfrm>
                <a:prstGeom prst="rect">
                  <a:avLst/>
                </a:prstGeom>
              </p:spPr>
              <p:txBody>
                <a:bodyPr wrap="square">
                  <a:spAutoFit/>
                </a:bodyPr>
                <a:lstStyle/>
                <a:p>
                  <a:pPr algn="ctr">
                    <a:lnSpc>
                      <a:spcPct val="150000"/>
                    </a:lnSpc>
                  </a:pPr>
                  <a:r>
                    <a:rPr lang="en-US" altLang="zh-CN" sz="900" dirty="0" err="1">
                      <a:solidFill>
                        <a:srgbClr val="10FBFE"/>
                      </a:solidFill>
                      <a:latin typeface="微软雅黑" panose="020B0503020204020204" charset="-122"/>
                      <a:ea typeface="微软雅黑" panose="020B0503020204020204" charset="-122"/>
                      <a:cs typeface="+mn-ea"/>
                      <a:sym typeface="+mn-lt"/>
                    </a:rPr>
                    <a:t>PolarDB</a:t>
                  </a:r>
                  <a:endParaRPr lang="zh-CN" altLang="en-US" sz="900" dirty="0">
                    <a:solidFill>
                      <a:schemeClr val="tx1">
                        <a:lumMod val="50000"/>
                        <a:lumOff val="50000"/>
                      </a:schemeClr>
                    </a:solidFill>
                  </a:endParaRPr>
                </a:p>
              </p:txBody>
            </p:sp>
          </p:grpSp>
          <p:grpSp>
            <p:nvGrpSpPr>
              <p:cNvPr id="326" name="组合 325">
                <a:extLst>
                  <a:ext uri="{FF2B5EF4-FFF2-40B4-BE49-F238E27FC236}">
                    <a16:creationId xmlns:a16="http://schemas.microsoft.com/office/drawing/2014/main" id="{8EF2B386-2AD4-89F7-EAC8-6016182FC630}"/>
                  </a:ext>
                </a:extLst>
              </p:cNvPr>
              <p:cNvGrpSpPr/>
              <p:nvPr/>
            </p:nvGrpSpPr>
            <p:grpSpPr>
              <a:xfrm>
                <a:off x="5328702" y="2539537"/>
                <a:ext cx="1098632" cy="920058"/>
                <a:chOff x="5328702" y="2539537"/>
                <a:chExt cx="1098632" cy="920058"/>
              </a:xfrm>
            </p:grpSpPr>
            <p:pic>
              <p:nvPicPr>
                <p:cNvPr id="61" name="图片 60">
                  <a:extLst>
                    <a:ext uri="{FF2B5EF4-FFF2-40B4-BE49-F238E27FC236}">
                      <a16:creationId xmlns:a16="http://schemas.microsoft.com/office/drawing/2014/main" id="{77924E73-0F35-CADA-DFA1-A3BAA7C3AF6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46887" y="2539537"/>
                  <a:ext cx="664665" cy="572987"/>
                </a:xfrm>
                <a:prstGeom prst="rect">
                  <a:avLst/>
                </a:prstGeom>
              </p:spPr>
            </p:pic>
            <p:sp>
              <p:nvSpPr>
                <p:cNvPr id="286" name="矩形 285">
                  <a:extLst>
                    <a:ext uri="{FF2B5EF4-FFF2-40B4-BE49-F238E27FC236}">
                      <a16:creationId xmlns:a16="http://schemas.microsoft.com/office/drawing/2014/main" id="{B0652980-4831-BF82-44FA-CD1EFF7C4C85}"/>
                    </a:ext>
                  </a:extLst>
                </p:cNvPr>
                <p:cNvSpPr/>
                <p:nvPr/>
              </p:nvSpPr>
              <p:spPr>
                <a:xfrm>
                  <a:off x="5328702" y="3178066"/>
                  <a:ext cx="1098632" cy="281529"/>
                </a:xfrm>
                <a:prstGeom prst="rect">
                  <a:avLst/>
                </a:prstGeom>
              </p:spPr>
              <p:txBody>
                <a:bodyPr wrap="square">
                  <a:spAutoFit/>
                </a:bodyPr>
                <a:lstStyle/>
                <a:p>
                  <a:pPr algn="ctr">
                    <a:lnSpc>
                      <a:spcPct val="150000"/>
                    </a:lnSpc>
                  </a:pPr>
                  <a:r>
                    <a:rPr lang="en-US" altLang="zh-CN" sz="900" dirty="0" err="1">
                      <a:solidFill>
                        <a:srgbClr val="10FBFE"/>
                      </a:solidFill>
                      <a:latin typeface="微软雅黑" panose="020B0503020204020204" charset="-122"/>
                      <a:ea typeface="微软雅黑" panose="020B0503020204020204" charset="-122"/>
                      <a:cs typeface="+mn-ea"/>
                      <a:sym typeface="+mn-lt"/>
                    </a:rPr>
                    <a:t>PolarDB</a:t>
                  </a:r>
                  <a:r>
                    <a:rPr lang="en-US" altLang="zh-CN" sz="900" dirty="0">
                      <a:solidFill>
                        <a:srgbClr val="10FBFE"/>
                      </a:solidFill>
                      <a:latin typeface="微软雅黑" panose="020B0503020204020204" charset="-122"/>
                      <a:ea typeface="微软雅黑" panose="020B0503020204020204" charset="-122"/>
                      <a:cs typeface="+mn-ea"/>
                      <a:sym typeface="+mn-lt"/>
                    </a:rPr>
                    <a:t>-X</a:t>
                  </a:r>
                  <a:endParaRPr lang="zh-CN" altLang="en-US" sz="900" dirty="0">
                    <a:solidFill>
                      <a:schemeClr val="tx1">
                        <a:lumMod val="50000"/>
                        <a:lumOff val="50000"/>
                      </a:schemeClr>
                    </a:solidFill>
                  </a:endParaRPr>
                </a:p>
              </p:txBody>
            </p:sp>
          </p:grpSp>
        </p:grpSp>
      </p:grpSp>
      <p:grpSp>
        <p:nvGrpSpPr>
          <p:cNvPr id="311" name="组合 310">
            <a:extLst>
              <a:ext uri="{FF2B5EF4-FFF2-40B4-BE49-F238E27FC236}">
                <a16:creationId xmlns:a16="http://schemas.microsoft.com/office/drawing/2014/main" id="{0CC30F5F-C8B9-F436-251C-9D650703AF3E}"/>
              </a:ext>
            </a:extLst>
          </p:cNvPr>
          <p:cNvGrpSpPr/>
          <p:nvPr/>
        </p:nvGrpSpPr>
        <p:grpSpPr>
          <a:xfrm>
            <a:off x="1557052" y="2514446"/>
            <a:ext cx="756564" cy="2630296"/>
            <a:chOff x="1441442" y="2651076"/>
            <a:chExt cx="756564" cy="2630296"/>
          </a:xfrm>
          <a:solidFill>
            <a:schemeClr val="accent1">
              <a:lumMod val="50000"/>
            </a:schemeClr>
          </a:solidFill>
        </p:grpSpPr>
        <p:sp>
          <p:nvSpPr>
            <p:cNvPr id="287" name="矩形 286">
              <a:extLst>
                <a:ext uri="{FF2B5EF4-FFF2-40B4-BE49-F238E27FC236}">
                  <a16:creationId xmlns:a16="http://schemas.microsoft.com/office/drawing/2014/main" id="{A94D28AD-1CA2-46F6-CCF3-81E77AEB7BF7}"/>
                </a:ext>
              </a:extLst>
            </p:cNvPr>
            <p:cNvSpPr/>
            <p:nvPr/>
          </p:nvSpPr>
          <p:spPr>
            <a:xfrm>
              <a:off x="1441442" y="2651076"/>
              <a:ext cx="756564" cy="242626"/>
            </a:xfrm>
            <a:prstGeom prst="rect">
              <a:avLst/>
            </a:prstGeom>
            <a:grp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sp>
          <p:nvSpPr>
            <p:cNvPr id="289" name="矩形 288">
              <a:extLst>
                <a:ext uri="{FF2B5EF4-FFF2-40B4-BE49-F238E27FC236}">
                  <a16:creationId xmlns:a16="http://schemas.microsoft.com/office/drawing/2014/main" id="{5513E731-05E9-F8E2-EA8F-C44243F47264}"/>
                </a:ext>
              </a:extLst>
            </p:cNvPr>
            <p:cNvSpPr/>
            <p:nvPr/>
          </p:nvSpPr>
          <p:spPr>
            <a:xfrm>
              <a:off x="1441442" y="3619849"/>
              <a:ext cx="756564" cy="242626"/>
            </a:xfrm>
            <a:prstGeom prst="rect">
              <a:avLst/>
            </a:prstGeom>
            <a:grp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sp>
          <p:nvSpPr>
            <p:cNvPr id="290" name="矩形 289">
              <a:extLst>
                <a:ext uri="{FF2B5EF4-FFF2-40B4-BE49-F238E27FC236}">
                  <a16:creationId xmlns:a16="http://schemas.microsoft.com/office/drawing/2014/main" id="{D1E22839-DD05-F259-7259-2FD7FF36CD3E}"/>
                </a:ext>
              </a:extLst>
            </p:cNvPr>
            <p:cNvSpPr/>
            <p:nvPr/>
          </p:nvSpPr>
          <p:spPr>
            <a:xfrm>
              <a:off x="1441442" y="5038746"/>
              <a:ext cx="756564" cy="242626"/>
            </a:xfrm>
            <a:prstGeom prst="rect">
              <a:avLst/>
            </a:prstGeom>
            <a:grp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grpSp>
      <p:sp>
        <p:nvSpPr>
          <p:cNvPr id="291" name="矩形 290">
            <a:extLst>
              <a:ext uri="{FF2B5EF4-FFF2-40B4-BE49-F238E27FC236}">
                <a16:creationId xmlns:a16="http://schemas.microsoft.com/office/drawing/2014/main" id="{7FD120F6-2383-2BA4-6F1A-09C619870FA7}"/>
              </a:ext>
            </a:extLst>
          </p:cNvPr>
          <p:cNvSpPr/>
          <p:nvPr/>
        </p:nvSpPr>
        <p:spPr>
          <a:xfrm>
            <a:off x="2799554" y="5549578"/>
            <a:ext cx="756564" cy="242626"/>
          </a:xfrm>
          <a:prstGeom prst="rect">
            <a:avLst/>
          </a:prstGeom>
          <a:solidFill>
            <a:schemeClr val="accent1">
              <a:lumMod val="50000"/>
            </a:schemeClr>
          </a:solid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grpSp>
        <p:nvGrpSpPr>
          <p:cNvPr id="312" name="组合 311">
            <a:extLst>
              <a:ext uri="{FF2B5EF4-FFF2-40B4-BE49-F238E27FC236}">
                <a16:creationId xmlns:a16="http://schemas.microsoft.com/office/drawing/2014/main" id="{8A7334E4-596A-2BC0-39A9-2E12605703FB}"/>
              </a:ext>
            </a:extLst>
          </p:cNvPr>
          <p:cNvGrpSpPr/>
          <p:nvPr/>
        </p:nvGrpSpPr>
        <p:grpSpPr>
          <a:xfrm>
            <a:off x="4795686" y="3677074"/>
            <a:ext cx="1547688" cy="242626"/>
            <a:chOff x="4743136" y="3813704"/>
            <a:chExt cx="1547688" cy="242626"/>
          </a:xfrm>
          <a:solidFill>
            <a:schemeClr val="accent1">
              <a:lumMod val="50000"/>
            </a:schemeClr>
          </a:solidFill>
        </p:grpSpPr>
        <p:sp>
          <p:nvSpPr>
            <p:cNvPr id="292" name="矩形 291">
              <a:extLst>
                <a:ext uri="{FF2B5EF4-FFF2-40B4-BE49-F238E27FC236}">
                  <a16:creationId xmlns:a16="http://schemas.microsoft.com/office/drawing/2014/main" id="{F9832D68-806A-4B29-6558-5B52FB2BEEB3}"/>
                </a:ext>
              </a:extLst>
            </p:cNvPr>
            <p:cNvSpPr/>
            <p:nvPr/>
          </p:nvSpPr>
          <p:spPr>
            <a:xfrm>
              <a:off x="4743136" y="3813704"/>
              <a:ext cx="756564" cy="242626"/>
            </a:xfrm>
            <a:prstGeom prst="rect">
              <a:avLst/>
            </a:prstGeom>
            <a:grp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sp>
          <p:nvSpPr>
            <p:cNvPr id="293" name="矩形 292">
              <a:extLst>
                <a:ext uri="{FF2B5EF4-FFF2-40B4-BE49-F238E27FC236}">
                  <a16:creationId xmlns:a16="http://schemas.microsoft.com/office/drawing/2014/main" id="{08BFDF46-79BB-E29D-2FDA-071CC5D57C41}"/>
                </a:ext>
              </a:extLst>
            </p:cNvPr>
            <p:cNvSpPr/>
            <p:nvPr/>
          </p:nvSpPr>
          <p:spPr>
            <a:xfrm>
              <a:off x="5534260" y="3813704"/>
              <a:ext cx="756564" cy="242626"/>
            </a:xfrm>
            <a:prstGeom prst="rect">
              <a:avLst/>
            </a:prstGeom>
            <a:grp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grpSp>
      <p:grpSp>
        <p:nvGrpSpPr>
          <p:cNvPr id="313" name="组合 312">
            <a:extLst>
              <a:ext uri="{FF2B5EF4-FFF2-40B4-BE49-F238E27FC236}">
                <a16:creationId xmlns:a16="http://schemas.microsoft.com/office/drawing/2014/main" id="{2244B8D0-350A-982F-2CA7-419BB00D16A1}"/>
              </a:ext>
            </a:extLst>
          </p:cNvPr>
          <p:cNvGrpSpPr/>
          <p:nvPr/>
        </p:nvGrpSpPr>
        <p:grpSpPr>
          <a:xfrm>
            <a:off x="10895950" y="2839243"/>
            <a:ext cx="787574" cy="2355382"/>
            <a:chOff x="10895950" y="2975873"/>
            <a:chExt cx="787574" cy="2355382"/>
          </a:xfrm>
          <a:solidFill>
            <a:schemeClr val="accent1">
              <a:lumMod val="50000"/>
            </a:schemeClr>
          </a:solidFill>
        </p:grpSpPr>
        <p:sp>
          <p:nvSpPr>
            <p:cNvPr id="296" name="矩形 295">
              <a:extLst>
                <a:ext uri="{FF2B5EF4-FFF2-40B4-BE49-F238E27FC236}">
                  <a16:creationId xmlns:a16="http://schemas.microsoft.com/office/drawing/2014/main" id="{42EEB120-F7EC-EE7C-1E34-3B90A311D852}"/>
                </a:ext>
              </a:extLst>
            </p:cNvPr>
            <p:cNvSpPr/>
            <p:nvPr/>
          </p:nvSpPr>
          <p:spPr>
            <a:xfrm>
              <a:off x="10926960" y="2975873"/>
              <a:ext cx="756564" cy="242626"/>
            </a:xfrm>
            <a:prstGeom prst="rect">
              <a:avLst/>
            </a:prstGeom>
            <a:grp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sp>
          <p:nvSpPr>
            <p:cNvPr id="297" name="矩形 296">
              <a:extLst>
                <a:ext uri="{FF2B5EF4-FFF2-40B4-BE49-F238E27FC236}">
                  <a16:creationId xmlns:a16="http://schemas.microsoft.com/office/drawing/2014/main" id="{E74FD8B9-C11F-1E97-72F4-EDFEB114D699}"/>
                </a:ext>
              </a:extLst>
            </p:cNvPr>
            <p:cNvSpPr/>
            <p:nvPr/>
          </p:nvSpPr>
          <p:spPr>
            <a:xfrm>
              <a:off x="10895950" y="5088629"/>
              <a:ext cx="756564" cy="242626"/>
            </a:xfrm>
            <a:prstGeom prst="rect">
              <a:avLst/>
            </a:prstGeom>
            <a:grp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grpSp>
      <p:sp>
        <p:nvSpPr>
          <p:cNvPr id="298" name="矩形 297">
            <a:extLst>
              <a:ext uri="{FF2B5EF4-FFF2-40B4-BE49-F238E27FC236}">
                <a16:creationId xmlns:a16="http://schemas.microsoft.com/office/drawing/2014/main" id="{A19148BA-E6FC-7D9D-A097-F6D359A87B7E}"/>
              </a:ext>
            </a:extLst>
          </p:cNvPr>
          <p:cNvSpPr/>
          <p:nvPr/>
        </p:nvSpPr>
        <p:spPr>
          <a:xfrm>
            <a:off x="3351028" y="3661195"/>
            <a:ext cx="756564" cy="242626"/>
          </a:xfrm>
          <a:prstGeom prst="rect">
            <a:avLst/>
          </a:prstGeom>
          <a:solidFill>
            <a:schemeClr val="tx1">
              <a:lumMod val="65000"/>
              <a:lumOff val="35000"/>
              <a:alpha val="65882"/>
            </a:schemeClr>
          </a:solid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开源产品</a:t>
            </a:r>
            <a:endParaRPr lang="zh-CN" altLang="en-US" sz="1000" dirty="0">
              <a:solidFill>
                <a:srgbClr val="FFFFFF"/>
              </a:solidFill>
            </a:endParaRPr>
          </a:p>
        </p:txBody>
      </p:sp>
      <p:sp>
        <p:nvSpPr>
          <p:cNvPr id="299" name="矩形 298">
            <a:extLst>
              <a:ext uri="{FF2B5EF4-FFF2-40B4-BE49-F238E27FC236}">
                <a16:creationId xmlns:a16="http://schemas.microsoft.com/office/drawing/2014/main" id="{6B388CCF-B048-40CA-6900-FA8EB3332226}"/>
              </a:ext>
            </a:extLst>
          </p:cNvPr>
          <p:cNvSpPr/>
          <p:nvPr/>
        </p:nvSpPr>
        <p:spPr>
          <a:xfrm>
            <a:off x="4445363" y="5524626"/>
            <a:ext cx="756564" cy="242626"/>
          </a:xfrm>
          <a:prstGeom prst="rect">
            <a:avLst/>
          </a:prstGeom>
          <a:solidFill>
            <a:schemeClr val="tx1">
              <a:lumMod val="50000"/>
              <a:lumOff val="50000"/>
              <a:alpha val="65882"/>
            </a:schemeClr>
          </a:solid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开源产品</a:t>
            </a:r>
            <a:endParaRPr lang="zh-CN" altLang="en-US" sz="1000" dirty="0">
              <a:solidFill>
                <a:srgbClr val="FFFFFF"/>
              </a:solidFill>
            </a:endParaRPr>
          </a:p>
        </p:txBody>
      </p:sp>
      <p:grpSp>
        <p:nvGrpSpPr>
          <p:cNvPr id="356" name="组合 355">
            <a:extLst>
              <a:ext uri="{FF2B5EF4-FFF2-40B4-BE49-F238E27FC236}">
                <a16:creationId xmlns:a16="http://schemas.microsoft.com/office/drawing/2014/main" id="{4F13A614-743C-EC54-21CF-FCF409542978}"/>
              </a:ext>
            </a:extLst>
          </p:cNvPr>
          <p:cNvGrpSpPr/>
          <p:nvPr/>
        </p:nvGrpSpPr>
        <p:grpSpPr>
          <a:xfrm>
            <a:off x="8276482" y="2328341"/>
            <a:ext cx="761948" cy="2786799"/>
            <a:chOff x="8276482" y="2328341"/>
            <a:chExt cx="761948" cy="2786799"/>
          </a:xfrm>
        </p:grpSpPr>
        <p:grpSp>
          <p:nvGrpSpPr>
            <p:cNvPr id="314" name="组合 313">
              <a:extLst>
                <a:ext uri="{FF2B5EF4-FFF2-40B4-BE49-F238E27FC236}">
                  <a16:creationId xmlns:a16="http://schemas.microsoft.com/office/drawing/2014/main" id="{8D88436C-FAF5-5214-3BAB-A2A585BEB72D}"/>
                </a:ext>
              </a:extLst>
            </p:cNvPr>
            <p:cNvGrpSpPr/>
            <p:nvPr/>
          </p:nvGrpSpPr>
          <p:grpSpPr>
            <a:xfrm>
              <a:off x="8276482" y="2328341"/>
              <a:ext cx="761948" cy="1557465"/>
              <a:chOff x="8276482" y="2464971"/>
              <a:chExt cx="761948" cy="1557465"/>
            </a:xfrm>
          </p:grpSpPr>
          <p:sp>
            <p:nvSpPr>
              <p:cNvPr id="294" name="矩形 293">
                <a:extLst>
                  <a:ext uri="{FF2B5EF4-FFF2-40B4-BE49-F238E27FC236}">
                    <a16:creationId xmlns:a16="http://schemas.microsoft.com/office/drawing/2014/main" id="{D419F958-47A5-5732-77FE-8D0A07066E4A}"/>
                  </a:ext>
                </a:extLst>
              </p:cNvPr>
              <p:cNvSpPr/>
              <p:nvPr/>
            </p:nvSpPr>
            <p:spPr>
              <a:xfrm>
                <a:off x="8276482" y="2464971"/>
                <a:ext cx="756564" cy="242626"/>
              </a:xfrm>
              <a:prstGeom prst="rect">
                <a:avLst/>
              </a:prstGeom>
              <a:solidFill>
                <a:schemeClr val="accent1">
                  <a:lumMod val="50000"/>
                  <a:alpha val="65882"/>
                </a:schemeClr>
              </a:solid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sp>
            <p:nvSpPr>
              <p:cNvPr id="295" name="矩形 294">
                <a:extLst>
                  <a:ext uri="{FF2B5EF4-FFF2-40B4-BE49-F238E27FC236}">
                    <a16:creationId xmlns:a16="http://schemas.microsoft.com/office/drawing/2014/main" id="{99BB19CF-5159-37FB-9639-A526CA83437F}"/>
                  </a:ext>
                </a:extLst>
              </p:cNvPr>
              <p:cNvSpPr/>
              <p:nvPr/>
            </p:nvSpPr>
            <p:spPr>
              <a:xfrm>
                <a:off x="8281866" y="3779810"/>
                <a:ext cx="756564" cy="242626"/>
              </a:xfrm>
              <a:prstGeom prst="rect">
                <a:avLst/>
              </a:prstGeom>
              <a:solidFill>
                <a:schemeClr val="accent1">
                  <a:lumMod val="50000"/>
                  <a:alpha val="65882"/>
                </a:schemeClr>
              </a:solid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自研产品</a:t>
                </a:r>
                <a:endParaRPr lang="zh-CN" altLang="en-US" sz="1000" dirty="0">
                  <a:solidFill>
                    <a:srgbClr val="FFFFFF"/>
                  </a:solidFill>
                </a:endParaRPr>
              </a:p>
            </p:txBody>
          </p:sp>
        </p:grpSp>
        <p:sp>
          <p:nvSpPr>
            <p:cNvPr id="300" name="矩形 299">
              <a:extLst>
                <a:ext uri="{FF2B5EF4-FFF2-40B4-BE49-F238E27FC236}">
                  <a16:creationId xmlns:a16="http://schemas.microsoft.com/office/drawing/2014/main" id="{AA6E8811-EC60-13EC-AA2B-50B27BE2C0B0}"/>
                </a:ext>
              </a:extLst>
            </p:cNvPr>
            <p:cNvSpPr/>
            <p:nvPr/>
          </p:nvSpPr>
          <p:spPr>
            <a:xfrm>
              <a:off x="8276482" y="4872514"/>
              <a:ext cx="756564" cy="242626"/>
            </a:xfrm>
            <a:prstGeom prst="rect">
              <a:avLst/>
            </a:prstGeom>
            <a:solidFill>
              <a:schemeClr val="tx1">
                <a:lumMod val="50000"/>
                <a:lumOff val="50000"/>
                <a:alpha val="65882"/>
              </a:schemeClr>
            </a:solidFill>
          </p:spPr>
          <p:txBody>
            <a:bodyPr wrap="square" tIns="0" bIns="36000">
              <a:spAutoFit/>
            </a:bodyPr>
            <a:lstStyle/>
            <a:p>
              <a:pPr algn="ctr">
                <a:lnSpc>
                  <a:spcPct val="150000"/>
                </a:lnSpc>
              </a:pPr>
              <a:r>
                <a:rPr lang="zh-CN" altLang="en-US" sz="1000" dirty="0">
                  <a:solidFill>
                    <a:srgbClr val="FFFFFF"/>
                  </a:solidFill>
                  <a:latin typeface="微软雅黑" panose="020B0503020204020204" charset="-122"/>
                  <a:ea typeface="微软雅黑" panose="020B0503020204020204" charset="-122"/>
                  <a:cs typeface="+mn-ea"/>
                  <a:sym typeface="+mn-lt"/>
                </a:rPr>
                <a:t>开源产品</a:t>
              </a:r>
              <a:endParaRPr lang="zh-CN" altLang="en-US" sz="1000" dirty="0">
                <a:solidFill>
                  <a:srgbClr val="FFFFFF"/>
                </a:solidFill>
              </a:endParaRPr>
            </a:p>
          </p:txBody>
        </p:sp>
      </p:grpSp>
    </p:spTree>
    <p:extLst>
      <p:ext uri="{BB962C8B-B14F-4D97-AF65-F5344CB8AC3E}">
        <p14:creationId xmlns:p14="http://schemas.microsoft.com/office/powerpoint/2010/main" val="6629049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320"/>
                                        </p:tgtEl>
                                        <p:attrNameLst>
                                          <p:attrName>style.visibility</p:attrName>
                                        </p:attrNameLst>
                                      </p:cBhvr>
                                      <p:to>
                                        <p:strVal val="visible"/>
                                      </p:to>
                                    </p:set>
                                    <p:anim calcmode="lin" valueType="num">
                                      <p:cBhvr additive="base">
                                        <p:cTn id="21" dur="500" fill="hold"/>
                                        <p:tgtEl>
                                          <p:spTgt spid="320"/>
                                        </p:tgtEl>
                                        <p:attrNameLst>
                                          <p:attrName>ppt_x</p:attrName>
                                        </p:attrNameLst>
                                      </p:cBhvr>
                                      <p:tavLst>
                                        <p:tav tm="0">
                                          <p:val>
                                            <p:strVal val="#ppt_x"/>
                                          </p:val>
                                        </p:tav>
                                        <p:tav tm="100000">
                                          <p:val>
                                            <p:strVal val="#ppt_x"/>
                                          </p:val>
                                        </p:tav>
                                      </p:tavLst>
                                    </p:anim>
                                    <p:anim calcmode="lin" valueType="num">
                                      <p:cBhvr additive="base">
                                        <p:cTn id="22" dur="500" fill="hold"/>
                                        <p:tgtEl>
                                          <p:spTgt spid="320"/>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341"/>
                                        </p:tgtEl>
                                        <p:attrNameLst>
                                          <p:attrName>style.visibility</p:attrName>
                                        </p:attrNameLst>
                                      </p:cBhvr>
                                      <p:to>
                                        <p:strVal val="visible"/>
                                      </p:to>
                                    </p:set>
                                    <p:anim calcmode="lin" valueType="num">
                                      <p:cBhvr additive="base">
                                        <p:cTn id="27" dur="500"/>
                                        <p:tgtEl>
                                          <p:spTgt spid="341"/>
                                        </p:tgtEl>
                                        <p:attrNameLst>
                                          <p:attrName>ppt_x</p:attrName>
                                        </p:attrNameLst>
                                      </p:cBhvr>
                                      <p:tavLst>
                                        <p:tav tm="0">
                                          <p:val>
                                            <p:strVal val="#ppt_x-#ppt_w*1.125000"/>
                                          </p:val>
                                        </p:tav>
                                        <p:tav tm="100000">
                                          <p:val>
                                            <p:strVal val="#ppt_x"/>
                                          </p:val>
                                        </p:tav>
                                      </p:tavLst>
                                    </p:anim>
                                    <p:animEffect transition="in" filter="wipe(right)">
                                      <p:cBhvr>
                                        <p:cTn id="28" dur="500"/>
                                        <p:tgtEl>
                                          <p:spTgt spid="341"/>
                                        </p:tgtEl>
                                      </p:cBhvr>
                                    </p:animEffect>
                                  </p:childTnLst>
                                </p:cTn>
                              </p:par>
                            </p:childTnLst>
                          </p:cTn>
                        </p:par>
                        <p:par>
                          <p:cTn id="29" fill="hold">
                            <p:stCondLst>
                              <p:cond delay="500"/>
                            </p:stCondLst>
                            <p:childTnLst>
                              <p:par>
                                <p:cTn id="30" presetID="12" presetClass="entr" presetSubtype="8" fill="hold" nodeType="afterEffect">
                                  <p:stCondLst>
                                    <p:cond delay="0"/>
                                  </p:stCondLst>
                                  <p:childTnLst>
                                    <p:set>
                                      <p:cBhvr>
                                        <p:cTn id="31" dur="1" fill="hold">
                                          <p:stCondLst>
                                            <p:cond delay="0"/>
                                          </p:stCondLst>
                                        </p:cTn>
                                        <p:tgtEl>
                                          <p:spTgt spid="344"/>
                                        </p:tgtEl>
                                        <p:attrNameLst>
                                          <p:attrName>style.visibility</p:attrName>
                                        </p:attrNameLst>
                                      </p:cBhvr>
                                      <p:to>
                                        <p:strVal val="visible"/>
                                      </p:to>
                                    </p:set>
                                    <p:anim calcmode="lin" valueType="num">
                                      <p:cBhvr additive="base">
                                        <p:cTn id="32" dur="500"/>
                                        <p:tgtEl>
                                          <p:spTgt spid="344"/>
                                        </p:tgtEl>
                                        <p:attrNameLst>
                                          <p:attrName>ppt_x</p:attrName>
                                        </p:attrNameLst>
                                      </p:cBhvr>
                                      <p:tavLst>
                                        <p:tav tm="0">
                                          <p:val>
                                            <p:strVal val="#ppt_x-#ppt_w*1.125000"/>
                                          </p:val>
                                        </p:tav>
                                        <p:tav tm="100000">
                                          <p:val>
                                            <p:strVal val="#ppt_x"/>
                                          </p:val>
                                        </p:tav>
                                      </p:tavLst>
                                    </p:anim>
                                    <p:animEffect transition="in" filter="wipe(right)">
                                      <p:cBhvr>
                                        <p:cTn id="33" dur="500"/>
                                        <p:tgtEl>
                                          <p:spTgt spid="344"/>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311"/>
                                        </p:tgtEl>
                                        <p:attrNameLst>
                                          <p:attrName>style.visibility</p:attrName>
                                        </p:attrNameLst>
                                      </p:cBhvr>
                                      <p:to>
                                        <p:strVal val="visible"/>
                                      </p:to>
                                    </p:set>
                                    <p:animEffect transition="in" filter="wipe(right)">
                                      <p:cBhvr>
                                        <p:cTn id="37" dur="500"/>
                                        <p:tgtEl>
                                          <p:spTgt spid="3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par>
                          <p:cTn id="43" fill="hold">
                            <p:stCondLst>
                              <p:cond delay="500"/>
                            </p:stCondLst>
                            <p:childTnLst>
                              <p:par>
                                <p:cTn id="44" presetID="47" presetClass="entr" presetSubtype="0" fill="hold" nodeType="afterEffect">
                                  <p:stCondLst>
                                    <p:cond delay="0"/>
                                  </p:stCondLst>
                                  <p:childTnLst>
                                    <p:set>
                                      <p:cBhvr>
                                        <p:cTn id="45" dur="1" fill="hold">
                                          <p:stCondLst>
                                            <p:cond delay="0"/>
                                          </p:stCondLst>
                                        </p:cTn>
                                        <p:tgtEl>
                                          <p:spTgt spid="349"/>
                                        </p:tgtEl>
                                        <p:attrNameLst>
                                          <p:attrName>style.visibility</p:attrName>
                                        </p:attrNameLst>
                                      </p:cBhvr>
                                      <p:to>
                                        <p:strVal val="visible"/>
                                      </p:to>
                                    </p:set>
                                    <p:animEffect transition="in" filter="fade">
                                      <p:cBhvr>
                                        <p:cTn id="46" dur="1000"/>
                                        <p:tgtEl>
                                          <p:spTgt spid="349"/>
                                        </p:tgtEl>
                                      </p:cBhvr>
                                    </p:animEffect>
                                    <p:anim calcmode="lin" valueType="num">
                                      <p:cBhvr>
                                        <p:cTn id="47" dur="1000" fill="hold"/>
                                        <p:tgtEl>
                                          <p:spTgt spid="349"/>
                                        </p:tgtEl>
                                        <p:attrNameLst>
                                          <p:attrName>ppt_x</p:attrName>
                                        </p:attrNameLst>
                                      </p:cBhvr>
                                      <p:tavLst>
                                        <p:tav tm="0">
                                          <p:val>
                                            <p:strVal val="#ppt_x"/>
                                          </p:val>
                                        </p:tav>
                                        <p:tav tm="100000">
                                          <p:val>
                                            <p:strVal val="#ppt_x"/>
                                          </p:val>
                                        </p:tav>
                                      </p:tavLst>
                                    </p:anim>
                                    <p:anim calcmode="lin" valueType="num">
                                      <p:cBhvr>
                                        <p:cTn id="48" dur="1000" fill="hold"/>
                                        <p:tgtEl>
                                          <p:spTgt spid="349"/>
                                        </p:tgtEl>
                                        <p:attrNameLst>
                                          <p:attrName>ppt_y</p:attrName>
                                        </p:attrNameLst>
                                      </p:cBhvr>
                                      <p:tavLst>
                                        <p:tav tm="0">
                                          <p:val>
                                            <p:strVal val="#ppt_y-.1"/>
                                          </p:val>
                                        </p:tav>
                                        <p:tav tm="100000">
                                          <p:val>
                                            <p:strVal val="#ppt_y"/>
                                          </p:val>
                                        </p:tav>
                                      </p:tavLst>
                                    </p:anim>
                                  </p:childTnLst>
                                </p:cTn>
                              </p:par>
                              <p:par>
                                <p:cTn id="49" presetID="22" presetClass="entr" presetSubtype="8" fill="hold" grpId="0" nodeType="withEffect">
                                  <p:stCondLst>
                                    <p:cond delay="500"/>
                                  </p:stCondLst>
                                  <p:childTnLst>
                                    <p:set>
                                      <p:cBhvr>
                                        <p:cTn id="50" dur="1" fill="hold">
                                          <p:stCondLst>
                                            <p:cond delay="0"/>
                                          </p:stCondLst>
                                        </p:cTn>
                                        <p:tgtEl>
                                          <p:spTgt spid="298"/>
                                        </p:tgtEl>
                                        <p:attrNameLst>
                                          <p:attrName>style.visibility</p:attrName>
                                        </p:attrNameLst>
                                      </p:cBhvr>
                                      <p:to>
                                        <p:strVal val="visible"/>
                                      </p:to>
                                    </p:set>
                                    <p:animEffect transition="in" filter="wipe(left)">
                                      <p:cBhvr>
                                        <p:cTn id="51" dur="500"/>
                                        <p:tgtEl>
                                          <p:spTgt spid="298"/>
                                        </p:tgtEl>
                                      </p:cBhvr>
                                    </p:animEffect>
                                  </p:childTnLst>
                                </p:cTn>
                              </p:par>
                              <p:par>
                                <p:cTn id="52" presetID="47" presetClass="entr" presetSubtype="0" fill="hold" nodeType="withEffect">
                                  <p:stCondLst>
                                    <p:cond delay="0"/>
                                  </p:stCondLst>
                                  <p:childTnLst>
                                    <p:set>
                                      <p:cBhvr>
                                        <p:cTn id="53" dur="1" fill="hold">
                                          <p:stCondLst>
                                            <p:cond delay="0"/>
                                          </p:stCondLst>
                                        </p:cTn>
                                        <p:tgtEl>
                                          <p:spTgt spid="350"/>
                                        </p:tgtEl>
                                        <p:attrNameLst>
                                          <p:attrName>style.visibility</p:attrName>
                                        </p:attrNameLst>
                                      </p:cBhvr>
                                      <p:to>
                                        <p:strVal val="visible"/>
                                      </p:to>
                                    </p:set>
                                    <p:animEffect transition="in" filter="fade">
                                      <p:cBhvr>
                                        <p:cTn id="54" dur="1000"/>
                                        <p:tgtEl>
                                          <p:spTgt spid="350"/>
                                        </p:tgtEl>
                                      </p:cBhvr>
                                    </p:animEffect>
                                    <p:anim calcmode="lin" valueType="num">
                                      <p:cBhvr>
                                        <p:cTn id="55" dur="1000" fill="hold"/>
                                        <p:tgtEl>
                                          <p:spTgt spid="350"/>
                                        </p:tgtEl>
                                        <p:attrNameLst>
                                          <p:attrName>ppt_x</p:attrName>
                                        </p:attrNameLst>
                                      </p:cBhvr>
                                      <p:tavLst>
                                        <p:tav tm="0">
                                          <p:val>
                                            <p:strVal val="#ppt_x"/>
                                          </p:val>
                                        </p:tav>
                                        <p:tav tm="100000">
                                          <p:val>
                                            <p:strVal val="#ppt_x"/>
                                          </p:val>
                                        </p:tav>
                                      </p:tavLst>
                                    </p:anim>
                                    <p:anim calcmode="lin" valueType="num">
                                      <p:cBhvr>
                                        <p:cTn id="56" dur="1000" fill="hold"/>
                                        <p:tgtEl>
                                          <p:spTgt spid="350"/>
                                        </p:tgtEl>
                                        <p:attrNameLst>
                                          <p:attrName>ppt_y</p:attrName>
                                        </p:attrNameLst>
                                      </p:cBhvr>
                                      <p:tavLst>
                                        <p:tav tm="0">
                                          <p:val>
                                            <p:strVal val="#ppt_y-.1"/>
                                          </p:val>
                                        </p:tav>
                                        <p:tav tm="100000">
                                          <p:val>
                                            <p:strVal val="#ppt_y"/>
                                          </p:val>
                                        </p:tav>
                                      </p:tavLst>
                                    </p:anim>
                                  </p:childTnLst>
                                </p:cTn>
                              </p:par>
                              <p:par>
                                <p:cTn id="57" presetID="22" presetClass="entr" presetSubtype="1" fill="hold" nodeType="withEffect">
                                  <p:stCondLst>
                                    <p:cond delay="500"/>
                                  </p:stCondLst>
                                  <p:childTnLst>
                                    <p:set>
                                      <p:cBhvr>
                                        <p:cTn id="58" dur="1" fill="hold">
                                          <p:stCondLst>
                                            <p:cond delay="0"/>
                                          </p:stCondLst>
                                        </p:cTn>
                                        <p:tgtEl>
                                          <p:spTgt spid="312"/>
                                        </p:tgtEl>
                                        <p:attrNameLst>
                                          <p:attrName>style.visibility</p:attrName>
                                        </p:attrNameLst>
                                      </p:cBhvr>
                                      <p:to>
                                        <p:strVal val="visible"/>
                                      </p:to>
                                    </p:set>
                                    <p:animEffect transition="in" filter="wipe(up)">
                                      <p:cBhvr>
                                        <p:cTn id="59" dur="500"/>
                                        <p:tgtEl>
                                          <p:spTgt spid="312"/>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par>
                          <p:cTn id="64" fill="hold">
                            <p:stCondLst>
                              <p:cond delay="2000"/>
                            </p:stCondLst>
                            <p:childTnLst>
                              <p:par>
                                <p:cTn id="65" presetID="47" presetClass="entr" presetSubtype="0" fill="hold" nodeType="afterEffect">
                                  <p:stCondLst>
                                    <p:cond delay="0"/>
                                  </p:stCondLst>
                                  <p:childTnLst>
                                    <p:set>
                                      <p:cBhvr>
                                        <p:cTn id="66" dur="1" fill="hold">
                                          <p:stCondLst>
                                            <p:cond delay="0"/>
                                          </p:stCondLst>
                                        </p:cTn>
                                        <p:tgtEl>
                                          <p:spTgt spid="351"/>
                                        </p:tgtEl>
                                        <p:attrNameLst>
                                          <p:attrName>style.visibility</p:attrName>
                                        </p:attrNameLst>
                                      </p:cBhvr>
                                      <p:to>
                                        <p:strVal val="visible"/>
                                      </p:to>
                                    </p:set>
                                    <p:animEffect transition="in" filter="fade">
                                      <p:cBhvr>
                                        <p:cTn id="67" dur="1000"/>
                                        <p:tgtEl>
                                          <p:spTgt spid="351"/>
                                        </p:tgtEl>
                                      </p:cBhvr>
                                    </p:animEffect>
                                    <p:anim calcmode="lin" valueType="num">
                                      <p:cBhvr>
                                        <p:cTn id="68" dur="1000" fill="hold"/>
                                        <p:tgtEl>
                                          <p:spTgt spid="351"/>
                                        </p:tgtEl>
                                        <p:attrNameLst>
                                          <p:attrName>ppt_x</p:attrName>
                                        </p:attrNameLst>
                                      </p:cBhvr>
                                      <p:tavLst>
                                        <p:tav tm="0">
                                          <p:val>
                                            <p:strVal val="#ppt_x"/>
                                          </p:val>
                                        </p:tav>
                                        <p:tav tm="100000">
                                          <p:val>
                                            <p:strVal val="#ppt_x"/>
                                          </p:val>
                                        </p:tav>
                                      </p:tavLst>
                                    </p:anim>
                                    <p:anim calcmode="lin" valueType="num">
                                      <p:cBhvr>
                                        <p:cTn id="69" dur="1000" fill="hold"/>
                                        <p:tgtEl>
                                          <p:spTgt spid="351"/>
                                        </p:tgtEl>
                                        <p:attrNameLst>
                                          <p:attrName>ppt_y</p:attrName>
                                        </p:attrNameLst>
                                      </p:cBhvr>
                                      <p:tavLst>
                                        <p:tav tm="0">
                                          <p:val>
                                            <p:strVal val="#ppt_y-.1"/>
                                          </p:val>
                                        </p:tav>
                                        <p:tav tm="100000">
                                          <p:val>
                                            <p:strVal val="#ppt_y"/>
                                          </p:val>
                                        </p:tav>
                                      </p:tavLst>
                                    </p:anim>
                                  </p:childTnLst>
                                </p:cTn>
                              </p:par>
                              <p:par>
                                <p:cTn id="70" presetID="22" presetClass="entr" presetSubtype="8" fill="hold" grpId="0" nodeType="withEffect">
                                  <p:stCondLst>
                                    <p:cond delay="0"/>
                                  </p:stCondLst>
                                  <p:childTnLst>
                                    <p:set>
                                      <p:cBhvr>
                                        <p:cTn id="71" dur="1" fill="hold">
                                          <p:stCondLst>
                                            <p:cond delay="0"/>
                                          </p:stCondLst>
                                        </p:cTn>
                                        <p:tgtEl>
                                          <p:spTgt spid="291"/>
                                        </p:tgtEl>
                                        <p:attrNameLst>
                                          <p:attrName>style.visibility</p:attrName>
                                        </p:attrNameLst>
                                      </p:cBhvr>
                                      <p:to>
                                        <p:strVal val="visible"/>
                                      </p:to>
                                    </p:set>
                                    <p:animEffect transition="in" filter="wipe(left)">
                                      <p:cBhvr>
                                        <p:cTn id="72" dur="500"/>
                                        <p:tgtEl>
                                          <p:spTgt spid="291"/>
                                        </p:tgtEl>
                                      </p:cBhvr>
                                    </p:animEffect>
                                  </p:childTnLst>
                                </p:cTn>
                              </p:par>
                              <p:par>
                                <p:cTn id="73" presetID="47" presetClass="entr" presetSubtype="0" fill="hold" nodeType="withEffect">
                                  <p:stCondLst>
                                    <p:cond delay="0"/>
                                  </p:stCondLst>
                                  <p:childTnLst>
                                    <p:set>
                                      <p:cBhvr>
                                        <p:cTn id="74" dur="1" fill="hold">
                                          <p:stCondLst>
                                            <p:cond delay="0"/>
                                          </p:stCondLst>
                                        </p:cTn>
                                        <p:tgtEl>
                                          <p:spTgt spid="352"/>
                                        </p:tgtEl>
                                        <p:attrNameLst>
                                          <p:attrName>style.visibility</p:attrName>
                                        </p:attrNameLst>
                                      </p:cBhvr>
                                      <p:to>
                                        <p:strVal val="visible"/>
                                      </p:to>
                                    </p:set>
                                    <p:animEffect transition="in" filter="fade">
                                      <p:cBhvr>
                                        <p:cTn id="75" dur="1000"/>
                                        <p:tgtEl>
                                          <p:spTgt spid="352"/>
                                        </p:tgtEl>
                                      </p:cBhvr>
                                    </p:animEffect>
                                    <p:anim calcmode="lin" valueType="num">
                                      <p:cBhvr>
                                        <p:cTn id="76" dur="1000" fill="hold"/>
                                        <p:tgtEl>
                                          <p:spTgt spid="352"/>
                                        </p:tgtEl>
                                        <p:attrNameLst>
                                          <p:attrName>ppt_x</p:attrName>
                                        </p:attrNameLst>
                                      </p:cBhvr>
                                      <p:tavLst>
                                        <p:tav tm="0">
                                          <p:val>
                                            <p:strVal val="#ppt_x"/>
                                          </p:val>
                                        </p:tav>
                                        <p:tav tm="100000">
                                          <p:val>
                                            <p:strVal val="#ppt_x"/>
                                          </p:val>
                                        </p:tav>
                                      </p:tavLst>
                                    </p:anim>
                                    <p:anim calcmode="lin" valueType="num">
                                      <p:cBhvr>
                                        <p:cTn id="77" dur="1000" fill="hold"/>
                                        <p:tgtEl>
                                          <p:spTgt spid="352"/>
                                        </p:tgtEl>
                                        <p:attrNameLst>
                                          <p:attrName>ppt_y</p:attrName>
                                        </p:attrNameLst>
                                      </p:cBhvr>
                                      <p:tavLst>
                                        <p:tav tm="0">
                                          <p:val>
                                            <p:strVal val="#ppt_y-.1"/>
                                          </p:val>
                                        </p:tav>
                                        <p:tav tm="100000">
                                          <p:val>
                                            <p:strVal val="#ppt_y"/>
                                          </p:val>
                                        </p:tav>
                                      </p:tavLst>
                                    </p:anim>
                                  </p:childTnLst>
                                </p:cTn>
                              </p:par>
                              <p:par>
                                <p:cTn id="78" presetID="22" presetClass="entr" presetSubtype="8" fill="hold" grpId="0" nodeType="withEffect">
                                  <p:stCondLst>
                                    <p:cond delay="0"/>
                                  </p:stCondLst>
                                  <p:childTnLst>
                                    <p:set>
                                      <p:cBhvr>
                                        <p:cTn id="79" dur="1" fill="hold">
                                          <p:stCondLst>
                                            <p:cond delay="0"/>
                                          </p:stCondLst>
                                        </p:cTn>
                                        <p:tgtEl>
                                          <p:spTgt spid="299"/>
                                        </p:tgtEl>
                                        <p:attrNameLst>
                                          <p:attrName>style.visibility</p:attrName>
                                        </p:attrNameLst>
                                      </p:cBhvr>
                                      <p:to>
                                        <p:strVal val="visible"/>
                                      </p:to>
                                    </p:set>
                                    <p:animEffect transition="in" filter="wipe(left)">
                                      <p:cBhvr>
                                        <p:cTn id="80" dur="500"/>
                                        <p:tgtEl>
                                          <p:spTgt spid="299"/>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nodeType="clickEffect">
                                  <p:stCondLst>
                                    <p:cond delay="0"/>
                                  </p:stCondLst>
                                  <p:childTnLst>
                                    <p:set>
                                      <p:cBhvr>
                                        <p:cTn id="84" dur="1" fill="hold">
                                          <p:stCondLst>
                                            <p:cond delay="0"/>
                                          </p:stCondLst>
                                        </p:cTn>
                                        <p:tgtEl>
                                          <p:spTgt spid="354"/>
                                        </p:tgtEl>
                                        <p:attrNameLst>
                                          <p:attrName>style.visibility</p:attrName>
                                        </p:attrNameLst>
                                      </p:cBhvr>
                                      <p:to>
                                        <p:strVal val="visible"/>
                                      </p:to>
                                    </p:set>
                                    <p:anim calcmode="lin" valueType="num">
                                      <p:cBhvr additive="base">
                                        <p:cTn id="85" dur="500"/>
                                        <p:tgtEl>
                                          <p:spTgt spid="354"/>
                                        </p:tgtEl>
                                        <p:attrNameLst>
                                          <p:attrName>ppt_x</p:attrName>
                                        </p:attrNameLst>
                                      </p:cBhvr>
                                      <p:tavLst>
                                        <p:tav tm="0">
                                          <p:val>
                                            <p:strVal val="#ppt_x-#ppt_w*1.125000"/>
                                          </p:val>
                                        </p:tav>
                                        <p:tav tm="100000">
                                          <p:val>
                                            <p:strVal val="#ppt_x"/>
                                          </p:val>
                                        </p:tav>
                                      </p:tavLst>
                                    </p:anim>
                                    <p:animEffect transition="in" filter="wipe(right)">
                                      <p:cBhvr>
                                        <p:cTn id="86" dur="500"/>
                                        <p:tgtEl>
                                          <p:spTgt spid="354"/>
                                        </p:tgtEl>
                                      </p:cBhvr>
                                    </p:animEffect>
                                  </p:childTnLst>
                                </p:cTn>
                              </p:par>
                            </p:childTnLst>
                          </p:cTn>
                        </p:par>
                        <p:par>
                          <p:cTn id="87" fill="hold">
                            <p:stCondLst>
                              <p:cond delay="500"/>
                            </p:stCondLst>
                            <p:childTnLst>
                              <p:par>
                                <p:cTn id="88" presetID="22" presetClass="entr" presetSubtype="2" fill="hold" nodeType="afterEffect">
                                  <p:stCondLst>
                                    <p:cond delay="0"/>
                                  </p:stCondLst>
                                  <p:childTnLst>
                                    <p:set>
                                      <p:cBhvr>
                                        <p:cTn id="89" dur="1" fill="hold">
                                          <p:stCondLst>
                                            <p:cond delay="0"/>
                                          </p:stCondLst>
                                        </p:cTn>
                                        <p:tgtEl>
                                          <p:spTgt spid="356"/>
                                        </p:tgtEl>
                                        <p:attrNameLst>
                                          <p:attrName>style.visibility</p:attrName>
                                        </p:attrNameLst>
                                      </p:cBhvr>
                                      <p:to>
                                        <p:strVal val="visible"/>
                                      </p:to>
                                    </p:set>
                                    <p:animEffect transition="in" filter="wipe(right)">
                                      <p:cBhvr>
                                        <p:cTn id="90" dur="500"/>
                                        <p:tgtEl>
                                          <p:spTgt spid="356"/>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nodeType="clickEffect">
                                  <p:stCondLst>
                                    <p:cond delay="0"/>
                                  </p:stCondLst>
                                  <p:childTnLst>
                                    <p:set>
                                      <p:cBhvr>
                                        <p:cTn id="94" dur="1" fill="hold">
                                          <p:stCondLst>
                                            <p:cond delay="0"/>
                                          </p:stCondLst>
                                        </p:cTn>
                                        <p:tgtEl>
                                          <p:spTgt spid="357"/>
                                        </p:tgtEl>
                                        <p:attrNameLst>
                                          <p:attrName>style.visibility</p:attrName>
                                        </p:attrNameLst>
                                      </p:cBhvr>
                                      <p:to>
                                        <p:strVal val="visible"/>
                                      </p:to>
                                    </p:set>
                                    <p:anim calcmode="lin" valueType="num">
                                      <p:cBhvr additive="base">
                                        <p:cTn id="95" dur="500"/>
                                        <p:tgtEl>
                                          <p:spTgt spid="357"/>
                                        </p:tgtEl>
                                        <p:attrNameLst>
                                          <p:attrName>ppt_x</p:attrName>
                                        </p:attrNameLst>
                                      </p:cBhvr>
                                      <p:tavLst>
                                        <p:tav tm="0">
                                          <p:val>
                                            <p:strVal val="#ppt_x-#ppt_w*1.125000"/>
                                          </p:val>
                                        </p:tav>
                                        <p:tav tm="100000">
                                          <p:val>
                                            <p:strVal val="#ppt_x"/>
                                          </p:val>
                                        </p:tav>
                                      </p:tavLst>
                                    </p:anim>
                                    <p:animEffect transition="in" filter="wipe(right)">
                                      <p:cBhvr>
                                        <p:cTn id="96" dur="500"/>
                                        <p:tgtEl>
                                          <p:spTgt spid="357"/>
                                        </p:tgtEl>
                                      </p:cBhvr>
                                    </p:animEffect>
                                  </p:childTnLst>
                                </p:cTn>
                              </p:par>
                              <p:par>
                                <p:cTn id="97" presetID="22" presetClass="entr" presetSubtype="2" fill="hold" nodeType="withEffect">
                                  <p:stCondLst>
                                    <p:cond delay="0"/>
                                  </p:stCondLst>
                                  <p:childTnLst>
                                    <p:set>
                                      <p:cBhvr>
                                        <p:cTn id="98" dur="1" fill="hold">
                                          <p:stCondLst>
                                            <p:cond delay="0"/>
                                          </p:stCondLst>
                                        </p:cTn>
                                        <p:tgtEl>
                                          <p:spTgt spid="313"/>
                                        </p:tgtEl>
                                        <p:attrNameLst>
                                          <p:attrName>style.visibility</p:attrName>
                                        </p:attrNameLst>
                                      </p:cBhvr>
                                      <p:to>
                                        <p:strVal val="visible"/>
                                      </p:to>
                                    </p:set>
                                    <p:animEffect transition="in" filter="wipe(right)">
                                      <p:cBhvr>
                                        <p:cTn id="99"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4" grpId="0" animBg="1"/>
      <p:bldP spid="5" grpId="0" animBg="1"/>
      <p:bldP spid="6" grpId="0" animBg="1"/>
      <p:bldP spid="291" grpId="0" animBg="1"/>
      <p:bldP spid="298" grpId="0" animBg="1"/>
      <p:bldP spid="29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2074</TotalTime>
  <Words>4289</Words>
  <Application>Microsoft Office PowerPoint</Application>
  <PresentationFormat>宽屏</PresentationFormat>
  <Paragraphs>345</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Open Sans</vt:lpstr>
      <vt:lpstr>等线</vt:lpstr>
      <vt:lpstr>宋体</vt:lpstr>
      <vt:lpstr>微软雅黑</vt:lpstr>
      <vt:lpstr>Arial</vt:lpstr>
      <vt:lpstr>Book Antiqua</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云数据库前沿技术汇报</dc:title>
  <dc:subject/>
  <dc:creator>zny</dc:creator>
  <cp:keywords>云数据库</cp:keywords>
  <dc:description/>
  <cp:lastModifiedBy>zny</cp:lastModifiedBy>
  <cp:revision>74</cp:revision>
  <dcterms:created xsi:type="dcterms:W3CDTF">2017-07-15T13:06:00Z</dcterms:created>
  <dcterms:modified xsi:type="dcterms:W3CDTF">2022-12-06T09:57:17Z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