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  <p:sldId id="275" r:id="rId23"/>
    <p:sldId id="276" r:id="rId24"/>
    <p:sldId id="27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1424762F-9043-469F-8A54-E39BD02C5A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08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92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9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936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564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36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81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4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980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9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2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90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26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/>
              <a:t>Hasil </a:t>
            </a:r>
            <a:r>
              <a:rPr lang="en-US" sz="2400" dirty="0" err="1"/>
              <a:t>Skripsi</a:t>
            </a:r>
            <a:br>
              <a:rPr lang="en-US" sz="2400" b="1" u="sng" dirty="0"/>
            </a:br>
            <a:br>
              <a:rPr lang="en-US" sz="2400" dirty="0"/>
            </a:br>
            <a:r>
              <a:rPr lang="en-US" sz="2400" dirty="0"/>
              <a:t>IMPLEMENTASI MANAJEMEN BANDWIDTHBERBASIS MIKROTIK DENGAN METODE SIMPLE QUEUE DAN HIRARCHICAL TOKEN BUCKET(HTB) DI STMIK WIDYA UTAMA</a:t>
            </a:r>
            <a:endParaRPr lang="en-US" sz="2400" b="1" i="1" dirty="0">
              <a:solidFill>
                <a:srgbClr val="FFFF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1CFF0-9691-4F7A-9D2B-C1673231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5" y="373396"/>
            <a:ext cx="879640" cy="887790"/>
          </a:xfrm>
          <a:prstGeom prst="rect">
            <a:avLst/>
          </a:prstGeom>
        </p:spPr>
      </p:pic>
      <p:sp>
        <p:nvSpPr>
          <p:cNvPr id="5" name="Google Shape;779;p15">
            <a:extLst>
              <a:ext uri="{FF2B5EF4-FFF2-40B4-BE49-F238E27FC236}">
                <a16:creationId xmlns:a16="http://schemas.microsoft.com/office/drawing/2014/main" id="{E72E7C9A-C3E8-4813-BA5F-F748487B5B1F}"/>
              </a:ext>
            </a:extLst>
          </p:cNvPr>
          <p:cNvSpPr txBox="1">
            <a:spLocks/>
          </p:cNvSpPr>
          <p:nvPr/>
        </p:nvSpPr>
        <p:spPr>
          <a:xfrm>
            <a:off x="696525" y="3342886"/>
            <a:ext cx="77292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algn="ctr"/>
            <a:r>
              <a:rPr lang="en-US" sz="1800" b="1" dirty="0" err="1"/>
              <a:t>Ustman</a:t>
            </a:r>
            <a:r>
              <a:rPr lang="en-US" sz="1800" b="1" dirty="0"/>
              <a:t> </a:t>
            </a:r>
            <a:r>
              <a:rPr lang="en-US" sz="1800" b="1" dirty="0" err="1"/>
              <a:t>Mu’amil</a:t>
            </a:r>
            <a:endParaRPr lang="en-US" sz="1800" b="1" dirty="0"/>
          </a:p>
          <a:p>
            <a:pPr algn="ctr"/>
            <a:r>
              <a:rPr lang="en-US" sz="1800" dirty="0"/>
              <a:t>STI201601319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7" name="Google Shape;907;p27"/>
          <p:cNvGraphicFramePr/>
          <p:nvPr>
            <p:extLst>
              <p:ext uri="{D42A27DB-BD31-4B8C-83A1-F6EECF244321}">
                <p14:modId xmlns:p14="http://schemas.microsoft.com/office/powerpoint/2010/main" val="4224245339"/>
              </p:ext>
            </p:extLst>
          </p:nvPr>
        </p:nvGraphicFramePr>
        <p:xfrm>
          <a:off x="541421" y="1367304"/>
          <a:ext cx="8045155" cy="3222984"/>
        </p:xfrm>
        <a:graphic>
          <a:graphicData uri="http://schemas.openxmlformats.org/drawingml/2006/table">
            <a:tbl>
              <a:tblPr>
                <a:noFill/>
                <a:tableStyleId>{1424762F-9043-469F-8A54-E39BD02C5ADD}</a:tableStyleId>
              </a:tblPr>
              <a:tblGrid>
                <a:gridCol w="48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031">
                  <a:extLst>
                    <a:ext uri="{9D8B030D-6E8A-4147-A177-3AD203B41FA5}">
                      <a16:colId xmlns:a16="http://schemas.microsoft.com/office/drawing/2014/main" val="2998480"/>
                    </a:ext>
                  </a:extLst>
                </a:gridCol>
              </a:tblGrid>
              <a:tr h="9173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Judul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Jurnal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Tahun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Konten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Penelitian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Yang Akan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Dilakukan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Rancang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Bangun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Jaringan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Komputer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Nirkabel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Dan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HotspotMenggunakan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Router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Mikrotik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Rb850gx2(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Studi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Kasus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Di STMIK Jakarta STI&amp;K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2018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Pembuatan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Rancang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Bangun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Jaringan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Komputer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Nirkabel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Dan Hotspot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Menggunakan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Routerboard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Mikrotik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.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Melakuakan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Penerapan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Jaringan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Nirkabel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Dan Wireless Di STMIK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Widya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Utama. 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906;p27">
            <a:extLst>
              <a:ext uri="{FF2B5EF4-FFF2-40B4-BE49-F238E27FC236}">
                <a16:creationId xmlns:a16="http://schemas.microsoft.com/office/drawing/2014/main" id="{18E346C6-E3C4-4BE1-90EC-9F53F6B84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421" y="341551"/>
            <a:ext cx="7686000" cy="610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Kajian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Penelitian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Sebelumnya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7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7" name="Google Shape;907;p27"/>
          <p:cNvGraphicFramePr/>
          <p:nvPr>
            <p:extLst>
              <p:ext uri="{D42A27DB-BD31-4B8C-83A1-F6EECF244321}">
                <p14:modId xmlns:p14="http://schemas.microsoft.com/office/powerpoint/2010/main" val="3019534348"/>
              </p:ext>
            </p:extLst>
          </p:nvPr>
        </p:nvGraphicFramePr>
        <p:xfrm>
          <a:off x="541421" y="1367304"/>
          <a:ext cx="8045155" cy="3149832"/>
        </p:xfrm>
        <a:graphic>
          <a:graphicData uri="http://schemas.openxmlformats.org/drawingml/2006/table">
            <a:tbl>
              <a:tblPr>
                <a:noFill/>
                <a:tableStyleId>{1424762F-9043-469F-8A54-E39BD02C5ADD}</a:tableStyleId>
              </a:tblPr>
              <a:tblGrid>
                <a:gridCol w="48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031">
                  <a:extLst>
                    <a:ext uri="{9D8B030D-6E8A-4147-A177-3AD203B41FA5}">
                      <a16:colId xmlns:a16="http://schemas.microsoft.com/office/drawing/2014/main" val="2998480"/>
                    </a:ext>
                  </a:extLst>
                </a:gridCol>
              </a:tblGrid>
              <a:tr h="8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Judul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Jurnal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Tahun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Konten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Penelitian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Yang Akan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Dilakukan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MikroTik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Bandwidth Management to Gain the Users Prosperity Prevalent.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2016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mplementasi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Manajemen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Bandwidth Pada User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Menggunakan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Queue di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Mikrotik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Menerapkan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Manajemen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ClientDan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Mengatur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limitasi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Bandwidth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Menggunakan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Simple Queue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906;p27">
            <a:extLst>
              <a:ext uri="{FF2B5EF4-FFF2-40B4-BE49-F238E27FC236}">
                <a16:creationId xmlns:a16="http://schemas.microsoft.com/office/drawing/2014/main" id="{FA80DA97-ED8A-47C8-A6CC-04D3E0866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421" y="341551"/>
            <a:ext cx="7686000" cy="610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Kajian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Penelitian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Sebelumnya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2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6436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Materi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Penelitian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995724"/>
            <a:ext cx="7686000" cy="3720651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lvl="0" algn="just"/>
            <a:r>
              <a:rPr lang="en-US" sz="1800" b="1" dirty="0">
                <a:latin typeface="Titillium Web ExtraLight" panose="020B0604020202020204" charset="0"/>
              </a:rPr>
              <a:t>Hardware</a:t>
            </a:r>
          </a:p>
          <a:p>
            <a:pPr lvl="1" algn="just"/>
            <a:r>
              <a:rPr lang="en-US" sz="1800" dirty="0" err="1">
                <a:latin typeface="Titillium Web ExtraLight" panose="020B0604020202020204" charset="0"/>
              </a:rPr>
              <a:t>Sebuah</a:t>
            </a:r>
            <a:r>
              <a:rPr lang="en-US" sz="1800" dirty="0">
                <a:latin typeface="Titillium Web ExtraLight" panose="020B0604020202020204" charset="0"/>
              </a:rPr>
              <a:t> Laptop Acer Aspire A315-41.</a:t>
            </a:r>
          </a:p>
          <a:p>
            <a:pPr lvl="0" algn="just"/>
            <a:r>
              <a:rPr lang="en-US" sz="1800" b="1" dirty="0">
                <a:latin typeface="Titillium Web ExtraLight" panose="020B0604020202020204" charset="0"/>
              </a:rPr>
              <a:t>Software</a:t>
            </a:r>
          </a:p>
          <a:p>
            <a:pPr lvl="1" algn="just"/>
            <a:r>
              <a:rPr lang="en-US" sz="1800" dirty="0" err="1">
                <a:latin typeface="Titillium Web ExtraLight" panose="020B0604020202020204" charset="0"/>
              </a:rPr>
              <a:t>Winbox</a:t>
            </a:r>
            <a:r>
              <a:rPr lang="en-US" sz="1800" dirty="0">
                <a:latin typeface="Titillium Web ExtraLight" panose="020B0604020202020204" charset="0"/>
              </a:rPr>
              <a:t> , Putty, Web Browser, Microsoft office 2019, VirtualBox, </a:t>
            </a:r>
            <a:r>
              <a:rPr lang="en-US" sz="1800" dirty="0" err="1">
                <a:latin typeface="Titillium Web ExtraLight" panose="020B0604020202020204" charset="0"/>
              </a:rPr>
              <a:t>LibreSpeed</a:t>
            </a:r>
            <a:r>
              <a:rPr lang="en-US" sz="1800" dirty="0">
                <a:latin typeface="Titillium Web ExtraLight" panose="020B0604020202020204" charset="0"/>
              </a:rPr>
              <a:t> dan SPSS</a:t>
            </a:r>
          </a:p>
          <a:p>
            <a:pPr lvl="0" algn="just"/>
            <a:r>
              <a:rPr lang="en-US" sz="1800" b="1" dirty="0" err="1">
                <a:latin typeface="Titillium Web ExtraLight" panose="020B0604020202020204" charset="0"/>
              </a:rPr>
              <a:t>Responden</a:t>
            </a:r>
            <a:endParaRPr lang="en-US" sz="1800" b="1" dirty="0">
              <a:latin typeface="Titillium Web ExtraLight" panose="020B0604020202020204" charset="0"/>
            </a:endParaRPr>
          </a:p>
          <a:p>
            <a:pPr lvl="1" algn="just"/>
            <a:r>
              <a:rPr lang="en-US" sz="1800" dirty="0" err="1">
                <a:latin typeface="Titillium Web ExtraLight" panose="020B0604020202020204" charset="0"/>
              </a:rPr>
              <a:t>Peneliti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mengambil</a:t>
            </a:r>
            <a:r>
              <a:rPr lang="en-US" sz="1800" dirty="0">
                <a:latin typeface="Titillium Web ExtraLight" panose="020B0604020202020204" charset="0"/>
              </a:rPr>
              <a:t>   </a:t>
            </a:r>
            <a:r>
              <a:rPr lang="en-US" sz="1800" dirty="0" err="1">
                <a:latin typeface="Titillium Web ExtraLight" panose="020B0604020202020204" charset="0"/>
              </a:rPr>
              <a:t>sampel</a:t>
            </a:r>
            <a:r>
              <a:rPr lang="en-US" sz="1800" dirty="0">
                <a:latin typeface="Titillium Web ExtraLight" panose="020B0604020202020204" charset="0"/>
              </a:rPr>
              <a:t>   </a:t>
            </a:r>
            <a:r>
              <a:rPr lang="en-US" sz="1800" dirty="0" err="1">
                <a:latin typeface="Titillium Web ExtraLight" panose="020B0604020202020204" charset="0"/>
              </a:rPr>
              <a:t>dari</a:t>
            </a:r>
            <a:r>
              <a:rPr lang="en-US" sz="1800" dirty="0">
                <a:latin typeface="Titillium Web ExtraLight" panose="020B0604020202020204" charset="0"/>
              </a:rPr>
              <a:t>   </a:t>
            </a:r>
            <a:r>
              <a:rPr lang="en-US" sz="1800" dirty="0" err="1">
                <a:latin typeface="Titillium Web ExtraLight" panose="020B0604020202020204" charset="0"/>
              </a:rPr>
              <a:t>mahasiswa</a:t>
            </a:r>
            <a:r>
              <a:rPr lang="en-US" sz="1800" dirty="0">
                <a:latin typeface="Titillium Web ExtraLight" panose="020B0604020202020204" charset="0"/>
              </a:rPr>
              <a:t> dan   </a:t>
            </a:r>
            <a:r>
              <a:rPr lang="en-US" sz="1800" dirty="0" err="1">
                <a:latin typeface="Titillium Web ExtraLight" panose="020B0604020202020204" charset="0"/>
              </a:rPr>
              <a:t>dosen</a:t>
            </a:r>
            <a:r>
              <a:rPr lang="en-US" sz="1800" dirty="0">
                <a:latin typeface="Titillium Web ExtraLight" panose="020B0604020202020204" charset="0"/>
              </a:rPr>
              <a:t> STMIK </a:t>
            </a:r>
            <a:r>
              <a:rPr lang="en-US" sz="1800" dirty="0" err="1">
                <a:latin typeface="Titillium Web ExtraLight" panose="020B0604020202020204" charset="0"/>
              </a:rPr>
              <a:t>Widya</a:t>
            </a:r>
            <a:r>
              <a:rPr lang="en-US" sz="1800" dirty="0">
                <a:latin typeface="Titillium Web ExtraLight" panose="020B0604020202020204" charset="0"/>
              </a:rPr>
              <a:t> Utama </a:t>
            </a:r>
            <a:r>
              <a:rPr lang="en-US" sz="1800" dirty="0" err="1">
                <a:latin typeface="Titillium Web ExtraLight" panose="020B0604020202020204" charset="0"/>
              </a:rPr>
              <a:t>sebanyak</a:t>
            </a:r>
            <a:r>
              <a:rPr lang="en-US" sz="1800" dirty="0">
                <a:latin typeface="Titillium Web ExtraLight" panose="020B0604020202020204" charset="0"/>
              </a:rPr>
              <a:t> 20 </a:t>
            </a:r>
            <a:r>
              <a:rPr lang="en-US" sz="1800" dirty="0" err="1">
                <a:latin typeface="Titillium Web ExtraLight" panose="020B0604020202020204" charset="0"/>
              </a:rPr>
              <a:t>respondenuntuk</a:t>
            </a:r>
            <a:r>
              <a:rPr lang="en-US" sz="1800" dirty="0">
                <a:latin typeface="Titillium Web ExtraLight" panose="020B0604020202020204" charset="0"/>
              </a:rPr>
              <a:t> uji </a:t>
            </a:r>
            <a:r>
              <a:rPr lang="en-US" sz="1800" dirty="0" err="1">
                <a:latin typeface="Titillium Web ExtraLight" panose="020B0604020202020204" charset="0"/>
              </a:rPr>
              <a:t>manfaat</a:t>
            </a:r>
            <a:r>
              <a:rPr lang="en-US" sz="1800" dirty="0">
                <a:latin typeface="Titillium Web ExtraLight" panose="020B0604020202020204" charset="0"/>
              </a:rPr>
              <a:t>.</a:t>
            </a:r>
          </a:p>
          <a:p>
            <a:pPr lvl="0" algn="just"/>
            <a:r>
              <a:rPr lang="en-US" sz="1800" b="1" dirty="0">
                <a:latin typeface="Titillium Web ExtraLight" panose="020B0604020202020204" charset="0"/>
              </a:rPr>
              <a:t>Data</a:t>
            </a:r>
          </a:p>
          <a:p>
            <a:pPr lvl="1" algn="just"/>
            <a:r>
              <a:rPr lang="en-US" sz="1800" dirty="0">
                <a:latin typeface="Titillium Web ExtraLight" panose="020B0604020202020204" charset="0"/>
              </a:rPr>
              <a:t>Data yang </a:t>
            </a:r>
            <a:r>
              <a:rPr lang="en-US" sz="1800" dirty="0" err="1">
                <a:latin typeface="Titillium Web ExtraLight" panose="020B0604020202020204" charset="0"/>
              </a:rPr>
              <a:t>diambil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dari</a:t>
            </a:r>
            <a:r>
              <a:rPr lang="en-US" sz="1800" dirty="0">
                <a:latin typeface="Titillium Web ExtraLight" panose="020B0604020202020204" charset="0"/>
              </a:rPr>
              <a:t> uji </a:t>
            </a:r>
            <a:r>
              <a:rPr lang="en-US" sz="1800" dirty="0" err="1">
                <a:latin typeface="Titillium Web ExtraLight" panose="020B0604020202020204" charset="0"/>
              </a:rPr>
              <a:t>produk</a:t>
            </a:r>
            <a:r>
              <a:rPr lang="en-US" sz="1800" dirty="0">
                <a:latin typeface="Titillium Web ExtraLight" panose="020B0604020202020204" charset="0"/>
              </a:rPr>
              <a:t> dan </a:t>
            </a:r>
            <a:r>
              <a:rPr lang="en-US" sz="1800" dirty="0" err="1">
                <a:latin typeface="Titillium Web ExtraLight" panose="020B0604020202020204" charset="0"/>
              </a:rPr>
              <a:t>manfaat</a:t>
            </a:r>
            <a:r>
              <a:rPr lang="en-US" sz="1800" dirty="0">
                <a:latin typeface="Titillium Web Extra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1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6"/>
          <p:cNvSpPr/>
          <p:nvPr/>
        </p:nvSpPr>
        <p:spPr>
          <a:xfrm rot="711057" flipH="1">
            <a:off x="5435971" y="3206320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75" name="Google Shape;875;p26"/>
          <p:cNvGrpSpPr/>
          <p:nvPr/>
        </p:nvGrpSpPr>
        <p:grpSpPr>
          <a:xfrm>
            <a:off x="5921968" y="3273533"/>
            <a:ext cx="2053870" cy="1475874"/>
            <a:chOff x="5921968" y="3039612"/>
            <a:chExt cx="2053870" cy="1475874"/>
          </a:xfrm>
        </p:grpSpPr>
        <p:sp>
          <p:nvSpPr>
            <p:cNvPr id="876" name="Google Shape;876;p26"/>
            <p:cNvSpPr/>
            <p:nvPr/>
          </p:nvSpPr>
          <p:spPr>
            <a:xfrm rot="-1789476">
              <a:off x="6852687" y="3074718"/>
              <a:ext cx="192413" cy="192413"/>
            </a:xfrm>
            <a:prstGeom prst="ellipse">
              <a:avLst/>
            </a:prstGeom>
            <a:solidFill>
              <a:srgbClr val="6E86B6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7" name="Google Shape;877;p26"/>
            <p:cNvSpPr txBox="1"/>
            <p:nvPr/>
          </p:nvSpPr>
          <p:spPr>
            <a:xfrm>
              <a:off x="6521554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5921968" y="3671848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5975032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Implementation</a:t>
              </a:r>
              <a:endParaRPr sz="100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6894939" y="3594321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81" name="Google Shape;881;p26"/>
          <p:cNvSpPr/>
          <p:nvPr/>
        </p:nvSpPr>
        <p:spPr>
          <a:xfrm rot="-711057">
            <a:off x="3899789" y="3206320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4419278" y="1713167"/>
            <a:ext cx="2053870" cy="1495107"/>
            <a:chOff x="4419278" y="1479246"/>
            <a:chExt cx="2053870" cy="1495107"/>
          </a:xfrm>
        </p:grpSpPr>
        <p:sp>
          <p:nvSpPr>
            <p:cNvPr id="883" name="Google Shape;883;p26"/>
            <p:cNvSpPr/>
            <p:nvPr/>
          </p:nvSpPr>
          <p:spPr>
            <a:xfrm rot="-1789476">
              <a:off x="5349997" y="2746834"/>
              <a:ext cx="192413" cy="192413"/>
            </a:xfrm>
            <a:prstGeom prst="ellipse">
              <a:avLst/>
            </a:prstGeom>
            <a:solidFill>
              <a:srgbClr val="6E86B6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5033785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419278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 rot="10800000">
              <a:off x="5392219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4472343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Simulation</a:t>
              </a:r>
              <a:endParaRPr sz="1000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88" name="Google Shape;888;p26"/>
          <p:cNvSpPr/>
          <p:nvPr/>
        </p:nvSpPr>
        <p:spPr>
          <a:xfrm rot="711057" flipH="1">
            <a:off x="2350760" y="3206320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9" name="Google Shape;889;p26"/>
          <p:cNvGrpSpPr/>
          <p:nvPr/>
        </p:nvGrpSpPr>
        <p:grpSpPr>
          <a:xfrm>
            <a:off x="2912587" y="3308639"/>
            <a:ext cx="2053870" cy="1440767"/>
            <a:chOff x="2912587" y="3074718"/>
            <a:chExt cx="2053870" cy="1440767"/>
          </a:xfrm>
        </p:grpSpPr>
        <p:sp>
          <p:nvSpPr>
            <p:cNvPr id="890" name="Google Shape;890;p26"/>
            <p:cNvSpPr txBox="1"/>
            <p:nvPr/>
          </p:nvSpPr>
          <p:spPr>
            <a:xfrm>
              <a:off x="3521663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 rot="-1789476">
              <a:off x="3843305" y="3074718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2912587" y="3671848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3" name="Google Shape;893;p26"/>
            <p:cNvSpPr txBox="1"/>
            <p:nvPr/>
          </p:nvSpPr>
          <p:spPr>
            <a:xfrm>
              <a:off x="2965651" y="3716458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Design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3885558" y="3594321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895" name="Google Shape;895;p26"/>
          <p:cNvSpPr/>
          <p:nvPr/>
        </p:nvSpPr>
        <p:spPr>
          <a:xfrm rot="-711057">
            <a:off x="822911" y="3206320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96" name="Google Shape;896;p26"/>
          <p:cNvGrpSpPr/>
          <p:nvPr/>
        </p:nvGrpSpPr>
        <p:grpSpPr>
          <a:xfrm>
            <a:off x="1369440" y="1713167"/>
            <a:ext cx="2053870" cy="1460001"/>
            <a:chOff x="1369440" y="1479246"/>
            <a:chExt cx="2053870" cy="1460001"/>
          </a:xfrm>
        </p:grpSpPr>
        <p:sp>
          <p:nvSpPr>
            <p:cNvPr id="897" name="Google Shape;897;p26"/>
            <p:cNvSpPr/>
            <p:nvPr/>
          </p:nvSpPr>
          <p:spPr>
            <a:xfrm>
              <a:off x="1369440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8" name="Google Shape;898;p26"/>
            <p:cNvSpPr txBox="1"/>
            <p:nvPr/>
          </p:nvSpPr>
          <p:spPr>
            <a:xfrm>
              <a:off x="1977517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dirty="0">
                  <a:solidFill>
                    <a:srgbClr val="6E86B6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 rot="10800000">
              <a:off x="2342381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0" name="Google Shape;900;p26"/>
            <p:cNvSpPr txBox="1"/>
            <p:nvPr/>
          </p:nvSpPr>
          <p:spPr>
            <a:xfrm>
              <a:off x="1422504" y="1523856"/>
              <a:ext cx="1947741" cy="7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</a:pPr>
              <a:r>
                <a:rPr lang="en-US" sz="10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Analisys</a:t>
              </a:r>
              <a:endParaRPr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 rot="-1789476">
              <a:off x="2296769" y="2746834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7" name="Google Shape;814;p20">
            <a:extLst>
              <a:ext uri="{FF2B5EF4-FFF2-40B4-BE49-F238E27FC236}">
                <a16:creationId xmlns:a16="http://schemas.microsoft.com/office/drawing/2014/main" id="{80B58722-E3F9-4CD1-BFF1-602939121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343" y="-149762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Metode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Penelitian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sp>
        <p:nvSpPr>
          <p:cNvPr id="38" name="Google Shape;815;p20">
            <a:extLst>
              <a:ext uri="{FF2B5EF4-FFF2-40B4-BE49-F238E27FC236}">
                <a16:creationId xmlns:a16="http://schemas.microsoft.com/office/drawing/2014/main" id="{5438A4F9-B2DC-45C3-921F-971C42429B89}"/>
              </a:ext>
            </a:extLst>
          </p:cNvPr>
          <p:cNvSpPr txBox="1">
            <a:spLocks/>
          </p:cNvSpPr>
          <p:nvPr/>
        </p:nvSpPr>
        <p:spPr>
          <a:xfrm>
            <a:off x="739675" y="786384"/>
            <a:ext cx="7686000" cy="640925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algn="ctr"/>
            <a:r>
              <a:rPr lang="en-US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Menggunakan</a:t>
            </a:r>
            <a:r>
              <a:rPr lang="en-US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pendekatan</a:t>
            </a:r>
            <a:r>
              <a:rPr lang="en-US" sz="1800" dirty="0">
                <a:solidFill>
                  <a:schemeClr val="bg1"/>
                </a:solidFill>
                <a:latin typeface="Titillium Web ExtraLight" panose="020B0604020202020204" charset="0"/>
              </a:rPr>
              <a:t> Network Development Life Cycle (NDLC) </a:t>
            </a:r>
            <a:r>
              <a:rPr lang="en-US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dengan</a:t>
            </a:r>
            <a:r>
              <a:rPr lang="en-US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langkah</a:t>
            </a:r>
            <a:r>
              <a:rPr lang="en-US" sz="1800" dirty="0">
                <a:solidFill>
                  <a:schemeClr val="bg1"/>
                </a:solidFill>
                <a:latin typeface="Titillium Web ExtraLight" panose="020B0604020202020204" charset="0"/>
              </a:rPr>
              <a:t>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" grpId="0" animBg="1"/>
      <p:bldP spid="881" grpId="0" animBg="1"/>
      <p:bldP spid="888" grpId="0" animBg="1"/>
      <p:bldP spid="895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66"/>
                </a:solidFill>
              </a:rPr>
              <a:t>Perancangan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dirty="0" err="1">
                <a:solidFill>
                  <a:srgbClr val="FFFF66"/>
                </a:solidFill>
              </a:rPr>
              <a:t>sistem</a:t>
            </a:r>
            <a:endParaRPr dirty="0">
              <a:solidFill>
                <a:srgbClr val="FFFF66"/>
              </a:solidFill>
            </a:endParaRPr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452727" y="1709614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/>
              <a:t>Perancangan</a:t>
            </a:r>
            <a:r>
              <a:rPr lang="en-US" sz="2000" b="1" dirty="0"/>
              <a:t> </a:t>
            </a:r>
            <a:r>
              <a:rPr lang="en-US" sz="2000" b="1" dirty="0" err="1"/>
              <a:t>Mikrotik</a:t>
            </a:r>
            <a:endParaRPr lang="en-US" sz="2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 algn="just">
              <a:buNone/>
            </a:pPr>
            <a:r>
              <a:rPr lang="en-US" sz="1800" dirty="0" err="1"/>
              <a:t>Perancangan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agar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gambaran</a:t>
            </a:r>
            <a:r>
              <a:rPr lang="en-US" sz="1800" dirty="0"/>
              <a:t> yang </a:t>
            </a:r>
            <a:r>
              <a:rPr lang="en-US" sz="1800" dirty="0" err="1"/>
              <a:t>jelas</a:t>
            </a:r>
            <a:r>
              <a:rPr lang="en-US" sz="1800" dirty="0"/>
              <a:t> dan </a:t>
            </a:r>
            <a:r>
              <a:rPr lang="en-US" sz="1800" dirty="0" err="1"/>
              <a:t>lengkap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rancang</a:t>
            </a:r>
            <a:r>
              <a:rPr lang="en-US" sz="1800" dirty="0"/>
              <a:t> </a:t>
            </a:r>
            <a:r>
              <a:rPr lang="en-US" sz="1800" dirty="0" err="1"/>
              <a:t>bangun</a:t>
            </a:r>
            <a:r>
              <a:rPr lang="en-US" sz="1800" dirty="0"/>
              <a:t> dan </a:t>
            </a:r>
            <a:r>
              <a:rPr lang="en-US" sz="1800" dirty="0" err="1"/>
              <a:t>implementasi</a:t>
            </a:r>
            <a:r>
              <a:rPr lang="en-US" sz="1800" dirty="0"/>
              <a:t>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endParaRPr sz="1800" dirty="0"/>
          </a:p>
        </p:txBody>
      </p:sp>
      <p:pic>
        <p:nvPicPr>
          <p:cNvPr id="860" name="Google Shape;86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28098" y="0"/>
            <a:ext cx="4015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452727" y="1709614"/>
            <a:ext cx="3818484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/>
              <a:t>Flowchart</a:t>
            </a:r>
            <a:endParaRPr lang="en-US" sz="2000" b="1" dirty="0"/>
          </a:p>
          <a:p>
            <a:pPr marL="0" lvl="0" indent="0">
              <a:buNone/>
            </a:pPr>
            <a:r>
              <a:rPr lang="en-US" sz="1800" dirty="0" err="1"/>
              <a:t>Untuk</a:t>
            </a:r>
            <a:r>
              <a:rPr lang="en-US" sz="1800" dirty="0"/>
              <a:t>    </a:t>
            </a:r>
            <a:r>
              <a:rPr lang="en-US" sz="1800" dirty="0" err="1"/>
              <a:t>mempermudah</a:t>
            </a:r>
            <a:r>
              <a:rPr lang="en-US" sz="1800" dirty="0"/>
              <a:t>   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penerapan</a:t>
            </a:r>
            <a:r>
              <a:rPr lang="en-US" sz="1800" dirty="0"/>
              <a:t>    HTB,   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rancangan</a:t>
            </a:r>
            <a:r>
              <a:rPr lang="en-US" sz="1800" dirty="0"/>
              <a:t>  diagram  </a:t>
            </a:r>
            <a:r>
              <a:rPr lang="en-US" sz="1800" dirty="0" err="1"/>
              <a:t>alir</a:t>
            </a:r>
            <a:r>
              <a:rPr lang="en-US" sz="1800" dirty="0"/>
              <a:t>  (flowchart)  </a:t>
            </a:r>
            <a:r>
              <a:rPr lang="en-US" sz="1800" dirty="0" err="1"/>
              <a:t>sehingga</a:t>
            </a:r>
            <a:r>
              <a:rPr lang="en-US" sz="1800" dirty="0"/>
              <a:t>  </a:t>
            </a:r>
            <a:r>
              <a:rPr lang="en-US" sz="1800" dirty="0" err="1"/>
              <a:t>pembuatan</a:t>
            </a:r>
            <a:r>
              <a:rPr lang="en-US" sz="1800" dirty="0"/>
              <a:t> simple </a:t>
            </a:r>
            <a:r>
              <a:rPr lang="en-US" sz="1800" dirty="0" err="1"/>
              <a:t>queuedapat</a:t>
            </a:r>
            <a:r>
              <a:rPr lang="en-US" sz="1800" dirty="0"/>
              <a:t>  </a:t>
            </a:r>
            <a:r>
              <a:rPr lang="en-US" sz="1800" dirty="0" err="1"/>
              <a:t>dilakukan</a:t>
            </a:r>
            <a:r>
              <a:rPr lang="en-US" sz="1800" dirty="0"/>
              <a:t>  </a:t>
            </a:r>
            <a:r>
              <a:rPr lang="en-US" sz="1800" dirty="0" err="1"/>
              <a:t>secara</a:t>
            </a:r>
            <a:r>
              <a:rPr lang="en-US" sz="1800" dirty="0"/>
              <a:t>  </a:t>
            </a:r>
            <a:r>
              <a:rPr lang="en-US" sz="1800" dirty="0" err="1"/>
              <a:t>terurut</a:t>
            </a:r>
            <a:r>
              <a:rPr lang="en-US" sz="1800" dirty="0"/>
              <a:t>.</a:t>
            </a:r>
            <a:endParaRPr sz="1800" dirty="0"/>
          </a:p>
        </p:txBody>
      </p:sp>
      <p:pic>
        <p:nvPicPr>
          <p:cNvPr id="860" name="Google Shape;86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29200" y="0"/>
            <a:ext cx="43159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57;p24">
            <a:extLst>
              <a:ext uri="{FF2B5EF4-FFF2-40B4-BE49-F238E27FC236}">
                <a16:creationId xmlns:a16="http://schemas.microsoft.com/office/drawing/2014/main" id="{9C4F2B17-AE95-4C23-8E12-30AB6A49C975}"/>
              </a:ext>
            </a:extLst>
          </p:cNvPr>
          <p:cNvSpPr txBox="1">
            <a:spLocks/>
          </p:cNvSpPr>
          <p:nvPr/>
        </p:nvSpPr>
        <p:spPr>
          <a:xfrm>
            <a:off x="605124" y="7733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 err="1">
                <a:solidFill>
                  <a:srgbClr val="FFFF66"/>
                </a:solidFill>
              </a:rPr>
              <a:t>Perancangan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dirty="0" err="1">
                <a:solidFill>
                  <a:srgbClr val="FFFF66"/>
                </a:solidFill>
              </a:rPr>
              <a:t>sistem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452727" y="1709614"/>
            <a:ext cx="3818484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Activity Diagram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>
              <a:buNone/>
            </a:pPr>
            <a:r>
              <a:rPr lang="en-US" sz="1800" dirty="0" err="1"/>
              <a:t>Gambaran</a:t>
            </a:r>
            <a:r>
              <a:rPr lang="en-US" sz="1800" dirty="0"/>
              <a:t>   </a:t>
            </a:r>
            <a:r>
              <a:rPr lang="en-US" sz="1800" dirty="0" err="1"/>
              <a:t>aktivitas</a:t>
            </a:r>
            <a:r>
              <a:rPr lang="en-US" sz="1800" dirty="0"/>
              <a:t>   </a:t>
            </a:r>
            <a:r>
              <a:rPr lang="en-US" sz="1800" dirty="0" err="1"/>
              <a:t>ketika</a:t>
            </a:r>
            <a:r>
              <a:rPr lang="en-US" sz="1800" dirty="0"/>
              <a:t>  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  </a:t>
            </a:r>
            <a:r>
              <a:rPr lang="en-US" sz="1800" dirty="0" err="1"/>
              <a:t>jaringan</a:t>
            </a:r>
            <a:r>
              <a:rPr lang="en-US" sz="1800" dirty="0"/>
              <a:t>   HTB </a:t>
            </a:r>
            <a:endParaRPr sz="1800" dirty="0"/>
          </a:p>
        </p:txBody>
      </p:sp>
      <p:pic>
        <p:nvPicPr>
          <p:cNvPr id="860" name="Google Shape;86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72792" y="0"/>
            <a:ext cx="42712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57;p24">
            <a:extLst>
              <a:ext uri="{FF2B5EF4-FFF2-40B4-BE49-F238E27FC236}">
                <a16:creationId xmlns:a16="http://schemas.microsoft.com/office/drawing/2014/main" id="{E4C7EB4E-2193-4B1B-8D93-F93B083CB9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66"/>
                </a:solidFill>
              </a:rPr>
              <a:t>Perancangan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dirty="0" err="1">
                <a:solidFill>
                  <a:srgbClr val="FFFF66"/>
                </a:solidFill>
              </a:rPr>
              <a:t>sistem</a:t>
            </a:r>
            <a:endParaRPr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66"/>
                </a:solidFill>
              </a:rPr>
              <a:t>Cara </a:t>
            </a:r>
            <a:r>
              <a:rPr lang="en-US" dirty="0" err="1">
                <a:solidFill>
                  <a:srgbClr val="FFFF66"/>
                </a:solidFill>
              </a:rPr>
              <a:t>Kerja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dirty="0" err="1">
                <a:solidFill>
                  <a:srgbClr val="FFFF66"/>
                </a:solidFill>
              </a:rPr>
              <a:t>Penelitian</a:t>
            </a:r>
            <a:endParaRPr dirty="0">
              <a:solidFill>
                <a:srgbClr val="FFFF66"/>
              </a:solidFill>
            </a:endParaRPr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452726" y="1709614"/>
            <a:ext cx="3985197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Activity Diagram Proses </a:t>
            </a:r>
            <a:r>
              <a:rPr lang="en-US" sz="2000" b="1" dirty="0" err="1"/>
              <a:t>Notifikasi</a:t>
            </a:r>
            <a:endParaRPr lang="en-US" sz="2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Gambaran</a:t>
            </a:r>
            <a:r>
              <a:rPr lang="en-US" sz="1800" dirty="0"/>
              <a:t> </a:t>
            </a:r>
            <a:r>
              <a:rPr lang="en-US" sz="1800" dirty="0" err="1"/>
              <a:t>alur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pengirim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, </a:t>
            </a:r>
            <a:r>
              <a:rPr lang="en-US" sz="1800" dirty="0" err="1"/>
              <a:t>kampus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admin </a:t>
            </a:r>
            <a:r>
              <a:rPr lang="en-US" sz="1800" dirty="0" err="1"/>
              <a:t>mengirim</a:t>
            </a:r>
            <a:r>
              <a:rPr lang="en-US" sz="1800" dirty="0"/>
              <a:t> </a:t>
            </a:r>
            <a:r>
              <a:rPr lang="en-US" sz="1800" dirty="0" err="1"/>
              <a:t>berita</a:t>
            </a:r>
            <a:r>
              <a:rPr lang="en-US" sz="1800" dirty="0"/>
              <a:t> yang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penerima</a:t>
            </a:r>
            <a:r>
              <a:rPr lang="en-US" sz="1800" dirty="0"/>
              <a:t> </a:t>
            </a:r>
            <a:r>
              <a:rPr lang="en-US" sz="1800" dirty="0" err="1"/>
              <a:t>yaitu</a:t>
            </a:r>
            <a:r>
              <a:rPr lang="en-US" sz="1800" dirty="0"/>
              <a:t> user,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.</a:t>
            </a:r>
            <a:endParaRPr sz="1800" dirty="0"/>
          </a:p>
        </p:txBody>
      </p:sp>
      <p:pic>
        <p:nvPicPr>
          <p:cNvPr id="860" name="Google Shape;860;p24"/>
          <p:cNvPicPr preferRelativeResize="0"/>
          <p:nvPr/>
        </p:nvPicPr>
        <p:blipFill rotWithShape="1">
          <a:blip r:embed="rId3"/>
          <a:srcRect r="3811" b="6937"/>
          <a:stretch/>
        </p:blipFill>
        <p:spPr>
          <a:xfrm>
            <a:off x="5047421" y="1300225"/>
            <a:ext cx="4025487" cy="2287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200064" y="189949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66"/>
                </a:solidFill>
              </a:rPr>
              <a:t>Desain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dirty="0" err="1">
                <a:solidFill>
                  <a:srgbClr val="FFFF66"/>
                </a:solidFill>
              </a:rPr>
              <a:t>Topologi</a:t>
            </a:r>
            <a:endParaRPr dirty="0">
              <a:solidFill>
                <a:srgbClr val="FFFF66"/>
              </a:solidFill>
            </a:endParaRPr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380536" y="1409644"/>
            <a:ext cx="3208147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 err="1"/>
              <a:t>Penggunaan</a:t>
            </a:r>
            <a:r>
              <a:rPr lang="en-US" sz="2000" b="1" dirty="0"/>
              <a:t> </a:t>
            </a:r>
            <a:r>
              <a:rPr lang="en-US" sz="2000" b="1" dirty="0" err="1"/>
              <a:t>topologi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lingkup</a:t>
            </a:r>
            <a:r>
              <a:rPr lang="en-US" sz="2000" b="1" dirty="0"/>
              <a:t> </a:t>
            </a:r>
            <a:r>
              <a:rPr lang="en-US" sz="2000" b="1" dirty="0" err="1"/>
              <a:t>kecil</a:t>
            </a:r>
            <a:r>
              <a:rPr lang="en-US" sz="2000" b="1" dirty="0"/>
              <a:t> yang </a:t>
            </a:r>
            <a:r>
              <a:rPr lang="en-US" sz="2000" b="1" dirty="0" err="1"/>
              <a:t>diambil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topologi</a:t>
            </a:r>
            <a:r>
              <a:rPr lang="en-US" sz="2000" b="1" dirty="0"/>
              <a:t> yang </a:t>
            </a:r>
            <a:r>
              <a:rPr lang="en-US" sz="2000" b="1" dirty="0" err="1"/>
              <a:t>digunakan</a:t>
            </a:r>
            <a:r>
              <a:rPr lang="en-US" sz="2000" b="1" dirty="0"/>
              <a:t> </a:t>
            </a:r>
            <a:r>
              <a:rPr lang="en-US" sz="2000" b="1" dirty="0" err="1"/>
              <a:t>jaringan</a:t>
            </a:r>
            <a:r>
              <a:rPr lang="en-US" sz="2000" b="1" dirty="0"/>
              <a:t> </a:t>
            </a:r>
            <a:r>
              <a:rPr lang="en-US" sz="2000" b="1" dirty="0" err="1"/>
              <a:t>kampus</a:t>
            </a:r>
            <a:r>
              <a:rPr lang="en-US" sz="2000" b="1" dirty="0"/>
              <a:t> STMIK </a:t>
            </a:r>
            <a:r>
              <a:rPr lang="en-US" sz="2000" b="1" dirty="0" err="1"/>
              <a:t>widya</a:t>
            </a:r>
            <a:r>
              <a:rPr lang="en-US" sz="2000" b="1" dirty="0"/>
              <a:t> </a:t>
            </a:r>
            <a:r>
              <a:rPr lang="en-US" sz="2000" b="1" dirty="0" err="1"/>
              <a:t>utama</a:t>
            </a:r>
            <a:r>
              <a:rPr lang="en-US" sz="2000" b="1" dirty="0"/>
              <a:t>. </a:t>
            </a:r>
            <a:endParaRPr sz="1800" dirty="0"/>
          </a:p>
        </p:txBody>
      </p:sp>
      <p:pic>
        <p:nvPicPr>
          <p:cNvPr id="860" name="Google Shape;86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8683" y="429188"/>
            <a:ext cx="5555317" cy="4285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12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4923948" cy="667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METODE </a:t>
            </a:r>
            <a:r>
              <a:rPr lang="en-US" b="1" i="1" dirty="0"/>
              <a:t>SIMPLE QUEUE</a:t>
            </a:r>
            <a:endParaRPr sz="2400" b="1" dirty="0">
              <a:solidFill>
                <a:srgbClr val="FFFF6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C43CB-A0F8-4300-8F0B-4D1E5F5338A8}"/>
              </a:ext>
            </a:extLst>
          </p:cNvPr>
          <p:cNvSpPr txBox="1"/>
          <p:nvPr/>
        </p:nvSpPr>
        <p:spPr>
          <a:xfrm>
            <a:off x="452724" y="1810512"/>
            <a:ext cx="83438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Pada </a:t>
            </a:r>
            <a:r>
              <a:rPr lang="en-US" sz="2500" dirty="0" err="1">
                <a:solidFill>
                  <a:schemeClr val="bg1"/>
                </a:solidFill>
              </a:rPr>
              <a:t>metode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i="1" dirty="0">
                <a:solidFill>
                  <a:schemeClr val="bg1"/>
                </a:solidFill>
              </a:rPr>
              <a:t>simple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i="1" dirty="0">
                <a:solidFill>
                  <a:schemeClr val="bg1"/>
                </a:solidFill>
              </a:rPr>
              <a:t>queue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kita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tidak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bisa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mengalokasikan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i="1" dirty="0" err="1">
                <a:solidFill>
                  <a:schemeClr val="bg1"/>
                </a:solidFill>
              </a:rPr>
              <a:t>Bandwith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khusus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buat</a:t>
            </a:r>
            <a:r>
              <a:rPr lang="en-US" sz="2500" dirty="0">
                <a:solidFill>
                  <a:schemeClr val="bg1"/>
                </a:solidFill>
              </a:rPr>
              <a:t> ICMP(</a:t>
            </a:r>
            <a:r>
              <a:rPr lang="en-US" sz="2500" i="1" dirty="0">
                <a:solidFill>
                  <a:schemeClr val="bg1"/>
                </a:solidFill>
              </a:rPr>
              <a:t>internet Control Message Protocol</a:t>
            </a:r>
            <a:r>
              <a:rPr lang="en-US" sz="2500" dirty="0">
                <a:solidFill>
                  <a:schemeClr val="bg1"/>
                </a:solidFill>
              </a:rPr>
              <a:t>) </a:t>
            </a:r>
            <a:r>
              <a:rPr lang="en-US" sz="2500" dirty="0" err="1">
                <a:solidFill>
                  <a:schemeClr val="bg1"/>
                </a:solidFill>
              </a:rPr>
              <a:t>sehingga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apabila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pemakaian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i="1" dirty="0" err="1">
                <a:solidFill>
                  <a:schemeClr val="bg1"/>
                </a:solidFill>
              </a:rPr>
              <a:t>Bandwith</a:t>
            </a:r>
            <a:r>
              <a:rPr lang="en-US" sz="2500" dirty="0">
                <a:solidFill>
                  <a:schemeClr val="bg1"/>
                </a:solidFill>
              </a:rPr>
              <a:t> pada </a:t>
            </a:r>
            <a:r>
              <a:rPr lang="en-US" sz="2500" i="1" dirty="0">
                <a:solidFill>
                  <a:schemeClr val="bg1"/>
                </a:solidFill>
              </a:rPr>
              <a:t>client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sudah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penuh</a:t>
            </a:r>
            <a:r>
              <a:rPr lang="en-US" sz="2500" dirty="0">
                <a:solidFill>
                  <a:schemeClr val="bg1"/>
                </a:solidFill>
              </a:rPr>
              <a:t> ping time </a:t>
            </a:r>
            <a:r>
              <a:rPr lang="en-US" sz="2500" dirty="0" err="1">
                <a:solidFill>
                  <a:schemeClr val="bg1"/>
                </a:solidFill>
              </a:rPr>
              <a:t>nya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akan</a:t>
            </a:r>
            <a:r>
              <a:rPr lang="en-US" sz="2500" dirty="0">
                <a:solidFill>
                  <a:schemeClr val="bg1"/>
                </a:solidFill>
              </a:rPr>
              <a:t> naik dan </a:t>
            </a:r>
            <a:r>
              <a:rPr lang="en-US" sz="2500" dirty="0" err="1">
                <a:solidFill>
                  <a:schemeClr val="bg1"/>
                </a:solidFill>
              </a:rPr>
              <a:t>bahkan</a:t>
            </a:r>
            <a:r>
              <a:rPr lang="en-US" sz="2500" dirty="0">
                <a:solidFill>
                  <a:schemeClr val="bg1"/>
                </a:solidFill>
              </a:rPr>
              <a:t> RTO (</a:t>
            </a:r>
            <a:r>
              <a:rPr lang="en-US" sz="2500" i="1" dirty="0">
                <a:solidFill>
                  <a:schemeClr val="bg1"/>
                </a:solidFill>
              </a:rPr>
              <a:t>Request time out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21"/>
          <p:cNvGrpSpPr/>
          <p:nvPr/>
        </p:nvGrpSpPr>
        <p:grpSpPr>
          <a:xfrm>
            <a:off x="7022934" y="492995"/>
            <a:ext cx="1680817" cy="1680786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7589923" y="2197243"/>
            <a:ext cx="691028" cy="690987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7466047" y="314320"/>
            <a:ext cx="262732" cy="25086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559562" y="1770367"/>
            <a:ext cx="398815" cy="3808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638445" y="1108780"/>
            <a:ext cx="159756" cy="1526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6909358" y="1132608"/>
            <a:ext cx="159712" cy="1525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22;p21">
            <a:extLst>
              <a:ext uri="{FF2B5EF4-FFF2-40B4-BE49-F238E27FC236}">
                <a16:creationId xmlns:a16="http://schemas.microsoft.com/office/drawing/2014/main" id="{BE1F1FB3-D794-426C-8FD2-B189AFEB9B4A}"/>
              </a:ext>
            </a:extLst>
          </p:cNvPr>
          <p:cNvSpPr txBox="1">
            <a:spLocks/>
          </p:cNvSpPr>
          <p:nvPr/>
        </p:nvSpPr>
        <p:spPr>
          <a:xfrm>
            <a:off x="1120183" y="1411296"/>
            <a:ext cx="1738469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/>
              <a:t>Latar Belakang</a:t>
            </a:r>
            <a:endParaRPr lang="en-US" sz="1600" dirty="0"/>
          </a:p>
        </p:txBody>
      </p:sp>
      <p:sp>
        <p:nvSpPr>
          <p:cNvPr id="34" name="Google Shape;821;p21">
            <a:extLst>
              <a:ext uri="{FF2B5EF4-FFF2-40B4-BE49-F238E27FC236}">
                <a16:creationId xmlns:a16="http://schemas.microsoft.com/office/drawing/2014/main" id="{A604533D-CE0D-48A3-8CDA-63BA9694C261}"/>
              </a:ext>
            </a:extLst>
          </p:cNvPr>
          <p:cNvSpPr txBox="1">
            <a:spLocks/>
          </p:cNvSpPr>
          <p:nvPr/>
        </p:nvSpPr>
        <p:spPr>
          <a:xfrm>
            <a:off x="808493" y="290146"/>
            <a:ext cx="2576787" cy="11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7200" u="sng" dirty="0">
                <a:solidFill>
                  <a:srgbClr val="FFFF66"/>
                </a:solidFill>
              </a:rPr>
              <a:t>Menu</a:t>
            </a:r>
          </a:p>
        </p:txBody>
      </p:sp>
      <p:sp>
        <p:nvSpPr>
          <p:cNvPr id="35" name="Google Shape;1083;p40">
            <a:extLst>
              <a:ext uri="{FF2B5EF4-FFF2-40B4-BE49-F238E27FC236}">
                <a16:creationId xmlns:a16="http://schemas.microsoft.com/office/drawing/2014/main" id="{CB3452DD-9011-404E-AB91-F7C398C855C8}"/>
              </a:ext>
            </a:extLst>
          </p:cNvPr>
          <p:cNvSpPr/>
          <p:nvPr/>
        </p:nvSpPr>
        <p:spPr>
          <a:xfrm>
            <a:off x="769106" y="1539982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66"/>
              </a:solidFill>
            </a:endParaRPr>
          </a:p>
        </p:txBody>
      </p:sp>
      <p:sp>
        <p:nvSpPr>
          <p:cNvPr id="36" name="Google Shape;822;p21">
            <a:extLst>
              <a:ext uri="{FF2B5EF4-FFF2-40B4-BE49-F238E27FC236}">
                <a16:creationId xmlns:a16="http://schemas.microsoft.com/office/drawing/2014/main" id="{C869B5ED-956C-418E-905B-22BF1387861E}"/>
              </a:ext>
            </a:extLst>
          </p:cNvPr>
          <p:cNvSpPr txBox="1">
            <a:spLocks/>
          </p:cNvSpPr>
          <p:nvPr/>
        </p:nvSpPr>
        <p:spPr>
          <a:xfrm>
            <a:off x="1120183" y="1960769"/>
            <a:ext cx="2005324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Rumusan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endParaRPr lang="en-US" sz="1600" dirty="0"/>
          </a:p>
        </p:txBody>
      </p:sp>
      <p:sp>
        <p:nvSpPr>
          <p:cNvPr id="37" name="Google Shape;1083;p40">
            <a:extLst>
              <a:ext uri="{FF2B5EF4-FFF2-40B4-BE49-F238E27FC236}">
                <a16:creationId xmlns:a16="http://schemas.microsoft.com/office/drawing/2014/main" id="{DE0069E2-013B-409A-B3B0-CAD2F8036A12}"/>
              </a:ext>
            </a:extLst>
          </p:cNvPr>
          <p:cNvSpPr/>
          <p:nvPr/>
        </p:nvSpPr>
        <p:spPr>
          <a:xfrm>
            <a:off x="769106" y="2089455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22;p21">
            <a:extLst>
              <a:ext uri="{FF2B5EF4-FFF2-40B4-BE49-F238E27FC236}">
                <a16:creationId xmlns:a16="http://schemas.microsoft.com/office/drawing/2014/main" id="{DB5C5FB2-0BF1-46D5-9295-CF5E254CD639}"/>
              </a:ext>
            </a:extLst>
          </p:cNvPr>
          <p:cNvSpPr txBox="1">
            <a:spLocks/>
          </p:cNvSpPr>
          <p:nvPr/>
        </p:nvSpPr>
        <p:spPr>
          <a:xfrm>
            <a:off x="1120183" y="2510242"/>
            <a:ext cx="1738469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/>
              <a:t>Batasan </a:t>
            </a:r>
            <a:r>
              <a:rPr lang="en-US" sz="1600" dirty="0" err="1"/>
              <a:t>Masalah</a:t>
            </a:r>
            <a:endParaRPr lang="en-US" sz="1600" dirty="0"/>
          </a:p>
        </p:txBody>
      </p:sp>
      <p:sp>
        <p:nvSpPr>
          <p:cNvPr id="45" name="Google Shape;1083;p40">
            <a:extLst>
              <a:ext uri="{FF2B5EF4-FFF2-40B4-BE49-F238E27FC236}">
                <a16:creationId xmlns:a16="http://schemas.microsoft.com/office/drawing/2014/main" id="{6C48C139-E34E-462B-AAEA-784135E963E6}"/>
              </a:ext>
            </a:extLst>
          </p:cNvPr>
          <p:cNvSpPr/>
          <p:nvPr/>
        </p:nvSpPr>
        <p:spPr>
          <a:xfrm>
            <a:off x="769106" y="263892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22;p21">
            <a:extLst>
              <a:ext uri="{FF2B5EF4-FFF2-40B4-BE49-F238E27FC236}">
                <a16:creationId xmlns:a16="http://schemas.microsoft.com/office/drawing/2014/main" id="{EDA4E08C-02CA-4CAD-85DE-B50DBE216BF5}"/>
              </a:ext>
            </a:extLst>
          </p:cNvPr>
          <p:cNvSpPr txBox="1">
            <a:spLocks/>
          </p:cNvSpPr>
          <p:nvPr/>
        </p:nvSpPr>
        <p:spPr>
          <a:xfrm>
            <a:off x="1120183" y="3059715"/>
            <a:ext cx="2005324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endParaRPr lang="en-US" sz="1600" dirty="0"/>
          </a:p>
        </p:txBody>
      </p:sp>
      <p:sp>
        <p:nvSpPr>
          <p:cNvPr id="47" name="Google Shape;1083;p40">
            <a:extLst>
              <a:ext uri="{FF2B5EF4-FFF2-40B4-BE49-F238E27FC236}">
                <a16:creationId xmlns:a16="http://schemas.microsoft.com/office/drawing/2014/main" id="{AA629947-889C-4C44-B718-84A9FD147B6C}"/>
              </a:ext>
            </a:extLst>
          </p:cNvPr>
          <p:cNvSpPr/>
          <p:nvPr/>
        </p:nvSpPr>
        <p:spPr>
          <a:xfrm>
            <a:off x="769106" y="3188401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22;p21">
            <a:extLst>
              <a:ext uri="{FF2B5EF4-FFF2-40B4-BE49-F238E27FC236}">
                <a16:creationId xmlns:a16="http://schemas.microsoft.com/office/drawing/2014/main" id="{D6D844CF-C2E7-4592-93B5-37D68587FBC8}"/>
              </a:ext>
            </a:extLst>
          </p:cNvPr>
          <p:cNvSpPr txBox="1">
            <a:spLocks/>
          </p:cNvSpPr>
          <p:nvPr/>
        </p:nvSpPr>
        <p:spPr>
          <a:xfrm>
            <a:off x="1120183" y="3563354"/>
            <a:ext cx="2005324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Manfaat</a:t>
            </a:r>
            <a:endParaRPr lang="en-US" sz="1600" dirty="0"/>
          </a:p>
        </p:txBody>
      </p:sp>
      <p:sp>
        <p:nvSpPr>
          <p:cNvPr id="49" name="Google Shape;1083;p40">
            <a:extLst>
              <a:ext uri="{FF2B5EF4-FFF2-40B4-BE49-F238E27FC236}">
                <a16:creationId xmlns:a16="http://schemas.microsoft.com/office/drawing/2014/main" id="{F4994EA3-F344-4D77-A60D-5354EB125FC3}"/>
              </a:ext>
            </a:extLst>
          </p:cNvPr>
          <p:cNvSpPr/>
          <p:nvPr/>
        </p:nvSpPr>
        <p:spPr>
          <a:xfrm>
            <a:off x="769106" y="3692040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2;p21">
            <a:extLst>
              <a:ext uri="{FF2B5EF4-FFF2-40B4-BE49-F238E27FC236}">
                <a16:creationId xmlns:a16="http://schemas.microsoft.com/office/drawing/2014/main" id="{9C944EC1-5B8D-4492-B2FF-1E81438A19CE}"/>
              </a:ext>
            </a:extLst>
          </p:cNvPr>
          <p:cNvSpPr txBox="1">
            <a:spLocks/>
          </p:cNvSpPr>
          <p:nvPr/>
        </p:nvSpPr>
        <p:spPr>
          <a:xfrm>
            <a:off x="1120183" y="4112827"/>
            <a:ext cx="1738469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Landasan</a:t>
            </a:r>
            <a:r>
              <a:rPr lang="en-US" sz="1600" dirty="0"/>
              <a:t> </a:t>
            </a:r>
            <a:r>
              <a:rPr lang="en-US" sz="1600" dirty="0" err="1"/>
              <a:t>Teori</a:t>
            </a:r>
            <a:endParaRPr lang="en-US" sz="1600" dirty="0"/>
          </a:p>
        </p:txBody>
      </p:sp>
      <p:sp>
        <p:nvSpPr>
          <p:cNvPr id="51" name="Google Shape;1083;p40">
            <a:extLst>
              <a:ext uri="{FF2B5EF4-FFF2-40B4-BE49-F238E27FC236}">
                <a16:creationId xmlns:a16="http://schemas.microsoft.com/office/drawing/2014/main" id="{01789283-7C9A-43AF-A2E4-E9EEE0A1B184}"/>
              </a:ext>
            </a:extLst>
          </p:cNvPr>
          <p:cNvSpPr/>
          <p:nvPr/>
        </p:nvSpPr>
        <p:spPr>
          <a:xfrm>
            <a:off x="769106" y="424151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2;p21">
            <a:extLst>
              <a:ext uri="{FF2B5EF4-FFF2-40B4-BE49-F238E27FC236}">
                <a16:creationId xmlns:a16="http://schemas.microsoft.com/office/drawing/2014/main" id="{586D5AC6-4C50-4197-A6F5-02B39B6C738E}"/>
              </a:ext>
            </a:extLst>
          </p:cNvPr>
          <p:cNvSpPr txBox="1">
            <a:spLocks/>
          </p:cNvSpPr>
          <p:nvPr/>
        </p:nvSpPr>
        <p:spPr>
          <a:xfrm>
            <a:off x="3638780" y="1411296"/>
            <a:ext cx="2717589" cy="297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/>
              <a:t>Kajian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endParaRPr lang="en-US" sz="1600" dirty="0"/>
          </a:p>
        </p:txBody>
      </p:sp>
      <p:sp>
        <p:nvSpPr>
          <p:cNvPr id="53" name="Google Shape;1083;p40">
            <a:extLst>
              <a:ext uri="{FF2B5EF4-FFF2-40B4-BE49-F238E27FC236}">
                <a16:creationId xmlns:a16="http://schemas.microsoft.com/office/drawing/2014/main" id="{B4974BFE-7F02-45BF-AED3-799264E24D05}"/>
              </a:ext>
            </a:extLst>
          </p:cNvPr>
          <p:cNvSpPr/>
          <p:nvPr/>
        </p:nvSpPr>
        <p:spPr>
          <a:xfrm>
            <a:off x="3287703" y="1539982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2;p21">
            <a:extLst>
              <a:ext uri="{FF2B5EF4-FFF2-40B4-BE49-F238E27FC236}">
                <a16:creationId xmlns:a16="http://schemas.microsoft.com/office/drawing/2014/main" id="{268CB1CA-97AB-4C5B-A607-1D40C564223F}"/>
              </a:ext>
            </a:extLst>
          </p:cNvPr>
          <p:cNvSpPr txBox="1">
            <a:spLocks/>
          </p:cNvSpPr>
          <p:nvPr/>
        </p:nvSpPr>
        <p:spPr>
          <a:xfrm>
            <a:off x="3638780" y="1960769"/>
            <a:ext cx="2005324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Materi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endParaRPr lang="en-US" sz="1600" dirty="0"/>
          </a:p>
        </p:txBody>
      </p:sp>
      <p:sp>
        <p:nvSpPr>
          <p:cNvPr id="55" name="Google Shape;1083;p40">
            <a:extLst>
              <a:ext uri="{FF2B5EF4-FFF2-40B4-BE49-F238E27FC236}">
                <a16:creationId xmlns:a16="http://schemas.microsoft.com/office/drawing/2014/main" id="{5ED5CD6A-E5D1-45F4-BC47-4424EAD8C6C0}"/>
              </a:ext>
            </a:extLst>
          </p:cNvPr>
          <p:cNvSpPr/>
          <p:nvPr/>
        </p:nvSpPr>
        <p:spPr>
          <a:xfrm>
            <a:off x="3287703" y="2089455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2;p21">
            <a:extLst>
              <a:ext uri="{FF2B5EF4-FFF2-40B4-BE49-F238E27FC236}">
                <a16:creationId xmlns:a16="http://schemas.microsoft.com/office/drawing/2014/main" id="{6206766B-CE60-4E09-BB15-21E329ABDB88}"/>
              </a:ext>
            </a:extLst>
          </p:cNvPr>
          <p:cNvSpPr txBox="1">
            <a:spLocks/>
          </p:cNvSpPr>
          <p:nvPr/>
        </p:nvSpPr>
        <p:spPr>
          <a:xfrm>
            <a:off x="3638780" y="2510242"/>
            <a:ext cx="2005324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endParaRPr lang="en-US" sz="1600" dirty="0"/>
          </a:p>
        </p:txBody>
      </p:sp>
      <p:sp>
        <p:nvSpPr>
          <p:cNvPr id="57" name="Google Shape;1083;p40">
            <a:extLst>
              <a:ext uri="{FF2B5EF4-FFF2-40B4-BE49-F238E27FC236}">
                <a16:creationId xmlns:a16="http://schemas.microsoft.com/office/drawing/2014/main" id="{489EA8B6-FCED-461E-B851-F9A9AFD7CD8C}"/>
              </a:ext>
            </a:extLst>
          </p:cNvPr>
          <p:cNvSpPr/>
          <p:nvPr/>
        </p:nvSpPr>
        <p:spPr>
          <a:xfrm>
            <a:off x="3287703" y="263892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2;p21">
            <a:extLst>
              <a:ext uri="{FF2B5EF4-FFF2-40B4-BE49-F238E27FC236}">
                <a16:creationId xmlns:a16="http://schemas.microsoft.com/office/drawing/2014/main" id="{FAF813DF-3CBC-4053-8AB8-0EEBC2333F6F}"/>
              </a:ext>
            </a:extLst>
          </p:cNvPr>
          <p:cNvSpPr txBox="1">
            <a:spLocks/>
          </p:cNvSpPr>
          <p:nvPr/>
        </p:nvSpPr>
        <p:spPr>
          <a:xfrm>
            <a:off x="3638780" y="3059715"/>
            <a:ext cx="2005324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Perancangan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endParaRPr lang="en-US" sz="1600" dirty="0"/>
          </a:p>
        </p:txBody>
      </p:sp>
      <p:sp>
        <p:nvSpPr>
          <p:cNvPr id="59" name="Google Shape;1083;p40">
            <a:extLst>
              <a:ext uri="{FF2B5EF4-FFF2-40B4-BE49-F238E27FC236}">
                <a16:creationId xmlns:a16="http://schemas.microsoft.com/office/drawing/2014/main" id="{FB0821EF-6C88-4AC0-BB89-34BC7160FB5F}"/>
              </a:ext>
            </a:extLst>
          </p:cNvPr>
          <p:cNvSpPr/>
          <p:nvPr/>
        </p:nvSpPr>
        <p:spPr>
          <a:xfrm>
            <a:off x="3287703" y="3188401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22;p21">
            <a:extLst>
              <a:ext uri="{FF2B5EF4-FFF2-40B4-BE49-F238E27FC236}">
                <a16:creationId xmlns:a16="http://schemas.microsoft.com/office/drawing/2014/main" id="{527D0489-DF91-4896-A030-0EDBFA2FAE4B}"/>
              </a:ext>
            </a:extLst>
          </p:cNvPr>
          <p:cNvSpPr txBox="1">
            <a:spLocks/>
          </p:cNvSpPr>
          <p:nvPr/>
        </p:nvSpPr>
        <p:spPr>
          <a:xfrm>
            <a:off x="3638779" y="3563354"/>
            <a:ext cx="2732639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/>
              <a:t>Cara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endParaRPr lang="en-US" sz="1600" dirty="0"/>
          </a:p>
        </p:txBody>
      </p:sp>
      <p:sp>
        <p:nvSpPr>
          <p:cNvPr id="61" name="Google Shape;1083;p40">
            <a:extLst>
              <a:ext uri="{FF2B5EF4-FFF2-40B4-BE49-F238E27FC236}">
                <a16:creationId xmlns:a16="http://schemas.microsoft.com/office/drawing/2014/main" id="{2A4505FF-2FB5-45B3-B907-AB01C117538F}"/>
              </a:ext>
            </a:extLst>
          </p:cNvPr>
          <p:cNvSpPr/>
          <p:nvPr/>
        </p:nvSpPr>
        <p:spPr>
          <a:xfrm>
            <a:off x="3287703" y="3692040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22;p21">
            <a:extLst>
              <a:ext uri="{FF2B5EF4-FFF2-40B4-BE49-F238E27FC236}">
                <a16:creationId xmlns:a16="http://schemas.microsoft.com/office/drawing/2014/main" id="{4A7EAFD2-FC33-4DCE-9A63-DBDA0ED897D6}"/>
              </a:ext>
            </a:extLst>
          </p:cNvPr>
          <p:cNvSpPr txBox="1">
            <a:spLocks/>
          </p:cNvSpPr>
          <p:nvPr/>
        </p:nvSpPr>
        <p:spPr>
          <a:xfrm>
            <a:off x="3560805" y="4066993"/>
            <a:ext cx="2732639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Desain</a:t>
            </a:r>
            <a:r>
              <a:rPr lang="en-US" sz="1600" dirty="0"/>
              <a:t> </a:t>
            </a:r>
            <a:r>
              <a:rPr lang="en-US" sz="1600" dirty="0" err="1"/>
              <a:t>Topologi</a:t>
            </a:r>
            <a:endParaRPr lang="en-US" sz="1600" dirty="0"/>
          </a:p>
        </p:txBody>
      </p:sp>
      <p:sp>
        <p:nvSpPr>
          <p:cNvPr id="63" name="Google Shape;1083;p40">
            <a:extLst>
              <a:ext uri="{FF2B5EF4-FFF2-40B4-BE49-F238E27FC236}">
                <a16:creationId xmlns:a16="http://schemas.microsoft.com/office/drawing/2014/main" id="{EF19DDA2-65AD-4379-81F0-AE4B50F08F12}"/>
              </a:ext>
            </a:extLst>
          </p:cNvPr>
          <p:cNvSpPr/>
          <p:nvPr/>
        </p:nvSpPr>
        <p:spPr>
          <a:xfrm>
            <a:off x="3209729" y="4195679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22;p21">
            <a:extLst>
              <a:ext uri="{FF2B5EF4-FFF2-40B4-BE49-F238E27FC236}">
                <a16:creationId xmlns:a16="http://schemas.microsoft.com/office/drawing/2014/main" id="{57A8A362-8668-40EF-A2A5-C7E298124DDE}"/>
              </a:ext>
            </a:extLst>
          </p:cNvPr>
          <p:cNvSpPr txBox="1">
            <a:spLocks/>
          </p:cNvSpPr>
          <p:nvPr/>
        </p:nvSpPr>
        <p:spPr>
          <a:xfrm>
            <a:off x="6629996" y="2838350"/>
            <a:ext cx="2732639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 err="1"/>
              <a:t>Metode</a:t>
            </a:r>
            <a:r>
              <a:rPr lang="en-US" sz="1600" dirty="0"/>
              <a:t> Simple Queue</a:t>
            </a:r>
          </a:p>
        </p:txBody>
      </p:sp>
      <p:sp>
        <p:nvSpPr>
          <p:cNvPr id="65" name="Google Shape;1083;p40">
            <a:extLst>
              <a:ext uri="{FF2B5EF4-FFF2-40B4-BE49-F238E27FC236}">
                <a16:creationId xmlns:a16="http://schemas.microsoft.com/office/drawing/2014/main" id="{4A6EC924-A056-4E17-B0D4-7A5B43C58A3E}"/>
              </a:ext>
            </a:extLst>
          </p:cNvPr>
          <p:cNvSpPr/>
          <p:nvPr/>
        </p:nvSpPr>
        <p:spPr>
          <a:xfrm>
            <a:off x="6278919" y="2980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22;p21">
            <a:extLst>
              <a:ext uri="{FF2B5EF4-FFF2-40B4-BE49-F238E27FC236}">
                <a16:creationId xmlns:a16="http://schemas.microsoft.com/office/drawing/2014/main" id="{ACA27CBD-BDC5-4A73-B1C6-371F53F041F9}"/>
              </a:ext>
            </a:extLst>
          </p:cNvPr>
          <p:cNvSpPr txBox="1">
            <a:spLocks/>
          </p:cNvSpPr>
          <p:nvPr/>
        </p:nvSpPr>
        <p:spPr>
          <a:xfrm>
            <a:off x="6629996" y="3354079"/>
            <a:ext cx="2732639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/>
              <a:t>HTB</a:t>
            </a:r>
          </a:p>
        </p:txBody>
      </p:sp>
      <p:sp>
        <p:nvSpPr>
          <p:cNvPr id="42" name="Google Shape;1083;p40">
            <a:extLst>
              <a:ext uri="{FF2B5EF4-FFF2-40B4-BE49-F238E27FC236}">
                <a16:creationId xmlns:a16="http://schemas.microsoft.com/office/drawing/2014/main" id="{EC4D0A91-F50B-4DB7-90D8-0C39254D2505}"/>
              </a:ext>
            </a:extLst>
          </p:cNvPr>
          <p:cNvSpPr/>
          <p:nvPr/>
        </p:nvSpPr>
        <p:spPr>
          <a:xfrm>
            <a:off x="6278919" y="3496327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22;p21">
            <a:extLst>
              <a:ext uri="{FF2B5EF4-FFF2-40B4-BE49-F238E27FC236}">
                <a16:creationId xmlns:a16="http://schemas.microsoft.com/office/drawing/2014/main" id="{463B6443-D158-465E-978F-8FCBAB380A3B}"/>
              </a:ext>
            </a:extLst>
          </p:cNvPr>
          <p:cNvSpPr txBox="1">
            <a:spLocks/>
          </p:cNvSpPr>
          <p:nvPr/>
        </p:nvSpPr>
        <p:spPr>
          <a:xfrm>
            <a:off x="6621014" y="3950089"/>
            <a:ext cx="2732639" cy="3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en-US" sz="1600" dirty="0"/>
              <a:t>Kesimpulan dan Saran</a:t>
            </a:r>
          </a:p>
        </p:txBody>
      </p:sp>
      <p:sp>
        <p:nvSpPr>
          <p:cNvPr id="66" name="Google Shape;1083;p40">
            <a:extLst>
              <a:ext uri="{FF2B5EF4-FFF2-40B4-BE49-F238E27FC236}">
                <a16:creationId xmlns:a16="http://schemas.microsoft.com/office/drawing/2014/main" id="{2063EEFF-9E0B-4E68-AACD-896CDE709A08}"/>
              </a:ext>
            </a:extLst>
          </p:cNvPr>
          <p:cNvSpPr/>
          <p:nvPr/>
        </p:nvSpPr>
        <p:spPr>
          <a:xfrm>
            <a:off x="6269937" y="4092337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46F56-8A28-4BC1-BC5A-3C7B2D8A38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C9194-1A93-426E-B150-4FE5CB04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24" y="620920"/>
            <a:ext cx="6734460" cy="857400"/>
          </a:xfrm>
        </p:spPr>
        <p:txBody>
          <a:bodyPr/>
          <a:lstStyle/>
          <a:p>
            <a:r>
              <a:rPr lang="en-US" b="1" dirty="0"/>
              <a:t>HTB (</a:t>
            </a:r>
            <a:r>
              <a:rPr lang="en-US" b="1" i="1" dirty="0"/>
              <a:t>Hierarchical Token Bucket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06801-D388-4978-81A5-CD4D11496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jaingan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menerapkan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i="1" dirty="0"/>
              <a:t>bandwidth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HTB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memperhatikan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:</a:t>
            </a:r>
          </a:p>
          <a:p>
            <a:r>
              <a:rPr lang="en-US" sz="2000" dirty="0"/>
              <a:t>1.Jumlah </a:t>
            </a:r>
            <a:r>
              <a:rPr lang="en-US" sz="2000" i="1" dirty="0"/>
              <a:t>client</a:t>
            </a:r>
            <a:r>
              <a:rPr lang="en-US" sz="2000" dirty="0"/>
              <a:t> </a:t>
            </a:r>
          </a:p>
          <a:p>
            <a:r>
              <a:rPr lang="en-US" sz="2000" dirty="0"/>
              <a:t>2.Besar </a:t>
            </a:r>
            <a:r>
              <a:rPr lang="en-US" sz="2000" i="1" dirty="0"/>
              <a:t>bandwidth</a:t>
            </a:r>
            <a:endParaRPr lang="en-US" sz="2000" dirty="0"/>
          </a:p>
          <a:p>
            <a:r>
              <a:rPr lang="en-US" sz="2000" dirty="0"/>
              <a:t>3.Kestabilan </a:t>
            </a:r>
            <a:r>
              <a:rPr lang="en-US" sz="2000" i="1" dirty="0"/>
              <a:t>bandwidth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1CFFCA-DE3A-4492-AF13-B089A22B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12678"/>
            <a:ext cx="4456415" cy="33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4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C7056-71B2-4520-9D0E-D26EF74F6B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33A8DD-895D-4CBE-807B-BC1D1A04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24" y="620920"/>
            <a:ext cx="7063644" cy="857400"/>
          </a:xfrm>
        </p:spPr>
        <p:txBody>
          <a:bodyPr/>
          <a:lstStyle/>
          <a:p>
            <a:r>
              <a:rPr lang="en-US" b="1" dirty="0"/>
              <a:t>HTB (</a:t>
            </a:r>
            <a:r>
              <a:rPr lang="en-US" b="1" i="1" dirty="0"/>
              <a:t>Hierarchical Token Bucket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BD54-D26B-485D-8ED7-D0EEE804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26" y="1412678"/>
            <a:ext cx="8526681" cy="3098400"/>
          </a:xfrm>
        </p:spPr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HTB</a:t>
            </a:r>
          </a:p>
          <a:p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metode</a:t>
            </a:r>
            <a:r>
              <a:rPr lang="en-US" sz="2500" dirty="0"/>
              <a:t> </a:t>
            </a:r>
            <a:r>
              <a:rPr lang="en-US" sz="2500" dirty="0" err="1"/>
              <a:t>manajemen</a:t>
            </a:r>
            <a:r>
              <a:rPr lang="en-US" sz="2500" dirty="0"/>
              <a:t> </a:t>
            </a:r>
            <a:r>
              <a:rPr lang="en-US" sz="2500" i="1" dirty="0"/>
              <a:t>bandwidth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HTB pada </a:t>
            </a:r>
            <a:r>
              <a:rPr lang="en-US" sz="2500" dirty="0" err="1"/>
              <a:t>dasarnya</a:t>
            </a:r>
            <a:r>
              <a:rPr lang="en-US" sz="2500" dirty="0"/>
              <a:t> </a:t>
            </a:r>
            <a:r>
              <a:rPr lang="en-US" sz="2500" dirty="0" err="1"/>
              <a:t>mempunyai</a:t>
            </a:r>
            <a:r>
              <a:rPr lang="en-US" sz="2500" dirty="0"/>
              <a:t> </a:t>
            </a:r>
            <a:r>
              <a:rPr lang="en-US" sz="2500" dirty="0" err="1"/>
              <a:t>konsep</a:t>
            </a:r>
            <a:r>
              <a:rPr lang="en-US" sz="2500" dirty="0"/>
              <a:t> </a:t>
            </a:r>
            <a:r>
              <a:rPr lang="en-US" sz="2500" dirty="0" err="1"/>
              <a:t>kerja</a:t>
            </a:r>
            <a:r>
              <a:rPr lang="en-US" sz="2500" dirty="0"/>
              <a:t> </a:t>
            </a:r>
            <a:r>
              <a:rPr lang="en-US" sz="2500" dirty="0" err="1"/>
              <a:t>seperti</a:t>
            </a:r>
            <a:r>
              <a:rPr lang="en-US" sz="2500" dirty="0"/>
              <a:t> </a:t>
            </a:r>
            <a:r>
              <a:rPr lang="en-US" sz="2500" dirty="0" err="1"/>
              <a:t>simpan</a:t>
            </a:r>
            <a:r>
              <a:rPr lang="en-US" sz="2500" dirty="0"/>
              <a:t> </a:t>
            </a:r>
            <a:r>
              <a:rPr lang="en-US" sz="2500" dirty="0" err="1"/>
              <a:t>pinjam</a:t>
            </a:r>
            <a:r>
              <a:rPr lang="en-US" sz="2500" dirty="0"/>
              <a:t>.</a:t>
            </a:r>
          </a:p>
          <a:p>
            <a:r>
              <a:rPr lang="en-US" sz="2500" dirty="0" err="1"/>
              <a:t>metode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 </a:t>
            </a:r>
            <a:r>
              <a:rPr lang="en-US" sz="2500" dirty="0" err="1"/>
              <a:t>digunakan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menjaga</a:t>
            </a:r>
            <a:r>
              <a:rPr lang="en-US" sz="2500" dirty="0"/>
              <a:t> </a:t>
            </a:r>
            <a:r>
              <a:rPr lang="en-US" sz="2500" dirty="0" err="1"/>
              <a:t>kualitas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sebuah</a:t>
            </a:r>
            <a:r>
              <a:rPr lang="en-US" sz="2500" dirty="0"/>
              <a:t> </a:t>
            </a:r>
            <a:r>
              <a:rPr lang="en-US" sz="2500" i="1" dirty="0"/>
              <a:t>bandwidth</a:t>
            </a:r>
            <a:r>
              <a:rPr lang="en-US" sz="2500" dirty="0"/>
              <a:t> yang </a:t>
            </a:r>
            <a:r>
              <a:rPr lang="en-US" sz="2500" dirty="0" err="1"/>
              <a:t>tersedia</a:t>
            </a:r>
            <a:r>
              <a:rPr lang="en-US" sz="2500" dirty="0"/>
              <a:t> </a:t>
            </a:r>
            <a:r>
              <a:rPr lang="en-US" sz="2500" dirty="0" err="1"/>
              <a:t>kepada</a:t>
            </a:r>
            <a:r>
              <a:rPr lang="en-US" sz="2500" dirty="0"/>
              <a:t> </a:t>
            </a:r>
            <a:r>
              <a:rPr lang="en-US" sz="2500" dirty="0" err="1"/>
              <a:t>semua</a:t>
            </a:r>
            <a:r>
              <a:rPr lang="en-US" sz="2500" dirty="0"/>
              <a:t> </a:t>
            </a:r>
            <a:r>
              <a:rPr lang="en-US" sz="2500" dirty="0" err="1"/>
              <a:t>pengguna</a:t>
            </a:r>
            <a:r>
              <a:rPr lang="en-US" sz="2500" dirty="0"/>
              <a:t> yang </a:t>
            </a:r>
            <a:r>
              <a:rPr lang="en-US" sz="2500" dirty="0" err="1"/>
              <a:t>aktif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9247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6436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Hasil Uji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Produk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dan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Manfaat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995724"/>
            <a:ext cx="7686000" cy="3720651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lvl="0" algn="just"/>
            <a:r>
              <a:rPr lang="en-US" sz="1800" b="1" dirty="0">
                <a:latin typeface="Titillium Web ExtraLight" panose="020B0604020202020204" charset="0"/>
              </a:rPr>
              <a:t>Uji </a:t>
            </a:r>
            <a:r>
              <a:rPr lang="en-US" sz="1800" b="1" dirty="0" err="1">
                <a:latin typeface="Titillium Web ExtraLight" panose="020B0604020202020204" charset="0"/>
              </a:rPr>
              <a:t>Produk</a:t>
            </a:r>
            <a:endParaRPr lang="en-US" sz="1800" b="1" dirty="0">
              <a:latin typeface="Titillium Web ExtraLight" panose="020B0604020202020204" charset="0"/>
            </a:endParaRPr>
          </a:p>
          <a:p>
            <a:pPr lvl="1" algn="just"/>
            <a:r>
              <a:rPr lang="en-US" dirty="0"/>
              <a:t>Hasil uji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penguji</a:t>
            </a:r>
            <a:r>
              <a:rPr lang="en-US" sz="1800" dirty="0">
                <a:latin typeface="Titillium Web ExtraLight" panose="020B0604020202020204" charset="0"/>
              </a:rPr>
              <a:t>.</a:t>
            </a:r>
          </a:p>
          <a:p>
            <a:pPr lvl="0" algn="just"/>
            <a:r>
              <a:rPr lang="en-US" sz="1800" b="1" dirty="0">
                <a:latin typeface="Titillium Web ExtraLight" panose="020B0604020202020204" charset="0"/>
              </a:rPr>
              <a:t>Uji </a:t>
            </a:r>
            <a:r>
              <a:rPr lang="en-US" sz="1800" b="1" dirty="0" err="1">
                <a:latin typeface="Titillium Web ExtraLight" panose="020B0604020202020204" charset="0"/>
              </a:rPr>
              <a:t>Manfaat</a:t>
            </a:r>
            <a:endParaRPr lang="en-US" sz="1800" b="1" dirty="0">
              <a:latin typeface="Titillium Web ExtraLight" panose="020B0604020202020204" charset="0"/>
            </a:endParaRPr>
          </a:p>
          <a:p>
            <a:pPr lvl="1" algn="just"/>
            <a:r>
              <a:rPr lang="en-US" sz="1800" dirty="0">
                <a:latin typeface="Titillium Web ExtraLight" panose="020B0604020202020204" charset="0"/>
              </a:rPr>
              <a:t>Hasil </a:t>
            </a:r>
            <a:r>
              <a:rPr lang="en-US" sz="1800" dirty="0" err="1">
                <a:latin typeface="Titillium Web ExtraLight" panose="020B0604020202020204" charset="0"/>
              </a:rPr>
              <a:t>dari</a:t>
            </a:r>
            <a:r>
              <a:rPr lang="en-US" sz="1800" dirty="0">
                <a:latin typeface="Titillium Web ExtraLight" panose="020B0604020202020204" charset="0"/>
              </a:rPr>
              <a:t> uji </a:t>
            </a:r>
            <a:r>
              <a:rPr lang="en-US" sz="1800" i="1" dirty="0">
                <a:latin typeface="Titillium Web ExtraLight" panose="020B0604020202020204" charset="0"/>
              </a:rPr>
              <a:t>reliability statistic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menunjukkan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nilai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i="1" dirty="0" err="1">
                <a:latin typeface="Titillium Web ExtraLight" panose="020B0604020202020204" charset="0"/>
              </a:rPr>
              <a:t>cronbach’s</a:t>
            </a:r>
            <a:r>
              <a:rPr lang="en-US" sz="1800" i="1" dirty="0">
                <a:latin typeface="Titillium Web ExtraLight" panose="020B0604020202020204" charset="0"/>
              </a:rPr>
              <a:t> alpha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diatas</a:t>
            </a:r>
            <a:r>
              <a:rPr lang="en-US" sz="1800" dirty="0">
                <a:latin typeface="Titillium Web ExtraLight" panose="020B0604020202020204" charset="0"/>
              </a:rPr>
              <a:t> 0,75 </a:t>
            </a:r>
            <a:r>
              <a:rPr lang="en-US" sz="1800" dirty="0" err="1">
                <a:latin typeface="Titillium Web ExtraLight" panose="020B0604020202020204" charset="0"/>
              </a:rPr>
              <a:t>yaitu</a:t>
            </a:r>
            <a:r>
              <a:rPr lang="en-US" sz="1800" dirty="0">
                <a:latin typeface="Titillium Web ExtraLight" panose="020B0604020202020204" charset="0"/>
              </a:rPr>
              <a:t> 1,16 </a:t>
            </a:r>
            <a:r>
              <a:rPr lang="en-US" sz="1800" dirty="0" err="1">
                <a:latin typeface="Titillium Web ExtraLight" panose="020B0604020202020204" charset="0"/>
              </a:rPr>
              <a:t>sehingga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dapat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dinyatakan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kelima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belas</a:t>
            </a:r>
            <a:r>
              <a:rPr lang="en-US" sz="1800" dirty="0">
                <a:latin typeface="Titillium Web ExtraLight" panose="020B0604020202020204" charset="0"/>
              </a:rPr>
              <a:t> item </a:t>
            </a:r>
            <a:r>
              <a:rPr lang="en-US" sz="1800" dirty="0" err="1">
                <a:latin typeface="Titillium Web ExtraLight" panose="020B0604020202020204" charset="0"/>
              </a:rPr>
              <a:t>pertanyaan</a:t>
            </a:r>
            <a:r>
              <a:rPr lang="en-US" sz="1800" dirty="0">
                <a:latin typeface="Titillium Web ExtraLight" panose="020B0604020202020204" charset="0"/>
              </a:rPr>
              <a:t> pada </a:t>
            </a:r>
            <a:r>
              <a:rPr lang="en-US" sz="1800" dirty="0" err="1">
                <a:latin typeface="Titillium Web ExtraLight" panose="020B0604020202020204" charset="0"/>
              </a:rPr>
              <a:t>kuisioner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terbukti</a:t>
            </a:r>
            <a:r>
              <a:rPr lang="en-US" sz="1800" dirty="0">
                <a:latin typeface="Titillium Web ExtraLight" panose="020B0604020202020204" charset="0"/>
              </a:rPr>
              <a:t> reliable.</a:t>
            </a:r>
          </a:p>
          <a:p>
            <a:pPr lvl="1" algn="just"/>
            <a:endParaRPr lang="en-US" sz="1800" dirty="0">
              <a:latin typeface="Titillium Web ExtraLight" panose="020B060402020202020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C760B0-F6BF-4232-BDE5-3A486BDBB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45217"/>
              </p:ext>
            </p:extLst>
          </p:nvPr>
        </p:nvGraphicFramePr>
        <p:xfrm>
          <a:off x="208743" y="3375038"/>
          <a:ext cx="3462057" cy="86417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27664">
                  <a:extLst>
                    <a:ext uri="{9D8B030D-6E8A-4147-A177-3AD203B41FA5}">
                      <a16:colId xmlns:a16="http://schemas.microsoft.com/office/drawing/2014/main" val="488591656"/>
                    </a:ext>
                  </a:extLst>
                </a:gridCol>
                <a:gridCol w="2534393">
                  <a:extLst>
                    <a:ext uri="{9D8B030D-6E8A-4147-A177-3AD203B41FA5}">
                      <a16:colId xmlns:a16="http://schemas.microsoft.com/office/drawing/2014/main" val="3386449458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Cronbach's Alpha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 of Items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val="279687936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.939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9055" marR="590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9055" marR="59055" marT="0" marB="0" anchor="ctr"/>
                </a:tc>
                <a:extLst>
                  <a:ext uri="{0D108BD9-81ED-4DB2-BD59-A6C34878D82A}">
                    <a16:rowId xmlns:a16="http://schemas.microsoft.com/office/drawing/2014/main" val="36486871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3B347C-11AF-4EEE-8BA5-B5CC79E9C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11252"/>
              </p:ext>
            </p:extLst>
          </p:nvPr>
        </p:nvGraphicFramePr>
        <p:xfrm>
          <a:off x="3931921" y="3375038"/>
          <a:ext cx="5003336" cy="850837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830548">
                  <a:extLst>
                    <a:ext uri="{9D8B030D-6E8A-4147-A177-3AD203B41FA5}">
                      <a16:colId xmlns:a16="http://schemas.microsoft.com/office/drawing/2014/main" val="3395570676"/>
                    </a:ext>
                  </a:extLst>
                </a:gridCol>
                <a:gridCol w="958171">
                  <a:extLst>
                    <a:ext uri="{9D8B030D-6E8A-4147-A177-3AD203B41FA5}">
                      <a16:colId xmlns:a16="http://schemas.microsoft.com/office/drawing/2014/main" val="1961147316"/>
                    </a:ext>
                  </a:extLst>
                </a:gridCol>
                <a:gridCol w="1106507">
                  <a:extLst>
                    <a:ext uri="{9D8B030D-6E8A-4147-A177-3AD203B41FA5}">
                      <a16:colId xmlns:a16="http://schemas.microsoft.com/office/drawing/2014/main" val="2629323682"/>
                    </a:ext>
                  </a:extLst>
                </a:gridCol>
                <a:gridCol w="984230">
                  <a:extLst>
                    <a:ext uri="{9D8B030D-6E8A-4147-A177-3AD203B41FA5}">
                      <a16:colId xmlns:a16="http://schemas.microsoft.com/office/drawing/2014/main" val="1984566122"/>
                    </a:ext>
                  </a:extLst>
                </a:gridCol>
                <a:gridCol w="1123880">
                  <a:extLst>
                    <a:ext uri="{9D8B030D-6E8A-4147-A177-3AD203B41FA5}">
                      <a16:colId xmlns:a16="http://schemas.microsoft.com/office/drawing/2014/main" val="60585425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Aspek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Useability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Learnability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Eficiency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Acceptability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434197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Prosentase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9</a:t>
                      </a:r>
                      <a:r>
                        <a:rPr lang="en-US" sz="1200" dirty="0">
                          <a:effectLst/>
                        </a:rPr>
                        <a:t>0%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86%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76.6%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82.5%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6170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6436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Kesimpulan dan Saran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995724"/>
            <a:ext cx="7686000" cy="4083412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lvl="0" algn="just"/>
            <a:r>
              <a:rPr lang="en-US" sz="1800" b="1" dirty="0">
                <a:latin typeface="Titillium Web ExtraLight" panose="020B0604020202020204" charset="0"/>
              </a:rPr>
              <a:t>Kesimpulan</a:t>
            </a:r>
          </a:p>
          <a:p>
            <a:pPr lvl="1" algn="just"/>
            <a:r>
              <a:rPr lang="en-US" sz="1800" dirty="0">
                <a:latin typeface="Titillium Web ExtraLight" panose="020B0604020202020204" charset="0"/>
              </a:rPr>
              <a:t>Hasil </a:t>
            </a:r>
            <a:r>
              <a:rPr lang="en-US" sz="1800" dirty="0" err="1">
                <a:latin typeface="Titillium Web ExtraLight" panose="020B0604020202020204" charset="0"/>
              </a:rPr>
              <a:t>dari</a:t>
            </a:r>
            <a:r>
              <a:rPr lang="en-US" sz="1800" dirty="0">
                <a:latin typeface="Titillium Web ExtraLight" panose="020B0604020202020204" charset="0"/>
              </a:rPr>
              <a:t> uji </a:t>
            </a:r>
            <a:r>
              <a:rPr lang="en-US" sz="1800" dirty="0" err="1">
                <a:latin typeface="Titillium Web ExtraLight" panose="020B0604020202020204" charset="0"/>
              </a:rPr>
              <a:t>produk</a:t>
            </a:r>
            <a:r>
              <a:rPr lang="en-US" sz="1800" dirty="0">
                <a:latin typeface="Titillium Web ExtraLight" panose="020B0604020202020204" charset="0"/>
              </a:rPr>
              <a:t> yang </a:t>
            </a:r>
            <a:r>
              <a:rPr lang="en-US" sz="1800" dirty="0" err="1">
                <a:latin typeface="Titillium Web ExtraLight" panose="020B0604020202020204" charset="0"/>
              </a:rPr>
              <a:t>dilakukan</a:t>
            </a:r>
            <a:r>
              <a:rPr lang="en-US" sz="1800" dirty="0">
                <a:latin typeface="Titillium Web ExtraLight" panose="020B0604020202020204" charset="0"/>
              </a:rPr>
              <a:t> oleh </a:t>
            </a:r>
            <a:r>
              <a:rPr lang="en-US" sz="1800" dirty="0" err="1">
                <a:latin typeface="Titillium Web ExtraLight" panose="020B0604020202020204" charset="0"/>
              </a:rPr>
              <a:t>tim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penguji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menghasilkan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nilai</a:t>
            </a:r>
            <a:r>
              <a:rPr lang="en-US" sz="1800" dirty="0">
                <a:latin typeface="Titillium Web ExtraLight" panose="020B0604020202020204" charset="0"/>
              </a:rPr>
              <a:t> Valid </a:t>
            </a:r>
            <a:r>
              <a:rPr lang="en-US" sz="1800" dirty="0" err="1">
                <a:latin typeface="Titillium Web ExtraLight" panose="020B0604020202020204" charset="0"/>
              </a:rPr>
              <a:t>untuk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seluruh</a:t>
            </a:r>
            <a:r>
              <a:rPr lang="en-US" sz="1800" dirty="0">
                <a:latin typeface="Titillium Web ExtraLight" panose="020B0604020202020204" charset="0"/>
              </a:rPr>
              <a:t> item </a:t>
            </a:r>
            <a:r>
              <a:rPr lang="en-US" sz="1800" dirty="0" err="1">
                <a:latin typeface="Titillium Web ExtraLight" panose="020B0604020202020204" charset="0"/>
              </a:rPr>
              <a:t>pengujian</a:t>
            </a:r>
            <a:r>
              <a:rPr lang="en-US" sz="1800" dirty="0">
                <a:latin typeface="Titillium Web ExtraLight" panose="020B0604020202020204" charset="0"/>
              </a:rPr>
              <a:t>.</a:t>
            </a:r>
          </a:p>
          <a:p>
            <a:pPr lvl="1" algn="just"/>
            <a:r>
              <a:rPr lang="en-US" sz="1800" dirty="0" err="1">
                <a:latin typeface="Titillium Web ExtraLight" panose="020B0604020202020204" charset="0"/>
              </a:rPr>
              <a:t>Mampu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menerapkan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sistem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manajemen</a:t>
            </a:r>
            <a:r>
              <a:rPr lang="en-US" sz="1800" dirty="0">
                <a:latin typeface="Titillium Web ExtraLight" panose="020B0604020202020204" charset="0"/>
              </a:rPr>
              <a:t> bandwidth </a:t>
            </a:r>
            <a:r>
              <a:rPr lang="en-US" sz="1800" dirty="0" err="1">
                <a:latin typeface="Titillium Web ExtraLight" panose="020B0604020202020204" charset="0"/>
              </a:rPr>
              <a:t>menggunakan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metode</a:t>
            </a:r>
            <a:r>
              <a:rPr lang="en-US" sz="1800" dirty="0">
                <a:latin typeface="Titillium Web ExtraLight" panose="020B0604020202020204" charset="0"/>
              </a:rPr>
              <a:t> HTB </a:t>
            </a:r>
            <a:r>
              <a:rPr lang="en-US" sz="1800" dirty="0" err="1">
                <a:latin typeface="Titillium Web ExtraLight" panose="020B0604020202020204" charset="0"/>
              </a:rPr>
              <a:t>dengan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mudah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dibuktikan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dengan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hasil</a:t>
            </a:r>
            <a:r>
              <a:rPr lang="en-US" sz="1800" dirty="0">
                <a:latin typeface="Titillium Web ExtraLight" panose="020B0604020202020204" charset="0"/>
              </a:rPr>
              <a:t> uji </a:t>
            </a:r>
            <a:r>
              <a:rPr lang="en-US" sz="1800" dirty="0" err="1">
                <a:latin typeface="Titillium Web ExtraLight" panose="020B0604020202020204" charset="0"/>
              </a:rPr>
              <a:t>manfaat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tertinggi</a:t>
            </a:r>
            <a:r>
              <a:rPr lang="en-US" sz="1800" dirty="0">
                <a:latin typeface="Titillium Web ExtraLight" panose="020B0604020202020204" charset="0"/>
              </a:rPr>
              <a:t> pada </a:t>
            </a:r>
            <a:r>
              <a:rPr lang="en-US" sz="1800" dirty="0" err="1">
                <a:latin typeface="Titillium Web ExtraLight" panose="020B0604020202020204" charset="0"/>
              </a:rPr>
              <a:t>aspek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i="1" dirty="0" err="1">
                <a:latin typeface="Titillium Web ExtraLight" panose="020B0604020202020204" charset="0"/>
              </a:rPr>
              <a:t>Ussability</a:t>
            </a:r>
            <a:r>
              <a:rPr lang="en-US" sz="1800" dirty="0">
                <a:latin typeface="Titillium Web ExtraLight" panose="020B0604020202020204" charset="0"/>
              </a:rPr>
              <a:t> yang </a:t>
            </a:r>
            <a:r>
              <a:rPr lang="en-US" sz="1800" dirty="0" err="1">
                <a:latin typeface="Titillium Web ExtraLight" panose="020B0604020202020204" charset="0"/>
              </a:rPr>
              <a:t>memperoleh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hasil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prosentase</a:t>
            </a:r>
            <a:r>
              <a:rPr lang="en-US" sz="1800" dirty="0">
                <a:latin typeface="Titillium Web ExtraLight" panose="020B0604020202020204" charset="0"/>
              </a:rPr>
              <a:t> 90%</a:t>
            </a:r>
          </a:p>
          <a:p>
            <a:pPr lvl="1" algn="just"/>
            <a:endParaRPr lang="en-US" sz="1800" dirty="0">
              <a:latin typeface="Titillium Web ExtraLight" panose="020B0604020202020204" charset="0"/>
            </a:endParaRPr>
          </a:p>
          <a:p>
            <a:pPr lvl="0" algn="just"/>
            <a:r>
              <a:rPr lang="en-US" sz="1800" b="1" dirty="0">
                <a:latin typeface="Titillium Web ExtraLight" panose="020B0604020202020204" charset="0"/>
              </a:rPr>
              <a:t>Saran</a:t>
            </a:r>
          </a:p>
          <a:p>
            <a:pPr lvl="1" algn="just"/>
            <a:r>
              <a:rPr lang="en-US" sz="1800" dirty="0" err="1">
                <a:latin typeface="Titillium Web ExtraLight" panose="020B0604020202020204" charset="0"/>
              </a:rPr>
              <a:t>Peningkatan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jenis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layanan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dari</a:t>
            </a:r>
            <a:r>
              <a:rPr lang="en-US" sz="1800" dirty="0">
                <a:latin typeface="Titillium Web ExtraLight" panose="020B0604020202020204" charset="0"/>
              </a:rPr>
              <a:t> internet di user </a:t>
            </a:r>
            <a:r>
              <a:rPr lang="en-US" sz="1800" dirty="0" err="1">
                <a:latin typeface="Titillium Web ExtraLight" panose="020B0604020202020204" charset="0"/>
              </a:rPr>
              <a:t>sebaiknya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ditambah</a:t>
            </a:r>
            <a:endParaRPr lang="en-US" sz="1800" dirty="0">
              <a:latin typeface="Titillium Web ExtraLight" panose="020B0604020202020204" charset="0"/>
            </a:endParaRPr>
          </a:p>
          <a:p>
            <a:pPr lvl="1" algn="just"/>
            <a:r>
              <a:rPr lang="en-US" sz="1800" dirty="0">
                <a:latin typeface="Titillium Web ExtraLight" panose="020B0604020202020204" charset="0"/>
              </a:rPr>
              <a:t>Monitoring traffic </a:t>
            </a:r>
            <a:r>
              <a:rPr lang="en-US" sz="1800" dirty="0" err="1">
                <a:latin typeface="Titillium Web ExtraLight" panose="020B0604020202020204" charset="0"/>
              </a:rPr>
              <a:t>jaringan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sebaiknya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dilakukan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sebaik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mungkin</a:t>
            </a:r>
            <a:r>
              <a:rPr lang="en-US" sz="1800" dirty="0">
                <a:latin typeface="Titillium Web ExtraLight" panose="020B0604020202020204" charset="0"/>
              </a:rPr>
              <a:t>, </a:t>
            </a:r>
            <a:r>
              <a:rPr lang="en-US" sz="1800" dirty="0" err="1">
                <a:latin typeface="Titillium Web ExtraLight" panose="020B0604020202020204" charset="0"/>
              </a:rPr>
              <a:t>Peningkatan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kualitas</a:t>
            </a:r>
            <a:r>
              <a:rPr lang="en-US" sz="1800" dirty="0">
                <a:latin typeface="Titillium Web ExtraLight" panose="020B0604020202020204" charset="0"/>
              </a:rPr>
              <a:t> internet </a:t>
            </a:r>
            <a:r>
              <a:rPr lang="en-US" sz="1800" dirty="0" err="1">
                <a:latin typeface="Titillium Web ExtraLight" panose="020B0604020202020204" charset="0"/>
              </a:rPr>
              <a:t>dari</a:t>
            </a:r>
            <a:r>
              <a:rPr lang="en-US" sz="1800" dirty="0">
                <a:latin typeface="Titillium Web ExtraLight" panose="020B0604020202020204" charset="0"/>
              </a:rPr>
              <a:t> ISP </a:t>
            </a:r>
            <a:r>
              <a:rPr lang="en-US" sz="1800" dirty="0" err="1">
                <a:latin typeface="Titillium Web ExtraLight" panose="020B0604020202020204" charset="0"/>
              </a:rPr>
              <a:t>dapat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ditingkatkan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levelnya</a:t>
            </a:r>
            <a:endParaRPr lang="en-US" sz="1800" dirty="0">
              <a:latin typeface="Titillium Web ExtraLight" panose="020B0604020202020204" charset="0"/>
            </a:endParaRPr>
          </a:p>
          <a:p>
            <a:pPr lvl="1" algn="just"/>
            <a:endParaRPr lang="en-US" sz="1800" dirty="0">
              <a:latin typeface="Titillium Web ExtraLight" panose="020B0604020202020204" charset="0"/>
            </a:endParaRPr>
          </a:p>
          <a:p>
            <a:pPr lvl="1" algn="just"/>
            <a:endParaRPr lang="en-US" sz="1800" dirty="0">
              <a:latin typeface="Titillium Web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12;p37">
            <a:extLst>
              <a:ext uri="{FF2B5EF4-FFF2-40B4-BE49-F238E27FC236}">
                <a16:creationId xmlns:a16="http://schemas.microsoft.com/office/drawing/2014/main" id="{7603C7CF-F11C-4136-8E43-FBD577FE7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9843" y="1456660"/>
            <a:ext cx="4069181" cy="129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u="sng" dirty="0">
                <a:solidFill>
                  <a:srgbClr val="FFFF66"/>
                </a:solidFill>
              </a:rPr>
              <a:t>THANKS!</a:t>
            </a:r>
            <a:endParaRPr sz="8000" u="sng" dirty="0">
              <a:solidFill>
                <a:srgbClr val="FFFF66"/>
              </a:solidFill>
            </a:endParaRPr>
          </a:p>
        </p:txBody>
      </p:sp>
      <p:sp>
        <p:nvSpPr>
          <p:cNvPr id="10" name="Google Shape;1013;p37">
            <a:extLst>
              <a:ext uri="{FF2B5EF4-FFF2-40B4-BE49-F238E27FC236}">
                <a16:creationId xmlns:a16="http://schemas.microsoft.com/office/drawing/2014/main" id="{C5C700E3-B128-4589-8FCE-08278DEF16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29183" y="2477279"/>
            <a:ext cx="4465023" cy="8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Titillium Web ExtraLight" panose="020B0604020202020204" charset="0"/>
              </a:rPr>
              <a:t>Atas</a:t>
            </a:r>
            <a:r>
              <a:rPr lang="en-US" dirty="0">
                <a:latin typeface="Titillium Web ExtraLight" panose="020B0604020202020204" charset="0"/>
              </a:rPr>
              <a:t> </a:t>
            </a:r>
            <a:r>
              <a:rPr lang="en-US" dirty="0" err="1">
                <a:latin typeface="Titillium Web ExtraLight" panose="020B0604020202020204" charset="0"/>
              </a:rPr>
              <a:t>perhatian</a:t>
            </a:r>
            <a:r>
              <a:rPr lang="en-US" dirty="0">
                <a:latin typeface="Titillium Web ExtraLight" panose="020B0604020202020204" charset="0"/>
              </a:rPr>
              <a:t> dan </a:t>
            </a:r>
            <a:r>
              <a:rPr lang="en-US" dirty="0" err="1">
                <a:latin typeface="Titillium Web ExtraLight" panose="020B0604020202020204" charset="0"/>
              </a:rPr>
              <a:t>partisipasinya</a:t>
            </a:r>
            <a:r>
              <a:rPr lang="en-US" dirty="0">
                <a:latin typeface="Titillium Web ExtraLight" panose="020B0604020202020204" charset="0"/>
              </a:rPr>
              <a:t>.</a:t>
            </a:r>
            <a:endParaRPr dirty="0">
              <a:latin typeface="Titillium Web ExtraLigh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16242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Latar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Belakang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084892"/>
            <a:ext cx="7686000" cy="2791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1800" dirty="0">
                <a:latin typeface="Titillium Web ExtraLight" panose="020B0604020202020204" charset="0"/>
              </a:rPr>
              <a:t>Yang </a:t>
            </a:r>
            <a:r>
              <a:rPr lang="en-US" sz="1800" dirty="0" err="1">
                <a:latin typeface="Titillium Web ExtraLight" panose="020B0604020202020204" charset="0"/>
              </a:rPr>
              <a:t>melatar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belakangi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penelitian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ini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adalah</a:t>
            </a:r>
            <a:r>
              <a:rPr lang="en-US" sz="1800" dirty="0">
                <a:latin typeface="Titillium Web ExtraLight" panose="020B0604020202020204" charset="0"/>
              </a:rPr>
              <a:t> :</a:t>
            </a:r>
          </a:p>
          <a:p>
            <a:pPr marL="76200" lvl="0" indent="0" algn="ctr">
              <a:buNone/>
            </a:pPr>
            <a:endParaRPr lang="en-US" sz="1800" dirty="0">
              <a:solidFill>
                <a:schemeClr val="bg1"/>
              </a:solidFill>
              <a:latin typeface="Titillium Web ExtraLight" panose="020B0604020202020204" charset="0"/>
            </a:endParaRPr>
          </a:p>
          <a:p>
            <a:pPr lvl="0" algn="just"/>
            <a:r>
              <a:rPr lang="en-US" sz="2800" dirty="0" err="1">
                <a:latin typeface="Titillium Web ExtraLight" panose="020B0604020202020204" charset="0"/>
              </a:rPr>
              <a:t>Beberapa</a:t>
            </a:r>
            <a:r>
              <a:rPr lang="en-US" sz="2800" dirty="0">
                <a:latin typeface="Titillium Web ExtraLight" panose="020B0604020202020204" charset="0"/>
              </a:rPr>
              <a:t> </a:t>
            </a:r>
            <a:r>
              <a:rPr lang="en-US" sz="2800" dirty="0" err="1">
                <a:latin typeface="Titillium Web ExtraLight" panose="020B0604020202020204" charset="0"/>
              </a:rPr>
              <a:t>kendala</a:t>
            </a:r>
            <a:r>
              <a:rPr lang="en-US" sz="2800" dirty="0">
                <a:latin typeface="Titillium Web ExtraLight" panose="020B0604020202020204" charset="0"/>
              </a:rPr>
              <a:t> yang </a:t>
            </a:r>
            <a:r>
              <a:rPr lang="en-US" sz="2800" dirty="0" err="1">
                <a:latin typeface="Titillium Web ExtraLight" panose="020B0604020202020204" charset="0"/>
              </a:rPr>
              <a:t>terjadi</a:t>
            </a:r>
            <a:r>
              <a:rPr lang="en-US" sz="2800" dirty="0">
                <a:latin typeface="Titillium Web ExtraLight" panose="020B0604020202020204" charset="0"/>
              </a:rPr>
              <a:t> </a:t>
            </a:r>
            <a:r>
              <a:rPr lang="en-US" sz="2800" dirty="0" err="1">
                <a:latin typeface="Titillium Web ExtraLight" panose="020B0604020202020204" charset="0"/>
              </a:rPr>
              <a:t>adalah</a:t>
            </a:r>
            <a:r>
              <a:rPr lang="en-US" sz="2800" dirty="0">
                <a:latin typeface="Titillium Web ExtraLight" panose="020B0604020202020204" charset="0"/>
              </a:rPr>
              <a:t> </a:t>
            </a:r>
            <a:r>
              <a:rPr lang="en-US" sz="2800" dirty="0" err="1">
                <a:latin typeface="Titillium Web ExtraLight" panose="020B0604020202020204" charset="0"/>
              </a:rPr>
              <a:t>banyak</a:t>
            </a:r>
            <a:r>
              <a:rPr lang="en-US" sz="2800" dirty="0">
                <a:latin typeface="Titillium Web ExtraLight" panose="020B0604020202020204" charset="0"/>
              </a:rPr>
              <a:t> user yang  </a:t>
            </a:r>
            <a:r>
              <a:rPr lang="en-US" sz="2800" dirty="0" err="1">
                <a:latin typeface="Titillium Web ExtraLight" panose="020B0604020202020204" charset="0"/>
              </a:rPr>
              <a:t>komplain</a:t>
            </a:r>
            <a:r>
              <a:rPr lang="en-US" sz="2800" dirty="0">
                <a:latin typeface="Titillium Web ExtraLight" panose="020B0604020202020204" charset="0"/>
              </a:rPr>
              <a:t>  </a:t>
            </a:r>
            <a:r>
              <a:rPr lang="en-US" sz="2800" dirty="0" err="1">
                <a:latin typeface="Titillium Web ExtraLight" panose="020B0604020202020204" charset="0"/>
              </a:rPr>
              <a:t>masalah</a:t>
            </a:r>
            <a:r>
              <a:rPr lang="en-US" sz="2800" dirty="0">
                <a:latin typeface="Titillium Web ExtraLight" panose="020B0604020202020204" charset="0"/>
              </a:rPr>
              <a:t>  </a:t>
            </a:r>
            <a:r>
              <a:rPr lang="en-US" sz="2800" dirty="0" err="1">
                <a:latin typeface="Titillium Web ExtraLight" panose="020B0604020202020204" charset="0"/>
              </a:rPr>
              <a:t>kecepatan</a:t>
            </a:r>
            <a:r>
              <a:rPr lang="en-US" sz="2800" dirty="0">
                <a:latin typeface="Titillium Web ExtraLight" panose="020B0604020202020204" charset="0"/>
              </a:rPr>
              <a:t>  </a:t>
            </a:r>
            <a:r>
              <a:rPr lang="en-US" sz="2800" dirty="0" err="1">
                <a:latin typeface="Titillium Web ExtraLight" panose="020B0604020202020204" charset="0"/>
              </a:rPr>
              <a:t>akses</a:t>
            </a:r>
            <a:r>
              <a:rPr lang="en-US" sz="2800" dirty="0">
                <a:latin typeface="Titillium Web ExtraLight" panose="020B0604020202020204" charset="0"/>
              </a:rPr>
              <a:t>  internet  </a:t>
            </a:r>
            <a:r>
              <a:rPr lang="en-US" sz="2800" dirty="0" err="1">
                <a:latin typeface="Titillium Web ExtraLight" panose="020B0604020202020204" charset="0"/>
              </a:rPr>
              <a:t>mereka</a:t>
            </a:r>
            <a:r>
              <a:rPr lang="en-US" sz="2800" dirty="0">
                <a:latin typeface="Titillium Web ExtraLight" panose="020B0604020202020204" charset="0"/>
              </a:rPr>
              <a:t>,  </a:t>
            </a:r>
            <a:r>
              <a:rPr lang="en-US" sz="2800" dirty="0" err="1">
                <a:latin typeface="Titillium Web ExtraLight" panose="020B0604020202020204" charset="0"/>
              </a:rPr>
              <a:t>setiap</a:t>
            </a:r>
            <a:r>
              <a:rPr lang="en-US" sz="2800" dirty="0">
                <a:latin typeface="Titillium Web ExtraLight" panose="020B0604020202020204" charset="0"/>
              </a:rPr>
              <a:t> </a:t>
            </a:r>
            <a:r>
              <a:rPr lang="en-US" sz="2800" dirty="0" err="1">
                <a:latin typeface="Titillium Web ExtraLight" panose="020B0604020202020204" charset="0"/>
              </a:rPr>
              <a:t>saat</a:t>
            </a:r>
            <a:r>
              <a:rPr lang="en-US" sz="2800" dirty="0">
                <a:latin typeface="Titillium Web ExtraLight" panose="020B0604020202020204" charset="0"/>
              </a:rPr>
              <a:t> bandwidth </a:t>
            </a:r>
            <a:r>
              <a:rPr lang="en-US" sz="2800" dirty="0" err="1">
                <a:latin typeface="Titillium Web ExtraLight" panose="020B0604020202020204" charset="0"/>
              </a:rPr>
              <a:t>tidak</a:t>
            </a:r>
            <a:r>
              <a:rPr lang="en-US" sz="2800" dirty="0">
                <a:latin typeface="Titillium Web ExtraLight" panose="020B0604020202020204" charset="0"/>
              </a:rPr>
              <a:t> </a:t>
            </a:r>
            <a:r>
              <a:rPr lang="en-US" sz="2800" dirty="0" err="1">
                <a:latin typeface="Titillium Web ExtraLight" panose="020B0604020202020204" charset="0"/>
              </a:rPr>
              <a:t>tertata</a:t>
            </a:r>
            <a:r>
              <a:rPr lang="en-US" sz="2800" dirty="0">
                <a:latin typeface="Titillium Web ExtraLight" panose="020B0604020202020204" charset="0"/>
              </a:rPr>
              <a:t>  </a:t>
            </a:r>
            <a:r>
              <a:rPr lang="en-US" sz="2800" dirty="0" err="1">
                <a:latin typeface="Titillium Web ExtraLight" panose="020B0604020202020204" charset="0"/>
              </a:rPr>
              <a:t>sesuai</a:t>
            </a:r>
            <a:r>
              <a:rPr lang="en-US" sz="2800" dirty="0">
                <a:latin typeface="Titillium Web ExtraLight" panose="020B0604020202020204" charset="0"/>
              </a:rPr>
              <a:t>  yang  </a:t>
            </a:r>
            <a:r>
              <a:rPr lang="en-US" sz="2800" dirty="0" err="1">
                <a:latin typeface="Titillium Web ExtraLight" panose="020B0604020202020204" charset="0"/>
              </a:rPr>
              <a:t>diinginkan</a:t>
            </a:r>
            <a:r>
              <a:rPr lang="en-US" sz="2800" dirty="0">
                <a:latin typeface="Titillium Web ExtraLight" panose="020B0604020202020204" charset="0"/>
              </a:rPr>
              <a:t>.</a:t>
            </a:r>
          </a:p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dirty="0">
              <a:latin typeface="Titillium Web ExtraLigh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739675" y="1202075"/>
            <a:ext cx="7846900" cy="3040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bandwidthberbasis</a:t>
            </a:r>
            <a:r>
              <a:rPr lang="en-US" sz="2800" dirty="0"/>
              <a:t> </a:t>
            </a:r>
            <a:r>
              <a:rPr lang="en-US" sz="2800" dirty="0" err="1"/>
              <a:t>mikrotik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simplequeuedan</a:t>
            </a:r>
            <a:r>
              <a:rPr lang="en-US" sz="2800" dirty="0"/>
              <a:t> </a:t>
            </a:r>
            <a:r>
              <a:rPr lang="en-US" sz="2800" dirty="0" err="1"/>
              <a:t>hirarchical</a:t>
            </a:r>
            <a:r>
              <a:rPr lang="en-US" sz="2800" dirty="0"/>
              <a:t> token bucket(</a:t>
            </a:r>
            <a:r>
              <a:rPr lang="en-US" sz="2800" dirty="0" err="1"/>
              <a:t>htb</a:t>
            </a:r>
            <a:r>
              <a:rPr lang="en-US" sz="2800" dirty="0"/>
              <a:t>) di </a:t>
            </a:r>
            <a:r>
              <a:rPr lang="en-US" sz="2800" dirty="0" err="1"/>
              <a:t>STMIKWidya</a:t>
            </a:r>
            <a:r>
              <a:rPr lang="en-US" sz="2800" dirty="0"/>
              <a:t> Utama?</a:t>
            </a:r>
            <a:endParaRPr sz="2800" dirty="0"/>
          </a:p>
        </p:txBody>
      </p:sp>
      <p:sp>
        <p:nvSpPr>
          <p:cNvPr id="5" name="Google Shape;814;p20">
            <a:extLst>
              <a:ext uri="{FF2B5EF4-FFF2-40B4-BE49-F238E27FC236}">
                <a16:creationId xmlns:a16="http://schemas.microsoft.com/office/drawing/2014/main" id="{4A13791E-CCB5-4C45-8DD5-F335C4216C93}"/>
              </a:ext>
            </a:extLst>
          </p:cNvPr>
          <p:cNvSpPr txBox="1">
            <a:spLocks/>
          </p:cNvSpPr>
          <p:nvPr/>
        </p:nvSpPr>
        <p:spPr>
          <a:xfrm>
            <a:off x="739675" y="1624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 err="1">
                <a:solidFill>
                  <a:srgbClr val="FFFF66"/>
                </a:solidFill>
                <a:latin typeface="Titillium Web" panose="020B0604020202020204" charset="0"/>
              </a:rPr>
              <a:t>Rumusan</a:t>
            </a:r>
            <a:r>
              <a:rPr lang="en-US" sz="3000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sz="3000" dirty="0" err="1">
                <a:solidFill>
                  <a:srgbClr val="FFFF66"/>
                </a:solidFill>
                <a:latin typeface="Titillium Web" panose="020B0604020202020204" charset="0"/>
              </a:rPr>
              <a:t>Masalah</a:t>
            </a:r>
            <a:endParaRPr lang="en-US" sz="3000"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6436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Batasan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Masalah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995724"/>
            <a:ext cx="7686000" cy="372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500" dirty="0"/>
              <a:t>.</a:t>
            </a:r>
            <a:r>
              <a:rPr lang="en-US" sz="1500" dirty="0" err="1"/>
              <a:t>Penulis</a:t>
            </a:r>
            <a:r>
              <a:rPr lang="en-US" sz="1500" dirty="0"/>
              <a:t> </a:t>
            </a:r>
            <a:r>
              <a:rPr lang="en-US" sz="1500" dirty="0" err="1"/>
              <a:t>hanya</a:t>
            </a:r>
            <a:r>
              <a:rPr lang="en-US" sz="1500" dirty="0"/>
              <a:t> </a:t>
            </a:r>
            <a:r>
              <a:rPr lang="en-US" sz="1500" dirty="0" err="1"/>
              <a:t>menjelaskan</a:t>
            </a:r>
            <a:r>
              <a:rPr lang="en-US" sz="1500" dirty="0"/>
              <a:t> proses </a:t>
            </a:r>
            <a:r>
              <a:rPr lang="en-US" sz="1500" dirty="0" err="1"/>
              <a:t>perancangan</a:t>
            </a:r>
            <a:r>
              <a:rPr lang="en-US" sz="1500" dirty="0"/>
              <a:t> </a:t>
            </a:r>
            <a:r>
              <a:rPr lang="en-US" sz="1500" dirty="0" err="1"/>
              <a:t>topologi</a:t>
            </a:r>
            <a:r>
              <a:rPr lang="en-US" sz="1500" dirty="0"/>
              <a:t> </a:t>
            </a:r>
            <a:r>
              <a:rPr lang="en-US" sz="1500" dirty="0" err="1"/>
              <a:t>jaringan</a:t>
            </a:r>
            <a:r>
              <a:rPr lang="en-US" sz="1500" dirty="0"/>
              <a:t> yang </a:t>
            </a:r>
            <a:r>
              <a:rPr lang="en-US" sz="1500" dirty="0" err="1"/>
              <a:t>dibangun</a:t>
            </a:r>
            <a:r>
              <a:rPr lang="en-US" sz="1500" dirty="0"/>
              <a:t> </a:t>
            </a:r>
            <a:r>
              <a:rPr lang="en-US" sz="1500" dirty="0" err="1"/>
              <a:t>penyusun</a:t>
            </a:r>
            <a:r>
              <a:rPr lang="en-US" sz="1500" dirty="0"/>
              <a:t>. </a:t>
            </a:r>
          </a:p>
          <a:p>
            <a:pPr lvl="0" algn="just"/>
            <a:r>
              <a:rPr lang="en-US" sz="1500" dirty="0"/>
              <a:t>.</a:t>
            </a:r>
            <a:r>
              <a:rPr lang="en-US" sz="1500" dirty="0" err="1"/>
              <a:t>Penulis</a:t>
            </a:r>
            <a:r>
              <a:rPr lang="en-US" sz="1500" dirty="0"/>
              <a:t> </a:t>
            </a:r>
            <a:r>
              <a:rPr lang="en-US" sz="1500" dirty="0" err="1"/>
              <a:t>hanya</a:t>
            </a:r>
            <a:r>
              <a:rPr lang="en-US" sz="1500" dirty="0"/>
              <a:t> </a:t>
            </a:r>
            <a:r>
              <a:rPr lang="en-US" sz="1500" dirty="0" err="1"/>
              <a:t>menjelaskan</a:t>
            </a:r>
            <a:r>
              <a:rPr lang="en-US" sz="1500" dirty="0"/>
              <a:t> proses </a:t>
            </a:r>
            <a:r>
              <a:rPr lang="en-US" sz="1500" dirty="0" err="1"/>
              <a:t>settingan,instalasi</a:t>
            </a:r>
            <a:r>
              <a:rPr lang="en-US" sz="1500" dirty="0"/>
              <a:t> dan </a:t>
            </a:r>
            <a:r>
              <a:rPr lang="en-US" sz="1500" dirty="0" err="1"/>
              <a:t>kebutuhan</a:t>
            </a:r>
            <a:r>
              <a:rPr lang="en-US" sz="1500" dirty="0"/>
              <a:t> </a:t>
            </a:r>
            <a:r>
              <a:rPr lang="en-US" sz="1500" dirty="0" err="1"/>
              <a:t>perangkat</a:t>
            </a:r>
            <a:r>
              <a:rPr lang="en-US" sz="1500" dirty="0"/>
              <a:t> yang </a:t>
            </a:r>
            <a:r>
              <a:rPr lang="en-US" sz="1500" dirty="0" err="1"/>
              <a:t>digunakan</a:t>
            </a:r>
            <a:r>
              <a:rPr lang="en-US" sz="1500" dirty="0"/>
              <a:t> oleh </a:t>
            </a:r>
            <a:r>
              <a:rPr lang="en-US" sz="1500" dirty="0" err="1"/>
              <a:t>penyusun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membangun</a:t>
            </a:r>
            <a:r>
              <a:rPr lang="en-US" sz="1500" dirty="0"/>
              <a:t> </a:t>
            </a:r>
            <a:r>
              <a:rPr lang="en-US" sz="1500" dirty="0" err="1"/>
              <a:t>jaringan</a:t>
            </a:r>
            <a:r>
              <a:rPr lang="en-US" sz="1500" dirty="0"/>
              <a:t>. </a:t>
            </a:r>
          </a:p>
          <a:p>
            <a:pPr lvl="0" algn="just"/>
            <a:r>
              <a:rPr lang="en-US" sz="1500" dirty="0"/>
              <a:t>.Penulis </a:t>
            </a:r>
            <a:r>
              <a:rPr lang="en-US" sz="1500" dirty="0" err="1"/>
              <a:t>hanya</a:t>
            </a:r>
            <a:r>
              <a:rPr lang="en-US" sz="1500" dirty="0"/>
              <a:t> </a:t>
            </a:r>
            <a:r>
              <a:rPr lang="en-US" sz="1500" dirty="0" err="1"/>
              <a:t>menggunakan</a:t>
            </a:r>
            <a:r>
              <a:rPr lang="en-US" sz="1500" dirty="0"/>
              <a:t> </a:t>
            </a:r>
            <a:r>
              <a:rPr lang="en-US" sz="1500" dirty="0" err="1"/>
              <a:t>aplikasi</a:t>
            </a:r>
            <a:r>
              <a:rPr lang="en-US" sz="1500" dirty="0"/>
              <a:t> </a:t>
            </a:r>
            <a:r>
              <a:rPr lang="en-US" sz="1500" dirty="0" err="1"/>
              <a:t>winbox</a:t>
            </a:r>
            <a:endParaRPr lang="en-US" sz="1500" dirty="0"/>
          </a:p>
          <a:p>
            <a:pPr lvl="0" algn="just"/>
            <a:r>
              <a:rPr lang="en-US" sz="1500" dirty="0"/>
              <a:t>.Router </a:t>
            </a:r>
            <a:r>
              <a:rPr lang="en-US" sz="1500" dirty="0" err="1"/>
              <a:t>menggunakan</a:t>
            </a:r>
            <a:r>
              <a:rPr lang="en-US" sz="1500" dirty="0"/>
              <a:t> </a:t>
            </a:r>
            <a:r>
              <a:rPr lang="en-US" sz="1500" dirty="0" err="1"/>
              <a:t>jenis</a:t>
            </a:r>
            <a:r>
              <a:rPr lang="en-US" sz="1500" dirty="0"/>
              <a:t> </a:t>
            </a:r>
            <a:r>
              <a:rPr lang="en-US" sz="1500" dirty="0" err="1"/>
              <a:t>routerboard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mikrotik</a:t>
            </a:r>
            <a:endParaRPr lang="en-US" sz="1500" dirty="0"/>
          </a:p>
          <a:p>
            <a:pPr lvl="0" algn="just"/>
            <a:r>
              <a:rPr lang="en-US" sz="1500" dirty="0"/>
              <a:t>.</a:t>
            </a:r>
            <a:r>
              <a:rPr lang="en-US" sz="1500" dirty="0" err="1"/>
              <a:t>Penelitian</a:t>
            </a:r>
            <a:r>
              <a:rPr lang="en-US" sz="1500" dirty="0"/>
              <a:t> </a:t>
            </a:r>
            <a:r>
              <a:rPr lang="en-US" sz="1500" dirty="0" err="1"/>
              <a:t>hanya</a:t>
            </a:r>
            <a:r>
              <a:rPr lang="en-US" sz="1500" dirty="0"/>
              <a:t> pada </a:t>
            </a:r>
            <a:r>
              <a:rPr lang="en-US" sz="1500" dirty="0" err="1"/>
              <a:t>manajemen</a:t>
            </a:r>
            <a:r>
              <a:rPr lang="en-US" sz="1500" dirty="0"/>
              <a:t> bandwidth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membahas</a:t>
            </a:r>
            <a:r>
              <a:rPr lang="en-US" sz="1500" dirty="0"/>
              <a:t> </a:t>
            </a:r>
            <a:r>
              <a:rPr lang="en-US" sz="1500" dirty="0" err="1"/>
              <a:t>aspek</a:t>
            </a:r>
            <a:r>
              <a:rPr lang="en-US" sz="1500" dirty="0"/>
              <a:t> security dan hotspot login.</a:t>
            </a:r>
          </a:p>
          <a:p>
            <a:pPr lvl="0" algn="just"/>
            <a:r>
              <a:rPr lang="en-US" sz="1500" dirty="0"/>
              <a:t>.</a:t>
            </a:r>
            <a:r>
              <a:rPr lang="en-US" sz="1500" dirty="0" err="1"/>
              <a:t>Manajemen</a:t>
            </a:r>
            <a:r>
              <a:rPr lang="en-US" sz="1500" dirty="0"/>
              <a:t> bandwidth </a:t>
            </a:r>
            <a:r>
              <a:rPr lang="en-US" sz="1500" dirty="0" err="1"/>
              <a:t>dilakukan</a:t>
            </a:r>
            <a:r>
              <a:rPr lang="en-US" sz="1500" dirty="0"/>
              <a:t> </a:t>
            </a:r>
            <a:r>
              <a:rPr lang="en-US" sz="1500" dirty="0" err="1"/>
              <a:t>menggunakan</a:t>
            </a:r>
            <a:r>
              <a:rPr lang="en-US" sz="1500" dirty="0"/>
              <a:t> </a:t>
            </a:r>
            <a:r>
              <a:rPr lang="en-US" sz="1500" dirty="0" err="1"/>
              <a:t>metode</a:t>
            </a:r>
            <a:r>
              <a:rPr lang="en-US" sz="1500" dirty="0"/>
              <a:t> HTB (Hierarchical Token Bucket) yang </a:t>
            </a:r>
            <a:r>
              <a:rPr lang="en-US" sz="1500" dirty="0" err="1"/>
              <a:t>diterapkan</a:t>
            </a:r>
            <a:r>
              <a:rPr lang="en-US" sz="1500" dirty="0"/>
              <a:t> pada Simple </a:t>
            </a:r>
            <a:r>
              <a:rPr lang="en-US" sz="1500" dirty="0" err="1"/>
              <a:t>Queuedengan</a:t>
            </a:r>
            <a:r>
              <a:rPr lang="en-US" sz="1500" dirty="0"/>
              <a:t> </a:t>
            </a:r>
            <a:r>
              <a:rPr lang="en-US" sz="1500" dirty="0" err="1"/>
              <a:t>terlebih</a:t>
            </a:r>
            <a:r>
              <a:rPr lang="en-US" sz="1500" dirty="0"/>
              <a:t> </a:t>
            </a:r>
            <a:r>
              <a:rPr lang="en-US" sz="1500" dirty="0" err="1"/>
              <a:t>dahulu</a:t>
            </a:r>
            <a:r>
              <a:rPr lang="en-US" sz="1500" dirty="0"/>
              <a:t> </a:t>
            </a:r>
            <a:r>
              <a:rPr lang="en-US" sz="1500" dirty="0" err="1"/>
              <a:t>dilakukan</a:t>
            </a:r>
            <a:r>
              <a:rPr lang="en-US" sz="1500" dirty="0"/>
              <a:t> </a:t>
            </a:r>
            <a:r>
              <a:rPr lang="en-US" sz="1500" dirty="0" err="1"/>
              <a:t>pemisahan</a:t>
            </a:r>
            <a:r>
              <a:rPr lang="en-US" sz="1500" dirty="0"/>
              <a:t> </a:t>
            </a:r>
            <a:r>
              <a:rPr lang="en-US" sz="1500" dirty="0" err="1"/>
              <a:t>koneksi</a:t>
            </a:r>
            <a:r>
              <a:rPr lang="en-US" sz="1500" dirty="0"/>
              <a:t> </a:t>
            </a:r>
            <a:r>
              <a:rPr lang="en-US" sz="1500" dirty="0" err="1"/>
              <a:t>lokal</a:t>
            </a:r>
            <a:r>
              <a:rPr lang="en-US" sz="1500" dirty="0"/>
              <a:t> .</a:t>
            </a:r>
          </a:p>
          <a:p>
            <a:pPr lvl="0" algn="just"/>
            <a:r>
              <a:rPr lang="en-US" sz="1500" dirty="0"/>
              <a:t>.</a:t>
            </a:r>
            <a:r>
              <a:rPr lang="en-US" sz="1500" dirty="0" err="1"/>
              <a:t>Hanya</a:t>
            </a:r>
            <a:r>
              <a:rPr lang="en-US" sz="1500" dirty="0"/>
              <a:t> </a:t>
            </a:r>
            <a:r>
              <a:rPr lang="en-US" sz="1500" dirty="0" err="1"/>
              <a:t>menggunakan</a:t>
            </a:r>
            <a:r>
              <a:rPr lang="en-US" sz="1500" dirty="0"/>
              <a:t> simple queue</a:t>
            </a:r>
            <a:endParaRPr lang="en-US" sz="1500" dirty="0">
              <a:latin typeface="Titillium Web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739675" y="1202075"/>
            <a:ext cx="7846900" cy="3150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500" dirty="0" err="1"/>
              <a:t>Membuat</a:t>
            </a:r>
            <a:r>
              <a:rPr lang="en-US" sz="2500" dirty="0"/>
              <a:t> </a:t>
            </a:r>
            <a:r>
              <a:rPr lang="en-US" sz="2500" dirty="0" err="1"/>
              <a:t>Perancangan</a:t>
            </a:r>
            <a:r>
              <a:rPr lang="en-US" sz="2500" dirty="0"/>
              <a:t> </a:t>
            </a:r>
            <a:r>
              <a:rPr lang="en-US" sz="2500" dirty="0" err="1"/>
              <a:t>Jaringan</a:t>
            </a:r>
            <a:r>
              <a:rPr lang="en-US" sz="2500" dirty="0"/>
              <a:t> yang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membagi</a:t>
            </a:r>
            <a:r>
              <a:rPr lang="en-US" sz="2500" dirty="0"/>
              <a:t> </a:t>
            </a:r>
            <a:r>
              <a:rPr lang="en-US" sz="2500" dirty="0" err="1"/>
              <a:t>bandwidthyang</a:t>
            </a:r>
            <a:r>
              <a:rPr lang="en-US" sz="2500" dirty="0"/>
              <a:t>  </a:t>
            </a:r>
            <a:r>
              <a:rPr lang="en-US" sz="2500" dirty="0" err="1"/>
              <a:t>sesuai</a:t>
            </a:r>
            <a:r>
              <a:rPr lang="en-US" sz="2500" dirty="0"/>
              <a:t>  </a:t>
            </a:r>
            <a:r>
              <a:rPr lang="en-US" sz="2500" dirty="0" err="1"/>
              <a:t>dengan</a:t>
            </a:r>
            <a:r>
              <a:rPr lang="en-US" sz="2500" dirty="0"/>
              <a:t>  </a:t>
            </a:r>
            <a:r>
              <a:rPr lang="en-US" sz="2500" dirty="0" err="1"/>
              <a:t>kebutuhan</a:t>
            </a:r>
            <a:r>
              <a:rPr lang="en-US" sz="2500" dirty="0"/>
              <a:t>  </a:t>
            </a:r>
            <a:r>
              <a:rPr lang="en-US" sz="2500" dirty="0" err="1"/>
              <a:t>pengguna</a:t>
            </a:r>
            <a:r>
              <a:rPr lang="en-US" sz="2500" dirty="0"/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500" dirty="0"/>
              <a:t>di STMIK  </a:t>
            </a:r>
            <a:r>
              <a:rPr lang="en-US" sz="2500" dirty="0" err="1"/>
              <a:t>Widya</a:t>
            </a:r>
            <a:r>
              <a:rPr lang="en-US" sz="2500" dirty="0"/>
              <a:t>  </a:t>
            </a:r>
            <a:r>
              <a:rPr lang="en-US" sz="2500" dirty="0" err="1"/>
              <a:t>Utama.Memberikan</a:t>
            </a:r>
            <a:r>
              <a:rPr lang="en-US" sz="2500" dirty="0"/>
              <a:t> </a:t>
            </a:r>
            <a:r>
              <a:rPr lang="en-US" sz="2500" dirty="0" err="1"/>
              <a:t>kenyamanan</a:t>
            </a:r>
            <a:r>
              <a:rPr lang="en-US" sz="2500" dirty="0"/>
              <a:t> </a:t>
            </a:r>
            <a:r>
              <a:rPr lang="en-US" sz="2500" dirty="0" err="1"/>
              <a:t>terhadap</a:t>
            </a:r>
            <a:r>
              <a:rPr lang="en-US" sz="2500" dirty="0"/>
              <a:t> </a:t>
            </a:r>
            <a:r>
              <a:rPr lang="en-US" sz="2500" dirty="0" err="1"/>
              <a:t>clientdalam</a:t>
            </a:r>
            <a:r>
              <a:rPr lang="en-US" sz="2500" dirty="0"/>
              <a:t> </a:t>
            </a:r>
            <a:r>
              <a:rPr lang="en-US" sz="2500" dirty="0" err="1"/>
              <a:t>hal</a:t>
            </a:r>
            <a:r>
              <a:rPr lang="en-US" sz="2500" dirty="0"/>
              <a:t> </a:t>
            </a:r>
            <a:r>
              <a:rPr lang="en-US" sz="2500" dirty="0" err="1"/>
              <a:t>mengakses</a:t>
            </a:r>
            <a:r>
              <a:rPr lang="en-US" sz="2500" dirty="0"/>
              <a:t> internet yang </a:t>
            </a:r>
            <a:r>
              <a:rPr lang="en-US" sz="2500" dirty="0" err="1"/>
              <a:t>stabil</a:t>
            </a:r>
            <a:r>
              <a:rPr lang="en-US" sz="2500" dirty="0"/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500" dirty="0"/>
              <a:t>di STMIK </a:t>
            </a:r>
            <a:r>
              <a:rPr lang="en-US" sz="2500" dirty="0" err="1"/>
              <a:t>Widya</a:t>
            </a:r>
            <a:r>
              <a:rPr lang="en-US" sz="2500" dirty="0"/>
              <a:t> Utama.</a:t>
            </a:r>
            <a:endParaRPr sz="2500" dirty="0"/>
          </a:p>
        </p:txBody>
      </p:sp>
      <p:sp>
        <p:nvSpPr>
          <p:cNvPr id="5" name="Google Shape;814;p20">
            <a:extLst>
              <a:ext uri="{FF2B5EF4-FFF2-40B4-BE49-F238E27FC236}">
                <a16:creationId xmlns:a16="http://schemas.microsoft.com/office/drawing/2014/main" id="{4A13791E-CCB5-4C45-8DD5-F335C4216C93}"/>
              </a:ext>
            </a:extLst>
          </p:cNvPr>
          <p:cNvSpPr txBox="1">
            <a:spLocks/>
          </p:cNvSpPr>
          <p:nvPr/>
        </p:nvSpPr>
        <p:spPr>
          <a:xfrm>
            <a:off x="739675" y="1624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 err="1">
                <a:solidFill>
                  <a:srgbClr val="FFFF66"/>
                </a:solidFill>
                <a:latin typeface="Titillium Web" panose="020B0604020202020204" charset="0"/>
              </a:rPr>
              <a:t>Tujuan</a:t>
            </a:r>
            <a:r>
              <a:rPr lang="en-US" sz="3000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sz="3000" dirty="0" err="1">
                <a:solidFill>
                  <a:srgbClr val="FFFF66"/>
                </a:solidFill>
                <a:latin typeface="Titillium Web" panose="020B0604020202020204" charset="0"/>
              </a:rPr>
              <a:t>Penelitian</a:t>
            </a:r>
            <a:endParaRPr lang="en-US" sz="3000"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1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Manfaat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Penelitian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grpSp>
        <p:nvGrpSpPr>
          <p:cNvPr id="947" name="Google Shape;947;p31"/>
          <p:cNvGrpSpPr/>
          <p:nvPr/>
        </p:nvGrpSpPr>
        <p:grpSpPr>
          <a:xfrm>
            <a:off x="4700015" y="1034329"/>
            <a:ext cx="4179289" cy="3346166"/>
            <a:chOff x="5632317" y="1189775"/>
            <a:chExt cx="3305700" cy="3483050"/>
          </a:xfrm>
        </p:grpSpPr>
        <p:sp>
          <p:nvSpPr>
            <p:cNvPr id="948" name="Google Shape;948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Bagi</a:t>
              </a:r>
              <a:r>
                <a:rPr lang="en-US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STMIK </a:t>
              </a:r>
              <a:r>
                <a:rPr lang="en-US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Widya</a:t>
              </a:r>
              <a:r>
                <a:rPr lang="en-US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Utama</a:t>
              </a:r>
            </a:p>
          </p:txBody>
        </p:sp>
        <p:sp>
          <p:nvSpPr>
            <p:cNvPr id="949" name="Google Shape;949;p31"/>
            <p:cNvSpPr txBox="1"/>
            <p:nvPr/>
          </p:nvSpPr>
          <p:spPr>
            <a:xfrm>
              <a:off x="5881673" y="2057125"/>
              <a:ext cx="2888677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>
                <a:lnSpc>
                  <a:spcPct val="115000"/>
                </a:lnSpc>
                <a:buFont typeface="Wingdings" panose="05000000000000000000" pitchFamily="2" charset="2"/>
                <a:buChar char="q"/>
              </a:pP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Bagi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lembaga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STMIK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Widya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Utama,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diharapkan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mampu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ikut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serta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mengembangkan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ilmu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tentang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jaringan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internet 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terutama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pada </a:t>
              </a:r>
              <a:r>
                <a:rPr lang="en-US" sz="15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Manajemen</a:t>
              </a:r>
              <a:r>
                <a:rPr lang="en-US" sz="15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bandwidth</a:t>
              </a:r>
              <a:endParaRPr sz="15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0" name="Google Shape;950;p31"/>
          <p:cNvGrpSpPr/>
          <p:nvPr/>
        </p:nvGrpSpPr>
        <p:grpSpPr>
          <a:xfrm>
            <a:off x="0" y="1034329"/>
            <a:ext cx="4169664" cy="3345960"/>
            <a:chOff x="0" y="1189989"/>
            <a:chExt cx="4340235" cy="3482836"/>
          </a:xfrm>
        </p:grpSpPr>
        <p:sp>
          <p:nvSpPr>
            <p:cNvPr id="951" name="Google Shape;951;p31"/>
            <p:cNvSpPr/>
            <p:nvPr/>
          </p:nvSpPr>
          <p:spPr>
            <a:xfrm>
              <a:off x="0" y="1189989"/>
              <a:ext cx="4340235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Bagi</a:t>
              </a:r>
              <a:r>
                <a:rPr lang="en-US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Peneliti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2" name="Google Shape;952;p31"/>
            <p:cNvSpPr txBox="1"/>
            <p:nvPr/>
          </p:nvSpPr>
          <p:spPr>
            <a:xfrm>
              <a:off x="275523" y="2057125"/>
              <a:ext cx="4064712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>
                <a:lnSpc>
                  <a:spcPct val="115000"/>
                </a:lnSpc>
                <a:buFont typeface="Wingdings" panose="05000000000000000000" pitchFamily="2" charset="2"/>
                <a:buChar char="q"/>
              </a:pPr>
              <a:r>
                <a:rPr lang="en-US" dirty="0" err="1">
                  <a:solidFill>
                    <a:schemeClr val="bg1"/>
                  </a:solidFill>
                </a:rPr>
                <a:t>Turut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serta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dalam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pengembangan</a:t>
              </a:r>
              <a:r>
                <a:rPr lang="en-US" dirty="0">
                  <a:solidFill>
                    <a:schemeClr val="bg1"/>
                  </a:solidFill>
                </a:rPr>
                <a:t> internet </a:t>
              </a:r>
              <a:r>
                <a:rPr lang="en-US" dirty="0" err="1">
                  <a:solidFill>
                    <a:schemeClr val="bg1"/>
                  </a:solidFill>
                </a:rPr>
                <a:t>stabildi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masyarakat</a:t>
              </a:r>
              <a:endParaRPr lang="en-US" dirty="0">
                <a:solidFill>
                  <a:schemeClr val="bg1"/>
                </a:solidFill>
              </a:endParaRPr>
            </a:p>
            <a:p>
              <a:pPr marL="171450" lvl="0" indent="-171450">
                <a:lnSpc>
                  <a:spcPct val="115000"/>
                </a:lnSpc>
                <a:buFont typeface="Wingdings" panose="05000000000000000000" pitchFamily="2" charset="2"/>
                <a:buChar char="q"/>
              </a:pPr>
              <a:r>
                <a:rPr lang="en-US" dirty="0" err="1">
                  <a:solidFill>
                    <a:schemeClr val="bg1"/>
                  </a:solidFill>
                </a:rPr>
                <a:t>Memberikan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kemudahan</a:t>
              </a:r>
              <a:r>
                <a:rPr lang="en-US" dirty="0">
                  <a:solidFill>
                    <a:schemeClr val="bg1"/>
                  </a:solidFill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</a:rPr>
                <a:t>kenyamanan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berinternet</a:t>
              </a:r>
              <a:r>
                <a:rPr lang="en-US" dirty="0">
                  <a:solidFill>
                    <a:schemeClr val="bg1"/>
                  </a:solidFill>
                </a:rPr>
                <a:t> yang </a:t>
              </a:r>
              <a:r>
                <a:rPr lang="en-US" dirty="0" err="1">
                  <a:solidFill>
                    <a:schemeClr val="bg1"/>
                  </a:solidFill>
                </a:rPr>
                <a:t>stabil</a:t>
              </a:r>
              <a:endParaRPr lang="en-US" dirty="0">
                <a:solidFill>
                  <a:schemeClr val="bg1"/>
                </a:solidFill>
              </a:endParaRPr>
            </a:p>
            <a:p>
              <a:pPr marL="171450" lvl="0" indent="-171450">
                <a:lnSpc>
                  <a:spcPct val="115000"/>
                </a:lnSpc>
                <a:buFont typeface="Wingdings" panose="05000000000000000000" pitchFamily="2" charset="2"/>
                <a:buChar char="q"/>
              </a:pPr>
              <a:r>
                <a:rPr lang="en-US" dirty="0" err="1">
                  <a:solidFill>
                    <a:schemeClr val="bg1"/>
                  </a:solidFill>
                </a:rPr>
                <a:t>Sebagai</a:t>
              </a:r>
              <a:r>
                <a:rPr lang="en-US" dirty="0">
                  <a:solidFill>
                    <a:schemeClr val="bg1"/>
                  </a:solidFill>
                </a:rPr>
                <a:t>  </a:t>
              </a:r>
              <a:r>
                <a:rPr lang="en-US" dirty="0" err="1">
                  <a:solidFill>
                    <a:schemeClr val="bg1"/>
                  </a:solidFill>
                </a:rPr>
                <a:t>sarana</a:t>
              </a:r>
              <a:r>
                <a:rPr lang="en-US" dirty="0">
                  <a:solidFill>
                    <a:schemeClr val="bg1"/>
                  </a:solidFill>
                </a:rPr>
                <a:t>  </a:t>
              </a:r>
              <a:r>
                <a:rPr lang="en-US" dirty="0" err="1">
                  <a:solidFill>
                    <a:schemeClr val="bg1"/>
                  </a:solidFill>
                </a:rPr>
                <a:t>untuk</a:t>
              </a:r>
              <a:r>
                <a:rPr lang="en-US" dirty="0">
                  <a:solidFill>
                    <a:schemeClr val="bg1"/>
                  </a:solidFill>
                </a:rPr>
                <a:t>  </a:t>
              </a:r>
              <a:r>
                <a:rPr lang="en-US" dirty="0" err="1">
                  <a:solidFill>
                    <a:schemeClr val="bg1"/>
                  </a:solidFill>
                </a:rPr>
                <a:t>menerapkan</a:t>
              </a:r>
              <a:r>
                <a:rPr lang="en-US" dirty="0">
                  <a:solidFill>
                    <a:schemeClr val="bg1"/>
                  </a:solidFill>
                </a:rPr>
                <a:t>  dan  </a:t>
              </a:r>
              <a:r>
                <a:rPr lang="en-US" dirty="0" err="1">
                  <a:solidFill>
                    <a:schemeClr val="bg1"/>
                  </a:solidFill>
                </a:rPr>
                <a:t>mengimplementasikan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ilmu</a:t>
              </a:r>
              <a:r>
                <a:rPr lang="en-US" dirty="0">
                  <a:solidFill>
                    <a:schemeClr val="bg1"/>
                  </a:solidFill>
                </a:rPr>
                <a:t>   yang </a:t>
              </a:r>
              <a:r>
                <a:rPr lang="en-US" dirty="0" err="1">
                  <a:solidFill>
                    <a:schemeClr val="bg1"/>
                  </a:solidFill>
                </a:rPr>
                <a:t>diperoleh</a:t>
              </a:r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dirty="0" err="1">
                  <a:solidFill>
                    <a:schemeClr val="bg1"/>
                  </a:solidFill>
                </a:rPr>
                <a:t>selama</a:t>
              </a:r>
              <a:r>
                <a:rPr lang="en-US" dirty="0">
                  <a:solidFill>
                    <a:schemeClr val="bg1"/>
                  </a:solidFill>
                </a:rPr>
                <a:t>   </a:t>
              </a:r>
              <a:r>
                <a:rPr lang="en-US" dirty="0" err="1">
                  <a:solidFill>
                    <a:schemeClr val="bg1"/>
                  </a:solidFill>
                </a:rPr>
                <a:t>kuliah</a:t>
              </a:r>
              <a:r>
                <a:rPr lang="en-US" dirty="0">
                  <a:solidFill>
                    <a:schemeClr val="bg1"/>
                  </a:solidFill>
                </a:rPr>
                <a:t>   di   </a:t>
              </a:r>
              <a:r>
                <a:rPr lang="en-US" dirty="0" err="1">
                  <a:solidFill>
                    <a:schemeClr val="bg1"/>
                  </a:solidFill>
                </a:rPr>
                <a:t>Sekolah</a:t>
              </a:r>
              <a:r>
                <a:rPr lang="en-US" dirty="0">
                  <a:solidFill>
                    <a:schemeClr val="bg1"/>
                  </a:solidFill>
                </a:rPr>
                <a:t>   Tinggi </a:t>
              </a:r>
              <a:r>
                <a:rPr lang="en-US" dirty="0" err="1">
                  <a:solidFill>
                    <a:schemeClr val="bg1"/>
                  </a:solidFill>
                </a:rPr>
                <a:t>Manajemen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Informatika</a:t>
              </a:r>
              <a:r>
                <a:rPr lang="en-US" dirty="0">
                  <a:solidFill>
                    <a:schemeClr val="bg1"/>
                  </a:solidFill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</a:rPr>
                <a:t>Komputer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Widya</a:t>
              </a:r>
              <a:r>
                <a:rPr lang="en-US" dirty="0">
                  <a:solidFill>
                    <a:schemeClr val="bg1"/>
                  </a:solidFill>
                </a:rPr>
                <a:t> Utama</a:t>
              </a:r>
              <a:endParaRPr dirty="0">
                <a:solidFill>
                  <a:schemeClr val="bg1"/>
                </a:solidFill>
                <a:sym typeface="Titillium Web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64364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Landasan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Teori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786384"/>
            <a:ext cx="7686000" cy="4292752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lvl="0" algn="just"/>
            <a:r>
              <a:rPr lang="en-US" sz="1800" dirty="0" err="1">
                <a:latin typeface="Titillium Web ExtraLight" panose="020B0604020202020204" charset="0"/>
              </a:rPr>
              <a:t>Mikrotik</a:t>
            </a:r>
            <a:endParaRPr lang="en-US" sz="1800" dirty="0">
              <a:latin typeface="Titillium Web ExtraLight" panose="020B0604020202020204" charset="0"/>
            </a:endParaRP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Router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Access Point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QoS (Quality of Service)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Simple Queue 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Latency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ISP (Internet Service Provider)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Bandwidth</a:t>
            </a:r>
          </a:p>
          <a:p>
            <a:pPr lvl="0" algn="just"/>
            <a:r>
              <a:rPr lang="en-US" sz="1800" dirty="0" err="1">
                <a:latin typeface="Titillium Web ExtraLight" panose="020B0604020202020204" charset="0"/>
              </a:rPr>
              <a:t>Analisis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Sistem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</a:p>
          <a:p>
            <a:pPr lvl="0" algn="just"/>
            <a:r>
              <a:rPr lang="en-US" sz="1800" dirty="0" err="1">
                <a:latin typeface="Titillium Web ExtraLight" panose="020B0604020202020204" charset="0"/>
              </a:rPr>
              <a:t>jaringan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komputer</a:t>
            </a:r>
            <a:endParaRPr lang="en-US" sz="1800" dirty="0">
              <a:latin typeface="Titillium Web ExtraLight" panose="020B0604020202020204" charset="0"/>
            </a:endParaRPr>
          </a:p>
          <a:p>
            <a:pPr lvl="0" algn="just"/>
            <a:r>
              <a:rPr lang="en-US" sz="1800" dirty="0" err="1">
                <a:latin typeface="Titillium Web ExtraLight" panose="020B0604020202020204" charset="0"/>
              </a:rPr>
              <a:t>Hierachical</a:t>
            </a:r>
            <a:r>
              <a:rPr lang="en-US" sz="1800" dirty="0">
                <a:latin typeface="Titillium Web ExtraLight" panose="020B0604020202020204" charset="0"/>
              </a:rPr>
              <a:t> Token Bucket(HTB) 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Tang Crimping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LAN (Local Area Network) Tester 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HUB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Kabel UTP Cat6 dan Rj-45 </a:t>
            </a:r>
          </a:p>
          <a:p>
            <a:pPr lvl="0" algn="just"/>
            <a:r>
              <a:rPr lang="en-US" sz="1800" dirty="0" err="1">
                <a:latin typeface="Titillium Web ExtraLight" panose="020B0604020202020204" charset="0"/>
              </a:rPr>
              <a:t>Winbox</a:t>
            </a:r>
            <a:endParaRPr lang="en-US" sz="1800" dirty="0">
              <a:latin typeface="Titillium Web ExtraLight" panose="020B0604020202020204" charset="0"/>
            </a:endParaRPr>
          </a:p>
          <a:p>
            <a:pPr lvl="0" algn="just"/>
            <a:r>
              <a:rPr lang="en-US" sz="1800" dirty="0" err="1">
                <a:latin typeface="Titillium Web ExtraLight" panose="020B0604020202020204" charset="0"/>
              </a:rPr>
              <a:t>Topologi</a:t>
            </a:r>
            <a:r>
              <a:rPr lang="en-US" sz="1800" dirty="0">
                <a:latin typeface="Titillium Web ExtraLight" panose="020B0604020202020204" charset="0"/>
              </a:rPr>
              <a:t> </a:t>
            </a:r>
            <a:r>
              <a:rPr lang="en-US" sz="1800" dirty="0" err="1">
                <a:latin typeface="Titillium Web ExtraLight" panose="020B0604020202020204" charset="0"/>
              </a:rPr>
              <a:t>jaringan</a:t>
            </a:r>
            <a:endParaRPr lang="en-US" sz="1800" dirty="0">
              <a:latin typeface="Titillium Web ExtraLight" panose="020B0604020202020204" charset="0"/>
            </a:endParaRP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Alamat IP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Modem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SPSS</a:t>
            </a:r>
          </a:p>
          <a:p>
            <a:pPr lvl="0" algn="just"/>
            <a:r>
              <a:rPr lang="en-US" sz="1800" dirty="0">
                <a:latin typeface="Titillium Web ExtraLight" panose="020B0604020202020204" charset="0"/>
              </a:rPr>
              <a:t>STMIK </a:t>
            </a:r>
            <a:r>
              <a:rPr lang="en-US" sz="1800" dirty="0" err="1">
                <a:latin typeface="Titillium Web ExtraLight" panose="020B0604020202020204" charset="0"/>
              </a:rPr>
              <a:t>Widya</a:t>
            </a:r>
            <a:r>
              <a:rPr lang="en-US" sz="1800" dirty="0">
                <a:latin typeface="Titillium Web ExtraLight" panose="020B0604020202020204" charset="0"/>
              </a:rPr>
              <a:t> Utama</a:t>
            </a:r>
          </a:p>
        </p:txBody>
      </p:sp>
    </p:spTree>
    <p:extLst>
      <p:ext uri="{BB962C8B-B14F-4D97-AF65-F5344CB8AC3E}">
        <p14:creationId xmlns:p14="http://schemas.microsoft.com/office/powerpoint/2010/main" val="390528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7"/>
          <p:cNvSpPr txBox="1">
            <a:spLocks noGrp="1"/>
          </p:cNvSpPr>
          <p:nvPr>
            <p:ph type="title"/>
          </p:nvPr>
        </p:nvSpPr>
        <p:spPr>
          <a:xfrm>
            <a:off x="541421" y="341551"/>
            <a:ext cx="7686000" cy="610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Kajian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Penelitian</a:t>
            </a:r>
            <a:r>
              <a:rPr lang="en-US" dirty="0">
                <a:solidFill>
                  <a:srgbClr val="FFFF66"/>
                </a:solidFill>
                <a:latin typeface="Titillium Web" panose="020B0604020202020204" charset="0"/>
              </a:rPr>
              <a:t> </a:t>
            </a:r>
            <a:r>
              <a:rPr lang="en-US" dirty="0" err="1">
                <a:solidFill>
                  <a:srgbClr val="FFFF66"/>
                </a:solidFill>
                <a:latin typeface="Titillium Web" panose="020B0604020202020204" charset="0"/>
              </a:rPr>
              <a:t>Sebelumnya</a:t>
            </a:r>
            <a:endParaRPr dirty="0">
              <a:solidFill>
                <a:srgbClr val="FFFF66"/>
              </a:solidFill>
              <a:latin typeface="Titillium Web" panose="020B0604020202020204" charset="0"/>
            </a:endParaRPr>
          </a:p>
        </p:txBody>
      </p:sp>
      <p:graphicFrame>
        <p:nvGraphicFramePr>
          <p:cNvPr id="907" name="Google Shape;907;p27"/>
          <p:cNvGraphicFramePr/>
          <p:nvPr>
            <p:extLst>
              <p:ext uri="{D42A27DB-BD31-4B8C-83A1-F6EECF244321}">
                <p14:modId xmlns:p14="http://schemas.microsoft.com/office/powerpoint/2010/main" val="1768402793"/>
              </p:ext>
            </p:extLst>
          </p:nvPr>
        </p:nvGraphicFramePr>
        <p:xfrm>
          <a:off x="541421" y="1367304"/>
          <a:ext cx="8045155" cy="2637768"/>
        </p:xfrm>
        <a:graphic>
          <a:graphicData uri="http://schemas.openxmlformats.org/drawingml/2006/table">
            <a:tbl>
              <a:tblPr>
                <a:noFill/>
                <a:tableStyleId>{1424762F-9043-469F-8A54-E39BD02C5ADD}</a:tableStyleId>
              </a:tblPr>
              <a:tblGrid>
                <a:gridCol w="48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031">
                  <a:extLst>
                    <a:ext uri="{9D8B030D-6E8A-4147-A177-3AD203B41FA5}">
                      <a16:colId xmlns:a16="http://schemas.microsoft.com/office/drawing/2014/main" val="2998480"/>
                    </a:ext>
                  </a:extLst>
                </a:gridCol>
              </a:tblGrid>
              <a:tr h="9568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Judul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Jurnal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Tahun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Konten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Penelitian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Yang Akan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Dilakukan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9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Manajemen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Bandwidth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Menggunakan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Metode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Hierarchical Token Bucket (HTB) di Farid.net.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2018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Manajemen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Bandwidth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Menggunakan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Metode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Hierarchical Token Bucket (HTB)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Membuat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Metode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Hierarchical Token Bucket Pada 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Mikrotik</a:t>
                      </a:r>
                      <a:endParaRPr sz="14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918</Words>
  <Application>Microsoft Office PowerPoint</Application>
  <PresentationFormat>On-screen Show (16:9)</PresentationFormat>
  <Paragraphs>197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Times New Roman</vt:lpstr>
      <vt:lpstr>Titillium Web</vt:lpstr>
      <vt:lpstr>Titillium Web ExtraLight</vt:lpstr>
      <vt:lpstr>Wingdings</vt:lpstr>
      <vt:lpstr>Thaliard template</vt:lpstr>
      <vt:lpstr>Microsoft Visio Drawing</vt:lpstr>
      <vt:lpstr>Hasil Skripsi  IMPLEMENTASI MANAJEMEN BANDWIDTHBERBASIS MIKROTIK DENGAN METODE SIMPLE QUEUE DAN HIRARCHICAL TOKEN BUCKET(HTB) DI STMIK WIDYA UTAMA</vt:lpstr>
      <vt:lpstr>PowerPoint Presentation</vt:lpstr>
      <vt:lpstr>Latar Belakang</vt:lpstr>
      <vt:lpstr>PowerPoint Presentation</vt:lpstr>
      <vt:lpstr>Batasan Masalah</vt:lpstr>
      <vt:lpstr>PowerPoint Presentation</vt:lpstr>
      <vt:lpstr>Manfaat Penelitian</vt:lpstr>
      <vt:lpstr>Landasan Teori</vt:lpstr>
      <vt:lpstr>Kajian Penelitian Sebelumnya</vt:lpstr>
      <vt:lpstr>Kajian Penelitian Sebelumnya</vt:lpstr>
      <vt:lpstr>Kajian Penelitian Sebelumnya</vt:lpstr>
      <vt:lpstr>Materi Penelitian</vt:lpstr>
      <vt:lpstr>Metode Penelitian</vt:lpstr>
      <vt:lpstr>Perancangan sistem</vt:lpstr>
      <vt:lpstr>PowerPoint Presentation</vt:lpstr>
      <vt:lpstr>Perancangan sistem</vt:lpstr>
      <vt:lpstr>Cara Kerja Penelitian</vt:lpstr>
      <vt:lpstr>Desain Topologi</vt:lpstr>
      <vt:lpstr>METODE SIMPLE QUEUE</vt:lpstr>
      <vt:lpstr>HTB (Hierarchical Token Bucket)</vt:lpstr>
      <vt:lpstr>HTB (Hierarchical Token Bucket)</vt:lpstr>
      <vt:lpstr>Hasil Uji Produk dan Manfaat</vt:lpstr>
      <vt:lpstr>Kesimpulan dan Saran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Hasil Skripsi  IMPLEMENTASI MANAJEMEN BANDWIDTHBERBASIS MIKROTIK DENGAN METODE SIMPLE QUEUE DAN HIRARCHICAL TOKEN BUCKET(HTB) DI STMIK WIDYA UTAMA</dc:title>
  <dc:creator>znyber army</dc:creator>
  <cp:lastModifiedBy>znyber army</cp:lastModifiedBy>
  <cp:revision>9</cp:revision>
  <dcterms:modified xsi:type="dcterms:W3CDTF">2020-10-10T22:38:50Z</dcterms:modified>
</cp:coreProperties>
</file>