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29"/>
  </p:notesMasterIdLst>
  <p:sldIdLst>
    <p:sldId id="361" r:id="rId4"/>
    <p:sldId id="328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81" r:id="rId16"/>
    <p:sldId id="382" r:id="rId17"/>
    <p:sldId id="373" r:id="rId18"/>
    <p:sldId id="374" r:id="rId19"/>
    <p:sldId id="276" r:id="rId20"/>
    <p:sldId id="379" r:id="rId21"/>
    <p:sldId id="293" r:id="rId22"/>
    <p:sldId id="377" r:id="rId23"/>
    <p:sldId id="378" r:id="rId24"/>
    <p:sldId id="383" r:id="rId25"/>
    <p:sldId id="384" r:id="rId26"/>
    <p:sldId id="385" r:id="rId27"/>
    <p:sldId id="350" r:id="rId28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4460" autoAdjust="0"/>
  </p:normalViewPr>
  <p:slideViewPr>
    <p:cSldViewPr snapToGrid="0">
      <p:cViewPr varScale="1">
        <p:scale>
          <a:sx n="42" d="100"/>
          <a:sy n="42" d="100"/>
        </p:scale>
        <p:origin x="1176" y="54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87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63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http://dotcolon.net/font/route159/</a:t>
            </a:r>
          </a:p>
          <a:p>
            <a:r>
              <a:rPr kumimoji="1" lang="en-US" altLang="ja-JP" dirty="0"/>
              <a:t>https://www.google.com/fonts/specimen/Open+Sans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21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46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3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369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6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  <p:sldLayoutId id="2147483776" r:id="rId4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  <p:sldLayoutId id="2147483775" r:id="rId2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  <p:sldLayoutId id="2147483777" r:id="rId2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altLang="ja-JP" dirty="0"/>
              <a:t>Proposal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>
          <a:xfrm>
            <a:off x="12892112" y="5262058"/>
            <a:ext cx="5339178" cy="2500575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id-ID" altLang="ja-JP" sz="3600" dirty="0"/>
              <a:t>Disusun Oleh :</a:t>
            </a:r>
          </a:p>
          <a:p>
            <a:pPr algn="r">
              <a:lnSpc>
                <a:spcPct val="100000"/>
              </a:lnSpc>
            </a:pPr>
            <a:r>
              <a:rPr kumimoji="1" lang="en-US" altLang="ja-JP" sz="3600" dirty="0" err="1"/>
              <a:t>Ustman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Mu’amil</a:t>
            </a:r>
            <a:endParaRPr kumimoji="1" lang="id-ID" altLang="ja-JP" sz="3600" dirty="0"/>
          </a:p>
          <a:p>
            <a:pPr algn="r">
              <a:lnSpc>
                <a:spcPct val="100000"/>
              </a:lnSpc>
            </a:pPr>
            <a:r>
              <a:rPr lang="id-ID" altLang="ja-JP" sz="3600" dirty="0"/>
              <a:t>STI2016013</a:t>
            </a:r>
            <a:r>
              <a:rPr lang="en-US" altLang="ja-JP" sz="3600" dirty="0"/>
              <a:t>19</a:t>
            </a:r>
            <a:endParaRPr kumimoji="1" lang="ja-JP" altLang="en-US" sz="3600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xfrm>
            <a:off x="6263640" y="1010526"/>
            <a:ext cx="12121970" cy="4801194"/>
          </a:xfrm>
        </p:spPr>
        <p:txBody>
          <a:bodyPr>
            <a:noAutofit/>
          </a:bodyPr>
          <a:lstStyle/>
          <a:p>
            <a:pPr algn="ctr"/>
            <a:r>
              <a:rPr lang="id-ID" altLang="ja-JP" sz="5200" dirty="0"/>
              <a:t>“</a:t>
            </a:r>
            <a:r>
              <a:rPr lang="en-US" b="1" dirty="0"/>
              <a:t>IMPLEMENTASI MANAJEMEN </a:t>
            </a:r>
            <a:r>
              <a:rPr lang="en-US" b="1" i="1" dirty="0"/>
              <a:t>BANDWIDTH</a:t>
            </a:r>
            <a:r>
              <a:rPr lang="en-US" b="1" dirty="0"/>
              <a:t> </a:t>
            </a:r>
            <a:r>
              <a:rPr lang="en-US" b="1" i="1" dirty="0"/>
              <a:t>WIRELESS</a:t>
            </a:r>
            <a:r>
              <a:rPr lang="en-US" b="1" dirty="0"/>
              <a:t> LAN BERBASIS MIKROTIK DENGAN METODE  </a:t>
            </a:r>
            <a:r>
              <a:rPr lang="en-US" b="1" i="1" dirty="0"/>
              <a:t>SIMPLE</a:t>
            </a:r>
            <a:r>
              <a:rPr lang="en-US" b="1" dirty="0"/>
              <a:t> </a:t>
            </a:r>
            <a:r>
              <a:rPr lang="en-US" b="1" i="1" dirty="0"/>
              <a:t>QUEUE</a:t>
            </a:r>
            <a:r>
              <a:rPr lang="en-US" b="1" dirty="0"/>
              <a:t> DAN </a:t>
            </a:r>
            <a:r>
              <a:rPr lang="en-US" b="1" i="1" dirty="0"/>
              <a:t>HIRARCHICAL TOKEN BUCKET</a:t>
            </a:r>
            <a:r>
              <a:rPr lang="en-US" b="1" dirty="0"/>
              <a:t> (HTB) DI STMIK WIDYA UTAMA MENGGUNAKAN ISP BIZNET</a:t>
            </a:r>
            <a:endParaRPr lang="en-US" dirty="0"/>
          </a:p>
          <a:p>
            <a:pPr algn="ctr"/>
            <a:r>
              <a:rPr lang="id-ID" altLang="ja-JP" sz="4800" dirty="0"/>
              <a:t>”</a:t>
            </a:r>
            <a:endParaRPr kumimoji="1" lang="ja-JP" altLang="en-US" sz="6000" dirty="0"/>
          </a:p>
        </p:txBody>
      </p:sp>
      <p:sp>
        <p:nvSpPr>
          <p:cNvPr id="8" name="Rectangle 7"/>
          <p:cNvSpPr/>
          <p:nvPr/>
        </p:nvSpPr>
        <p:spPr>
          <a:xfrm>
            <a:off x="4426868" y="8740290"/>
            <a:ext cx="119100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800" b="1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SEKOLAH TINGGI MANAJEMEN INFORMATIKA DAN KOMPUTER</a:t>
            </a:r>
            <a:endParaRPr lang="id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2800" b="1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STMIK</a:t>
            </a:r>
            <a:r>
              <a:rPr lang="en-US" sz="2800" b="1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id-ID" sz="2800" b="1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WIDYA UTAMA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id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096" y="3965872"/>
            <a:ext cx="3673544" cy="341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271742"/>
      </p:ext>
    </p:extLst>
  </p:cSld>
  <p:clrMapOvr>
    <a:masterClrMapping/>
  </p:clrMapOvr>
  <p:transition spd="slow" advTm="6504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d-ID" altLang="ja-JP" sz="4400" dirty="0"/>
              <a:t>Bandwidth</a:t>
            </a:r>
            <a:endParaRPr kumimoji="1" lang="ja-JP" altLang="en-US" sz="44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2709065" y="3362068"/>
            <a:ext cx="14047315" cy="1498352"/>
          </a:xfrm>
        </p:spPr>
        <p:txBody>
          <a:bodyPr>
            <a:noAutofit/>
          </a:bodyPr>
          <a:lstStyle/>
          <a:p>
            <a:pPr algn="just"/>
            <a:r>
              <a:rPr lang="id-ID" sz="2400" b="1" dirty="0"/>
              <a:t>merupakan  jumlah  konsumsi  paket  data  per  satuan  second atau biasa disebut bit per second</a:t>
            </a:r>
            <a:r>
              <a:rPr lang="en-US" sz="2400" b="1" dirty="0"/>
              <a:t>.</a:t>
            </a:r>
            <a:endParaRPr kumimoji="1" lang="ja-JP" altLang="en-US" sz="2400" b="1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d-ID" altLang="ja-JP" b="1" dirty="0"/>
              <a:t>Analisis Sistem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2709065" y="5572421"/>
            <a:ext cx="14047315" cy="1504177"/>
          </a:xfrm>
        </p:spPr>
        <p:txBody>
          <a:bodyPr>
            <a:noAutofit/>
          </a:bodyPr>
          <a:lstStyle/>
          <a:p>
            <a:pPr algn="just"/>
            <a:r>
              <a:rPr lang="id-ID" sz="2400" b="1" dirty="0"/>
              <a:t>Breadboard adalah dasar kontruksi sebuah sirkuit elektronik dan merupakan sebuah prototype sebagai papan papan tempat merangkai komponen.</a:t>
            </a:r>
            <a:endParaRPr lang="ja-JP" altLang="en-US" sz="2400" b="1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d-ID" altLang="ja-JP" dirty="0"/>
              <a:t>Jenis-jenis jaringan computer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>
          <a:xfrm>
            <a:off x="2707932" y="7788598"/>
            <a:ext cx="14048448" cy="2498402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id-ID" sz="2400" b="1" dirty="0"/>
              <a:t>Berdasarkan Transmisi</a:t>
            </a:r>
            <a:endParaRPr lang="en-US" sz="2400" b="1" dirty="0"/>
          </a:p>
          <a:p>
            <a:pPr marL="457200" indent="-457200" algn="just">
              <a:buAutoNum type="arabicPeriod"/>
            </a:pPr>
            <a:r>
              <a:rPr lang="id-ID" sz="2400" b="1" dirty="0"/>
              <a:t>Berdasarkan Jangkauan Jaringan </a:t>
            </a:r>
            <a:endParaRPr lang="en-US" sz="2400" b="1" dirty="0"/>
          </a:p>
          <a:p>
            <a:pPr marL="457200" indent="-457200" algn="just">
              <a:buAutoNum type="arabicPeriod"/>
            </a:pPr>
            <a:r>
              <a:rPr lang="id-ID" sz="2400" b="1" dirty="0"/>
              <a:t>Berdasarkan Fungsi Jaringan</a:t>
            </a:r>
            <a:endParaRPr lang="en-US" sz="2400" b="1" dirty="0"/>
          </a:p>
          <a:p>
            <a:pPr algn="just"/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2837797313"/>
      </p:ext>
    </p:extLst>
  </p:cSld>
  <p:clrMapOvr>
    <a:masterClrMapping/>
  </p:clrMapOvr>
  <p:transition spd="slow" advTm="8307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d-ID" altLang="ja-JP" sz="4400" dirty="0"/>
              <a:t>Hierachical Token Bucket(HTB)</a:t>
            </a:r>
            <a:endParaRPr kumimoji="1" lang="ja-JP" altLang="en-US" sz="44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2709065" y="3367893"/>
            <a:ext cx="14442105" cy="1498352"/>
          </a:xfrm>
        </p:spPr>
        <p:txBody>
          <a:bodyPr>
            <a:noAutofit/>
          </a:bodyPr>
          <a:lstStyle/>
          <a:p>
            <a:pPr algn="just"/>
            <a:r>
              <a:rPr lang="id-ID" sz="2400" b="1" dirty="0"/>
              <a:t>Hierarchical  Token  Bucket(HTB)  merupakan  teknik  penjadwalan paket  yang  sering  digunakan  bagi  router-router  berbasis  linux, dikembangkan pertama kali oleh Martin Devera, </a:t>
            </a:r>
            <a:endParaRPr kumimoji="1" lang="ja-JP" altLang="en-US" sz="2400" b="1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d-ID" altLang="ja-JP" sz="4400" b="1" dirty="0"/>
              <a:t>Tang Crimping</a:t>
            </a:r>
            <a:endParaRPr lang="ja-JP" altLang="en-US" sz="440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2709065" y="5572421"/>
            <a:ext cx="14442105" cy="1504177"/>
          </a:xfrm>
        </p:spPr>
        <p:txBody>
          <a:bodyPr>
            <a:noAutofit/>
          </a:bodyPr>
          <a:lstStyle/>
          <a:p>
            <a:pPr algn="just"/>
            <a:r>
              <a:rPr lang="id-ID" sz="2400" b="1" dirty="0"/>
              <a:t>Tang     crimping     berfungsi     untuk     memasang     kabel (Unshielded Twisted Pair) UTP ke konektor Rj-45</a:t>
            </a:r>
            <a:endParaRPr lang="ja-JP" altLang="en-US" sz="2400" b="1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2021917" y="7082422"/>
            <a:ext cx="8082203" cy="790352"/>
          </a:xfrm>
        </p:spPr>
        <p:txBody>
          <a:bodyPr/>
          <a:lstStyle/>
          <a:p>
            <a:r>
              <a:rPr lang="en-US" altLang="ja-JP" sz="4400" dirty="0"/>
              <a:t>LAN (Local Area Network) Tester</a:t>
            </a:r>
            <a:endParaRPr lang="ja-JP" altLang="en-US" sz="44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>
          <a:xfrm>
            <a:off x="2707932" y="7788598"/>
            <a:ext cx="14442105" cy="1504177"/>
          </a:xfrm>
        </p:spPr>
        <p:txBody>
          <a:bodyPr>
            <a:normAutofit/>
          </a:bodyPr>
          <a:lstStyle/>
          <a:p>
            <a:pPr algn="just"/>
            <a:r>
              <a:rPr lang="id-ID" sz="2400" b="1" dirty="0"/>
              <a:t>LAN    (Local    Area    Network)    tester    berfungsi    untuk meyakinkan bahwa pemasangan kabel (Unshielded Twisted Pair) UTP ke konektor Rj-45 sudah benar</a:t>
            </a:r>
            <a:r>
              <a:rPr lang="en-US" sz="2400" b="1" dirty="0"/>
              <a:t>.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347285534"/>
      </p:ext>
    </p:extLst>
  </p:cSld>
  <p:clrMapOvr>
    <a:masterClrMapping/>
  </p:clrMapOvr>
  <p:transition spd="slow" advTm="8307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d-ID" altLang="ja-JP" sz="4400" dirty="0"/>
              <a:t>HUB</a:t>
            </a:r>
            <a:endParaRPr kumimoji="1" lang="ja-JP" altLang="en-US" sz="44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2709065" y="3362068"/>
            <a:ext cx="14442105" cy="1498352"/>
          </a:xfrm>
        </p:spPr>
        <p:txBody>
          <a:bodyPr>
            <a:noAutofit/>
          </a:bodyPr>
          <a:lstStyle/>
          <a:p>
            <a:r>
              <a:rPr lang="id-ID" sz="2400" b="1" dirty="0"/>
              <a:t>Hub/pusatan Eternetadalah    sebuah    peranti    jaringan komputer   yang   berfungsi   untuk   menghubungkan   peranti-peranti dengan kabel Eternetatau serat optik agar bersikap sebagai satu petak jaringan (networksegment). 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NL" altLang="ja-JP" sz="4400" b="1" dirty="0"/>
              <a:t>Kabel UTP Cat6 dan Rj-45</a:t>
            </a:r>
            <a:endParaRPr lang="ja-JP" altLang="en-US" sz="440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2709065" y="5572421"/>
            <a:ext cx="13554297" cy="1504177"/>
          </a:xfrm>
        </p:spPr>
        <p:txBody>
          <a:bodyPr>
            <a:noAutofit/>
          </a:bodyPr>
          <a:lstStyle/>
          <a:p>
            <a:pPr algn="just"/>
            <a:r>
              <a:rPr lang="id-ID" sz="2400" b="1" dirty="0"/>
              <a:t>Rj-45  dan  kabel  (Unshielded  Twisted Pair)  UTP  atau  biasa disebut    kabel  LAN.</a:t>
            </a:r>
            <a:endParaRPr lang="ja-JP" altLang="en-US" sz="2400" b="1" dirty="0"/>
          </a:p>
        </p:txBody>
      </p:sp>
      <p:sp>
        <p:nvSpPr>
          <p:cNvPr id="11" name="テキスト プレースホルダー 9">
            <a:extLst>
              <a:ext uri="{FF2B5EF4-FFF2-40B4-BE49-F238E27FC236}">
                <a16:creationId xmlns:a16="http://schemas.microsoft.com/office/drawing/2014/main" id="{D9281899-BD2D-43D9-B1C7-969F077F5673}"/>
              </a:ext>
            </a:extLst>
          </p:cNvPr>
          <p:cNvSpPr txBox="1">
            <a:spLocks/>
          </p:cNvSpPr>
          <p:nvPr/>
        </p:nvSpPr>
        <p:spPr>
          <a:xfrm>
            <a:off x="1716343" y="7129582"/>
            <a:ext cx="8913557" cy="790352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3600" kern="1200" baseline="0">
                <a:solidFill>
                  <a:schemeClr val="accent3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ja-JP" sz="4400" b="1" dirty="0">
                <a:solidFill>
                  <a:schemeClr val="accent2"/>
                </a:solidFill>
              </a:rPr>
              <a:t>Unified Modelling Language (UML)</a:t>
            </a:r>
            <a:endParaRPr lang="ja-JP" altLang="en-US" sz="4400" dirty="0">
              <a:solidFill>
                <a:schemeClr val="accent2"/>
              </a:solidFill>
            </a:endParaRPr>
          </a:p>
        </p:txBody>
      </p:sp>
      <p:sp>
        <p:nvSpPr>
          <p:cNvPr id="12" name="テキスト プレースホルダー 7">
            <a:extLst>
              <a:ext uri="{FF2B5EF4-FFF2-40B4-BE49-F238E27FC236}">
                <a16:creationId xmlns:a16="http://schemas.microsoft.com/office/drawing/2014/main" id="{11BDF4B3-D13C-4B1C-BF68-61747739410F}"/>
              </a:ext>
            </a:extLst>
          </p:cNvPr>
          <p:cNvSpPr txBox="1">
            <a:spLocks/>
          </p:cNvSpPr>
          <p:nvPr/>
        </p:nvSpPr>
        <p:spPr>
          <a:xfrm>
            <a:off x="2366057" y="7972918"/>
            <a:ext cx="14785113" cy="1504177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b="1" dirty="0"/>
              <a:t>Unifed Modeling Language (UML) adalah keluarga notasi grafis yang    didukung    oleh    meta-model    tunggal,     yang    membantu pendekskripsian dan desain sistem perangkat lunak, khususnya sistem yang dibangun menggunakan pemrograman berorientasi objek</a:t>
            </a:r>
            <a:r>
              <a:rPr lang="en-US" sz="2400" b="1" dirty="0"/>
              <a:t>.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342177"/>
      </p:ext>
    </p:extLst>
  </p:cSld>
  <p:clrMapOvr>
    <a:masterClrMapping/>
  </p:clrMapOvr>
  <p:transition spd="slow" advTm="8307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5B7A8-33FC-4F0F-9B99-EB08D87266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z="3200" b="1" smtClean="0"/>
              <a:pPr/>
              <a:t>13</a:t>
            </a:fld>
            <a:endParaRPr lang="ja-JP" altLang="en-US" sz="3200" b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00507F-3190-43AC-B3F2-A6FC9BD509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4000" b="1" dirty="0" err="1"/>
              <a:t>Winbox</a:t>
            </a:r>
            <a:endParaRPr lang="en-US" sz="4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CD0879-680B-4CE4-BE9A-67D545372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tx1"/>
                </a:solidFill>
              </a:rPr>
              <a:t>Winbox</a:t>
            </a:r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2800" b="1" dirty="0" err="1">
                <a:solidFill>
                  <a:schemeClr val="tx1"/>
                </a:solidFill>
              </a:rPr>
              <a:t>adalah</a:t>
            </a:r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2800" b="1" dirty="0" err="1">
                <a:solidFill>
                  <a:schemeClr val="tx1"/>
                </a:solidFill>
              </a:rPr>
              <a:t>aplikasi</a:t>
            </a:r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2800" b="1" dirty="0" err="1">
                <a:solidFill>
                  <a:schemeClr val="tx1"/>
                </a:solidFill>
              </a:rPr>
              <a:t>kecil</a:t>
            </a:r>
            <a:r>
              <a:rPr lang="en-US" sz="2800" b="1" dirty="0">
                <a:solidFill>
                  <a:schemeClr val="tx1"/>
                </a:solidFill>
              </a:rPr>
              <a:t>  yang  </a:t>
            </a:r>
            <a:r>
              <a:rPr lang="en-US" sz="2800" b="1" dirty="0" err="1">
                <a:solidFill>
                  <a:schemeClr val="tx1"/>
                </a:solidFill>
              </a:rPr>
              <a:t>dapat</a:t>
            </a:r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2800" b="1" dirty="0" err="1">
                <a:solidFill>
                  <a:schemeClr val="tx1"/>
                </a:solidFill>
              </a:rPr>
              <a:t>digunakan</a:t>
            </a:r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2800" b="1" dirty="0" err="1">
                <a:solidFill>
                  <a:schemeClr val="tx1"/>
                </a:solidFill>
              </a:rPr>
              <a:t>untuk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melakukan</a:t>
            </a:r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2800" b="1" dirty="0" err="1">
                <a:solidFill>
                  <a:schemeClr val="tx1"/>
                </a:solidFill>
              </a:rPr>
              <a:t>administrasi</a:t>
            </a:r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2800" b="1" dirty="0" err="1">
                <a:solidFill>
                  <a:schemeClr val="tx1"/>
                </a:solidFill>
              </a:rPr>
              <a:t>terhadap</a:t>
            </a:r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2800" b="1" dirty="0" err="1">
                <a:solidFill>
                  <a:schemeClr val="tx1"/>
                </a:solidFill>
              </a:rPr>
              <a:t>Mikrotik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RouterOSdengan</a:t>
            </a:r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2800" b="1" dirty="0" err="1">
                <a:solidFill>
                  <a:schemeClr val="tx1"/>
                </a:solidFill>
              </a:rPr>
              <a:t>cepat</a:t>
            </a:r>
            <a:r>
              <a:rPr lang="en-US" sz="2800" b="1" dirty="0">
                <a:solidFill>
                  <a:schemeClr val="tx1"/>
                </a:solidFill>
              </a:rPr>
              <a:t> dan  </a:t>
            </a:r>
            <a:r>
              <a:rPr lang="en-US" sz="2800" b="1" dirty="0" err="1">
                <a:solidFill>
                  <a:schemeClr val="tx1"/>
                </a:solidFill>
              </a:rPr>
              <a:t>dengan</a:t>
            </a:r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2800" b="1" dirty="0" err="1">
                <a:solidFill>
                  <a:schemeClr val="tx1"/>
                </a:solidFill>
              </a:rPr>
              <a:t>tampilan</a:t>
            </a:r>
            <a:r>
              <a:rPr lang="en-US" sz="2800" b="1" dirty="0">
                <a:solidFill>
                  <a:schemeClr val="tx1"/>
                </a:solidFill>
              </a:rPr>
              <a:t>  GUI.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C50CB6-1CE3-4EA0-ABBF-3F9FC7A6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4000" b="1" dirty="0" err="1"/>
              <a:t>Topologi</a:t>
            </a:r>
            <a:r>
              <a:rPr lang="en-US" sz="4000" b="1" dirty="0"/>
              <a:t> </a:t>
            </a:r>
            <a:r>
              <a:rPr lang="en-US" sz="4000" b="1" dirty="0" err="1"/>
              <a:t>jaringan</a:t>
            </a:r>
            <a:endParaRPr lang="en-US" sz="4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71FA10-B459-4AF4-A1A4-32C629A249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sz="3200" b="1" dirty="0" err="1"/>
              <a:t>Topologi</a:t>
            </a:r>
            <a:r>
              <a:rPr lang="en-US" sz="3200" b="1" dirty="0"/>
              <a:t> </a:t>
            </a:r>
            <a:r>
              <a:rPr lang="en-US" sz="3200" b="1" dirty="0" err="1"/>
              <a:t>jaringanadalah</a:t>
            </a:r>
            <a:r>
              <a:rPr lang="en-US" sz="3200" b="1" dirty="0"/>
              <a:t>,   </a:t>
            </a:r>
            <a:r>
              <a:rPr lang="en-US" sz="3200" b="1" dirty="0" err="1"/>
              <a:t>hal</a:t>
            </a:r>
            <a:r>
              <a:rPr lang="en-US" sz="3200" b="1" dirty="0"/>
              <a:t>   yang   </a:t>
            </a:r>
            <a:r>
              <a:rPr lang="en-US" sz="3200" b="1" dirty="0" err="1"/>
              <a:t>menjelaskan</a:t>
            </a:r>
            <a:r>
              <a:rPr lang="en-US" sz="3200" b="1" dirty="0"/>
              <a:t>   </a:t>
            </a:r>
            <a:r>
              <a:rPr lang="en-US" sz="3200" b="1" dirty="0" err="1"/>
              <a:t>hubungan</a:t>
            </a:r>
            <a:r>
              <a:rPr lang="en-US" sz="3200" b="1" dirty="0"/>
              <a:t> </a:t>
            </a:r>
            <a:r>
              <a:rPr lang="en-US" sz="3200" b="1" dirty="0" err="1"/>
              <a:t>geometris</a:t>
            </a:r>
            <a:r>
              <a:rPr lang="en-US" sz="3200" b="1" dirty="0"/>
              <a:t>  </a:t>
            </a:r>
            <a:r>
              <a:rPr lang="en-US" sz="3200" b="1" dirty="0" err="1"/>
              <a:t>antara</a:t>
            </a:r>
            <a:r>
              <a:rPr lang="en-US" sz="3200" b="1" dirty="0"/>
              <a:t>  </a:t>
            </a:r>
            <a:r>
              <a:rPr lang="en-US" sz="3200" b="1" dirty="0" err="1"/>
              <a:t>unsur-unsur</a:t>
            </a:r>
            <a:r>
              <a:rPr lang="en-US" sz="3200" b="1" dirty="0"/>
              <a:t>  </a:t>
            </a:r>
            <a:r>
              <a:rPr lang="en-US" sz="3200" b="1" dirty="0" err="1"/>
              <a:t>dasar</a:t>
            </a:r>
            <a:r>
              <a:rPr lang="en-US" sz="3200" b="1" dirty="0"/>
              <a:t>  </a:t>
            </a:r>
            <a:r>
              <a:rPr lang="en-US" sz="3200" b="1" dirty="0" err="1"/>
              <a:t>penyusun</a:t>
            </a:r>
            <a:r>
              <a:rPr lang="en-US" sz="3200" b="1" dirty="0"/>
              <a:t> </a:t>
            </a:r>
            <a:r>
              <a:rPr lang="en-US" sz="3200" b="1" dirty="0" err="1"/>
              <a:t>jaringan</a:t>
            </a:r>
            <a:r>
              <a:rPr lang="en-US" sz="3200" b="1" dirty="0"/>
              <a:t>,  </a:t>
            </a:r>
            <a:r>
              <a:rPr lang="en-US" sz="3200" b="1" dirty="0" err="1"/>
              <a:t>yaitu</a:t>
            </a:r>
            <a:r>
              <a:rPr lang="en-US" sz="3200" b="1" dirty="0"/>
              <a:t> node, link, dan station.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E790C-E0E1-4DF5-A50D-98D71BA92F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4000" b="1" dirty="0"/>
              <a:t>Alamat IP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5FA0A9-C126-4193-BF4A-FE456585A6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07932" y="7788598"/>
            <a:ext cx="13938025" cy="1644189"/>
          </a:xfrm>
        </p:spPr>
        <p:txBody>
          <a:bodyPr>
            <a:normAutofit/>
          </a:bodyPr>
          <a:lstStyle/>
          <a:p>
            <a:r>
              <a:rPr lang="en-US" sz="2400" b="1" dirty="0"/>
              <a:t>Alamat  IP(Internet  Protocol  </a:t>
            </a:r>
            <a:r>
              <a:rPr lang="en-US" sz="2400" b="1" dirty="0" err="1"/>
              <a:t>Addressatau</a:t>
            </a:r>
            <a:r>
              <a:rPr lang="en-US" sz="2400" b="1" dirty="0"/>
              <a:t>  </a:t>
            </a:r>
            <a:r>
              <a:rPr lang="en-US" sz="2400" b="1" dirty="0" err="1"/>
              <a:t>sering</a:t>
            </a:r>
            <a:r>
              <a:rPr lang="en-US" sz="2400" b="1" dirty="0"/>
              <a:t>  </a:t>
            </a:r>
            <a:r>
              <a:rPr lang="en-US" sz="2400" b="1" dirty="0" err="1"/>
              <a:t>disingkat</a:t>
            </a:r>
            <a:r>
              <a:rPr lang="en-US" sz="2400" b="1" dirty="0"/>
              <a:t>  IP) </a:t>
            </a:r>
            <a:r>
              <a:rPr lang="en-US" sz="2400" b="1" dirty="0" err="1"/>
              <a:t>adalah</a:t>
            </a:r>
            <a:r>
              <a:rPr lang="en-US" sz="2400" b="1" dirty="0"/>
              <a:t>  </a:t>
            </a:r>
            <a:r>
              <a:rPr lang="en-US" sz="2400" b="1" dirty="0" err="1"/>
              <a:t>deretan</a:t>
            </a:r>
            <a:r>
              <a:rPr lang="en-US" sz="2400" b="1" dirty="0"/>
              <a:t>  </a:t>
            </a:r>
            <a:r>
              <a:rPr lang="en-US" sz="2400" b="1" dirty="0" err="1"/>
              <a:t>angka</a:t>
            </a:r>
            <a:r>
              <a:rPr lang="en-US" sz="2400" b="1" dirty="0"/>
              <a:t>  </a:t>
            </a:r>
            <a:r>
              <a:rPr lang="en-US" sz="2400" b="1" dirty="0" err="1"/>
              <a:t>biner</a:t>
            </a:r>
            <a:r>
              <a:rPr lang="en-US" sz="2400" b="1" dirty="0"/>
              <a:t>  </a:t>
            </a:r>
            <a:r>
              <a:rPr lang="en-US" sz="2400" b="1" dirty="0" err="1"/>
              <a:t>antara</a:t>
            </a:r>
            <a:r>
              <a:rPr lang="en-US" sz="2400" b="1" dirty="0"/>
              <a:t>  32  </a:t>
            </a:r>
            <a:r>
              <a:rPr lang="en-US" sz="2400" b="1" dirty="0" err="1"/>
              <a:t>bitsampai</a:t>
            </a:r>
            <a:r>
              <a:rPr lang="en-US" sz="2400" b="1" dirty="0"/>
              <a:t>  128  bit  yang </a:t>
            </a:r>
            <a:r>
              <a:rPr lang="en-US" sz="2400" b="1" dirty="0" err="1"/>
              <a:t>dipakai</a:t>
            </a:r>
            <a:r>
              <a:rPr lang="en-US" sz="2400" b="1" dirty="0"/>
              <a:t> </a:t>
            </a:r>
            <a:r>
              <a:rPr lang="en-US" sz="2400" b="1" dirty="0" err="1"/>
              <a:t>sebagai</a:t>
            </a:r>
            <a:r>
              <a:rPr lang="en-US" sz="2400" b="1" dirty="0"/>
              <a:t> </a:t>
            </a:r>
            <a:r>
              <a:rPr lang="en-US" sz="2400" b="1" dirty="0" err="1"/>
              <a:t>alamat</a:t>
            </a:r>
            <a:r>
              <a:rPr lang="en-US" sz="2400" b="1" dirty="0"/>
              <a:t> </a:t>
            </a:r>
            <a:r>
              <a:rPr lang="en-US" sz="2400" b="1" dirty="0" err="1"/>
              <a:t>identifikasi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tiap</a:t>
            </a:r>
            <a:r>
              <a:rPr lang="en-US" sz="2400" b="1" dirty="0"/>
              <a:t> </a:t>
            </a:r>
            <a:r>
              <a:rPr lang="en-US" sz="2400" b="1" dirty="0" err="1"/>
              <a:t>komputer</a:t>
            </a:r>
            <a:r>
              <a:rPr lang="en-US" sz="2400" b="1" dirty="0"/>
              <a:t> host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jaringan</a:t>
            </a:r>
            <a:r>
              <a:rPr lang="en-US" sz="2400" b="1" dirty="0"/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277454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DA46-BF06-43E2-AC00-70B246AA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2BEDE-441A-4354-9F50-076BBDD0B1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83C8A-C9E7-4AE6-8594-901F4100D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D2A80-E553-4BDF-A510-3D1F32D82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C5EBE7-21E1-49CC-B261-4243D1E6DE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Modem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344CAA-F5BE-4415-A68B-F5ABBD4EE2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sv-SE" sz="2800" b="1" dirty="0"/>
              <a:t>Modem  berasal  dari  singkatan  Modulator  Demodulator.</a:t>
            </a:r>
            <a:endParaRPr lang="en-US" sz="28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FEA4B0-F037-455A-94E9-2E8D6BF819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Biznet</a:t>
            </a:r>
            <a:r>
              <a:rPr lang="en-US" dirty="0"/>
              <a:t> Network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CF7F36-942E-4C35-A937-70F4EFFB82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09065" y="5572421"/>
            <a:ext cx="14329592" cy="1504177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Biznet</a:t>
            </a:r>
            <a:r>
              <a:rPr lang="en-US" sz="2400" b="1" dirty="0"/>
              <a:t> </a:t>
            </a:r>
            <a:r>
              <a:rPr lang="en-US" sz="2400" b="1" dirty="0" err="1"/>
              <a:t>Networksadalah</a:t>
            </a:r>
            <a:r>
              <a:rPr lang="en-US" sz="2400" b="1" dirty="0"/>
              <a:t>  operator  </a:t>
            </a:r>
            <a:r>
              <a:rPr lang="en-US" sz="2400" b="1" dirty="0" err="1"/>
              <a:t>telekomunikasi</a:t>
            </a:r>
            <a:r>
              <a:rPr lang="en-US" sz="2400" b="1" dirty="0"/>
              <a:t> fixed-</a:t>
            </a:r>
            <a:r>
              <a:rPr lang="en-US" sz="2400" b="1" dirty="0" err="1"/>
              <a:t>linedan</a:t>
            </a:r>
            <a:r>
              <a:rPr lang="en-US" sz="2400" b="1" dirty="0"/>
              <a:t>  operator </a:t>
            </a:r>
            <a:r>
              <a:rPr lang="en-US" sz="2400" b="1" dirty="0" err="1"/>
              <a:t>multimediadi</a:t>
            </a:r>
            <a:r>
              <a:rPr lang="en-US" sz="2400" b="1" dirty="0"/>
              <a:t> </a:t>
            </a:r>
            <a:r>
              <a:rPr lang="en-US" sz="2400" b="1" dirty="0" err="1"/>
              <a:t>Indonesiayang</a:t>
            </a:r>
            <a:r>
              <a:rPr lang="en-US" sz="2400" b="1" dirty="0"/>
              <a:t>  </a:t>
            </a:r>
            <a:r>
              <a:rPr lang="en-US" sz="2400" b="1" dirty="0" err="1"/>
              <a:t>memberikan</a:t>
            </a:r>
            <a:r>
              <a:rPr lang="en-US" sz="2400" b="1" dirty="0"/>
              <a:t>  </a:t>
            </a:r>
            <a:r>
              <a:rPr lang="en-US" sz="2400" b="1" dirty="0" err="1"/>
              <a:t>layanan</a:t>
            </a:r>
            <a:r>
              <a:rPr lang="en-US" sz="2400" b="1" dirty="0"/>
              <a:t> </a:t>
            </a:r>
            <a:r>
              <a:rPr lang="en-US" sz="2400" b="1" dirty="0" err="1"/>
              <a:t>jaringan</a:t>
            </a:r>
            <a:r>
              <a:rPr lang="en-US" sz="2400" b="1" dirty="0"/>
              <a:t> (network), </a:t>
            </a:r>
            <a:r>
              <a:rPr lang="en-US" sz="2400" b="1" dirty="0" err="1"/>
              <a:t>layanan</a:t>
            </a:r>
            <a:r>
              <a:rPr lang="en-US" sz="2400" b="1" dirty="0"/>
              <a:t> internet, </a:t>
            </a:r>
            <a:r>
              <a:rPr lang="en-US" sz="2400" b="1" dirty="0" err="1"/>
              <a:t>pusat</a:t>
            </a:r>
            <a:r>
              <a:rPr lang="en-US" sz="2400" b="1" dirty="0"/>
              <a:t> data, </a:t>
            </a:r>
            <a:r>
              <a:rPr lang="en-US" sz="2400" b="1" dirty="0" err="1"/>
              <a:t>serta</a:t>
            </a:r>
            <a:r>
              <a:rPr lang="en-US" sz="2400" b="1" dirty="0"/>
              <a:t> </a:t>
            </a:r>
            <a:r>
              <a:rPr lang="en-US" sz="2400" b="1" dirty="0" err="1"/>
              <a:t>layanan</a:t>
            </a:r>
            <a:r>
              <a:rPr lang="en-US" sz="2400" b="1" dirty="0"/>
              <a:t> </a:t>
            </a:r>
            <a:r>
              <a:rPr lang="en-US" sz="2400" b="1" dirty="0" err="1"/>
              <a:t>hostingdan</a:t>
            </a:r>
            <a:r>
              <a:rPr lang="en-US" sz="2400" b="1" dirty="0"/>
              <a:t> cloud  computing.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E78FA5-6AD2-47EC-885E-3A263086F1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SPSS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F45CD9-FF15-4B6C-B367-FAF0349847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SPSS  (Statistical  Program  for  Social  Science)  </a:t>
            </a:r>
            <a:r>
              <a:rPr lang="en-US" sz="2400" b="1" dirty="0" err="1">
                <a:solidFill>
                  <a:schemeClr val="tx1"/>
                </a:solidFill>
              </a:rPr>
              <a:t>merupakan</a:t>
            </a:r>
            <a:r>
              <a:rPr lang="en-US" sz="2400" b="1" dirty="0">
                <a:solidFill>
                  <a:schemeClr val="tx1"/>
                </a:solidFill>
              </a:rPr>
              <a:t>  </a:t>
            </a:r>
            <a:r>
              <a:rPr lang="en-US" sz="2400" b="1" dirty="0" err="1">
                <a:solidFill>
                  <a:schemeClr val="tx1"/>
                </a:solidFill>
              </a:rPr>
              <a:t>paket</a:t>
            </a:r>
            <a:r>
              <a:rPr lang="en-US" sz="2400" b="1" dirty="0">
                <a:solidFill>
                  <a:schemeClr val="tx1"/>
                </a:solidFill>
              </a:rPr>
              <a:t> program  </a:t>
            </a:r>
            <a:r>
              <a:rPr lang="en-US" sz="2400" b="1" dirty="0" err="1">
                <a:solidFill>
                  <a:schemeClr val="tx1"/>
                </a:solidFill>
              </a:rPr>
              <a:t>aplikasi</a:t>
            </a:r>
            <a:r>
              <a:rPr lang="en-US" sz="2400" b="1" dirty="0">
                <a:solidFill>
                  <a:schemeClr val="tx1"/>
                </a:solidFill>
              </a:rPr>
              <a:t>  </a:t>
            </a:r>
            <a:r>
              <a:rPr lang="en-US" sz="2400" b="1" dirty="0" err="1">
                <a:solidFill>
                  <a:schemeClr val="tx1"/>
                </a:solidFill>
              </a:rPr>
              <a:t>komputer</a:t>
            </a:r>
            <a:r>
              <a:rPr lang="en-US" sz="2400" b="1" dirty="0">
                <a:solidFill>
                  <a:schemeClr val="tx1"/>
                </a:solidFill>
              </a:rPr>
              <a:t>  </a:t>
            </a:r>
            <a:r>
              <a:rPr lang="en-US" sz="2400" b="1" dirty="0" err="1">
                <a:solidFill>
                  <a:schemeClr val="tx1"/>
                </a:solidFill>
              </a:rPr>
              <a:t>untuk</a:t>
            </a:r>
            <a:r>
              <a:rPr lang="en-US" sz="2400" b="1" dirty="0">
                <a:solidFill>
                  <a:schemeClr val="tx1"/>
                </a:solidFill>
              </a:rPr>
              <a:t>  </a:t>
            </a:r>
            <a:r>
              <a:rPr lang="en-US" sz="2400" b="1" dirty="0" err="1">
                <a:solidFill>
                  <a:schemeClr val="tx1"/>
                </a:solidFill>
              </a:rPr>
              <a:t>menganalisa</a:t>
            </a:r>
            <a:r>
              <a:rPr lang="en-US" sz="2400" b="1" dirty="0">
                <a:solidFill>
                  <a:schemeClr val="tx1"/>
                </a:solidFill>
              </a:rPr>
              <a:t>  data  </a:t>
            </a:r>
            <a:r>
              <a:rPr lang="en-US" sz="2400" b="1" dirty="0" err="1">
                <a:solidFill>
                  <a:schemeClr val="tx1"/>
                </a:solidFill>
              </a:rPr>
              <a:t>terutama</a:t>
            </a:r>
            <a:r>
              <a:rPr lang="en-US" sz="2400" b="1" dirty="0">
                <a:solidFill>
                  <a:schemeClr val="tx1"/>
                </a:solidFill>
              </a:rPr>
              <a:t>  </a:t>
            </a:r>
            <a:r>
              <a:rPr lang="en-US" sz="2400" b="1" dirty="0" err="1">
                <a:solidFill>
                  <a:schemeClr val="tx1"/>
                </a:solidFill>
              </a:rPr>
              <a:t>untuk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ilmu-ilmu</a:t>
            </a:r>
            <a:r>
              <a:rPr lang="en-US" sz="2400" b="1" dirty="0">
                <a:solidFill>
                  <a:schemeClr val="tx1"/>
                </a:solidFill>
              </a:rPr>
              <a:t>  </a:t>
            </a:r>
            <a:r>
              <a:rPr lang="en-US" sz="2400" b="1" dirty="0" err="1">
                <a:solidFill>
                  <a:schemeClr val="tx1"/>
                </a:solidFill>
              </a:rPr>
              <a:t>sosial</a:t>
            </a:r>
            <a:r>
              <a:rPr lang="en-US" sz="2400" b="1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33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dirty="0"/>
              <a:t>KAJIAN PENELITIAN SEBELUMNYA</a:t>
            </a:r>
            <a:endParaRPr kumimoji="1" lang="ja-JP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88820" y="2034540"/>
            <a:ext cx="2125980" cy="7818120"/>
          </a:xfrm>
          <a:prstGeom prst="rect">
            <a:avLst/>
          </a:prstGeom>
          <a:solidFill>
            <a:srgbClr val="F7F7F7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d-ID">
              <a:solidFill>
                <a:schemeClr val="accent6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739" y="2061187"/>
            <a:ext cx="12984932" cy="81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8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dirty="0"/>
              <a:t>Materi Penelitian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d-ID" altLang="ja-JP" sz="4400" dirty="0"/>
              <a:t>Hardware</a:t>
            </a:r>
            <a:endParaRPr kumimoji="1" lang="ja-JP" altLang="en-US" sz="44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2651760" y="3163612"/>
            <a:ext cx="14499410" cy="1598627"/>
          </a:xfrm>
        </p:spPr>
        <p:txBody>
          <a:bodyPr>
            <a:noAutofit/>
          </a:bodyPr>
          <a:lstStyle/>
          <a:p>
            <a:pPr lvl="0"/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ACER A315-41</a:t>
            </a:r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spesifikasi Processor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Reyzen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Memory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GB DDR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TB </a:t>
            </a:r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512 GB M.2 SATA.</a:t>
            </a:r>
            <a:endParaRPr lang="id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2400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d-ID" altLang="ja-JP" sz="4400" dirty="0"/>
              <a:t>Software</a:t>
            </a:r>
            <a:endParaRPr lang="ja-JP" altLang="en-US" sz="440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3072630" y="5524760"/>
            <a:ext cx="3693930" cy="217957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b="1" dirty="0" err="1"/>
              <a:t>Winbox</a:t>
            </a:r>
            <a:r>
              <a:rPr lang="en-US" altLang="ja-JP" sz="2400" b="1" dirty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b="1" dirty="0"/>
              <a:t>Putty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b="1" dirty="0"/>
              <a:t>Web Browser</a:t>
            </a: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d-ID" altLang="ja-JP" sz="4400" dirty="0"/>
              <a:t>Data</a:t>
            </a:r>
            <a:endParaRPr lang="ja-JP" altLang="en-US" sz="44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>
          <a:xfrm>
            <a:off x="3072630" y="7704338"/>
            <a:ext cx="13523730" cy="1728450"/>
          </a:xfrm>
        </p:spPr>
        <p:txBody>
          <a:bodyPr>
            <a:normAutofit/>
          </a:bodyPr>
          <a:lstStyle/>
          <a:p>
            <a:r>
              <a:rPr lang="id-ID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yang digunakan dalam penelitian ini adalah data yang diambil dari nilai uji produk dan uji manfaat.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プレースホルダー 7">
            <a:extLst>
              <a:ext uri="{FF2B5EF4-FFF2-40B4-BE49-F238E27FC236}">
                <a16:creationId xmlns:a16="http://schemas.microsoft.com/office/drawing/2014/main" id="{642FD301-C3F6-4577-AE58-50113CE9817C}"/>
              </a:ext>
            </a:extLst>
          </p:cNvPr>
          <p:cNvSpPr txBox="1">
            <a:spLocks/>
          </p:cNvSpPr>
          <p:nvPr/>
        </p:nvSpPr>
        <p:spPr>
          <a:xfrm>
            <a:off x="5735348" y="5524759"/>
            <a:ext cx="4254472" cy="2179577"/>
          </a:xfrm>
          <a:prstGeom prst="rect">
            <a:avLst/>
          </a:prstGeom>
        </p:spPr>
        <p:txBody>
          <a:bodyPr vert="horz" lIns="163275" tIns="81638" rIns="163275" bIns="81638" rtlCol="0" anchor="t">
            <a:norm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altLang="ja-JP" sz="2400" b="1" dirty="0"/>
              <a:t>Microsoft Office2019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ja-JP" sz="2400" b="1" dirty="0"/>
              <a:t>VirtualBox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ja-JP" sz="2400" b="1" dirty="0" err="1"/>
              <a:t>LibreSpeed</a:t>
            </a:r>
            <a:endParaRPr lang="en-US" altLang="ja-JP" sz="2400" b="1" dirty="0"/>
          </a:p>
        </p:txBody>
      </p:sp>
      <p:sp>
        <p:nvSpPr>
          <p:cNvPr id="13" name="テキスト プレースホルダー 7">
            <a:extLst>
              <a:ext uri="{FF2B5EF4-FFF2-40B4-BE49-F238E27FC236}">
                <a16:creationId xmlns:a16="http://schemas.microsoft.com/office/drawing/2014/main" id="{957F8783-E330-446D-9B52-2EE66809EC5F}"/>
              </a:ext>
            </a:extLst>
          </p:cNvPr>
          <p:cNvSpPr txBox="1">
            <a:spLocks/>
          </p:cNvSpPr>
          <p:nvPr/>
        </p:nvSpPr>
        <p:spPr>
          <a:xfrm>
            <a:off x="9608800" y="5524759"/>
            <a:ext cx="4254472" cy="2179577"/>
          </a:xfrm>
          <a:prstGeom prst="rect">
            <a:avLst/>
          </a:prstGeom>
        </p:spPr>
        <p:txBody>
          <a:bodyPr vert="horz" lIns="163275" tIns="81638" rIns="163275" bIns="81638" rtlCol="0" anchor="t">
            <a:norm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altLang="ja-JP" sz="2400" b="1" dirty="0"/>
              <a:t>SPSS</a:t>
            </a:r>
          </a:p>
        </p:txBody>
      </p:sp>
    </p:spTree>
    <p:extLst>
      <p:ext uri="{BB962C8B-B14F-4D97-AF65-F5344CB8AC3E}">
        <p14:creationId xmlns:p14="http://schemas.microsoft.com/office/powerpoint/2010/main" val="3264863638"/>
      </p:ext>
    </p:extLst>
  </p:cSld>
  <p:clrMapOvr>
    <a:masterClrMapping/>
  </p:clrMapOvr>
  <p:transition spd="slow" advTm="8307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altLang="ja-JP" sz="5400" dirty="0"/>
              <a:t>METODE PENELITIAN</a:t>
            </a:r>
            <a:endParaRPr kumimoji="1" lang="ja-JP" altLang="en-US" sz="5400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7992214" y="2407196"/>
            <a:ext cx="1080120" cy="72008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/>
          </p:nvPr>
        </p:nvSpPr>
        <p:spPr>
          <a:xfrm>
            <a:off x="8208238" y="2291316"/>
            <a:ext cx="648072" cy="1008112"/>
          </a:xfrm>
        </p:spPr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9143206" y="2407196"/>
            <a:ext cx="8278990" cy="720080"/>
          </a:xfrm>
        </p:spPr>
        <p:txBody>
          <a:bodyPr/>
          <a:lstStyle/>
          <a:p>
            <a:pPr lvl="0"/>
            <a:r>
              <a:rPr lang="id-ID" sz="3600" b="1" i="1" dirty="0"/>
              <a:t>Analisys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>
          <a:xfrm>
            <a:off x="9276220" y="3127277"/>
            <a:ext cx="9010193" cy="1015306"/>
          </a:xfrm>
        </p:spPr>
        <p:txBody>
          <a:bodyPr/>
          <a:lstStyle/>
          <a:p>
            <a:r>
              <a:rPr lang="nn-NO" b="1" dirty="0">
                <a:solidFill>
                  <a:schemeClr val="tx1"/>
                </a:solidFill>
              </a:rPr>
              <a:t>Pengumpulan data dan informasi dilakukan untuk dianalisis dan didefinisikan  kebutuhan  yang  harus  dipenuhi  oleh  sistem  yang  akan dibangun. 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5"/>
          </p:nvPr>
        </p:nvSpPr>
        <p:spPr>
          <a:xfrm>
            <a:off x="7980076" y="4142583"/>
            <a:ext cx="1080120" cy="72008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6"/>
          </p:nvPr>
        </p:nvSpPr>
        <p:spPr>
          <a:xfrm>
            <a:off x="8196100" y="4026703"/>
            <a:ext cx="648072" cy="1008112"/>
          </a:xfrm>
        </p:spPr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7"/>
          </p:nvPr>
        </p:nvSpPr>
        <p:spPr>
          <a:xfrm>
            <a:off x="9143206" y="4142583"/>
            <a:ext cx="8266852" cy="720080"/>
          </a:xfrm>
        </p:spPr>
        <p:txBody>
          <a:bodyPr/>
          <a:lstStyle/>
          <a:p>
            <a:pPr lvl="0"/>
            <a:r>
              <a:rPr lang="id-ID" sz="3600" b="1" i="1" dirty="0"/>
              <a:t>Design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8"/>
          </p:nvPr>
        </p:nvSpPr>
        <p:spPr>
          <a:xfrm>
            <a:off x="9214080" y="4934671"/>
            <a:ext cx="9416820" cy="849706"/>
          </a:xfrm>
        </p:spPr>
        <p:txBody>
          <a:bodyPr/>
          <a:lstStyle/>
          <a:p>
            <a:r>
              <a:rPr lang="id-ID" b="1" dirty="0">
                <a:solidFill>
                  <a:schemeClr val="tx1"/>
                </a:solidFill>
              </a:rPr>
              <a:t>Dari  data-data  yang  didapatkan  sebelumnya,  tahap design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id-ID" b="1" dirty="0">
                <a:solidFill>
                  <a:schemeClr val="tx1"/>
                </a:solidFill>
              </a:rPr>
              <a:t>ini akan membuat gambar desain jaringan interkoneksi yang akan dibangun.</a:t>
            </a:r>
            <a:endParaRPr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9"/>
          </p:nvPr>
        </p:nvSpPr>
        <p:spPr>
          <a:xfrm>
            <a:off x="7992214" y="5784377"/>
            <a:ext cx="1080120" cy="72008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0"/>
          </p:nvPr>
        </p:nvSpPr>
        <p:spPr>
          <a:xfrm>
            <a:off x="8208238" y="5668497"/>
            <a:ext cx="648072" cy="1008112"/>
          </a:xfrm>
        </p:spPr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1"/>
          </p:nvPr>
        </p:nvSpPr>
        <p:spPr>
          <a:xfrm>
            <a:off x="9095352" y="5784377"/>
            <a:ext cx="8326844" cy="720080"/>
          </a:xfrm>
        </p:spPr>
        <p:txBody>
          <a:bodyPr/>
          <a:lstStyle/>
          <a:p>
            <a:pPr lvl="0"/>
            <a:r>
              <a:rPr lang="id-ID" sz="3600" b="1" i="1" dirty="0"/>
              <a:t>Simulation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2"/>
          </p:nvPr>
        </p:nvSpPr>
        <p:spPr>
          <a:xfrm>
            <a:off x="9214080" y="6576464"/>
            <a:ext cx="9072333" cy="1150901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Dalam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tahap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simulasi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ini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bertujuan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untuk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melihat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kinerja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awal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jaringan</a:t>
            </a:r>
            <a:r>
              <a:rPr lang="en-US" b="1" dirty="0">
                <a:solidFill>
                  <a:schemeClr val="tx1"/>
                </a:solidFill>
              </a:rPr>
              <a:t> yang </a:t>
            </a:r>
            <a:r>
              <a:rPr lang="en-US" b="1" dirty="0" err="1">
                <a:solidFill>
                  <a:schemeClr val="tx1"/>
                </a:solidFill>
              </a:rPr>
              <a:t>akan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dibangun</a:t>
            </a:r>
            <a:r>
              <a:rPr lang="en-US" b="1" dirty="0">
                <a:solidFill>
                  <a:schemeClr val="tx1"/>
                </a:solidFill>
              </a:rPr>
              <a:t> dan </a:t>
            </a:r>
            <a:r>
              <a:rPr lang="en-US" b="1" dirty="0" err="1">
                <a:solidFill>
                  <a:schemeClr val="tx1"/>
                </a:solidFill>
              </a:rPr>
              <a:t>sebagai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bahan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pertimbangan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sebelum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jaringan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benarbenar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diterapkan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3"/>
          </p:nvPr>
        </p:nvSpPr>
        <p:spPr>
          <a:xfrm>
            <a:off x="7986532" y="7519764"/>
            <a:ext cx="1080120" cy="72008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34"/>
          </p:nvPr>
        </p:nvSpPr>
        <p:spPr>
          <a:xfrm>
            <a:off x="8202556" y="7403884"/>
            <a:ext cx="648072" cy="1008112"/>
          </a:xfrm>
        </p:spPr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35"/>
          </p:nvPr>
        </p:nvSpPr>
        <p:spPr>
          <a:xfrm>
            <a:off x="9066652" y="7519764"/>
            <a:ext cx="8349862" cy="720080"/>
          </a:xfrm>
        </p:spPr>
        <p:txBody>
          <a:bodyPr/>
          <a:lstStyle/>
          <a:p>
            <a:pPr lvl="0"/>
            <a:r>
              <a:rPr lang="id-ID" sz="3600" b="1" i="1" dirty="0"/>
              <a:t>Implementation</a:t>
            </a:r>
            <a:endParaRPr lang="id-ID" sz="3600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36"/>
          </p:nvPr>
        </p:nvSpPr>
        <p:spPr>
          <a:xfrm>
            <a:off x="9143206" y="8311852"/>
            <a:ext cx="8687594" cy="1975148"/>
          </a:xfrm>
        </p:spPr>
        <p:txBody>
          <a:bodyPr/>
          <a:lstStyle/>
          <a:p>
            <a:r>
              <a:rPr lang="id-ID" sz="2400" b="1" dirty="0">
                <a:solidFill>
                  <a:schemeClr val="tx1"/>
                </a:solidFill>
              </a:rPr>
              <a:t>Setelah  melakukan  tahapan  simulasi  penerapan  metode  HTB dan pengujian QoS, diharapkan semua yang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id-ID" sz="2400" b="1" dirty="0">
                <a:solidFill>
                  <a:schemeClr val="tx1"/>
                </a:solidFill>
              </a:rPr>
              <a:t>dibutuhkan saat implementasi telah    terpenuhi.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Prototyping</a:t>
            </a:r>
          </a:p>
        </p:txBody>
      </p:sp>
      <p:pic>
        <p:nvPicPr>
          <p:cNvPr id="1026" name="Picture 2" descr="https://www.mits-co.com/images/logos/mikrotikfront.png">
            <a:extLst>
              <a:ext uri="{FF2B5EF4-FFF2-40B4-BE49-F238E27FC236}">
                <a16:creationId xmlns:a16="http://schemas.microsoft.com/office/drawing/2014/main" id="{0B52F107-467F-44B9-B36C-0401ABF74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54" y="3212199"/>
            <a:ext cx="7067550" cy="385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370312"/>
      </p:ext>
    </p:extLst>
  </p:cSld>
  <p:clrMapOvr>
    <a:masterClrMapping/>
  </p:clrMapOvr>
  <p:transition spd="slow" advTm="8070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dirty="0"/>
              <a:t>UJI PRODUK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id-ID" sz="3600" i="1" dirty="0"/>
              <a:t>Operation</a:t>
            </a:r>
            <a:endParaRPr lang="id-ID" sz="3600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4"/>
          </p:nvPr>
        </p:nvSpPr>
        <p:spPr>
          <a:xfrm>
            <a:off x="12112422" y="3377719"/>
            <a:ext cx="6275510" cy="1587842"/>
          </a:xfrm>
        </p:spPr>
        <p:txBody>
          <a:bodyPr/>
          <a:lstStyle/>
          <a:p>
            <a:r>
              <a:rPr lang="id-ID" sz="2000" b="1" dirty="0"/>
              <a:t>Pengoperasian manajemen bandwidthmenggunakan HTBini dapat mengatur traffickoneksi dengan stabil.</a:t>
            </a:r>
            <a:endParaRPr kumimoji="1" lang="ja-JP" altLang="en-US" sz="2000" b="1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5"/>
          </p:nvPr>
        </p:nvSpPr>
        <p:spPr>
          <a:xfrm>
            <a:off x="13106455" y="4845306"/>
            <a:ext cx="5179958" cy="720080"/>
          </a:xfrm>
        </p:spPr>
        <p:txBody>
          <a:bodyPr/>
          <a:lstStyle/>
          <a:p>
            <a:pPr lvl="0"/>
            <a:r>
              <a:rPr lang="id-ID" sz="3600" i="1" dirty="0"/>
              <a:t>Reliability and durability</a:t>
            </a:r>
            <a:endParaRPr lang="id-ID" sz="360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6"/>
          </p:nvPr>
        </p:nvSpPr>
        <p:spPr>
          <a:xfrm>
            <a:off x="13106455" y="5600950"/>
            <a:ext cx="5124835" cy="1223322"/>
          </a:xfrm>
        </p:spPr>
        <p:txBody>
          <a:bodyPr/>
          <a:lstStyle/>
          <a:p>
            <a:r>
              <a:rPr lang="id-ID" sz="2000" b="1" dirty="0"/>
              <a:t>Alat dapat digunakan berungkali dan tetap memberi hasil yang sesuai dengan keadaan pada saat pengujian.</a:t>
            </a: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lvl="0"/>
            <a:r>
              <a:rPr lang="id-ID" sz="3600" i="1" dirty="0"/>
              <a:t>Conformance</a:t>
            </a:r>
            <a:endParaRPr lang="id-ID" sz="3600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id-ID" sz="2000" b="1" dirty="0"/>
              <a:t>Alat sistem keamanan ini digunakan sesuai dengan spesifikasi.</a:t>
            </a: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lvl="0"/>
            <a:r>
              <a:rPr lang="id-ID" sz="3600" i="1" dirty="0"/>
              <a:t>Quality</a:t>
            </a:r>
            <a:endParaRPr lang="id-ID" sz="3600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30"/>
          </p:nvPr>
        </p:nvSpPr>
        <p:spPr>
          <a:xfrm>
            <a:off x="159139" y="3544094"/>
            <a:ext cx="5966460" cy="1203151"/>
          </a:xfrm>
        </p:spPr>
        <p:txBody>
          <a:bodyPr/>
          <a:lstStyle/>
          <a:p>
            <a:r>
              <a:rPr lang="id-ID" sz="2000" b="1" i="1" dirty="0"/>
              <a:t>IMPLEMENTASI MANAJEMEN </a:t>
            </a:r>
            <a:r>
              <a:rPr lang="en-US" sz="2000" b="1" i="1" dirty="0" err="1"/>
              <a:t>ini</a:t>
            </a:r>
            <a:r>
              <a:rPr lang="en-US" sz="2000" b="1" i="1" dirty="0"/>
              <a:t> </a:t>
            </a:r>
            <a:r>
              <a:rPr lang="id-ID" sz="2000" b="1" i="1" dirty="0"/>
              <a:t>memiliki kualitas yang baik</a:t>
            </a:r>
            <a:endParaRPr lang="id-ID" sz="2000" b="1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31"/>
          </p:nvPr>
        </p:nvSpPr>
        <p:spPr>
          <a:xfrm>
            <a:off x="807897" y="4785623"/>
            <a:ext cx="4782428" cy="720080"/>
          </a:xfrm>
        </p:spPr>
        <p:txBody>
          <a:bodyPr/>
          <a:lstStyle/>
          <a:p>
            <a:pPr lvl="0"/>
            <a:r>
              <a:rPr lang="id-ID" sz="3600" i="1" dirty="0"/>
              <a:t>Appearance</a:t>
            </a:r>
            <a:endParaRPr lang="id-ID" sz="3600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32"/>
          </p:nvPr>
        </p:nvSpPr>
        <p:spPr>
          <a:xfrm>
            <a:off x="953073" y="5659795"/>
            <a:ext cx="4802931" cy="1223322"/>
          </a:xfrm>
        </p:spPr>
        <p:txBody>
          <a:bodyPr/>
          <a:lstStyle/>
          <a:p>
            <a:r>
              <a:rPr lang="en-US" sz="2000" b="1" i="1" dirty="0" err="1"/>
              <a:t>Implementasi</a:t>
            </a:r>
            <a:r>
              <a:rPr lang="en-US" sz="2000" b="1" i="1" dirty="0"/>
              <a:t> </a:t>
            </a:r>
            <a:r>
              <a:rPr lang="en-US" sz="2000" b="1" i="1" dirty="0" err="1"/>
              <a:t>Manajemen</a:t>
            </a:r>
            <a:r>
              <a:rPr lang="en-US" sz="2000" b="1" i="1" dirty="0"/>
              <a:t> </a:t>
            </a:r>
            <a:r>
              <a:rPr lang="en-US" sz="2000" b="1" i="1" dirty="0" err="1"/>
              <a:t>ini</a:t>
            </a:r>
            <a:r>
              <a:rPr lang="en-US" sz="2000" b="1" i="1" dirty="0"/>
              <a:t> </a:t>
            </a:r>
            <a:r>
              <a:rPr lang="en-US" sz="2000" b="1" i="1" dirty="0" err="1"/>
              <a:t>Memiliki</a:t>
            </a:r>
            <a:r>
              <a:rPr lang="en-US" sz="2000" b="1" i="1" dirty="0"/>
              <a:t> </a:t>
            </a:r>
            <a:r>
              <a:rPr lang="en-US" sz="2000" b="1" i="1" dirty="0" err="1"/>
              <a:t>tamplian</a:t>
            </a:r>
            <a:r>
              <a:rPr lang="en-US" sz="2000" b="1" i="1" dirty="0"/>
              <a:t> </a:t>
            </a:r>
            <a:r>
              <a:rPr lang="en-US" sz="2000" b="1" i="1" dirty="0" err="1"/>
              <a:t>Topologi</a:t>
            </a:r>
            <a:r>
              <a:rPr lang="en-US" sz="2000" b="1" i="1" dirty="0"/>
              <a:t> yang </a:t>
            </a:r>
            <a:r>
              <a:rPr lang="en-US" sz="2000" b="1" i="1" dirty="0" err="1"/>
              <a:t>mudah</a:t>
            </a:r>
            <a:r>
              <a:rPr lang="en-US" sz="2000" b="1" i="1" dirty="0"/>
              <a:t> di </a:t>
            </a:r>
            <a:r>
              <a:rPr lang="en-US" sz="2000" b="1" i="1" dirty="0" err="1"/>
              <a:t>pahami</a:t>
            </a:r>
            <a:endParaRPr kumimoji="1" lang="ja-JP" altLang="en-US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33"/>
          </p:nvPr>
        </p:nvSpPr>
        <p:spPr>
          <a:xfrm>
            <a:off x="737849" y="7120372"/>
            <a:ext cx="4782428" cy="720080"/>
          </a:xfrm>
        </p:spPr>
        <p:txBody>
          <a:bodyPr/>
          <a:lstStyle/>
          <a:p>
            <a:pPr lvl="0"/>
            <a:r>
              <a:rPr lang="id-ID" sz="3600" i="1" dirty="0"/>
              <a:t>Serviceability</a:t>
            </a:r>
            <a:endParaRPr lang="id-ID" sz="3600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34"/>
          </p:nvPr>
        </p:nvSpPr>
        <p:spPr>
          <a:xfrm>
            <a:off x="717346" y="7994544"/>
            <a:ext cx="4802931" cy="1223322"/>
          </a:xfrm>
        </p:spPr>
        <p:txBody>
          <a:bodyPr/>
          <a:lstStyle/>
          <a:p>
            <a:r>
              <a:rPr lang="id-ID" sz="2000" b="1" i="1" dirty="0"/>
              <a:t>IMPLEMENTASI MANAJEMEN </a:t>
            </a:r>
            <a:r>
              <a:rPr lang="id-ID" sz="2000" b="1" dirty="0"/>
              <a:t>dapat menyediakan layanan yang dibutuhkan client. </a:t>
            </a:r>
          </a:p>
        </p:txBody>
      </p:sp>
      <p:sp>
        <p:nvSpPr>
          <p:cNvPr id="44" name="テキスト プレースホルダー 43"/>
          <p:cNvSpPr>
            <a:spLocks noGrp="1"/>
          </p:cNvSpPr>
          <p:nvPr>
            <p:ph type="body" sz="quarter" idx="40"/>
          </p:nvPr>
        </p:nvSpPr>
        <p:spPr>
          <a:xfrm>
            <a:off x="7887661" y="4661645"/>
            <a:ext cx="2851409" cy="2162627"/>
          </a:xfrm>
        </p:spPr>
        <p:txBody>
          <a:bodyPr/>
          <a:lstStyle/>
          <a:p>
            <a:r>
              <a:rPr lang="id-ID" i="1" dirty="0"/>
              <a:t>Dimension of quality for goods</a:t>
            </a:r>
            <a:endParaRPr kumimoji="1" lang="ja-JP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04291" y="2967155"/>
            <a:ext cx="409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942377" y="4229229"/>
            <a:ext cx="409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42377" y="6501106"/>
            <a:ext cx="409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48656" y="7879204"/>
            <a:ext cx="409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70893" y="6501106"/>
            <a:ext cx="409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6207" y="4229228"/>
            <a:ext cx="409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40202487"/>
      </p:ext>
    </p:extLst>
  </p:cSld>
  <p:clrMapOvr>
    <a:masterClrMapping/>
  </p:clrMapOvr>
  <p:transition spd="slow" advTm="17958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Perancangan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br>
              <a:rPr kumimoji="1" lang="id-ID" altLang="ja-JP" dirty="0"/>
            </a:br>
            <a:br>
              <a:rPr lang="id-ID" altLang="ja-JP" dirty="0"/>
            </a:br>
            <a:r>
              <a:rPr lang="id-ID" sz="4000" dirty="0">
                <a:latin typeface="Times New Roman" pitchFamily="18" charset="0"/>
                <a:cs typeface="Times New Roman" pitchFamily="18" charset="0"/>
              </a:rPr>
              <a:t>Perancangan sistem merupakan tahap selanjutnya setelah pendefinisian kebutuhan sistem. Perancangan sistem perlu dilakukan agar memberikan gambaran yang jelas dan lengkap tentang rancang bangun dan implementasi bagaimana sistem dibuat.</a:t>
            </a:r>
            <a:endParaRPr kumimoji="1" lang="ja-JP" altLang="en-US" sz="4000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AA21EF5-ED75-42A6-86F4-C26371E2416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26980" y="600074"/>
            <a:ext cx="9692639" cy="845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5FAC793-8CC2-496F-AA90-1D66975F0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342025"/>
              </p:ext>
            </p:extLst>
          </p:nvPr>
        </p:nvGraphicFramePr>
        <p:xfrm>
          <a:off x="9395460" y="0"/>
          <a:ext cx="8280186" cy="10166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3095443" imgH="6362716" progId="Visio.Drawing.15">
                  <p:embed/>
                </p:oleObj>
              </mc:Choice>
              <mc:Fallback>
                <p:oleObj name="Visio" r:id="rId3" imgW="3095443" imgH="636271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5460" y="0"/>
                        <a:ext cx="8280186" cy="101666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722582"/>
      </p:ext>
    </p:extLst>
  </p:cSld>
  <p:clrMapOvr>
    <a:masterClrMapping/>
  </p:clrMapOvr>
  <p:transition spd="slow" advTm="3037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dirty="0"/>
              <a:t>LATAR BELAKANG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Let’s Begin Now!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2480900" y="5463540"/>
            <a:ext cx="13938025" cy="424309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Pada masa modern </a:t>
            </a:r>
            <a:r>
              <a:rPr lang="en-US" sz="3600" dirty="0" err="1">
                <a:solidFill>
                  <a:schemeClr val="tx1"/>
                </a:solidFill>
              </a:rPr>
              <a:t>seperti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ini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kebutuhan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akan</a:t>
            </a:r>
            <a:r>
              <a:rPr lang="en-US" sz="3600" dirty="0">
                <a:solidFill>
                  <a:schemeClr val="tx1"/>
                </a:solidFill>
              </a:rPr>
              <a:t> internet </a:t>
            </a:r>
            <a:r>
              <a:rPr lang="en-US" sz="3600" dirty="0" err="1">
                <a:solidFill>
                  <a:schemeClr val="tx1"/>
                </a:solidFill>
              </a:rPr>
              <a:t>semakin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meningkat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tajam</a:t>
            </a:r>
            <a:r>
              <a:rPr lang="en-US" sz="3600" dirty="0">
                <a:solidFill>
                  <a:schemeClr val="tx1"/>
                </a:solidFill>
              </a:rPr>
              <a:t>, </a:t>
            </a:r>
            <a:r>
              <a:rPr lang="en-US" sz="3600" dirty="0" err="1">
                <a:solidFill>
                  <a:schemeClr val="tx1"/>
                </a:solidFill>
              </a:rPr>
              <a:t>baik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itu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untuk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bekerja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mengolah</a:t>
            </a:r>
            <a:r>
              <a:rPr lang="en-US" sz="3600" dirty="0">
                <a:solidFill>
                  <a:schemeClr val="tx1"/>
                </a:solidFill>
              </a:rPr>
              <a:t> data dan </a:t>
            </a:r>
            <a:r>
              <a:rPr lang="en-US" sz="3600" dirty="0" err="1">
                <a:solidFill>
                  <a:schemeClr val="tx1"/>
                </a:solidFill>
              </a:rPr>
              <a:t>hiburan</a:t>
            </a:r>
            <a:r>
              <a:rPr lang="en-US" sz="3600" dirty="0">
                <a:solidFill>
                  <a:schemeClr val="tx1"/>
                </a:solidFill>
              </a:rPr>
              <a:t>. </a:t>
            </a:r>
            <a:r>
              <a:rPr lang="en-US" sz="3600" dirty="0" err="1">
                <a:solidFill>
                  <a:schemeClr val="tx1"/>
                </a:solidFill>
              </a:rPr>
              <a:t>Untuk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membangun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infrastruktur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jaringan</a:t>
            </a:r>
            <a:r>
              <a:rPr lang="en-US" sz="3600" dirty="0">
                <a:solidFill>
                  <a:schemeClr val="tx1"/>
                </a:solidFill>
              </a:rPr>
              <a:t> yang </a:t>
            </a:r>
            <a:r>
              <a:rPr lang="en-US" sz="3600" dirty="0" err="1">
                <a:solidFill>
                  <a:schemeClr val="tx1"/>
                </a:solidFill>
              </a:rPr>
              <a:t>baik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tentunya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dibutuhkan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penanganan</a:t>
            </a:r>
            <a:r>
              <a:rPr lang="en-US" sz="3600" dirty="0">
                <a:solidFill>
                  <a:schemeClr val="tx1"/>
                </a:solidFill>
              </a:rPr>
              <a:t> yang </a:t>
            </a:r>
            <a:r>
              <a:rPr lang="en-US" sz="3600" dirty="0" err="1">
                <a:solidFill>
                  <a:schemeClr val="tx1"/>
                </a:solidFill>
              </a:rPr>
              <a:t>tepat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sesuai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dengan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kondisi</a:t>
            </a:r>
            <a:r>
              <a:rPr lang="en-US" sz="3600" dirty="0">
                <a:solidFill>
                  <a:schemeClr val="tx1"/>
                </a:solidFill>
              </a:rPr>
              <a:t> di </a:t>
            </a:r>
            <a:r>
              <a:rPr lang="en-US" sz="3600" dirty="0" err="1">
                <a:solidFill>
                  <a:schemeClr val="tx1"/>
                </a:solidFill>
              </a:rPr>
              <a:t>lapangan</a:t>
            </a:r>
            <a:r>
              <a:rPr lang="en-US" sz="3600" dirty="0">
                <a:solidFill>
                  <a:schemeClr val="tx1"/>
                </a:solidFill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38360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697">
        <p14:ripple/>
      </p:transition>
    </mc:Choice>
    <mc:Fallback xmlns="">
      <p:transition spd="slow" advTm="4697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id-ID" altLang="ja-JP" dirty="0"/>
              <a:t>DIAGRAM ALIR</a:t>
            </a:r>
            <a:br>
              <a:rPr kumimoji="1" lang="id-ID" altLang="ja-JP" dirty="0"/>
            </a:br>
            <a:br>
              <a:rPr lang="id-ID" altLang="ja-JP" dirty="0"/>
            </a:br>
            <a:r>
              <a:rPr lang="id-ID" sz="4800" dirty="0"/>
              <a:t>Untuk mempermudah dalam penerapan HTB, dibuat rancangan diagram alir (flowchart) sehingga pembuatan simple queue dapat dilakukan secara terurut. </a:t>
            </a:r>
            <a:endParaRPr kumimoji="1" lang="ja-JP" altLang="en-US" sz="4800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23C2FA-2204-4801-BD74-A5A26C9A0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0595" y="-913145"/>
            <a:ext cx="329702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853F42-B1EE-479C-B05E-B8F9A34A9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786458"/>
              </p:ext>
            </p:extLst>
          </p:nvPr>
        </p:nvGraphicFramePr>
        <p:xfrm>
          <a:off x="9456820" y="1"/>
          <a:ext cx="8759393" cy="1028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3486156" imgH="8267684" progId="Visio.Drawing.15">
                  <p:embed/>
                </p:oleObj>
              </mc:Choice>
              <mc:Fallback>
                <p:oleObj name="Visio" r:id="rId3" imgW="3486156" imgH="826768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6820" y="1"/>
                        <a:ext cx="8759393" cy="10287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357412"/>
      </p:ext>
    </p:extLst>
  </p:cSld>
  <p:clrMapOvr>
    <a:masterClrMapping/>
  </p:clrMapOvr>
  <p:transition spd="slow" advTm="3037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d-ID" altLang="ja-JP" dirty="0"/>
              <a:t>ACTIVITY DIAGRAM</a:t>
            </a:r>
            <a:br>
              <a:rPr kumimoji="1" lang="id-ID" altLang="ja-JP" dirty="0"/>
            </a:br>
            <a:br>
              <a:rPr lang="id-ID" altLang="ja-JP" dirty="0"/>
            </a:br>
            <a:r>
              <a:rPr lang="id-ID" altLang="ja-JP" sz="4800" dirty="0"/>
              <a:t>Activity Diagram menggambarkan berbagai alir aktivitas dalam sistem yang dirancang, bagaimana masing-masing alir berawal, decision yang mungkin terjadi dan bagaimana mereka berakhir.</a:t>
            </a:r>
            <a:endParaRPr kumimoji="1" lang="ja-JP" altLang="en-US" sz="11500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21</a:t>
            </a:fld>
            <a:endParaRPr lang="ja-JP" alt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808" y="38417"/>
            <a:ext cx="8544152" cy="905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78346"/>
      </p:ext>
    </p:extLst>
  </p:cSld>
  <p:clrMapOvr>
    <a:masterClrMapping/>
  </p:clrMapOvr>
  <p:transition spd="slow" advTm="3037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9EB52D-4055-4BDE-8D14-CC3EE77557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F8A29E-4A9B-4F6C-B64C-E5902DD6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Topologi</a:t>
            </a:r>
            <a:br>
              <a:rPr lang="en-US" dirty="0"/>
            </a:br>
            <a:br>
              <a:rPr lang="en-US" dirty="0"/>
            </a:br>
            <a:r>
              <a:rPr lang="en-US" sz="4800" dirty="0" err="1"/>
              <a:t>Penggunaan</a:t>
            </a:r>
            <a:r>
              <a:rPr lang="en-US" sz="4800" dirty="0"/>
              <a:t> </a:t>
            </a:r>
            <a:r>
              <a:rPr lang="en-US" sz="4800" dirty="0" err="1"/>
              <a:t>topologi</a:t>
            </a:r>
            <a:r>
              <a:rPr lang="en-US" sz="4800" dirty="0"/>
              <a:t> </a:t>
            </a:r>
            <a:r>
              <a:rPr lang="en-US" sz="4800" dirty="0" err="1"/>
              <a:t>dalam</a:t>
            </a:r>
            <a:r>
              <a:rPr lang="en-US" sz="4800" dirty="0"/>
              <a:t> </a:t>
            </a:r>
            <a:r>
              <a:rPr lang="en-US" sz="4800" dirty="0" err="1"/>
              <a:t>lingkup</a:t>
            </a:r>
            <a:r>
              <a:rPr lang="en-US" sz="4800" dirty="0"/>
              <a:t> </a:t>
            </a:r>
            <a:r>
              <a:rPr lang="en-US" sz="4800" dirty="0" err="1"/>
              <a:t>kecil</a:t>
            </a:r>
            <a:r>
              <a:rPr lang="en-US" sz="4800" dirty="0"/>
              <a:t> yang </a:t>
            </a:r>
            <a:r>
              <a:rPr lang="en-US" sz="4800" dirty="0" err="1"/>
              <a:t>diambil</a:t>
            </a:r>
            <a:r>
              <a:rPr lang="en-US" sz="4800" dirty="0"/>
              <a:t> </a:t>
            </a:r>
            <a:r>
              <a:rPr lang="en-US" sz="4800" dirty="0" err="1"/>
              <a:t>dari</a:t>
            </a:r>
            <a:r>
              <a:rPr lang="en-US" sz="4800" dirty="0"/>
              <a:t> </a:t>
            </a:r>
            <a:r>
              <a:rPr lang="en-US" sz="4800" dirty="0" err="1"/>
              <a:t>topologi</a:t>
            </a:r>
            <a:r>
              <a:rPr lang="en-US" sz="4800" dirty="0"/>
              <a:t> yang </a:t>
            </a:r>
            <a:r>
              <a:rPr lang="en-US" sz="4800" dirty="0" err="1"/>
              <a:t>digunakan</a:t>
            </a:r>
            <a:r>
              <a:rPr lang="en-US" sz="4800" dirty="0"/>
              <a:t> </a:t>
            </a:r>
            <a:r>
              <a:rPr lang="en-US" sz="4800" dirty="0" err="1"/>
              <a:t>jaringan</a:t>
            </a:r>
            <a:r>
              <a:rPr lang="en-US" sz="4800" dirty="0"/>
              <a:t> STMIK </a:t>
            </a:r>
            <a:r>
              <a:rPr lang="en-US" sz="4800" dirty="0" err="1"/>
              <a:t>widya</a:t>
            </a:r>
            <a:r>
              <a:rPr lang="en-US" sz="4800" dirty="0"/>
              <a:t> </a:t>
            </a:r>
            <a:r>
              <a:rPr lang="en-US" sz="4800" dirty="0" err="1"/>
              <a:t>utama</a:t>
            </a:r>
            <a:r>
              <a:rPr lang="en-US" sz="4800" dirty="0"/>
              <a:t>.  </a:t>
            </a:r>
            <a:br>
              <a:rPr lang="en-US" sz="6000" dirty="0"/>
            </a:br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9124CE3-1A8A-4EFE-B6C3-F0B426A22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730" y="2514600"/>
            <a:ext cx="3386808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B003010-2A54-42E5-8E51-0275AA1714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871500"/>
              </p:ext>
            </p:extLst>
          </p:nvPr>
        </p:nvGraphicFramePr>
        <p:xfrm>
          <a:off x="9441180" y="306524"/>
          <a:ext cx="8481060" cy="9074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3" imgW="8648632" imgH="7124779" progId="Visio.Drawing.15">
                  <p:embed/>
                </p:oleObj>
              </mc:Choice>
              <mc:Fallback>
                <p:oleObj name="Visio" r:id="rId3" imgW="8648632" imgH="712477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1180" y="306524"/>
                        <a:ext cx="8481060" cy="90749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124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04570-B60C-4749-B26D-3D5CCA883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E57F3F-DA50-4EE2-811A-BAA6980D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METODE </a:t>
            </a:r>
            <a:r>
              <a:rPr lang="en-US" b="1" i="1" dirty="0"/>
              <a:t>SIMPLE QUEUE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C909B-32D0-4E03-9547-FE536F884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593943" y="1005840"/>
            <a:ext cx="7996244" cy="8663940"/>
          </a:xfrm>
        </p:spPr>
        <p:txBody>
          <a:bodyPr/>
          <a:lstStyle/>
          <a:p>
            <a:pPr algn="ctr"/>
            <a:r>
              <a:rPr lang="en-US" sz="3600" b="1" dirty="0" err="1"/>
              <a:t>Metode</a:t>
            </a:r>
            <a:r>
              <a:rPr lang="en-US" sz="3600" b="1" dirty="0"/>
              <a:t> Simple Queue </a:t>
            </a:r>
            <a:r>
              <a:rPr lang="en-US" sz="3600" b="1" dirty="0" err="1"/>
              <a:t>merupakan</a:t>
            </a:r>
            <a:r>
              <a:rPr lang="en-US" sz="3600" b="1" dirty="0"/>
              <a:t> </a:t>
            </a:r>
            <a:r>
              <a:rPr lang="en-US" sz="3600" b="1" dirty="0" err="1"/>
              <a:t>metode</a:t>
            </a:r>
            <a:r>
              <a:rPr lang="en-US" sz="3600" b="1" dirty="0"/>
              <a:t> yang </a:t>
            </a:r>
            <a:r>
              <a:rPr lang="en-US" sz="3600" b="1" dirty="0" err="1"/>
              <a:t>cukup</a:t>
            </a:r>
            <a:r>
              <a:rPr lang="en-US" sz="3600" b="1" dirty="0"/>
              <a:t> </a:t>
            </a:r>
            <a:r>
              <a:rPr lang="en-US" sz="3600" b="1" dirty="0" err="1"/>
              <a:t>sederhana</a:t>
            </a:r>
            <a:r>
              <a:rPr lang="en-US" sz="3600" b="1" dirty="0"/>
              <a:t> </a:t>
            </a:r>
            <a:r>
              <a:rPr lang="en-US" sz="3600" b="1" dirty="0" err="1"/>
              <a:t>dalam</a:t>
            </a:r>
            <a:r>
              <a:rPr lang="en-US" sz="3600" b="1" dirty="0"/>
              <a:t> </a:t>
            </a:r>
            <a:r>
              <a:rPr lang="en-US" sz="3600" b="1" dirty="0" err="1"/>
              <a:t>melakukan</a:t>
            </a:r>
            <a:r>
              <a:rPr lang="en-US" sz="3600" b="1" dirty="0"/>
              <a:t> </a:t>
            </a:r>
            <a:r>
              <a:rPr lang="en-US" sz="3600" b="1" dirty="0" err="1"/>
              <a:t>konfigurasinya</a:t>
            </a:r>
            <a:r>
              <a:rPr lang="en-US" sz="3600" b="1" dirty="0"/>
              <a:t>. Pada </a:t>
            </a:r>
            <a:r>
              <a:rPr lang="en-US" sz="3600" b="1" dirty="0" err="1"/>
              <a:t>metode</a:t>
            </a:r>
            <a:r>
              <a:rPr lang="en-US" sz="3600" b="1" dirty="0"/>
              <a:t> simple queue </a:t>
            </a:r>
            <a:r>
              <a:rPr lang="en-US" sz="3600" b="1" dirty="0" err="1"/>
              <a:t>kita</a:t>
            </a:r>
            <a:r>
              <a:rPr lang="en-US" sz="3600" b="1" dirty="0"/>
              <a:t> </a:t>
            </a:r>
            <a:r>
              <a:rPr lang="en-US" sz="3600" b="1" dirty="0" err="1"/>
              <a:t>tidak</a:t>
            </a:r>
            <a:r>
              <a:rPr lang="en-US" sz="3600" b="1" dirty="0"/>
              <a:t> </a:t>
            </a:r>
            <a:r>
              <a:rPr lang="en-US" sz="3600" b="1" dirty="0" err="1"/>
              <a:t>bisa</a:t>
            </a:r>
            <a:r>
              <a:rPr lang="en-US" sz="3600" b="1" dirty="0"/>
              <a:t> </a:t>
            </a:r>
            <a:r>
              <a:rPr lang="en-US" sz="3600" b="1" dirty="0" err="1"/>
              <a:t>mengalokasikan</a:t>
            </a:r>
            <a:r>
              <a:rPr lang="en-US" sz="3600" b="1" dirty="0"/>
              <a:t> </a:t>
            </a:r>
            <a:r>
              <a:rPr lang="en-US" sz="3600" b="1" dirty="0" err="1"/>
              <a:t>Bandwith</a:t>
            </a:r>
            <a:r>
              <a:rPr lang="en-US" sz="3600" b="1" dirty="0"/>
              <a:t> </a:t>
            </a:r>
            <a:r>
              <a:rPr lang="en-US" sz="3600" b="1" dirty="0" err="1"/>
              <a:t>khusus</a:t>
            </a:r>
            <a:r>
              <a:rPr lang="en-US" sz="3600" b="1" dirty="0"/>
              <a:t> </a:t>
            </a:r>
            <a:r>
              <a:rPr lang="en-US" sz="3600" b="1" dirty="0" err="1"/>
              <a:t>buat</a:t>
            </a:r>
            <a:r>
              <a:rPr lang="en-US" sz="3600" b="1" dirty="0"/>
              <a:t> ICMP(internet Control Message Protocol) </a:t>
            </a:r>
            <a:r>
              <a:rPr lang="en-US" sz="3600" b="1" dirty="0" err="1"/>
              <a:t>sehingga</a:t>
            </a:r>
            <a:r>
              <a:rPr lang="en-US" sz="3600" b="1" dirty="0"/>
              <a:t> </a:t>
            </a:r>
            <a:r>
              <a:rPr lang="en-US" sz="3600" b="1" dirty="0" err="1"/>
              <a:t>apabila</a:t>
            </a:r>
            <a:r>
              <a:rPr lang="en-US" sz="3600" b="1" dirty="0"/>
              <a:t> </a:t>
            </a:r>
            <a:r>
              <a:rPr lang="en-US" sz="3600" b="1" dirty="0" err="1"/>
              <a:t>pemakaian</a:t>
            </a:r>
            <a:r>
              <a:rPr lang="en-US" sz="3600" b="1" dirty="0"/>
              <a:t> </a:t>
            </a:r>
            <a:r>
              <a:rPr lang="en-US" sz="3600" b="1" dirty="0" err="1"/>
              <a:t>Bandwith</a:t>
            </a:r>
            <a:r>
              <a:rPr lang="en-US" sz="3600" b="1" dirty="0"/>
              <a:t> pada client </a:t>
            </a:r>
            <a:r>
              <a:rPr lang="en-US" sz="3600" b="1" dirty="0" err="1"/>
              <a:t>sudah</a:t>
            </a:r>
            <a:r>
              <a:rPr lang="en-US" sz="3600" b="1" dirty="0"/>
              <a:t> </a:t>
            </a:r>
            <a:r>
              <a:rPr lang="en-US" sz="3600" b="1" dirty="0" err="1"/>
              <a:t>penuh</a:t>
            </a:r>
            <a:r>
              <a:rPr lang="en-US" sz="3600" b="1" dirty="0"/>
              <a:t> ping time </a:t>
            </a:r>
            <a:r>
              <a:rPr lang="en-US" sz="3600" b="1" dirty="0" err="1"/>
              <a:t>nya</a:t>
            </a:r>
            <a:r>
              <a:rPr lang="en-US" sz="3600" b="1" dirty="0"/>
              <a:t> </a:t>
            </a:r>
            <a:r>
              <a:rPr lang="en-US" sz="3600" b="1" dirty="0" err="1"/>
              <a:t>akan</a:t>
            </a:r>
            <a:r>
              <a:rPr lang="en-US" sz="3600" b="1" dirty="0"/>
              <a:t> naik dan </a:t>
            </a:r>
            <a:r>
              <a:rPr lang="en-US" sz="3600" b="1" dirty="0" err="1"/>
              <a:t>bahkan</a:t>
            </a:r>
            <a:r>
              <a:rPr lang="en-US" sz="3600" b="1" dirty="0"/>
              <a:t> RTO (Request time out)</a:t>
            </a:r>
          </a:p>
        </p:txBody>
      </p:sp>
    </p:spTree>
    <p:extLst>
      <p:ext uri="{BB962C8B-B14F-4D97-AF65-F5344CB8AC3E}">
        <p14:creationId xmlns:p14="http://schemas.microsoft.com/office/powerpoint/2010/main" val="2086836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CB943A-5162-44C4-9B93-1CF4E72C0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434B29-EE07-4951-80D2-F47476BD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26" y="190498"/>
            <a:ext cx="7920880" cy="9789977"/>
          </a:xfrm>
        </p:spPr>
        <p:txBody>
          <a:bodyPr>
            <a:normAutofit/>
          </a:bodyPr>
          <a:lstStyle/>
          <a:p>
            <a:r>
              <a:rPr lang="en-US" b="1" dirty="0"/>
              <a:t>HTB </a:t>
            </a:r>
            <a:br>
              <a:rPr lang="en-US" b="1" dirty="0"/>
            </a:br>
            <a:r>
              <a:rPr lang="en-US" sz="4800" b="1" dirty="0"/>
              <a:t>(</a:t>
            </a:r>
            <a:r>
              <a:rPr lang="en-US" sz="4800" b="1" i="1" dirty="0"/>
              <a:t>Hierarchical Token Bucket</a:t>
            </a:r>
            <a:r>
              <a:rPr lang="en-US" sz="4800" b="1" dirty="0"/>
              <a:t>)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3600" b="1" dirty="0" err="1"/>
              <a:t>metode</a:t>
            </a:r>
            <a:r>
              <a:rPr lang="en-US" sz="3600" b="1" dirty="0"/>
              <a:t> HTB </a:t>
            </a:r>
            <a:r>
              <a:rPr lang="en-US" sz="3600" b="1" dirty="0" err="1"/>
              <a:t>harus</a:t>
            </a:r>
            <a:r>
              <a:rPr lang="en-US" sz="3600" b="1" dirty="0"/>
              <a:t> </a:t>
            </a:r>
            <a:r>
              <a:rPr lang="en-US" sz="3600" b="1" dirty="0" err="1"/>
              <a:t>memperhatikan</a:t>
            </a:r>
            <a:r>
              <a:rPr lang="en-US" sz="3600" b="1" dirty="0"/>
              <a:t> </a:t>
            </a:r>
            <a:r>
              <a:rPr lang="en-US" sz="3600" b="1" dirty="0" err="1"/>
              <a:t>banyak</a:t>
            </a:r>
            <a:r>
              <a:rPr lang="en-US" sz="3600" b="1" dirty="0"/>
              <a:t> </a:t>
            </a:r>
            <a:r>
              <a:rPr lang="en-US" sz="3600" b="1" dirty="0" err="1"/>
              <a:t>hal</a:t>
            </a:r>
            <a:r>
              <a:rPr lang="en-US" sz="3600" b="1" dirty="0"/>
              <a:t> </a:t>
            </a:r>
            <a:r>
              <a:rPr lang="en-US" sz="3600" b="1" dirty="0" err="1"/>
              <a:t>seperti</a:t>
            </a:r>
            <a:r>
              <a:rPr lang="en-US" sz="3600" b="1" dirty="0"/>
              <a:t>:</a:t>
            </a:r>
            <a:br>
              <a:rPr lang="en-US" sz="3600" b="1" dirty="0"/>
            </a:br>
            <a:r>
              <a:rPr lang="en-US" sz="3600" b="1" dirty="0"/>
              <a:t>1.Jumlah client </a:t>
            </a:r>
            <a:br>
              <a:rPr lang="en-US" sz="3600" b="1" dirty="0"/>
            </a:br>
            <a:r>
              <a:rPr lang="en-US" sz="3600" b="1" dirty="0"/>
              <a:t>2.Besar bandwidth</a:t>
            </a:r>
            <a:br>
              <a:rPr lang="en-US" sz="3600" b="1" dirty="0"/>
            </a:br>
            <a:r>
              <a:rPr lang="en-US" sz="3600" b="1" dirty="0"/>
              <a:t>3.Kestabilan bandwidth</a:t>
            </a:r>
            <a:br>
              <a:rPr lang="en-US" sz="3600" b="1" dirty="0"/>
            </a:br>
            <a:r>
              <a:rPr lang="en-US" sz="3600" b="1" dirty="0" err="1"/>
              <a:t>Seperti</a:t>
            </a:r>
            <a:r>
              <a:rPr lang="en-US" sz="3600" b="1" dirty="0"/>
              <a:t> yang </a:t>
            </a:r>
            <a:r>
              <a:rPr lang="en-US" sz="3600" b="1" dirty="0" err="1"/>
              <a:t>terlihat</a:t>
            </a:r>
            <a:r>
              <a:rPr lang="en-US" sz="3600" b="1" dirty="0"/>
              <a:t> pada</a:t>
            </a:r>
            <a:r>
              <a:rPr lang="en-US" sz="4900" b="1" dirty="0"/>
              <a:t> </a:t>
            </a:r>
            <a:r>
              <a:rPr lang="en-US" sz="4000" b="1" dirty="0" err="1"/>
              <a:t>alur</a:t>
            </a:r>
            <a:r>
              <a:rPr lang="en-US" sz="4000" b="1" dirty="0"/>
              <a:t> </a:t>
            </a:r>
            <a:r>
              <a:rPr lang="en-US" sz="4000" b="1" dirty="0" err="1"/>
              <a:t>kerangka</a:t>
            </a:r>
            <a:r>
              <a:rPr lang="en-US" sz="4000" b="1" dirty="0"/>
              <a:t> </a:t>
            </a:r>
            <a:r>
              <a:rPr lang="en-US" sz="4000" b="1" dirty="0" err="1"/>
              <a:t>berfikir</a:t>
            </a:r>
            <a:r>
              <a:rPr lang="en-US" sz="4000" b="1" dirty="0"/>
              <a:t>.</a:t>
            </a:r>
            <a:br>
              <a:rPr lang="en-US" sz="4000" b="1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15016-3361-478E-84FA-ABC892F5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08" y="2381343"/>
            <a:ext cx="7710765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66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id-ID" altLang="ja-JP" dirty="0"/>
              <a:t>ERIMAKASIH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dirty="0"/>
              <a:t>RUMUSAN MASALAH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3072630" y="4530864"/>
            <a:ext cx="13986430" cy="3584436"/>
          </a:xfrm>
        </p:spPr>
        <p:txBody>
          <a:bodyPr>
            <a:normAutofit/>
          </a:bodyPr>
          <a:lstStyle/>
          <a:p>
            <a:pPr marL="749300" indent="241300" algn="just">
              <a:lnSpc>
                <a:spcPct val="150000"/>
              </a:lnSpc>
              <a:spcAft>
                <a:spcPts val="1000"/>
              </a:spcAft>
            </a:pP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diangkat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rumusan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masalahnya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bagaimana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caranya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merancang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membuat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jaringan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suatu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gedung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, agar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digunakan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solusi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koneksi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 internet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stabil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20497770"/>
      </p:ext>
    </p:extLst>
  </p:cSld>
  <p:clrMapOvr>
    <a:masterClrMapping/>
  </p:clrMapOvr>
  <p:transition spd="slow" advTm="4073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dirty="0"/>
              <a:t>BATASAN MASALAH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4572000" y="1737360"/>
            <a:ext cx="13119230" cy="8549640"/>
          </a:xfrm>
        </p:spPr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lphaLcPeriod"/>
              <a:tabLst>
                <a:tab pos="3860800" algn="l"/>
              </a:tabLst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Penulis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hanya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menjelaskan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proses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perancangan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topologi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jaringan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dibangun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penyusun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Penulis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hanya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menjelaskan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proses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settingan,instalasi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digunakan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oleh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penyusun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membangun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jaringan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HTB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nantinya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diuji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coba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8 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user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Penulis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hanya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aplikasi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winbox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Router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jenis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routerboard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mikrotik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hanya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pada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manajemen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bandwidth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membahas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aspek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security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hotspot login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Manajemen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bandwidth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dilakukan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metode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HTB (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Hierarchical Token Bucket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 yang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diterapkan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pada Simple 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Queue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terlebih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dahulu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dilakukan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pemisahan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koneksi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lokal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internasional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Hanya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aplikasi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winbox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651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  <a:tabLst>
                <a:tab pos="9779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Hanya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simple queue 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93984671"/>
      </p:ext>
    </p:extLst>
  </p:cSld>
  <p:clrMapOvr>
    <a:masterClrMapping/>
  </p:clrMapOvr>
  <p:transition spd="slow" advTm="4073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dirty="0"/>
              <a:t>TUJUAN PENELITIAN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2592570" y="4979672"/>
            <a:ext cx="14078540" cy="4453116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Membuat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Perancangan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Jaringan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membagi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bandwidth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yang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sesuai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pengguna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Memberikan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kenyamanan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terhadap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client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hal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mengakses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internet.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57100048"/>
      </p:ext>
    </p:extLst>
  </p:cSld>
  <p:clrMapOvr>
    <a:masterClrMapping/>
  </p:clrMapOvr>
  <p:transition spd="slow" advTm="4073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37028"/>
          </a:xfrm>
        </p:spPr>
        <p:txBody>
          <a:bodyPr/>
          <a:lstStyle/>
          <a:p>
            <a:r>
              <a:rPr lang="id-ID" altLang="ja-JP" b="1" dirty="0"/>
              <a:t>MANFAAT PENELITIAN</a:t>
            </a:r>
            <a:endParaRPr kumimoji="1" lang="ja-JP" altLang="en-US" b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7"/>
            <a:ext cx="1080120" cy="563109"/>
          </a:xfrm>
        </p:spPr>
        <p:txBody>
          <a:bodyPr/>
          <a:lstStyle/>
          <a:p>
            <a:fld id="{E6459DFB-86F3-43FA-8567-2EA6E426AE90}" type="slidenum">
              <a:rPr lang="ja-JP" altLang="en-US" b="1" smtClean="0"/>
              <a:pPr/>
              <a:t>6</a:t>
            </a:fld>
            <a:endParaRPr lang="ja-JP" altLang="en-US" b="1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/>
          </p:nvPr>
        </p:nvSpPr>
        <p:spPr>
          <a:xfrm>
            <a:off x="9692640" y="6541464"/>
            <a:ext cx="8538650" cy="3745535"/>
          </a:xfrm>
        </p:spPr>
        <p:txBody>
          <a:bodyPr>
            <a:normAutofit fontScale="92500"/>
          </a:bodyPr>
          <a:lstStyle/>
          <a:p>
            <a:pPr lvl="0"/>
            <a:r>
              <a:rPr lang="en-US" altLang="en-US" b="1" dirty="0">
                <a:solidFill>
                  <a:schemeClr val="tx1"/>
                </a:solidFill>
              </a:rPr>
              <a:t>-</a:t>
            </a:r>
            <a:r>
              <a:rPr lang="en-US" altLang="en-US" b="1" dirty="0" err="1">
                <a:solidFill>
                  <a:schemeClr val="tx1"/>
                </a:solidFill>
              </a:rPr>
              <a:t>Sebagai</a:t>
            </a:r>
            <a:r>
              <a:rPr lang="en-US" altLang="en-US" b="1" dirty="0">
                <a:solidFill>
                  <a:schemeClr val="tx1"/>
                </a:solidFill>
              </a:rPr>
              <a:t> sarana untuk menerapkan dan </a:t>
            </a:r>
            <a:br>
              <a:rPr lang="en-US" altLang="en-US" b="1" dirty="0">
                <a:solidFill>
                  <a:schemeClr val="tx1"/>
                </a:solidFill>
              </a:rPr>
            </a:b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mengimplementasikan</a:t>
            </a:r>
            <a:r>
              <a:rPr lang="en-US" altLang="en-US" b="1" dirty="0">
                <a:solidFill>
                  <a:schemeClr val="tx1"/>
                </a:solidFill>
              </a:rPr>
              <a:t> ilmu yang diperoleh selama </a:t>
            </a:r>
            <a:r>
              <a:rPr lang="en-US" altLang="en-US" b="1" dirty="0" err="1">
                <a:solidFill>
                  <a:schemeClr val="tx1"/>
                </a:solidFill>
              </a:rPr>
              <a:t>kuliah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br>
              <a:rPr lang="en-US" altLang="en-US" b="1" dirty="0">
                <a:solidFill>
                  <a:schemeClr val="tx1"/>
                </a:solidFill>
              </a:rPr>
            </a:br>
            <a:r>
              <a:rPr lang="en-US" altLang="en-US" b="1" dirty="0">
                <a:solidFill>
                  <a:schemeClr val="tx1"/>
                </a:solidFill>
              </a:rPr>
              <a:t> di Sekolah Tinggi Manajemen Informatika dan </a:t>
            </a:r>
            <a:r>
              <a:rPr lang="en-US" altLang="en-US" b="1" dirty="0" err="1">
                <a:solidFill>
                  <a:schemeClr val="tx1"/>
                </a:solidFill>
              </a:rPr>
              <a:t>Komputer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br>
              <a:rPr lang="en-US" altLang="en-US" b="1" dirty="0">
                <a:solidFill>
                  <a:schemeClr val="tx1"/>
                </a:solidFill>
              </a:rPr>
            </a:b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Widya</a:t>
            </a:r>
            <a:r>
              <a:rPr lang="en-US" altLang="en-US" b="1" dirty="0">
                <a:solidFill>
                  <a:schemeClr val="tx1"/>
                </a:solidFill>
              </a:rPr>
              <a:t> Utama.</a:t>
            </a:r>
          </a:p>
          <a:p>
            <a:pPr lvl="0"/>
            <a:r>
              <a:rPr lang="en-US" altLang="en-US" b="1" dirty="0">
                <a:solidFill>
                  <a:schemeClr val="tx1"/>
                </a:solidFill>
              </a:rPr>
              <a:t>- </a:t>
            </a:r>
            <a:r>
              <a:rPr lang="en-US" altLang="en-US" b="1" dirty="0" err="1">
                <a:solidFill>
                  <a:schemeClr val="tx1"/>
                </a:solidFill>
              </a:rPr>
              <a:t>Bagi</a:t>
            </a:r>
            <a:r>
              <a:rPr lang="en-US" altLang="en-US" b="1" dirty="0">
                <a:solidFill>
                  <a:schemeClr val="tx1"/>
                </a:solidFill>
              </a:rPr>
              <a:t> lembaga STMIK Widya Utama, diharapkan mampu </a:t>
            </a:r>
            <a:r>
              <a:rPr lang="en-US" altLang="en-US" b="1" dirty="0" err="1">
                <a:solidFill>
                  <a:schemeClr val="tx1"/>
                </a:solidFill>
              </a:rPr>
              <a:t>ikut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br>
              <a:rPr lang="en-US" altLang="en-US" b="1" dirty="0">
                <a:solidFill>
                  <a:schemeClr val="tx1"/>
                </a:solidFill>
              </a:rPr>
            </a:br>
            <a:r>
              <a:rPr lang="en-US" altLang="en-US" b="1" dirty="0">
                <a:solidFill>
                  <a:schemeClr val="tx1"/>
                </a:solidFill>
              </a:rPr>
              <a:t>  </a:t>
            </a:r>
            <a:r>
              <a:rPr lang="en-US" altLang="en-US" b="1" dirty="0" err="1">
                <a:solidFill>
                  <a:schemeClr val="tx1"/>
                </a:solidFill>
              </a:rPr>
              <a:t>serta</a:t>
            </a:r>
            <a:r>
              <a:rPr lang="en-US" altLang="en-US" b="1" dirty="0">
                <a:solidFill>
                  <a:schemeClr val="tx1"/>
                </a:solidFill>
              </a:rPr>
              <a:t> mengembangkan ilmu tentang </a:t>
            </a:r>
            <a:r>
              <a:rPr lang="en-US" altLang="en-US" b="1" dirty="0" err="1">
                <a:solidFill>
                  <a:schemeClr val="tx1"/>
                </a:solidFill>
              </a:rPr>
              <a:t>jaringan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br>
              <a:rPr lang="en-US" altLang="en-US" b="1" dirty="0">
                <a:solidFill>
                  <a:schemeClr val="tx1"/>
                </a:solidFill>
              </a:rPr>
            </a:br>
            <a:r>
              <a:rPr lang="en-US" altLang="en-US" b="1" dirty="0">
                <a:solidFill>
                  <a:schemeClr val="tx1"/>
                </a:solidFill>
              </a:rPr>
              <a:t>  internet </a:t>
            </a:r>
            <a:r>
              <a:rPr lang="en-US" altLang="en-US" b="1" dirty="0" err="1">
                <a:solidFill>
                  <a:schemeClr val="tx1"/>
                </a:solidFill>
              </a:rPr>
              <a:t>terutama</a:t>
            </a:r>
            <a:r>
              <a:rPr lang="en-US" altLang="en-US" b="1" dirty="0">
                <a:solidFill>
                  <a:schemeClr val="tx1"/>
                </a:solidFill>
              </a:rPr>
              <a:t> pada Wireless LAN.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23710-2192-4B22-9EFB-1C909B2FB7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0" y="6263639"/>
            <a:ext cx="9692640" cy="3745535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Turut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serta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internet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stabil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di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masyarakat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Memberikan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kemudahan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kenyamanan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berinternet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stabil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Membangun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komunitas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sadar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kehadiran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manfaat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teknologi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informasi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dan internet.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8"/>
          </p:nvPr>
        </p:nvSpPr>
        <p:spPr>
          <a:xfrm>
            <a:off x="395248" y="2249148"/>
            <a:ext cx="7401338" cy="2903413"/>
          </a:xfrm>
        </p:spPr>
        <p:txBody>
          <a:bodyPr>
            <a:noAutofit/>
          </a:bodyPr>
          <a:lstStyle/>
          <a:p>
            <a:r>
              <a:rPr kumimoji="1" lang="en-US" altLang="ja-JP" b="1" dirty="0" err="1"/>
              <a:t>Bagi</a:t>
            </a:r>
            <a:r>
              <a:rPr kumimoji="1" lang="en-US" altLang="ja-JP" b="1" dirty="0"/>
              <a:t> </a:t>
            </a:r>
            <a:r>
              <a:rPr kumimoji="1" lang="en-US" altLang="ja-JP" b="1" dirty="0" err="1"/>
              <a:t>Pengguna</a:t>
            </a:r>
            <a:endParaRPr kumimoji="1" lang="ja-JP" altLang="en-US" b="1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10489828" y="4126192"/>
            <a:ext cx="7412834" cy="1947038"/>
          </a:xfrm>
        </p:spPr>
        <p:txBody>
          <a:bodyPr>
            <a:normAutofit/>
          </a:bodyPr>
          <a:lstStyle/>
          <a:p>
            <a:r>
              <a:rPr lang="id-ID" altLang="ja-JP" sz="6600" b="1" dirty="0">
                <a:solidFill>
                  <a:schemeClr val="bg1"/>
                </a:solidFill>
              </a:rPr>
              <a:t>Bagi Akademik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663952"/>
      </p:ext>
    </p:extLst>
  </p:cSld>
  <p:clrMapOvr>
    <a:masterClrMapping/>
  </p:clrMapOvr>
  <p:transition spd="slow" advTm="9045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dirty="0"/>
              <a:t>LANDASAN TEORI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/>
              <a:t>Pengertian</a:t>
            </a:r>
            <a:r>
              <a:rPr lang="en-US" altLang="ja-JP" dirty="0"/>
              <a:t> </a:t>
            </a:r>
            <a:r>
              <a:rPr lang="en-US" altLang="ja-JP" dirty="0" err="1"/>
              <a:t>Mikrotik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2707933" y="3400042"/>
            <a:ext cx="15213174" cy="186137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MikrotikRouterOSadalah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sistem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operasi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dan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perangkat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lunak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dapat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digunakan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menjadikan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komputer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manjadi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routernetworkyang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handal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mencakup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berbagai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fitur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dibuat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ipnetworkdan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jaringan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wireless,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cocok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digunakan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oleh ISP dan provider hotspot (mikrotik.co.id).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Router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2709066" y="5572421"/>
            <a:ext cx="13361514" cy="1524567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Routeradalah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perangkat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menghubungkan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beberapa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jaringan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data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dalam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level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protokol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sama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beroperasi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di layer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networkOSI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dan juga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berfungsi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sebagai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pemisah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antara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Broadcast Domain yang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satu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yang lain.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Wireless Network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>
          <a:xfrm>
            <a:off x="2707933" y="7788598"/>
            <a:ext cx="12379668" cy="205102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Wi-Fi (Wireless Fidelity)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merupakan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istilah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diberikan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sistem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wirelessLAN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menggunakan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standar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IEEE 802.11.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Istilah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Wi-Fi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diciptakan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oleh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sebuah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organisasi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bernama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Wi-Fi Alliance yang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bekerja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menguji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dan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memberikan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sertifikasi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perangkat-perangkat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WLAN. 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19987"/>
      </p:ext>
    </p:extLst>
  </p:cSld>
  <p:clrMapOvr>
    <a:masterClrMapping/>
  </p:clrMapOvr>
  <p:transition spd="slow" advTm="8307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Access Point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2709065" y="3362068"/>
            <a:ext cx="14275915" cy="1498352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Access Point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adalah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sebuah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alat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yang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berfungsi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menyambungkan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alatalat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wirelesske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sebuah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jaringan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berkabel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(wired network)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menggunakan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wifi,bluetooth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dan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sejenisnya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just"/>
            <a:r>
              <a:rPr lang="en-US" dirty="0"/>
              <a:t>QoS (Quality of Service)</a:t>
            </a:r>
            <a:endParaRPr lang="ja-JP" altLang="en-US" sz="400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2709065" y="5572421"/>
            <a:ext cx="14442105" cy="150417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QoS (Quality of Service)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merupakan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suatu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pengukuran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tentang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seberapa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baik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jaringan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dan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merupakan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suatu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usaha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9mendefinisikan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karakteristik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dan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sifat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dari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suatu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layanan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Simple Queue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>
          <a:xfrm>
            <a:off x="2707932" y="7788598"/>
            <a:ext cx="14277048" cy="1504177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Simple 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</a:rPr>
              <a:t>QueueMerupakan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</a:rPr>
              <a:t>metode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</a:rPr>
              <a:t>bandwidthmanagementtermudah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 yang 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</a:rPr>
              <a:t>ada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 di 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</a:rPr>
              <a:t>Mikrotik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id-ID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27294"/>
      </p:ext>
    </p:extLst>
  </p:cSld>
  <p:clrMapOvr>
    <a:masterClrMapping/>
  </p:clrMapOvr>
  <p:transition spd="slow" advTm="8307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Access Point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2709065" y="3362068"/>
            <a:ext cx="14184475" cy="169862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Access Point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adalah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sebuah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alat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yang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berfungsi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menyambungkan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alatalat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wirelesske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sebuah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jaringan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berkabel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(wired network)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menggunakan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wifi,bluetooth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dan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sejenisnya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xfrm>
            <a:off x="502919" y="4883488"/>
            <a:ext cx="5692141" cy="790352"/>
          </a:xfrm>
        </p:spPr>
        <p:txBody>
          <a:bodyPr/>
          <a:lstStyle/>
          <a:p>
            <a:pPr marL="1632753" lvl="2" indent="0">
              <a:buNone/>
            </a:pPr>
            <a:r>
              <a:rPr lang="en-US" sz="3600" b="1" dirty="0">
                <a:solidFill>
                  <a:schemeClr val="accent3"/>
                </a:solidFill>
                <a:latin typeface="Arial" panose="020B0604020202020204" pitchFamily="34" charset="0"/>
              </a:rPr>
              <a:t>Latency</a:t>
            </a:r>
            <a:endParaRPr lang="id-ID" sz="3600" b="1" dirty="0">
              <a:solidFill>
                <a:schemeClr val="accent3"/>
              </a:solidFill>
              <a:latin typeface="Route 159 SemiBold"/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2709065" y="5572421"/>
            <a:ext cx="14184475" cy="1538663"/>
          </a:xfrm>
        </p:spPr>
        <p:txBody>
          <a:bodyPr>
            <a:normAutofit/>
          </a:bodyPr>
          <a:lstStyle/>
          <a:p>
            <a:pPr algn="just"/>
            <a:r>
              <a:rPr lang="id-ID" sz="2400" b="1" i="1" dirty="0"/>
              <a:t>Latensi  adalah intervalwaktu  antara  stimulasi  dan  respons, atau, dari sudut pandang yang lebih umum, penundaan waktu antara penyebab dan efek dari beberapa perubahan fisik dalam sistem yang diamati</a:t>
            </a:r>
            <a:r>
              <a:rPr lang="en-US" sz="2400" b="1" i="1" dirty="0"/>
              <a:t>.</a:t>
            </a:r>
            <a:endParaRPr lang="ja-JP" altLang="en-US" sz="2400" b="1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ISP (Internet Service Provider)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>
          <a:xfrm>
            <a:off x="2707932" y="7788599"/>
            <a:ext cx="13934147" cy="1275244"/>
          </a:xfrm>
        </p:spPr>
        <p:txBody>
          <a:bodyPr>
            <a:normAutofit/>
          </a:bodyPr>
          <a:lstStyle/>
          <a:p>
            <a:r>
              <a:rPr lang="sv-SE" sz="2800" b="1" dirty="0">
                <a:solidFill>
                  <a:schemeClr val="tx1"/>
                </a:solidFill>
              </a:rPr>
              <a:t>adalah perusahaan yang menyediakan pelayanan supaya kita saling terhubung antar jaringan dengan internet</a:t>
            </a:r>
            <a:endParaRPr lang="id-ID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19795"/>
      </p:ext>
    </p:extLst>
  </p:cSld>
  <p:clrMapOvr>
    <a:masterClrMapping/>
  </p:clrMapOvr>
  <p:transition spd="slow" advTm="8307">
    <p:cover/>
  </p:transition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17780</TotalTime>
  <Words>1252</Words>
  <Application>Microsoft Office PowerPoint</Application>
  <PresentationFormat>Custom</PresentationFormat>
  <Paragraphs>173</Paragraphs>
  <Slides>25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4" baseType="lpstr">
      <vt:lpstr>MS PGothic</vt:lpstr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Times</vt:lpstr>
      <vt:lpstr>Times New Roman</vt:lpstr>
      <vt:lpstr>Wingdings</vt:lpstr>
      <vt:lpstr>Vega - Header</vt:lpstr>
      <vt:lpstr>Vega - Footer Only</vt:lpstr>
      <vt:lpstr>Vega - Free</vt:lpstr>
      <vt:lpstr>Microsoft Visio Drawing</vt:lpstr>
      <vt:lpstr>Proposal</vt:lpstr>
      <vt:lpstr>LATAR BELAKANG</vt:lpstr>
      <vt:lpstr>RUMUSAN MASALAH</vt:lpstr>
      <vt:lpstr>BATASAN MASALAH</vt:lpstr>
      <vt:lpstr>TUJUAN PENELITIAN</vt:lpstr>
      <vt:lpstr>MANFAAT PENELITIAN</vt:lpstr>
      <vt:lpstr>LANDASAN TEORI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KAJIAN PENELITIAN SEBELUMNYA</vt:lpstr>
      <vt:lpstr>Materi Penelitian</vt:lpstr>
      <vt:lpstr>METODE PENELITIAN</vt:lpstr>
      <vt:lpstr>UJI PRODUK</vt:lpstr>
      <vt:lpstr>Perancangan sistem  Perancangan sistem merupakan tahap selanjutnya setelah pendefinisian kebutuhan sistem. Perancangan sistem perlu dilakukan agar memberikan gambaran yang jelas dan lengkap tentang rancang bangun dan implementasi bagaimana sistem dibuat.</vt:lpstr>
      <vt:lpstr>DIAGRAM ALIR  Untuk mempermudah dalam penerapan HTB, dibuat rancangan diagram alir (flowchart) sehingga pembuatan simple queue dapat dilakukan secara terurut. </vt:lpstr>
      <vt:lpstr>ACTIVITY DIAGRAM  Activity Diagram menggambarkan berbagai alir aktivitas dalam sistem yang dirancang, bagaimana masing-masing alir berawal, decision yang mungkin terjadi dan bagaimana mereka berakhir.</vt:lpstr>
      <vt:lpstr>Desain Topologi  Penggunaan topologi dalam lingkup kecil yang diambil dari topologi yang digunakan jaringan STMIK widya utama.   </vt:lpstr>
      <vt:lpstr>METODE SIMPLE QUEUE</vt:lpstr>
      <vt:lpstr>HTB  (Hierarchical Token Bucket)  metode HTB harus memperhatikan banyak hal seperti: 1.Jumlah client  2.Besar bandwidth 3.Kestabilan bandwidth Seperti yang terlihat pada alur kerangka berfikir. 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znyber army</cp:lastModifiedBy>
  <cp:revision>411</cp:revision>
  <dcterms:created xsi:type="dcterms:W3CDTF">2015-09-05T11:42:45Z</dcterms:created>
  <dcterms:modified xsi:type="dcterms:W3CDTF">2020-04-26T11:42:03Z</dcterms:modified>
</cp:coreProperties>
</file>