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25"/>
  </p:notesMasterIdLst>
  <p:sldIdLst>
    <p:sldId id="361" r:id="rId4"/>
    <p:sldId id="328" r:id="rId5"/>
    <p:sldId id="363" r:id="rId6"/>
    <p:sldId id="364" r:id="rId7"/>
    <p:sldId id="365" r:id="rId8"/>
    <p:sldId id="366" r:id="rId9"/>
    <p:sldId id="367" r:id="rId10"/>
    <p:sldId id="368" r:id="rId11"/>
    <p:sldId id="369" r:id="rId12"/>
    <p:sldId id="370" r:id="rId13"/>
    <p:sldId id="371" r:id="rId14"/>
    <p:sldId id="372" r:id="rId15"/>
    <p:sldId id="373" r:id="rId16"/>
    <p:sldId id="374" r:id="rId17"/>
    <p:sldId id="276" r:id="rId18"/>
    <p:sldId id="379" r:id="rId19"/>
    <p:sldId id="293" r:id="rId20"/>
    <p:sldId id="377" r:id="rId21"/>
    <p:sldId id="378" r:id="rId22"/>
    <p:sldId id="380" r:id="rId23"/>
    <p:sldId id="350" r:id="rId24"/>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84460" autoAdjust="0"/>
  </p:normalViewPr>
  <p:slideViewPr>
    <p:cSldViewPr snapToGrid="0">
      <p:cViewPr varScale="1">
        <p:scale>
          <a:sx n="42" d="100"/>
          <a:sy n="42" d="100"/>
        </p:scale>
        <p:origin x="1176" y="54"/>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2019/5/17</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12</a:t>
            </a:fld>
            <a:endParaRPr kumimoji="1" lang="ja-JP" altLang="en-US"/>
          </a:p>
        </p:txBody>
      </p:sp>
    </p:spTree>
    <p:extLst>
      <p:ext uri="{BB962C8B-B14F-4D97-AF65-F5344CB8AC3E}">
        <p14:creationId xmlns:p14="http://schemas.microsoft.com/office/powerpoint/2010/main" val="566638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http://dotcolon.net/font/route159/</a:t>
            </a:r>
          </a:p>
          <a:p>
            <a:r>
              <a:rPr kumimoji="1" lang="en-US" altLang="ja-JP" dirty="0"/>
              <a:t>https://www.google.com/fonts/specimen/Open+Sans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13</a:t>
            </a:fld>
            <a:endParaRPr kumimoji="1" lang="ja-JP" altLang="en-US"/>
          </a:p>
        </p:txBody>
      </p:sp>
    </p:spTree>
    <p:extLst>
      <p:ext uri="{BB962C8B-B14F-4D97-AF65-F5344CB8AC3E}">
        <p14:creationId xmlns:p14="http://schemas.microsoft.com/office/powerpoint/2010/main" val="264321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29093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6369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99165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theme" Target="../theme/theme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theme" Target="../theme/theme3.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 id="2147483776" r:id="rId4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 id="2147483775" r:id="rId2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 id="2147483777" r:id="rId24"/>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cadio.com/mengenal-dan-belajar-arduino-nano" TargetMode="External"/><Relationship Id="rId2" Type="http://schemas.openxmlformats.org/officeDocument/2006/relationships/hyperlink" Target="https://caturcreativeproject.blogspot.co.id/2016/09/sejarah-perkembangan-platform-open.html" TargetMode="External"/><Relationship Id="rId1" Type="http://schemas.openxmlformats.org/officeDocument/2006/relationships/slideLayout" Target="../slideLayouts/slideLayout1.xml"/><Relationship Id="rId4" Type="http://schemas.openxmlformats.org/officeDocument/2006/relationships/hyperlink" Target="http://laksonobudiprianggodo42.blogspot.co.id/2014/10/diagram-blok-sederhana-dari.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pPr algn="ctr"/>
            <a:r>
              <a:rPr lang="id-ID" altLang="ja-JP" dirty="0"/>
              <a:t>Proposal</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a:t>
            </a:fld>
            <a:endParaRPr lang="ja-JP" altLang="en-US" dirty="0"/>
          </a:p>
        </p:txBody>
      </p:sp>
      <p:sp>
        <p:nvSpPr>
          <p:cNvPr id="9" name="テキスト プレースホルダー 8"/>
          <p:cNvSpPr>
            <a:spLocks noGrp="1"/>
          </p:cNvSpPr>
          <p:nvPr>
            <p:ph type="body" sz="quarter" idx="15"/>
          </p:nvPr>
        </p:nvSpPr>
        <p:spPr>
          <a:xfrm>
            <a:off x="12892112" y="5262058"/>
            <a:ext cx="5339178" cy="2500575"/>
          </a:xfrm>
        </p:spPr>
        <p:txBody>
          <a:bodyPr>
            <a:normAutofit/>
          </a:bodyPr>
          <a:lstStyle/>
          <a:p>
            <a:pPr algn="r">
              <a:lnSpc>
                <a:spcPct val="100000"/>
              </a:lnSpc>
            </a:pPr>
            <a:r>
              <a:rPr lang="id-ID" altLang="ja-JP" sz="3600" dirty="0"/>
              <a:t>Disusun Oleh :</a:t>
            </a:r>
          </a:p>
          <a:p>
            <a:pPr algn="r">
              <a:lnSpc>
                <a:spcPct val="100000"/>
              </a:lnSpc>
            </a:pPr>
            <a:r>
              <a:rPr kumimoji="1" lang="en-US" altLang="ja-JP" sz="3600" dirty="0" err="1"/>
              <a:t>Ustman</a:t>
            </a:r>
            <a:r>
              <a:rPr kumimoji="1" lang="en-US" altLang="ja-JP" sz="3600" dirty="0"/>
              <a:t> </a:t>
            </a:r>
            <a:r>
              <a:rPr kumimoji="1" lang="en-US" altLang="ja-JP" sz="3600" dirty="0" err="1"/>
              <a:t>Mu’amil</a:t>
            </a:r>
            <a:endParaRPr kumimoji="1" lang="id-ID" altLang="ja-JP" sz="3600" dirty="0"/>
          </a:p>
          <a:p>
            <a:pPr algn="r">
              <a:lnSpc>
                <a:spcPct val="100000"/>
              </a:lnSpc>
            </a:pPr>
            <a:r>
              <a:rPr lang="id-ID" altLang="ja-JP" sz="3600" dirty="0"/>
              <a:t>STI2016013</a:t>
            </a:r>
            <a:r>
              <a:rPr lang="en-US" altLang="ja-JP" sz="3600" dirty="0"/>
              <a:t>19</a:t>
            </a:r>
            <a:endParaRPr kumimoji="1" lang="ja-JP" altLang="en-US" sz="3600" dirty="0"/>
          </a:p>
        </p:txBody>
      </p:sp>
      <p:sp>
        <p:nvSpPr>
          <p:cNvPr id="10" name="テキスト プレースホルダー 9"/>
          <p:cNvSpPr>
            <a:spLocks noGrp="1"/>
          </p:cNvSpPr>
          <p:nvPr>
            <p:ph type="body" sz="quarter" idx="16"/>
          </p:nvPr>
        </p:nvSpPr>
        <p:spPr>
          <a:xfrm>
            <a:off x="5417669" y="2298100"/>
            <a:ext cx="10675771" cy="1925678"/>
          </a:xfrm>
        </p:spPr>
        <p:txBody>
          <a:bodyPr>
            <a:noAutofit/>
          </a:bodyPr>
          <a:lstStyle/>
          <a:p>
            <a:pPr algn="ctr"/>
            <a:r>
              <a:rPr lang="id-ID" altLang="ja-JP" sz="5200" dirty="0"/>
              <a:t>“</a:t>
            </a:r>
            <a:r>
              <a:rPr lang="en-US" altLang="ja-JP" sz="4800" dirty="0"/>
              <a:t>IMPLEMENTASI </a:t>
            </a:r>
            <a:r>
              <a:rPr lang="id-ID" altLang="ja-JP" sz="4800" dirty="0"/>
              <a:t>SISTEM KEAMAAN SEPEDA MOTOR BERBASIS ARDUINO NANO”</a:t>
            </a:r>
            <a:endParaRPr kumimoji="1" lang="ja-JP" altLang="en-US" sz="6000" dirty="0"/>
          </a:p>
        </p:txBody>
      </p:sp>
      <p:sp>
        <p:nvSpPr>
          <p:cNvPr id="8" name="Rectangle 7"/>
          <p:cNvSpPr/>
          <p:nvPr/>
        </p:nvSpPr>
        <p:spPr>
          <a:xfrm>
            <a:off x="4426868" y="8740290"/>
            <a:ext cx="11910060" cy="1384995"/>
          </a:xfrm>
          <a:prstGeom prst="rect">
            <a:avLst/>
          </a:prstGeom>
        </p:spPr>
        <p:txBody>
          <a:bodyPr wrap="square">
            <a:spAutoFit/>
          </a:bodyPr>
          <a:lstStyle/>
          <a:p>
            <a:pPr lvl="0" algn="ctr" fontAlgn="base">
              <a:spcBef>
                <a:spcPct val="0"/>
              </a:spcBef>
              <a:spcAft>
                <a:spcPct val="0"/>
              </a:spcAft>
            </a:pPr>
            <a:r>
              <a:rPr lang="id-ID" sz="2800" b="1" dirty="0">
                <a:latin typeface="Times New Roman" panose="02020603050405020304" pitchFamily="18" charset="0"/>
                <a:ea typeface="Calibri" pitchFamily="34" charset="0"/>
                <a:cs typeface="Times New Roman" panose="02020603050405020304" pitchFamily="18" charset="0"/>
              </a:rPr>
              <a:t>SEKOLAH TINGGI MANAJEMEN INFORMATIKA DAN KOMPUTER</a:t>
            </a:r>
            <a:endParaRPr lang="id-ID" sz="2800" dirty="0">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id-ID" sz="2800" b="1" dirty="0">
                <a:latin typeface="Times New Roman" panose="02020603050405020304" pitchFamily="18" charset="0"/>
                <a:ea typeface="Calibri" pitchFamily="34" charset="0"/>
                <a:cs typeface="Times New Roman" panose="02020603050405020304" pitchFamily="18" charset="0"/>
              </a:rPr>
              <a:t>STMIK</a:t>
            </a:r>
            <a:r>
              <a:rPr lang="en-US" sz="2800" b="1" dirty="0">
                <a:latin typeface="Times New Roman" panose="02020603050405020304" pitchFamily="18" charset="0"/>
                <a:ea typeface="Calibri" pitchFamily="34" charset="0"/>
                <a:cs typeface="Times New Roman" panose="02020603050405020304" pitchFamily="18" charset="0"/>
              </a:rPr>
              <a:t> </a:t>
            </a:r>
            <a:r>
              <a:rPr lang="id-ID" sz="2800" b="1" dirty="0">
                <a:latin typeface="Times New Roman" panose="02020603050405020304" pitchFamily="18" charset="0"/>
                <a:ea typeface="Calibri" pitchFamily="34" charset="0"/>
                <a:cs typeface="Times New Roman" panose="02020603050405020304" pitchFamily="18" charset="0"/>
              </a:rPr>
              <a:t>WIDYA UTAMA</a:t>
            </a:r>
          </a:p>
          <a:p>
            <a:pPr lvl="0" algn="ctr" eaLnBrk="0" fontAlgn="base" hangingPunct="0">
              <a:spcBef>
                <a:spcPct val="0"/>
              </a:spcBef>
              <a:spcAft>
                <a:spcPct val="0"/>
              </a:spcAft>
            </a:pPr>
            <a:r>
              <a:rPr lang="id-ID" sz="2800" b="1" dirty="0">
                <a:latin typeface="Times New Roman" panose="02020603050405020304" pitchFamily="18" charset="0"/>
                <a:cs typeface="Times New Roman" panose="02020603050405020304" pitchFamily="18" charset="0"/>
              </a:rPr>
              <a:t>2018</a:t>
            </a:r>
            <a:endParaRPr lang="id-ID" sz="2800" dirty="0">
              <a:latin typeface="Times New Roman" panose="02020603050405020304" pitchFamily="18" charset="0"/>
              <a:cs typeface="Times New Roman" panose="02020603050405020304" pitchFamily="18" charset="0"/>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096" y="3965872"/>
            <a:ext cx="3673544" cy="341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271742"/>
      </p:ext>
    </p:extLst>
  </p:cSld>
  <p:clrMapOvr>
    <a:masterClrMapping/>
  </p:clrMapOvr>
  <p:transition spd="slow" advTm="6504">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6" name="テキスト プレースホルダー 5"/>
          <p:cNvSpPr>
            <a:spLocks noGrp="1"/>
          </p:cNvSpPr>
          <p:nvPr>
            <p:ph type="body" sz="quarter" idx="15"/>
          </p:nvPr>
        </p:nvSpPr>
        <p:spPr/>
        <p:txBody>
          <a:bodyPr/>
          <a:lstStyle/>
          <a:p>
            <a:r>
              <a:rPr lang="id-ID" altLang="ja-JP" sz="4400" dirty="0"/>
              <a:t>Relay</a:t>
            </a:r>
            <a:endParaRPr kumimoji="1" lang="ja-JP" altLang="en-US" sz="4400" dirty="0"/>
          </a:p>
        </p:txBody>
      </p:sp>
      <p:sp>
        <p:nvSpPr>
          <p:cNvPr id="7" name="テキスト プレースホルダー 6"/>
          <p:cNvSpPr>
            <a:spLocks noGrp="1"/>
          </p:cNvSpPr>
          <p:nvPr>
            <p:ph type="body" sz="quarter" idx="14"/>
          </p:nvPr>
        </p:nvSpPr>
        <p:spPr>
          <a:xfrm>
            <a:off x="2709065" y="3362068"/>
            <a:ext cx="12035635" cy="1498352"/>
          </a:xfrm>
        </p:spPr>
        <p:txBody>
          <a:bodyPr>
            <a:noAutofit/>
          </a:bodyPr>
          <a:lstStyle/>
          <a:p>
            <a:pPr algn="just"/>
            <a:r>
              <a:rPr lang="id-ID" sz="2400" b="1" dirty="0"/>
              <a:t>Relay adalah komponen elektronika yang berupa saklar atau switch elektrik yang di operasikan menggunakan listrik.</a:t>
            </a:r>
            <a:endParaRPr kumimoji="1" lang="ja-JP" altLang="en-US" sz="2400" b="1" dirty="0"/>
          </a:p>
        </p:txBody>
      </p:sp>
      <p:sp>
        <p:nvSpPr>
          <p:cNvPr id="10" name="テキスト プレースホルダー 9"/>
          <p:cNvSpPr>
            <a:spLocks noGrp="1"/>
          </p:cNvSpPr>
          <p:nvPr>
            <p:ph type="body" sz="quarter" idx="16"/>
          </p:nvPr>
        </p:nvSpPr>
        <p:spPr/>
        <p:txBody>
          <a:bodyPr/>
          <a:lstStyle/>
          <a:p>
            <a:r>
              <a:rPr lang="id-ID" altLang="ja-JP" b="1" dirty="0"/>
              <a:t>Breardboard</a:t>
            </a:r>
            <a:endParaRPr lang="ja-JP" altLang="en-US" dirty="0"/>
          </a:p>
        </p:txBody>
      </p:sp>
      <p:sp>
        <p:nvSpPr>
          <p:cNvPr id="8" name="テキスト プレースホルダー 7"/>
          <p:cNvSpPr>
            <a:spLocks noGrp="1"/>
          </p:cNvSpPr>
          <p:nvPr>
            <p:ph type="body" sz="quarter" idx="17"/>
          </p:nvPr>
        </p:nvSpPr>
        <p:spPr>
          <a:xfrm>
            <a:off x="2709065" y="5572421"/>
            <a:ext cx="12035635" cy="1504177"/>
          </a:xfrm>
        </p:spPr>
        <p:txBody>
          <a:bodyPr>
            <a:noAutofit/>
          </a:bodyPr>
          <a:lstStyle/>
          <a:p>
            <a:pPr algn="just"/>
            <a:r>
              <a:rPr lang="id-ID" sz="2400" b="1" dirty="0"/>
              <a:t>Breadboard adalah dasar kontruksi sebuah sirkuit elektronik dan merupakan sebuah prototype sebagai papan papan tempat merangkai komponen.</a:t>
            </a:r>
            <a:endParaRPr lang="ja-JP" altLang="en-US" sz="2400" b="1" dirty="0"/>
          </a:p>
        </p:txBody>
      </p:sp>
      <p:sp>
        <p:nvSpPr>
          <p:cNvPr id="11" name="テキスト プレースホルダー 10"/>
          <p:cNvSpPr>
            <a:spLocks noGrp="1"/>
          </p:cNvSpPr>
          <p:nvPr>
            <p:ph type="body" sz="quarter" idx="18"/>
          </p:nvPr>
        </p:nvSpPr>
        <p:spPr/>
        <p:txBody>
          <a:bodyPr/>
          <a:lstStyle/>
          <a:p>
            <a:r>
              <a:rPr lang="id-ID" altLang="ja-JP" dirty="0"/>
              <a:t>Papan PCB</a:t>
            </a:r>
            <a:endParaRPr lang="ja-JP" altLang="en-US" dirty="0"/>
          </a:p>
        </p:txBody>
      </p:sp>
      <p:sp>
        <p:nvSpPr>
          <p:cNvPr id="9" name="テキスト プレースホルダー 8"/>
          <p:cNvSpPr>
            <a:spLocks noGrp="1"/>
          </p:cNvSpPr>
          <p:nvPr>
            <p:ph type="body" sz="quarter" idx="19"/>
          </p:nvPr>
        </p:nvSpPr>
        <p:spPr>
          <a:xfrm>
            <a:off x="2707932" y="7788598"/>
            <a:ext cx="11789624" cy="1504177"/>
          </a:xfrm>
        </p:spPr>
        <p:txBody>
          <a:bodyPr>
            <a:normAutofit/>
          </a:bodyPr>
          <a:lstStyle/>
          <a:p>
            <a:pPr algn="just"/>
            <a:r>
              <a:rPr lang="id-ID" sz="2400" b="1" dirty="0"/>
              <a:t>Printed circuit board adalah papan yang secara fisik mendukung dan menghbungkan komponen-komponen pada hampir semua barang elektronika.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31564">
            <a:off x="14210504" y="1371003"/>
            <a:ext cx="4190209" cy="451740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7556" y="4111244"/>
            <a:ext cx="3616104" cy="38984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379405">
            <a:off x="14314152" y="6450355"/>
            <a:ext cx="3616104" cy="3898469"/>
          </a:xfrm>
          <a:prstGeom prst="rect">
            <a:avLst/>
          </a:prstGeom>
        </p:spPr>
      </p:pic>
    </p:spTree>
    <p:extLst>
      <p:ext uri="{BB962C8B-B14F-4D97-AF65-F5344CB8AC3E}">
        <p14:creationId xmlns:p14="http://schemas.microsoft.com/office/powerpoint/2010/main" val="2837797313"/>
      </p:ext>
    </p:extLst>
  </p:cSld>
  <p:clrMapOvr>
    <a:masterClrMapping/>
  </p:clrMapOvr>
  <p:transition spd="slow" advTm="8307">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11</a:t>
            </a:fld>
            <a:endParaRPr lang="ja-JP" altLang="en-US"/>
          </a:p>
        </p:txBody>
      </p:sp>
      <p:sp>
        <p:nvSpPr>
          <p:cNvPr id="6" name="テキスト プレースホルダー 5"/>
          <p:cNvSpPr>
            <a:spLocks noGrp="1"/>
          </p:cNvSpPr>
          <p:nvPr>
            <p:ph type="body" sz="quarter" idx="15"/>
          </p:nvPr>
        </p:nvSpPr>
        <p:spPr/>
        <p:txBody>
          <a:bodyPr/>
          <a:lstStyle/>
          <a:p>
            <a:r>
              <a:rPr lang="id-ID" altLang="ja-JP" sz="4400" dirty="0"/>
              <a:t>Lampu LED</a:t>
            </a:r>
            <a:endParaRPr kumimoji="1" lang="ja-JP" altLang="en-US" sz="4400" dirty="0"/>
          </a:p>
        </p:txBody>
      </p:sp>
      <p:sp>
        <p:nvSpPr>
          <p:cNvPr id="7" name="テキスト プレースホルダー 6"/>
          <p:cNvSpPr>
            <a:spLocks noGrp="1"/>
          </p:cNvSpPr>
          <p:nvPr>
            <p:ph type="body" sz="quarter" idx="14"/>
          </p:nvPr>
        </p:nvSpPr>
        <p:spPr>
          <a:xfrm>
            <a:off x="2709065" y="3362068"/>
            <a:ext cx="11738455" cy="1498352"/>
          </a:xfrm>
        </p:spPr>
        <p:txBody>
          <a:bodyPr>
            <a:noAutofit/>
          </a:bodyPr>
          <a:lstStyle/>
          <a:p>
            <a:pPr algn="just"/>
            <a:r>
              <a:rPr lang="id-ID" sz="2400" b="1" dirty="0"/>
              <a:t>Lampu LED kepanjangan dari Light Emetting Diode adalah suatu lampu indikator dalam perangkat elektronika yang bisasanya memiliki fungsi untuk menunjukan status dari suatu perangkat elektronika </a:t>
            </a:r>
            <a:endParaRPr kumimoji="1" lang="ja-JP" altLang="en-US" sz="2400" b="1" dirty="0"/>
          </a:p>
        </p:txBody>
      </p:sp>
      <p:sp>
        <p:nvSpPr>
          <p:cNvPr id="10" name="テキスト プレースホルダー 9"/>
          <p:cNvSpPr>
            <a:spLocks noGrp="1"/>
          </p:cNvSpPr>
          <p:nvPr>
            <p:ph type="body" sz="quarter" idx="16"/>
          </p:nvPr>
        </p:nvSpPr>
        <p:spPr/>
        <p:txBody>
          <a:bodyPr/>
          <a:lstStyle/>
          <a:p>
            <a:r>
              <a:rPr lang="id-ID" altLang="ja-JP" sz="4400" b="1" dirty="0"/>
              <a:t>Resistor</a:t>
            </a:r>
            <a:endParaRPr lang="ja-JP" altLang="en-US" sz="4400" dirty="0"/>
          </a:p>
        </p:txBody>
      </p:sp>
      <p:sp>
        <p:nvSpPr>
          <p:cNvPr id="8" name="テキスト プレースホルダー 7"/>
          <p:cNvSpPr>
            <a:spLocks noGrp="1"/>
          </p:cNvSpPr>
          <p:nvPr>
            <p:ph type="body" sz="quarter" idx="17"/>
          </p:nvPr>
        </p:nvSpPr>
        <p:spPr>
          <a:xfrm>
            <a:off x="2709065" y="5572421"/>
            <a:ext cx="11738455" cy="1504177"/>
          </a:xfrm>
        </p:spPr>
        <p:txBody>
          <a:bodyPr>
            <a:noAutofit/>
          </a:bodyPr>
          <a:lstStyle/>
          <a:p>
            <a:pPr algn="just"/>
            <a:r>
              <a:rPr lang="id-ID" sz="2400" b="1" dirty="0"/>
              <a:t>Resistor adalah komponen elektronika yang berfungsi untuk menghambat atau membatasi suplai aliran listrik yag mengalir didalam suatu rangkaian elektronika. </a:t>
            </a:r>
            <a:endParaRPr lang="ja-JP" altLang="en-US" sz="2400" b="1" dirty="0"/>
          </a:p>
        </p:txBody>
      </p:sp>
      <p:sp>
        <p:nvSpPr>
          <p:cNvPr id="11" name="テキスト プレースホルダー 10"/>
          <p:cNvSpPr>
            <a:spLocks noGrp="1"/>
          </p:cNvSpPr>
          <p:nvPr>
            <p:ph type="body" sz="quarter" idx="18"/>
          </p:nvPr>
        </p:nvSpPr>
        <p:spPr/>
        <p:txBody>
          <a:bodyPr/>
          <a:lstStyle/>
          <a:p>
            <a:r>
              <a:rPr lang="id-ID" altLang="ja-JP" sz="4400" dirty="0"/>
              <a:t>Kapasitor</a:t>
            </a:r>
            <a:endParaRPr lang="ja-JP" altLang="en-US" sz="4400" dirty="0"/>
          </a:p>
        </p:txBody>
      </p:sp>
      <p:sp>
        <p:nvSpPr>
          <p:cNvPr id="9" name="テキスト プレースホルダー 8"/>
          <p:cNvSpPr>
            <a:spLocks noGrp="1"/>
          </p:cNvSpPr>
          <p:nvPr>
            <p:ph type="body" sz="quarter" idx="19"/>
          </p:nvPr>
        </p:nvSpPr>
        <p:spPr>
          <a:xfrm>
            <a:off x="2707932" y="7788598"/>
            <a:ext cx="11692789" cy="1504177"/>
          </a:xfrm>
        </p:spPr>
        <p:txBody>
          <a:bodyPr>
            <a:normAutofit/>
          </a:bodyPr>
          <a:lstStyle/>
          <a:p>
            <a:pPr algn="just"/>
            <a:r>
              <a:rPr lang="id-ID" sz="2400" b="1" dirty="0"/>
              <a:t>Kapasitor adalah komponen elektronika yang dapat menyimpan muatan arus listrik didalam medan listrik dalam waktu tertentu dengan mengumpulkan ketidak seimbangan internal dalam muatan arus listrik.</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8143" y="2368675"/>
            <a:ext cx="2913087" cy="314055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1854" y="4348559"/>
            <a:ext cx="3430304" cy="369816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81404" y="6840304"/>
            <a:ext cx="3309826" cy="3276691"/>
          </a:xfrm>
          <a:prstGeom prst="rect">
            <a:avLst/>
          </a:prstGeom>
        </p:spPr>
      </p:pic>
    </p:spTree>
    <p:extLst>
      <p:ext uri="{BB962C8B-B14F-4D97-AF65-F5344CB8AC3E}">
        <p14:creationId xmlns:p14="http://schemas.microsoft.com/office/powerpoint/2010/main" val="347285534"/>
      </p:ext>
    </p:extLst>
  </p:cSld>
  <p:clrMapOvr>
    <a:masterClrMapping/>
  </p:clrMapOvr>
  <p:transition spd="slow" advTm="8307">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6" name="テキスト プレースホルダー 5"/>
          <p:cNvSpPr>
            <a:spLocks noGrp="1"/>
          </p:cNvSpPr>
          <p:nvPr>
            <p:ph type="body" sz="quarter" idx="15"/>
          </p:nvPr>
        </p:nvSpPr>
        <p:spPr/>
        <p:txBody>
          <a:bodyPr/>
          <a:lstStyle/>
          <a:p>
            <a:r>
              <a:rPr lang="id-ID" altLang="ja-JP" sz="4400" dirty="0"/>
              <a:t>Kabel Jumper</a:t>
            </a:r>
            <a:endParaRPr kumimoji="1" lang="ja-JP" altLang="en-US" sz="4400" dirty="0"/>
          </a:p>
        </p:txBody>
      </p:sp>
      <p:sp>
        <p:nvSpPr>
          <p:cNvPr id="7" name="テキスト プレースホルダー 6"/>
          <p:cNvSpPr>
            <a:spLocks noGrp="1"/>
          </p:cNvSpPr>
          <p:nvPr>
            <p:ph type="body" sz="quarter" idx="14"/>
          </p:nvPr>
        </p:nvSpPr>
        <p:spPr>
          <a:xfrm>
            <a:off x="2709065" y="3362068"/>
            <a:ext cx="11944195" cy="1498352"/>
          </a:xfrm>
        </p:spPr>
        <p:txBody>
          <a:bodyPr>
            <a:noAutofit/>
          </a:bodyPr>
          <a:lstStyle/>
          <a:p>
            <a:r>
              <a:rPr lang="id-ID" sz="2400" b="1" dirty="0"/>
              <a:t>Kabel jumper adalah kabel penghubung yang biasa digunakan untuk membuat rangkaian sistem atau prototype sistem menggunakan Arduino dan breadboard.</a:t>
            </a:r>
          </a:p>
        </p:txBody>
      </p:sp>
      <p:sp>
        <p:nvSpPr>
          <p:cNvPr id="10" name="テキスト プレースホルダー 9"/>
          <p:cNvSpPr>
            <a:spLocks noGrp="1"/>
          </p:cNvSpPr>
          <p:nvPr>
            <p:ph type="body" sz="quarter" idx="16"/>
          </p:nvPr>
        </p:nvSpPr>
        <p:spPr/>
        <p:txBody>
          <a:bodyPr/>
          <a:lstStyle/>
          <a:p>
            <a:r>
              <a:rPr lang="id-ID" altLang="ja-JP" sz="4400" b="1" dirty="0"/>
              <a:t>Baterai (Accu/Aki)</a:t>
            </a:r>
            <a:endParaRPr lang="ja-JP" altLang="en-US" sz="4400" dirty="0"/>
          </a:p>
        </p:txBody>
      </p:sp>
      <p:sp>
        <p:nvSpPr>
          <p:cNvPr id="8" name="テキスト プレースホルダー 7"/>
          <p:cNvSpPr>
            <a:spLocks noGrp="1"/>
          </p:cNvSpPr>
          <p:nvPr>
            <p:ph type="body" sz="quarter" idx="17"/>
          </p:nvPr>
        </p:nvSpPr>
        <p:spPr>
          <a:xfrm>
            <a:off x="2709066" y="5572421"/>
            <a:ext cx="11943062" cy="1504177"/>
          </a:xfrm>
        </p:spPr>
        <p:txBody>
          <a:bodyPr>
            <a:noAutofit/>
          </a:bodyPr>
          <a:lstStyle/>
          <a:p>
            <a:pPr algn="just"/>
            <a:r>
              <a:rPr lang="id-ID" sz="2400" b="1" dirty="0"/>
              <a:t>Baterai (Accu/Aki) merupakan suatu komponen elektromia yang menghasilkan tegangan dan menyalurkanya ke rangkaian listrik.</a:t>
            </a:r>
            <a:endParaRPr lang="ja-JP" altLang="en-US"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3260" y="1935241"/>
            <a:ext cx="3845261" cy="414552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34156" y="3556171"/>
            <a:ext cx="4683469" cy="5049180"/>
          </a:xfrm>
          <a:prstGeom prst="rect">
            <a:avLst/>
          </a:prstGeom>
        </p:spPr>
      </p:pic>
      <p:sp>
        <p:nvSpPr>
          <p:cNvPr id="13" name="Rectangle 12"/>
          <p:cNvSpPr/>
          <p:nvPr/>
        </p:nvSpPr>
        <p:spPr>
          <a:xfrm>
            <a:off x="764882" y="6754074"/>
            <a:ext cx="3086100" cy="2057400"/>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d-ID">
              <a:solidFill>
                <a:schemeClr val="accent6"/>
              </a:solidFill>
            </a:endParaRPr>
          </a:p>
        </p:txBody>
      </p:sp>
    </p:spTree>
    <p:extLst>
      <p:ext uri="{BB962C8B-B14F-4D97-AF65-F5344CB8AC3E}">
        <p14:creationId xmlns:p14="http://schemas.microsoft.com/office/powerpoint/2010/main" val="265342177"/>
      </p:ext>
    </p:extLst>
  </p:cSld>
  <p:clrMapOvr>
    <a:masterClrMapping/>
  </p:clrMapOvr>
  <p:transition spd="slow" advTm="8307">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id-ID" altLang="ja-JP" dirty="0"/>
              <a:t>KAJIAN PENELITIAN SEBELUMNYA</a:t>
            </a:r>
            <a:endParaRPr kumimoji="1" lang="ja-JP" altLang="en-US" dirty="0"/>
          </a:p>
        </p:txBody>
      </p:sp>
      <p:sp>
        <p:nvSpPr>
          <p:cNvPr id="13" name="Rectangle 12"/>
          <p:cNvSpPr/>
          <p:nvPr/>
        </p:nvSpPr>
        <p:spPr>
          <a:xfrm>
            <a:off x="1988820" y="2034540"/>
            <a:ext cx="2125980" cy="7818120"/>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d-ID">
              <a:solidFill>
                <a:schemeClr val="accent6"/>
              </a:solidFill>
            </a:endParaRPr>
          </a:p>
        </p:txBody>
      </p:sp>
      <p:pic>
        <p:nvPicPr>
          <p:cNvPr id="15" name="Picture 1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2708" y="2004676"/>
            <a:ext cx="12984932" cy="8236604"/>
          </a:xfrm>
          <a:prstGeom prst="rect">
            <a:avLst/>
          </a:prstGeom>
        </p:spPr>
      </p:pic>
    </p:spTree>
    <p:extLst>
      <p:ext uri="{BB962C8B-B14F-4D97-AF65-F5344CB8AC3E}">
        <p14:creationId xmlns:p14="http://schemas.microsoft.com/office/powerpoint/2010/main" val="58058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id-ID" altLang="ja-JP" dirty="0"/>
              <a:t>Materi Penelitian</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14</a:t>
            </a:fld>
            <a:endParaRPr lang="ja-JP" altLang="en-US"/>
          </a:p>
        </p:txBody>
      </p:sp>
      <p:sp>
        <p:nvSpPr>
          <p:cNvPr id="6" name="テキスト プレースホルダー 5"/>
          <p:cNvSpPr>
            <a:spLocks noGrp="1"/>
          </p:cNvSpPr>
          <p:nvPr>
            <p:ph type="body" sz="quarter" idx="15"/>
          </p:nvPr>
        </p:nvSpPr>
        <p:spPr/>
        <p:txBody>
          <a:bodyPr/>
          <a:lstStyle/>
          <a:p>
            <a:r>
              <a:rPr lang="id-ID" altLang="ja-JP" sz="4400" dirty="0"/>
              <a:t>Hardware</a:t>
            </a:r>
            <a:endParaRPr kumimoji="1" lang="ja-JP" altLang="en-US" sz="4400" dirty="0"/>
          </a:p>
        </p:txBody>
      </p:sp>
      <p:sp>
        <p:nvSpPr>
          <p:cNvPr id="7" name="テキスト プレースホルダー 6"/>
          <p:cNvSpPr>
            <a:spLocks noGrp="1"/>
          </p:cNvSpPr>
          <p:nvPr>
            <p:ph type="body" sz="quarter" idx="14"/>
          </p:nvPr>
        </p:nvSpPr>
        <p:spPr>
          <a:xfrm>
            <a:off x="4206240" y="2903220"/>
            <a:ext cx="12440850" cy="2137265"/>
          </a:xfrm>
        </p:spPr>
        <p:txBody>
          <a:bodyPr>
            <a:noAutofit/>
          </a:bodyPr>
          <a:lstStyle/>
          <a:p>
            <a:pPr marL="457200" lvl="0" indent="-457200">
              <a:buFont typeface="+mj-lt"/>
              <a:buAutoNum type="arabicPeriod"/>
            </a:pPr>
            <a:r>
              <a:rPr lang="id-ID" sz="2400" b="1" dirty="0">
                <a:latin typeface="Times New Roman" panose="02020603050405020304" pitchFamily="18" charset="0"/>
                <a:cs typeface="Times New Roman" panose="02020603050405020304" pitchFamily="18" charset="0"/>
              </a:rPr>
              <a:t>Laptop </a:t>
            </a:r>
            <a:r>
              <a:rPr lang="en-US" sz="2400" b="1" dirty="0">
                <a:latin typeface="Times New Roman" panose="02020603050405020304" pitchFamily="18" charset="0"/>
                <a:cs typeface="Times New Roman" panose="02020603050405020304" pitchFamily="18" charset="0"/>
              </a:rPr>
              <a:t>ACER A315-41</a:t>
            </a:r>
            <a:r>
              <a:rPr lang="id-ID" sz="2400" b="1" dirty="0">
                <a:latin typeface="Times New Roman" panose="02020603050405020304" pitchFamily="18" charset="0"/>
                <a:cs typeface="Times New Roman" panose="02020603050405020304" pitchFamily="18" charset="0"/>
              </a:rPr>
              <a:t> dengan spesifikasi Processor </a:t>
            </a:r>
            <a:r>
              <a:rPr lang="en-US" sz="2400" b="1" dirty="0">
                <a:latin typeface="Times New Roman" panose="02020603050405020304" pitchFamily="18" charset="0"/>
                <a:cs typeface="Times New Roman" panose="02020603050405020304" pitchFamily="18" charset="0"/>
              </a:rPr>
              <a:t>AMD </a:t>
            </a:r>
            <a:r>
              <a:rPr lang="en-US" sz="2400" b="1" dirty="0" err="1">
                <a:latin typeface="Times New Roman" panose="02020603050405020304" pitchFamily="18" charset="0"/>
                <a:cs typeface="Times New Roman" panose="02020603050405020304" pitchFamily="18" charset="0"/>
              </a:rPr>
              <a:t>Reyzen</a:t>
            </a:r>
            <a:r>
              <a:rPr lang="en-US" sz="2400" b="1" dirty="0">
                <a:latin typeface="Times New Roman" panose="02020603050405020304" pitchFamily="18" charset="0"/>
                <a:cs typeface="Times New Roman" panose="02020603050405020304" pitchFamily="18" charset="0"/>
              </a:rPr>
              <a:t> 5</a:t>
            </a:r>
            <a:r>
              <a:rPr lang="id-ID" sz="2400" b="1" dirty="0">
                <a:latin typeface="Times New Roman" panose="02020603050405020304" pitchFamily="18" charset="0"/>
                <a:cs typeface="Times New Roman" panose="02020603050405020304" pitchFamily="18" charset="0"/>
              </a:rPr>
              <a:t>, Memory </a:t>
            </a:r>
            <a:r>
              <a:rPr lang="en-US" sz="2400" b="1" dirty="0">
                <a:latin typeface="Times New Roman" panose="02020603050405020304" pitchFamily="18" charset="0"/>
                <a:cs typeface="Times New Roman" panose="02020603050405020304" pitchFamily="18" charset="0"/>
              </a:rPr>
              <a:t>8</a:t>
            </a:r>
            <a:r>
              <a:rPr lang="id-ID" sz="2400" b="1" dirty="0">
                <a:latin typeface="Times New Roman" panose="02020603050405020304" pitchFamily="18" charset="0"/>
                <a:cs typeface="Times New Roman" panose="02020603050405020304" pitchFamily="18" charset="0"/>
              </a:rPr>
              <a:t> GB DDR</a:t>
            </a:r>
            <a:r>
              <a:rPr lang="en-US" sz="2400" b="1" dirty="0">
                <a:latin typeface="Times New Roman" panose="02020603050405020304" pitchFamily="18" charset="0"/>
                <a:cs typeface="Times New Roman" panose="02020603050405020304" pitchFamily="18" charset="0"/>
              </a:rPr>
              <a:t>4</a:t>
            </a:r>
            <a:r>
              <a:rPr lang="id-ID" sz="2400" b="1" dirty="0">
                <a:latin typeface="Times New Roman" panose="02020603050405020304" pitchFamily="18" charset="0"/>
                <a:cs typeface="Times New Roman" panose="02020603050405020304" pitchFamily="18" charset="0"/>
              </a:rPr>
              <a:t> Storage </a:t>
            </a:r>
            <a:r>
              <a:rPr lang="en-US" sz="2400" b="1" dirty="0">
                <a:latin typeface="Times New Roman" panose="02020603050405020304" pitchFamily="18" charset="0"/>
                <a:cs typeface="Times New Roman" panose="02020603050405020304" pitchFamily="18" charset="0"/>
              </a:rPr>
              <a:t>1 TB </a:t>
            </a:r>
            <a:r>
              <a:rPr lang="id-ID" sz="2400" b="1" dirty="0">
                <a:latin typeface="Times New Roman" panose="02020603050405020304" pitchFamily="18" charset="0"/>
                <a:cs typeface="Times New Roman" panose="02020603050405020304" pitchFamily="18" charset="0"/>
              </a:rPr>
              <a:t>HDD.</a:t>
            </a:r>
          </a:p>
          <a:p>
            <a:pPr marL="457200" lvl="0" indent="-457200">
              <a:buFont typeface="+mj-lt"/>
              <a:buAutoNum type="arabicPeriod"/>
            </a:pPr>
            <a:r>
              <a:rPr lang="id-ID" sz="2400" b="1" dirty="0">
                <a:latin typeface="Times New Roman" panose="02020603050405020304" pitchFamily="18" charset="0"/>
                <a:cs typeface="Times New Roman" panose="02020603050405020304" pitchFamily="18" charset="0"/>
              </a:rPr>
              <a:t>Smartphone Xiaomi Readme Note 3 Pro Ram 3 GB, Rom 32 GB, OS MIUI 7.</a:t>
            </a:r>
          </a:p>
          <a:p>
            <a:pPr marL="457200" lvl="0" indent="-457200">
              <a:buFont typeface="+mj-lt"/>
              <a:buAutoNum type="arabicPeriod"/>
            </a:pPr>
            <a:r>
              <a:rPr lang="id-ID" sz="2400" b="1" dirty="0">
                <a:latin typeface="Times New Roman" panose="02020603050405020304" pitchFamily="18" charset="0"/>
                <a:cs typeface="Times New Roman" panose="02020603050405020304" pitchFamily="18" charset="0"/>
              </a:rPr>
              <a:t>Arduino Nano.</a:t>
            </a:r>
          </a:p>
          <a:p>
            <a:endParaRPr kumimoji="1" lang="ja-JP" altLang="en-US" dirty="0"/>
          </a:p>
        </p:txBody>
      </p:sp>
      <p:sp>
        <p:nvSpPr>
          <p:cNvPr id="10" name="テキスト プレースホルダー 9"/>
          <p:cNvSpPr>
            <a:spLocks noGrp="1"/>
          </p:cNvSpPr>
          <p:nvPr>
            <p:ph type="body" sz="quarter" idx="16"/>
          </p:nvPr>
        </p:nvSpPr>
        <p:spPr/>
        <p:txBody>
          <a:bodyPr/>
          <a:lstStyle/>
          <a:p>
            <a:r>
              <a:rPr lang="id-ID" altLang="ja-JP" sz="4400" dirty="0"/>
              <a:t>Software</a:t>
            </a:r>
            <a:endParaRPr lang="ja-JP" altLang="en-US" sz="4400" dirty="0"/>
          </a:p>
        </p:txBody>
      </p:sp>
      <p:sp>
        <p:nvSpPr>
          <p:cNvPr id="8" name="テキスト プレースホルダー 7"/>
          <p:cNvSpPr>
            <a:spLocks noGrp="1"/>
          </p:cNvSpPr>
          <p:nvPr>
            <p:ph type="body" sz="quarter" idx="17"/>
          </p:nvPr>
        </p:nvSpPr>
        <p:spPr>
          <a:xfrm>
            <a:off x="3072630" y="5524761"/>
            <a:ext cx="12440850" cy="1275244"/>
          </a:xfrm>
        </p:spPr>
        <p:txBody>
          <a:bodyPr>
            <a:normAutofit/>
          </a:bodyPr>
          <a:lstStyle/>
          <a:p>
            <a:r>
              <a:rPr lang="id-ID" sz="2400" b="1" i="1" dirty="0">
                <a:latin typeface="Times New Roman" pitchFamily="18" charset="0"/>
                <a:cs typeface="Times New Roman" pitchFamily="18" charset="0"/>
              </a:rPr>
              <a:t>Microsoft Windows</a:t>
            </a:r>
            <a:r>
              <a:rPr lang="id-ID" sz="2400" b="1" dirty="0">
                <a:latin typeface="Times New Roman" pitchFamily="18" charset="0"/>
                <a:cs typeface="Times New Roman" pitchFamily="18" charset="0"/>
              </a:rPr>
              <a:t>10 </a:t>
            </a:r>
            <a:r>
              <a:rPr lang="id-ID" sz="2400" b="1" i="1" dirty="0">
                <a:latin typeface="Times New Roman" pitchFamily="18" charset="0"/>
                <a:cs typeface="Times New Roman" pitchFamily="18" charset="0"/>
              </a:rPr>
              <a:t>64</a:t>
            </a:r>
            <a:r>
              <a:rPr lang="id-ID" sz="2400" b="1" dirty="0">
                <a:latin typeface="Times New Roman" pitchFamily="18" charset="0"/>
                <a:cs typeface="Times New Roman" pitchFamily="18" charset="0"/>
              </a:rPr>
              <a:t>-</a:t>
            </a:r>
            <a:r>
              <a:rPr lang="id-ID" sz="2400" b="1" i="1" dirty="0">
                <a:latin typeface="Times New Roman" pitchFamily="18" charset="0"/>
                <a:cs typeface="Times New Roman" pitchFamily="18" charset="0"/>
              </a:rPr>
              <a:t>bit, Microsoft Office </a:t>
            </a:r>
            <a:r>
              <a:rPr lang="id-ID" sz="2400" b="1" dirty="0">
                <a:latin typeface="Times New Roman" pitchFamily="18" charset="0"/>
                <a:cs typeface="Times New Roman" pitchFamily="18" charset="0"/>
              </a:rPr>
              <a:t>201</a:t>
            </a:r>
            <a:r>
              <a:rPr lang="en-US" sz="2400" b="1" dirty="0">
                <a:latin typeface="Times New Roman" pitchFamily="18" charset="0"/>
                <a:cs typeface="Times New Roman" pitchFamily="18" charset="0"/>
              </a:rPr>
              <a:t>9</a:t>
            </a:r>
            <a:r>
              <a:rPr lang="id-ID" sz="2400" b="1" dirty="0">
                <a:latin typeface="Times New Roman" pitchFamily="18" charset="0"/>
                <a:cs typeface="Times New Roman" pitchFamily="18" charset="0"/>
              </a:rPr>
              <a:t>, Arduino IDE.</a:t>
            </a:r>
            <a:endParaRPr lang="ja-JP" altLang="en-US" sz="2400" b="1" dirty="0"/>
          </a:p>
        </p:txBody>
      </p:sp>
      <p:sp>
        <p:nvSpPr>
          <p:cNvPr id="11" name="テキスト プレースホルダー 10"/>
          <p:cNvSpPr>
            <a:spLocks noGrp="1"/>
          </p:cNvSpPr>
          <p:nvPr>
            <p:ph type="body" sz="quarter" idx="18"/>
          </p:nvPr>
        </p:nvSpPr>
        <p:spPr/>
        <p:txBody>
          <a:bodyPr/>
          <a:lstStyle/>
          <a:p>
            <a:r>
              <a:rPr lang="id-ID" altLang="ja-JP" sz="4400" dirty="0"/>
              <a:t>Data</a:t>
            </a:r>
            <a:endParaRPr lang="ja-JP" altLang="en-US" sz="4400" dirty="0"/>
          </a:p>
        </p:txBody>
      </p:sp>
      <p:sp>
        <p:nvSpPr>
          <p:cNvPr id="9" name="テキスト プレースホルダー 8"/>
          <p:cNvSpPr>
            <a:spLocks noGrp="1"/>
          </p:cNvSpPr>
          <p:nvPr>
            <p:ph type="body" sz="quarter" idx="19"/>
          </p:nvPr>
        </p:nvSpPr>
        <p:spPr>
          <a:xfrm>
            <a:off x="3072630" y="7704338"/>
            <a:ext cx="12439717" cy="1275244"/>
          </a:xfrm>
        </p:spPr>
        <p:txBody>
          <a:bodyPr>
            <a:normAutofit/>
          </a:bodyPr>
          <a:lstStyle/>
          <a:p>
            <a:r>
              <a:rPr lang="id-ID" sz="2400" b="1" dirty="0">
                <a:latin typeface="Times New Roman" panose="02020603050405020304" pitchFamily="18" charset="0"/>
                <a:cs typeface="Times New Roman" panose="02020603050405020304" pitchFamily="18" charset="0"/>
              </a:rPr>
              <a:t>Pengumpulan data dilakukan dengan mengambil nilai dari pengujian</a:t>
            </a:r>
            <a:r>
              <a:rPr lang="en-US" sz="2400" b="1" dirty="0">
                <a:latin typeface="Times New Roman" panose="02020603050405020304" pitchFamily="18" charset="0"/>
                <a:cs typeface="Times New Roman" panose="02020603050405020304" pitchFamily="18" charset="0"/>
              </a:rPr>
              <a:t> prototype</a:t>
            </a:r>
            <a:r>
              <a:rPr lang="id-ID" sz="2400" b="1" dirty="0">
                <a:latin typeface="Times New Roman" panose="02020603050405020304" pitchFamily="18" charset="0"/>
                <a:cs typeface="Times New Roman" panose="02020603050405020304" pitchFamily="18" charset="0"/>
              </a:rPr>
              <a:t> produk</a:t>
            </a:r>
            <a:r>
              <a:rPr lang="en-US" sz="2400" b="1" dirty="0">
                <a:latin typeface="Times New Roman" panose="02020603050405020304" pitchFamily="18" charset="0"/>
                <a:cs typeface="Times New Roman" panose="02020603050405020304" pitchFamily="18" charset="0"/>
              </a:rPr>
              <a:t>.</a:t>
            </a:r>
            <a:endParaRPr lang="en-US" altLang="ja-JP"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863638"/>
      </p:ext>
    </p:extLst>
  </p:cSld>
  <p:clrMapOvr>
    <a:masterClrMapping/>
  </p:clrMapOvr>
  <p:transition spd="slow" advTm="8307">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a:bodyPr>
          <a:lstStyle/>
          <a:p>
            <a:r>
              <a:rPr lang="id-ID" altLang="ja-JP" sz="5400" dirty="0"/>
              <a:t>METODE PENELITIAN</a:t>
            </a:r>
            <a:endParaRPr kumimoji="1" lang="ja-JP" altLang="en-US" sz="5400" dirty="0">
              <a:solidFill>
                <a:schemeClr val="accent1"/>
              </a:solidFill>
              <a:latin typeface="Route 159 Bold" pitchFamily="50" charset="0"/>
            </a:endParaRPr>
          </a:p>
        </p:txBody>
      </p:sp>
      <p:sp>
        <p:nvSpPr>
          <p:cNvPr id="10" name="テキスト プレースホルダー 9"/>
          <p:cNvSpPr>
            <a:spLocks noGrp="1"/>
          </p:cNvSpPr>
          <p:nvPr>
            <p:ph type="body" sz="quarter" idx="14"/>
          </p:nvPr>
        </p:nvSpPr>
        <p:spPr/>
        <p:txBody>
          <a:bodyPr/>
          <a:lstStyle/>
          <a:p>
            <a:endParaRPr kumimoji="1" lang="ja-JP" altLang="en-US"/>
          </a:p>
        </p:txBody>
      </p:sp>
      <p:sp>
        <p:nvSpPr>
          <p:cNvPr id="12" name="テキスト プレースホルダー 11"/>
          <p:cNvSpPr>
            <a:spLocks noGrp="1"/>
          </p:cNvSpPr>
          <p:nvPr>
            <p:ph type="body" sz="quarter" idx="23"/>
          </p:nvPr>
        </p:nvSpPr>
        <p:spPr/>
        <p:txBody>
          <a:bodyPr/>
          <a:lstStyle/>
          <a:p>
            <a:r>
              <a:rPr kumimoji="1" lang="en-US" altLang="ja-JP" dirty="0"/>
              <a:t>1</a:t>
            </a:r>
            <a:endParaRPr kumimoji="1" lang="ja-JP" altLang="en-US" dirty="0"/>
          </a:p>
        </p:txBody>
      </p:sp>
      <p:sp>
        <p:nvSpPr>
          <p:cNvPr id="11" name="テキスト プレースホルダー 10"/>
          <p:cNvSpPr>
            <a:spLocks noGrp="1"/>
          </p:cNvSpPr>
          <p:nvPr>
            <p:ph type="body" sz="quarter" idx="20"/>
          </p:nvPr>
        </p:nvSpPr>
        <p:spPr/>
        <p:txBody>
          <a:bodyPr/>
          <a:lstStyle/>
          <a:p>
            <a:pPr lvl="0"/>
            <a:r>
              <a:rPr lang="id-ID" sz="3600" b="1" i="1" dirty="0"/>
              <a:t>Identify Basic Requitment</a:t>
            </a:r>
            <a:endParaRPr lang="id-ID" sz="3600" dirty="0"/>
          </a:p>
          <a:p>
            <a:endParaRPr kumimoji="1" lang="ja-JP" altLang="en-US" dirty="0"/>
          </a:p>
        </p:txBody>
      </p:sp>
      <p:sp>
        <p:nvSpPr>
          <p:cNvPr id="13" name="テキスト プレースホルダー 12"/>
          <p:cNvSpPr>
            <a:spLocks noGrp="1"/>
          </p:cNvSpPr>
          <p:nvPr>
            <p:ph type="body" sz="quarter" idx="24"/>
          </p:nvPr>
        </p:nvSpPr>
        <p:spPr>
          <a:xfrm>
            <a:off x="9719269" y="3199283"/>
            <a:ext cx="8351120" cy="943299"/>
          </a:xfrm>
        </p:spPr>
        <p:txBody>
          <a:bodyPr/>
          <a:lstStyle/>
          <a:p>
            <a:r>
              <a:rPr lang="id-ID" sz="2400" dirty="0"/>
              <a:t>Menganalisa dan mengidentifikasi kebutuhan </a:t>
            </a:r>
            <a:r>
              <a:rPr lang="id-ID" sz="2400" i="1" dirty="0"/>
              <a:t>hardware</a:t>
            </a:r>
            <a:r>
              <a:rPr lang="id-ID" sz="2400" dirty="0"/>
              <a:t> yang akan dibangun.</a:t>
            </a:r>
            <a:endParaRPr lang="ja-JP" altLang="en-US" sz="2400" dirty="0"/>
          </a:p>
        </p:txBody>
      </p:sp>
      <p:sp>
        <p:nvSpPr>
          <p:cNvPr id="14" name="テキスト プレースホルダー 13"/>
          <p:cNvSpPr>
            <a:spLocks noGrp="1"/>
          </p:cNvSpPr>
          <p:nvPr>
            <p:ph type="body" sz="quarter" idx="25"/>
          </p:nvPr>
        </p:nvSpPr>
        <p:spPr/>
        <p:txBody>
          <a:bodyPr/>
          <a:lstStyle/>
          <a:p>
            <a:endParaRPr kumimoji="1" lang="ja-JP" altLang="en-US"/>
          </a:p>
        </p:txBody>
      </p:sp>
      <p:sp>
        <p:nvSpPr>
          <p:cNvPr id="15" name="テキスト プレースホルダー 14"/>
          <p:cNvSpPr>
            <a:spLocks noGrp="1"/>
          </p:cNvSpPr>
          <p:nvPr>
            <p:ph type="body" sz="quarter" idx="26"/>
          </p:nvPr>
        </p:nvSpPr>
        <p:spPr/>
        <p:txBody>
          <a:bodyPr/>
          <a:lstStyle/>
          <a:p>
            <a:r>
              <a:rPr kumimoji="1" lang="en-US" altLang="ja-JP" dirty="0"/>
              <a:t>2</a:t>
            </a:r>
            <a:endParaRPr kumimoji="1" lang="ja-JP" altLang="en-US" dirty="0"/>
          </a:p>
        </p:txBody>
      </p:sp>
      <p:sp>
        <p:nvSpPr>
          <p:cNvPr id="16" name="テキスト プレースホルダー 15"/>
          <p:cNvSpPr>
            <a:spLocks noGrp="1"/>
          </p:cNvSpPr>
          <p:nvPr>
            <p:ph type="body" sz="quarter" idx="27"/>
          </p:nvPr>
        </p:nvSpPr>
        <p:spPr/>
        <p:txBody>
          <a:bodyPr/>
          <a:lstStyle/>
          <a:p>
            <a:pPr lvl="0"/>
            <a:r>
              <a:rPr lang="id-ID" sz="3600" b="1" i="1" dirty="0"/>
              <a:t>Develope Initial Prototype</a:t>
            </a:r>
            <a:endParaRPr lang="id-ID" sz="3600" dirty="0"/>
          </a:p>
          <a:p>
            <a:endParaRPr kumimoji="1" lang="ja-JP" altLang="en-US" dirty="0"/>
          </a:p>
        </p:txBody>
      </p:sp>
      <p:sp>
        <p:nvSpPr>
          <p:cNvPr id="17" name="テキスト プレースホルダー 16"/>
          <p:cNvSpPr>
            <a:spLocks noGrp="1"/>
          </p:cNvSpPr>
          <p:nvPr>
            <p:ph type="body" sz="quarter" idx="28"/>
          </p:nvPr>
        </p:nvSpPr>
        <p:spPr>
          <a:xfrm>
            <a:off x="9707131" y="4934671"/>
            <a:ext cx="8338982" cy="849706"/>
          </a:xfrm>
        </p:spPr>
        <p:txBody>
          <a:bodyPr/>
          <a:lstStyle/>
          <a:p>
            <a:r>
              <a:rPr lang="id-ID" sz="2400" dirty="0"/>
              <a:t>Membangun desain </a:t>
            </a:r>
            <a:r>
              <a:rPr lang="id-ID" sz="2400" i="1" dirty="0"/>
              <a:t>prototyping</a:t>
            </a:r>
            <a:r>
              <a:rPr lang="id-ID" sz="2400" dirty="0"/>
              <a:t> dengan perancangan sementara.</a:t>
            </a:r>
          </a:p>
          <a:p>
            <a:endParaRPr lang="ja-JP" altLang="en-US" dirty="0"/>
          </a:p>
        </p:txBody>
      </p:sp>
      <p:sp>
        <p:nvSpPr>
          <p:cNvPr id="18" name="テキスト プレースホルダー 17"/>
          <p:cNvSpPr>
            <a:spLocks noGrp="1"/>
          </p:cNvSpPr>
          <p:nvPr>
            <p:ph type="body" sz="quarter" idx="29"/>
          </p:nvPr>
        </p:nvSpPr>
        <p:spPr/>
        <p:txBody>
          <a:bodyPr/>
          <a:lstStyle/>
          <a:p>
            <a:endParaRPr kumimoji="1" lang="ja-JP" altLang="en-US"/>
          </a:p>
        </p:txBody>
      </p:sp>
      <p:sp>
        <p:nvSpPr>
          <p:cNvPr id="19" name="テキスト プレースホルダー 18"/>
          <p:cNvSpPr>
            <a:spLocks noGrp="1"/>
          </p:cNvSpPr>
          <p:nvPr>
            <p:ph type="body" sz="quarter" idx="30"/>
          </p:nvPr>
        </p:nvSpPr>
        <p:spPr/>
        <p:txBody>
          <a:bodyPr/>
          <a:lstStyle/>
          <a:p>
            <a:r>
              <a:rPr kumimoji="1" lang="en-US" altLang="ja-JP" dirty="0"/>
              <a:t>3</a:t>
            </a:r>
            <a:endParaRPr kumimoji="1" lang="ja-JP" altLang="en-US" dirty="0"/>
          </a:p>
        </p:txBody>
      </p:sp>
      <p:sp>
        <p:nvSpPr>
          <p:cNvPr id="20" name="テキスト プレースホルダー 19"/>
          <p:cNvSpPr>
            <a:spLocks noGrp="1"/>
          </p:cNvSpPr>
          <p:nvPr>
            <p:ph type="body" sz="quarter" idx="31"/>
          </p:nvPr>
        </p:nvSpPr>
        <p:spPr/>
        <p:txBody>
          <a:bodyPr/>
          <a:lstStyle/>
          <a:p>
            <a:pPr lvl="0"/>
            <a:r>
              <a:rPr lang="id-ID" sz="3600" b="1" i="1" dirty="0"/>
              <a:t>Use Review</a:t>
            </a:r>
            <a:endParaRPr lang="id-ID" sz="3600" dirty="0"/>
          </a:p>
          <a:p>
            <a:endParaRPr kumimoji="1" lang="ja-JP" altLang="en-US" dirty="0"/>
          </a:p>
        </p:txBody>
      </p:sp>
      <p:sp>
        <p:nvSpPr>
          <p:cNvPr id="21" name="テキスト プレースホルダー 20"/>
          <p:cNvSpPr>
            <a:spLocks noGrp="1"/>
          </p:cNvSpPr>
          <p:nvPr>
            <p:ph type="body" sz="quarter" idx="32"/>
          </p:nvPr>
        </p:nvSpPr>
        <p:spPr>
          <a:xfrm>
            <a:off x="9719269" y="6576464"/>
            <a:ext cx="8326844" cy="943299"/>
          </a:xfrm>
        </p:spPr>
        <p:txBody>
          <a:bodyPr/>
          <a:lstStyle/>
          <a:p>
            <a:r>
              <a:rPr lang="id-ID" sz="2400" dirty="0"/>
              <a:t>Melakukan evaluasi terhadap</a:t>
            </a:r>
            <a:r>
              <a:rPr lang="id-ID" sz="2400" i="1" dirty="0"/>
              <a:t> prototype</a:t>
            </a:r>
            <a:r>
              <a:rPr lang="id-ID" sz="2400" dirty="0"/>
              <a:t> yang dilakukan oleh pengguna</a:t>
            </a:r>
            <a:endParaRPr lang="ja-JP" altLang="en-US" sz="2400" dirty="0"/>
          </a:p>
        </p:txBody>
      </p:sp>
      <p:sp>
        <p:nvSpPr>
          <p:cNvPr id="22" name="テキスト プレースホルダー 21"/>
          <p:cNvSpPr>
            <a:spLocks noGrp="1"/>
          </p:cNvSpPr>
          <p:nvPr>
            <p:ph type="body" sz="quarter" idx="33"/>
          </p:nvPr>
        </p:nvSpPr>
        <p:spPr/>
        <p:txBody>
          <a:bodyPr/>
          <a:lstStyle/>
          <a:p>
            <a:endParaRPr kumimoji="1" lang="ja-JP" altLang="en-US"/>
          </a:p>
        </p:txBody>
      </p:sp>
      <p:sp>
        <p:nvSpPr>
          <p:cNvPr id="23" name="テキスト プレースホルダー 22"/>
          <p:cNvSpPr>
            <a:spLocks noGrp="1"/>
          </p:cNvSpPr>
          <p:nvPr>
            <p:ph type="body" sz="quarter" idx="34"/>
          </p:nvPr>
        </p:nvSpPr>
        <p:spPr/>
        <p:txBody>
          <a:bodyPr/>
          <a:lstStyle/>
          <a:p>
            <a:r>
              <a:rPr kumimoji="1" lang="en-US" altLang="ja-JP" dirty="0"/>
              <a:t>4</a:t>
            </a:r>
            <a:endParaRPr kumimoji="1" lang="ja-JP" altLang="en-US" dirty="0"/>
          </a:p>
        </p:txBody>
      </p:sp>
      <p:sp>
        <p:nvSpPr>
          <p:cNvPr id="24" name="テキスト プレースホルダー 23"/>
          <p:cNvSpPr>
            <a:spLocks noGrp="1"/>
          </p:cNvSpPr>
          <p:nvPr>
            <p:ph type="body" sz="quarter" idx="35"/>
          </p:nvPr>
        </p:nvSpPr>
        <p:spPr/>
        <p:txBody>
          <a:bodyPr/>
          <a:lstStyle/>
          <a:p>
            <a:pPr lvl="0"/>
            <a:r>
              <a:rPr lang="id-ID" sz="3600" b="1" i="1" dirty="0"/>
              <a:t>Revise and enchance the prototype</a:t>
            </a:r>
            <a:endParaRPr lang="id-ID" sz="3600" dirty="0"/>
          </a:p>
        </p:txBody>
      </p:sp>
      <p:sp>
        <p:nvSpPr>
          <p:cNvPr id="25" name="テキスト プレースホルダー 24"/>
          <p:cNvSpPr>
            <a:spLocks noGrp="1"/>
          </p:cNvSpPr>
          <p:nvPr>
            <p:ph type="body" sz="quarter" idx="36"/>
          </p:nvPr>
        </p:nvSpPr>
        <p:spPr>
          <a:xfrm>
            <a:off x="9713587" y="8311852"/>
            <a:ext cx="7991080" cy="1668624"/>
          </a:xfrm>
        </p:spPr>
        <p:txBody>
          <a:bodyPr/>
          <a:lstStyle/>
          <a:p>
            <a:r>
              <a:rPr lang="id-ID" sz="2400" dirty="0"/>
              <a:t>Perbaikan kesalahan dan penyempurnaan kekurangan </a:t>
            </a:r>
            <a:r>
              <a:rPr lang="id-ID" sz="2400" i="1" dirty="0"/>
              <a:t>prototype </a:t>
            </a:r>
            <a:r>
              <a:rPr lang="id-ID" sz="2400" dirty="0"/>
              <a:t>dengan mengubah program atau desain sebelum di package.</a:t>
            </a:r>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15</a:t>
            </a:fld>
            <a:endParaRPr lang="ja-JP" altLang="en-US"/>
          </a:p>
        </p:txBody>
      </p:sp>
      <p:pic>
        <p:nvPicPr>
          <p:cNvPr id="26" name="図プレースホルダー 22"/>
          <p:cNvPicPr>
            <a:picLocks noChangeAspect="1"/>
          </p:cNvPicPr>
          <p:nvPr/>
        </p:nvPicPr>
        <p:blipFill>
          <a:blip r:embed="rId2" cstate="print">
            <a:extLst>
              <a:ext uri="{28A0092B-C50C-407E-A947-70E740481C1C}">
                <a14:useLocalDpi xmlns:a14="http://schemas.microsoft.com/office/drawing/2010/main" val="0"/>
              </a:ext>
            </a:extLst>
          </a:blip>
          <a:srcRect l="16220" r="16220"/>
          <a:stretch>
            <a:fillRect/>
          </a:stretch>
        </p:blipFill>
        <p:spPr>
          <a:xfrm>
            <a:off x="1894821" y="2407196"/>
            <a:ext cx="5320169" cy="5320169"/>
          </a:xfrm>
          <a:prstGeom prst="rect">
            <a:avLst/>
          </a:prstGeom>
        </p:spPr>
      </p:pic>
      <p:sp>
        <p:nvSpPr>
          <p:cNvPr id="4" name="Text Placeholder 3"/>
          <p:cNvSpPr>
            <a:spLocks noGrp="1"/>
          </p:cNvSpPr>
          <p:nvPr>
            <p:ph type="body" sz="quarter" idx="13"/>
          </p:nvPr>
        </p:nvSpPr>
        <p:spPr/>
        <p:txBody>
          <a:bodyPr>
            <a:normAutofit fontScale="92500" lnSpcReduction="10000"/>
          </a:bodyPr>
          <a:lstStyle/>
          <a:p>
            <a:r>
              <a:rPr lang="id-ID" dirty="0"/>
              <a:t>Prototyping</a:t>
            </a:r>
          </a:p>
        </p:txBody>
      </p:sp>
    </p:spTree>
    <p:extLst>
      <p:ext uri="{BB962C8B-B14F-4D97-AF65-F5344CB8AC3E}">
        <p14:creationId xmlns:p14="http://schemas.microsoft.com/office/powerpoint/2010/main" val="1808370312"/>
      </p:ext>
    </p:extLst>
  </p:cSld>
  <p:clrMapOvr>
    <a:masterClrMapping/>
  </p:clrMapOvr>
  <p:transition spd="slow" advTm="8070">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id-ID" altLang="ja-JP" dirty="0"/>
              <a:t>UJI PRODUK</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16</a:t>
            </a:fld>
            <a:endParaRPr lang="ja-JP" altLang="en-US"/>
          </a:p>
        </p:txBody>
      </p:sp>
      <p:sp>
        <p:nvSpPr>
          <p:cNvPr id="27" name="テキスト プレースホルダー 26"/>
          <p:cNvSpPr>
            <a:spLocks noGrp="1"/>
          </p:cNvSpPr>
          <p:nvPr>
            <p:ph type="body" sz="quarter" idx="21"/>
          </p:nvPr>
        </p:nvSpPr>
        <p:spPr/>
        <p:txBody>
          <a:bodyPr/>
          <a:lstStyle/>
          <a:p>
            <a:pPr lvl="0"/>
            <a:r>
              <a:rPr lang="id-ID" sz="3600" i="1" dirty="0"/>
              <a:t>Operation</a:t>
            </a:r>
            <a:endParaRPr lang="id-ID" sz="3600" dirty="0"/>
          </a:p>
        </p:txBody>
      </p:sp>
      <p:sp>
        <p:nvSpPr>
          <p:cNvPr id="28" name="テキスト プレースホルダー 27"/>
          <p:cNvSpPr>
            <a:spLocks noGrp="1"/>
          </p:cNvSpPr>
          <p:nvPr>
            <p:ph type="body" sz="quarter" idx="24"/>
          </p:nvPr>
        </p:nvSpPr>
        <p:spPr>
          <a:xfrm>
            <a:off x="13106455" y="3325885"/>
            <a:ext cx="5124835" cy="1587842"/>
          </a:xfrm>
        </p:spPr>
        <p:txBody>
          <a:bodyPr/>
          <a:lstStyle/>
          <a:p>
            <a:r>
              <a:rPr lang="id-ID" sz="2000" b="1" dirty="0"/>
              <a:t>Rekayasa </a:t>
            </a:r>
            <a:r>
              <a:rPr lang="id-ID" sz="2000" b="1" i="1" dirty="0"/>
              <a:t>hardware</a:t>
            </a:r>
            <a:r>
              <a:rPr lang="id-ID" sz="2000" b="1" dirty="0"/>
              <a:t> sistem keamanan menggunakan modul Sim 800 dapat dioperasikan sesuai dengan apa yang diharapkan.</a:t>
            </a:r>
          </a:p>
          <a:p>
            <a:endParaRPr kumimoji="1" lang="ja-JP" altLang="en-US" sz="2000" b="1" dirty="0"/>
          </a:p>
        </p:txBody>
      </p:sp>
      <p:sp>
        <p:nvSpPr>
          <p:cNvPr id="29" name="テキスト プレースホルダー 28"/>
          <p:cNvSpPr>
            <a:spLocks noGrp="1"/>
          </p:cNvSpPr>
          <p:nvPr>
            <p:ph type="body" sz="quarter" idx="25"/>
          </p:nvPr>
        </p:nvSpPr>
        <p:spPr/>
        <p:txBody>
          <a:bodyPr/>
          <a:lstStyle/>
          <a:p>
            <a:pPr lvl="0"/>
            <a:r>
              <a:rPr lang="id-ID" sz="3600" i="1" dirty="0"/>
              <a:t>Reliability and durability</a:t>
            </a:r>
            <a:endParaRPr lang="id-ID" sz="3600" dirty="0"/>
          </a:p>
        </p:txBody>
      </p:sp>
      <p:sp>
        <p:nvSpPr>
          <p:cNvPr id="30" name="テキスト プレースホルダー 29"/>
          <p:cNvSpPr>
            <a:spLocks noGrp="1"/>
          </p:cNvSpPr>
          <p:nvPr>
            <p:ph type="body" sz="quarter" idx="26"/>
          </p:nvPr>
        </p:nvSpPr>
        <p:spPr>
          <a:xfrm>
            <a:off x="13106455" y="5600950"/>
            <a:ext cx="5124835" cy="1223322"/>
          </a:xfrm>
        </p:spPr>
        <p:txBody>
          <a:bodyPr/>
          <a:lstStyle/>
          <a:p>
            <a:r>
              <a:rPr lang="id-ID" sz="2000" b="1" dirty="0"/>
              <a:t>Alat dapat digunakan berungkali dan tetap memberi hasil yang sesuai dengan keadaan pada saat pengujian.</a:t>
            </a:r>
          </a:p>
        </p:txBody>
      </p:sp>
      <p:sp>
        <p:nvSpPr>
          <p:cNvPr id="31" name="テキスト プレースホルダー 30"/>
          <p:cNvSpPr>
            <a:spLocks noGrp="1"/>
          </p:cNvSpPr>
          <p:nvPr>
            <p:ph type="body" sz="quarter" idx="27"/>
          </p:nvPr>
        </p:nvSpPr>
        <p:spPr/>
        <p:txBody>
          <a:bodyPr/>
          <a:lstStyle/>
          <a:p>
            <a:pPr lvl="0"/>
            <a:r>
              <a:rPr lang="id-ID" sz="3600" i="1" dirty="0"/>
              <a:t>Conformance</a:t>
            </a:r>
            <a:endParaRPr lang="id-ID" sz="3600" dirty="0"/>
          </a:p>
        </p:txBody>
      </p:sp>
      <p:sp>
        <p:nvSpPr>
          <p:cNvPr id="32" name="テキスト プレースホルダー 31"/>
          <p:cNvSpPr>
            <a:spLocks noGrp="1"/>
          </p:cNvSpPr>
          <p:nvPr>
            <p:ph type="body" sz="quarter" idx="28"/>
          </p:nvPr>
        </p:nvSpPr>
        <p:spPr/>
        <p:txBody>
          <a:bodyPr/>
          <a:lstStyle/>
          <a:p>
            <a:r>
              <a:rPr lang="id-ID" sz="2000" b="1" dirty="0"/>
              <a:t>Alat sistem keamanan ini digunakan sesuai dengan spesifikasi.</a:t>
            </a:r>
          </a:p>
        </p:txBody>
      </p:sp>
      <p:sp>
        <p:nvSpPr>
          <p:cNvPr id="33" name="テキスト プレースホルダー 32"/>
          <p:cNvSpPr>
            <a:spLocks noGrp="1"/>
          </p:cNvSpPr>
          <p:nvPr>
            <p:ph type="body" sz="quarter" idx="29"/>
          </p:nvPr>
        </p:nvSpPr>
        <p:spPr/>
        <p:txBody>
          <a:bodyPr/>
          <a:lstStyle/>
          <a:p>
            <a:pPr lvl="0"/>
            <a:r>
              <a:rPr lang="id-ID" sz="3600" i="1" dirty="0"/>
              <a:t>Quality</a:t>
            </a:r>
            <a:endParaRPr lang="id-ID" sz="3600" dirty="0"/>
          </a:p>
        </p:txBody>
      </p:sp>
      <p:sp>
        <p:nvSpPr>
          <p:cNvPr id="34" name="テキスト プレースホルダー 33"/>
          <p:cNvSpPr>
            <a:spLocks noGrp="1"/>
          </p:cNvSpPr>
          <p:nvPr>
            <p:ph type="body" sz="quarter" idx="30"/>
          </p:nvPr>
        </p:nvSpPr>
        <p:spPr/>
        <p:txBody>
          <a:bodyPr/>
          <a:lstStyle/>
          <a:p>
            <a:r>
              <a:rPr lang="id-ID" sz="2000" b="1" i="1" dirty="0"/>
              <a:t>Prototype</a:t>
            </a:r>
            <a:r>
              <a:rPr lang="id-ID" sz="2000" b="1" dirty="0"/>
              <a:t> sistem keamanan ini memiliki kualitas yang baik dan memadai.</a:t>
            </a:r>
          </a:p>
        </p:txBody>
      </p:sp>
      <p:sp>
        <p:nvSpPr>
          <p:cNvPr id="35" name="テキスト プレースホルダー 34"/>
          <p:cNvSpPr>
            <a:spLocks noGrp="1"/>
          </p:cNvSpPr>
          <p:nvPr>
            <p:ph type="body" sz="quarter" idx="31"/>
          </p:nvPr>
        </p:nvSpPr>
        <p:spPr/>
        <p:txBody>
          <a:bodyPr/>
          <a:lstStyle/>
          <a:p>
            <a:pPr lvl="0"/>
            <a:r>
              <a:rPr lang="id-ID" sz="3600" i="1" dirty="0"/>
              <a:t>Appearance</a:t>
            </a:r>
            <a:endParaRPr lang="id-ID" sz="3600" dirty="0"/>
          </a:p>
        </p:txBody>
      </p:sp>
      <p:sp>
        <p:nvSpPr>
          <p:cNvPr id="36" name="テキスト プレースホルダー 35"/>
          <p:cNvSpPr>
            <a:spLocks noGrp="1"/>
          </p:cNvSpPr>
          <p:nvPr>
            <p:ph type="body" sz="quarter" idx="32"/>
          </p:nvPr>
        </p:nvSpPr>
        <p:spPr/>
        <p:txBody>
          <a:bodyPr/>
          <a:lstStyle/>
          <a:p>
            <a:r>
              <a:rPr lang="id-ID" sz="2000" b="1" i="1" dirty="0"/>
              <a:t>Prototype</a:t>
            </a:r>
            <a:r>
              <a:rPr lang="id-ID" sz="2000" b="1" dirty="0"/>
              <a:t> sistem keamanan ini memiliki tampilan yang sedap dipandang.</a:t>
            </a:r>
          </a:p>
          <a:p>
            <a:r>
              <a:rPr lang="en-US" altLang="ja-JP" dirty="0"/>
              <a:t>.</a:t>
            </a:r>
            <a:endParaRPr kumimoji="1" lang="ja-JP" altLang="en-US" dirty="0"/>
          </a:p>
        </p:txBody>
      </p:sp>
      <p:sp>
        <p:nvSpPr>
          <p:cNvPr id="37" name="テキスト プレースホルダー 36"/>
          <p:cNvSpPr>
            <a:spLocks noGrp="1"/>
          </p:cNvSpPr>
          <p:nvPr>
            <p:ph type="body" sz="quarter" idx="33"/>
          </p:nvPr>
        </p:nvSpPr>
        <p:spPr/>
        <p:txBody>
          <a:bodyPr/>
          <a:lstStyle/>
          <a:p>
            <a:pPr lvl="0"/>
            <a:r>
              <a:rPr lang="id-ID" sz="3600" i="1" dirty="0"/>
              <a:t>Serviceability</a:t>
            </a:r>
            <a:endParaRPr lang="id-ID" sz="3600" dirty="0"/>
          </a:p>
        </p:txBody>
      </p:sp>
      <p:sp>
        <p:nvSpPr>
          <p:cNvPr id="38" name="テキスト プレースホルダー 37"/>
          <p:cNvSpPr>
            <a:spLocks noGrp="1"/>
          </p:cNvSpPr>
          <p:nvPr>
            <p:ph type="body" sz="quarter" idx="34"/>
          </p:nvPr>
        </p:nvSpPr>
        <p:spPr/>
        <p:txBody>
          <a:bodyPr/>
          <a:lstStyle/>
          <a:p>
            <a:r>
              <a:rPr lang="id-ID" sz="2000" b="1" dirty="0"/>
              <a:t>Alat dapat menghasilkan</a:t>
            </a:r>
            <a:r>
              <a:rPr lang="id-ID" sz="2000" b="1" i="1" dirty="0"/>
              <a:t> output</a:t>
            </a:r>
            <a:r>
              <a:rPr lang="id-ID" sz="2000" b="1" dirty="0"/>
              <a:t> berupa sms balasan keamanan aktif.</a:t>
            </a:r>
          </a:p>
        </p:txBody>
      </p:sp>
      <p:sp>
        <p:nvSpPr>
          <p:cNvPr id="44" name="テキスト プレースホルダー 43"/>
          <p:cNvSpPr>
            <a:spLocks noGrp="1"/>
          </p:cNvSpPr>
          <p:nvPr>
            <p:ph type="body" sz="quarter" idx="40"/>
          </p:nvPr>
        </p:nvSpPr>
        <p:spPr>
          <a:xfrm>
            <a:off x="7887661" y="4661645"/>
            <a:ext cx="2851409" cy="2162627"/>
          </a:xfrm>
        </p:spPr>
        <p:txBody>
          <a:bodyPr/>
          <a:lstStyle/>
          <a:p>
            <a:r>
              <a:rPr lang="id-ID" i="1" dirty="0"/>
              <a:t>Dimension of quality for goods</a:t>
            </a:r>
            <a:endParaRPr kumimoji="1" lang="ja-JP" altLang="en-US" dirty="0"/>
          </a:p>
        </p:txBody>
      </p:sp>
      <p:sp>
        <p:nvSpPr>
          <p:cNvPr id="10" name="TextBox 9"/>
          <p:cNvSpPr txBox="1"/>
          <p:nvPr/>
        </p:nvSpPr>
        <p:spPr>
          <a:xfrm>
            <a:off x="8904291" y="2967155"/>
            <a:ext cx="409074" cy="646331"/>
          </a:xfrm>
          <a:prstGeom prst="rect">
            <a:avLst/>
          </a:prstGeom>
          <a:noFill/>
        </p:spPr>
        <p:txBody>
          <a:bodyPr wrap="square" rtlCol="0">
            <a:spAutoFit/>
          </a:bodyPr>
          <a:lstStyle/>
          <a:p>
            <a:r>
              <a:rPr lang="id-ID" sz="3600" dirty="0"/>
              <a:t>1</a:t>
            </a:r>
          </a:p>
        </p:txBody>
      </p:sp>
      <p:sp>
        <p:nvSpPr>
          <p:cNvPr id="39" name="TextBox 38"/>
          <p:cNvSpPr txBox="1"/>
          <p:nvPr/>
        </p:nvSpPr>
        <p:spPr>
          <a:xfrm>
            <a:off x="10942377" y="4229229"/>
            <a:ext cx="409074" cy="646331"/>
          </a:xfrm>
          <a:prstGeom prst="rect">
            <a:avLst/>
          </a:prstGeom>
          <a:noFill/>
        </p:spPr>
        <p:txBody>
          <a:bodyPr wrap="square" rtlCol="0">
            <a:spAutoFit/>
          </a:bodyPr>
          <a:lstStyle/>
          <a:p>
            <a:r>
              <a:rPr lang="id-ID" sz="3600" dirty="0"/>
              <a:t>2</a:t>
            </a:r>
          </a:p>
        </p:txBody>
      </p:sp>
      <p:sp>
        <p:nvSpPr>
          <p:cNvPr id="40" name="TextBox 39"/>
          <p:cNvSpPr txBox="1"/>
          <p:nvPr/>
        </p:nvSpPr>
        <p:spPr>
          <a:xfrm>
            <a:off x="10942377" y="6501106"/>
            <a:ext cx="409074" cy="646331"/>
          </a:xfrm>
          <a:prstGeom prst="rect">
            <a:avLst/>
          </a:prstGeom>
          <a:noFill/>
        </p:spPr>
        <p:txBody>
          <a:bodyPr wrap="square" rtlCol="0">
            <a:spAutoFit/>
          </a:bodyPr>
          <a:lstStyle/>
          <a:p>
            <a:r>
              <a:rPr lang="id-ID" sz="3600" dirty="0"/>
              <a:t>3</a:t>
            </a:r>
          </a:p>
        </p:txBody>
      </p:sp>
      <p:sp>
        <p:nvSpPr>
          <p:cNvPr id="41" name="TextBox 40"/>
          <p:cNvSpPr txBox="1"/>
          <p:nvPr/>
        </p:nvSpPr>
        <p:spPr>
          <a:xfrm>
            <a:off x="8948656" y="7879204"/>
            <a:ext cx="409074" cy="646331"/>
          </a:xfrm>
          <a:prstGeom prst="rect">
            <a:avLst/>
          </a:prstGeom>
          <a:noFill/>
        </p:spPr>
        <p:txBody>
          <a:bodyPr wrap="square" rtlCol="0">
            <a:spAutoFit/>
          </a:bodyPr>
          <a:lstStyle/>
          <a:p>
            <a:r>
              <a:rPr lang="id-ID" sz="3600" dirty="0"/>
              <a:t>4</a:t>
            </a:r>
          </a:p>
        </p:txBody>
      </p:sp>
      <p:sp>
        <p:nvSpPr>
          <p:cNvPr id="42" name="TextBox 41"/>
          <p:cNvSpPr txBox="1"/>
          <p:nvPr/>
        </p:nvSpPr>
        <p:spPr>
          <a:xfrm>
            <a:off x="6870893" y="6501106"/>
            <a:ext cx="409074" cy="646331"/>
          </a:xfrm>
          <a:prstGeom prst="rect">
            <a:avLst/>
          </a:prstGeom>
          <a:noFill/>
        </p:spPr>
        <p:txBody>
          <a:bodyPr wrap="square" rtlCol="0">
            <a:spAutoFit/>
          </a:bodyPr>
          <a:lstStyle/>
          <a:p>
            <a:r>
              <a:rPr lang="id-ID" sz="3600" dirty="0"/>
              <a:t>5</a:t>
            </a:r>
          </a:p>
        </p:txBody>
      </p:sp>
      <p:sp>
        <p:nvSpPr>
          <p:cNvPr id="43" name="TextBox 42"/>
          <p:cNvSpPr txBox="1"/>
          <p:nvPr/>
        </p:nvSpPr>
        <p:spPr>
          <a:xfrm>
            <a:off x="6866207" y="4229228"/>
            <a:ext cx="409074" cy="646331"/>
          </a:xfrm>
          <a:prstGeom prst="rect">
            <a:avLst/>
          </a:prstGeom>
          <a:noFill/>
        </p:spPr>
        <p:txBody>
          <a:bodyPr wrap="square" rtlCol="0">
            <a:spAutoFit/>
          </a:bodyPr>
          <a:lstStyle/>
          <a:p>
            <a:r>
              <a:rPr lang="id-ID" sz="3600" dirty="0"/>
              <a:t>6</a:t>
            </a:r>
          </a:p>
        </p:txBody>
      </p:sp>
    </p:spTree>
    <p:extLst>
      <p:ext uri="{BB962C8B-B14F-4D97-AF65-F5344CB8AC3E}">
        <p14:creationId xmlns:p14="http://schemas.microsoft.com/office/powerpoint/2010/main" val="4240202487"/>
      </p:ext>
    </p:extLst>
  </p:cSld>
  <p:clrMapOvr>
    <a:masterClrMapping/>
  </p:clrMapOvr>
  <p:transition spd="slow" advTm="17958">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normAutofit/>
          </a:bodyPr>
          <a:lstStyle/>
          <a:p>
            <a:r>
              <a:rPr kumimoji="1" lang="id-ID" altLang="ja-JP" dirty="0"/>
              <a:t>USE CASE</a:t>
            </a:r>
            <a:br>
              <a:rPr kumimoji="1" lang="id-ID" altLang="ja-JP" dirty="0"/>
            </a:br>
            <a:br>
              <a:rPr lang="id-ID" altLang="ja-JP" dirty="0"/>
            </a:br>
            <a:r>
              <a:rPr lang="id-ID" sz="4000" dirty="0">
                <a:latin typeface="Times New Roman" pitchFamily="18" charset="0"/>
                <a:cs typeface="Times New Roman" pitchFamily="18" charset="0"/>
              </a:rPr>
              <a:t>mendeskripsikan interaksi tipikal antara para pengguna sistem dengan sistem itu sendiri dengan memberi sebuah narasi tentang bagaimana sistem tersebut digunakan.</a:t>
            </a:r>
            <a:endParaRPr kumimoji="1" lang="ja-JP" altLang="en-US" sz="4000" dirty="0"/>
          </a:p>
        </p:txBody>
      </p:sp>
      <p:sp>
        <p:nvSpPr>
          <p:cNvPr id="15" name="スライド番号プレースホルダー 14"/>
          <p:cNvSpPr>
            <a:spLocks noGrp="1"/>
          </p:cNvSpPr>
          <p:nvPr>
            <p:ph type="sldNum" sz="quarter" idx="11"/>
          </p:nvPr>
        </p:nvSpPr>
        <p:spPr/>
        <p:txBody>
          <a:bodyPr/>
          <a:lstStyle/>
          <a:p>
            <a:fld id="{E6459DFB-86F3-43FA-8567-2EA6E426AE90}" type="slidenum">
              <a:rPr lang="ja-JP" altLang="en-US" smtClean="0"/>
              <a:pPr/>
              <a:t>17</a:t>
            </a:fld>
            <a:endParaRPr lang="ja-JP" alt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297959" y="1969770"/>
            <a:ext cx="8826815" cy="6534150"/>
          </a:xfrm>
          <a:prstGeom prst="rect">
            <a:avLst/>
          </a:prstGeom>
        </p:spPr>
      </p:pic>
    </p:spTree>
    <p:extLst>
      <p:ext uri="{BB962C8B-B14F-4D97-AF65-F5344CB8AC3E}">
        <p14:creationId xmlns:p14="http://schemas.microsoft.com/office/powerpoint/2010/main" val="3604722582"/>
      </p:ext>
    </p:extLst>
  </p:cSld>
  <p:clrMapOvr>
    <a:masterClrMapping/>
  </p:clrMapOvr>
  <p:transition spd="slow" advTm="3037">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id-ID" altLang="ja-JP" dirty="0"/>
              <a:t>DIAGRAM ALIR</a:t>
            </a:r>
            <a:br>
              <a:rPr kumimoji="1" lang="id-ID" altLang="ja-JP" dirty="0"/>
            </a:br>
            <a:br>
              <a:rPr lang="id-ID" altLang="ja-JP" dirty="0"/>
            </a:br>
            <a:r>
              <a:rPr lang="id-ID" sz="4800" dirty="0"/>
              <a:t>untuk mengetahui gambaran sistem secara umum.</a:t>
            </a:r>
            <a:endParaRPr kumimoji="1" lang="ja-JP" altLang="en-US" sz="4800" dirty="0"/>
          </a:p>
        </p:txBody>
      </p:sp>
      <p:sp>
        <p:nvSpPr>
          <p:cNvPr id="15" name="スライド番号プレースホルダー 14"/>
          <p:cNvSpPr>
            <a:spLocks noGrp="1"/>
          </p:cNvSpPr>
          <p:nvPr>
            <p:ph type="sldNum" sz="quarter" idx="11"/>
          </p:nvPr>
        </p:nvSpPr>
        <p:spPr/>
        <p:txBody>
          <a:bodyPr/>
          <a:lstStyle/>
          <a:p>
            <a:fld id="{E6459DFB-86F3-43FA-8567-2EA6E426AE90}" type="slidenum">
              <a:rPr lang="ja-JP" altLang="en-US" smtClean="0"/>
              <a:pPr/>
              <a:t>18</a:t>
            </a:fld>
            <a:endParaRPr lang="ja-JP" alt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293043" y="0"/>
            <a:ext cx="8923171" cy="9029700"/>
          </a:xfrm>
          <a:prstGeom prst="rect">
            <a:avLst/>
          </a:prstGeom>
        </p:spPr>
      </p:pic>
    </p:spTree>
    <p:extLst>
      <p:ext uri="{BB962C8B-B14F-4D97-AF65-F5344CB8AC3E}">
        <p14:creationId xmlns:p14="http://schemas.microsoft.com/office/powerpoint/2010/main" val="4274357412"/>
      </p:ext>
    </p:extLst>
  </p:cSld>
  <p:clrMapOvr>
    <a:masterClrMapping/>
  </p:clrMapOvr>
  <p:transition spd="slow" advTm="3037">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id-ID" altLang="ja-JP" dirty="0"/>
              <a:t>ACTIVITY DIAGRAM</a:t>
            </a:r>
            <a:br>
              <a:rPr kumimoji="1" lang="id-ID" altLang="ja-JP" dirty="0"/>
            </a:br>
            <a:br>
              <a:rPr lang="id-ID" altLang="ja-JP" dirty="0"/>
            </a:br>
            <a:r>
              <a:rPr lang="id-ID" altLang="ja-JP" sz="4800" dirty="0"/>
              <a:t>Logika Prosedural saat Aktifitas  antara User dengan Alat  sedang berlangsung</a:t>
            </a:r>
            <a:endParaRPr kumimoji="1" lang="ja-JP" altLang="en-US" sz="11500" dirty="0"/>
          </a:p>
        </p:txBody>
      </p:sp>
      <p:sp>
        <p:nvSpPr>
          <p:cNvPr id="15" name="スライド番号プレースホルダー 14"/>
          <p:cNvSpPr>
            <a:spLocks noGrp="1"/>
          </p:cNvSpPr>
          <p:nvPr>
            <p:ph type="sldNum" sz="quarter" idx="11"/>
          </p:nvPr>
        </p:nvSpPr>
        <p:spPr/>
        <p:txBody>
          <a:bodyPr/>
          <a:lstStyle/>
          <a:p>
            <a:fld id="{E6459DFB-86F3-43FA-8567-2EA6E426AE90}" type="slidenum">
              <a:rPr lang="ja-JP" altLang="en-US" smtClean="0"/>
              <a:pPr/>
              <a:t>19</a:t>
            </a:fld>
            <a:endParaRPr lang="ja-JP" altLang="en-US"/>
          </a:p>
        </p:txBody>
      </p:sp>
      <p:pic>
        <p:nvPicPr>
          <p:cNvPr id="5" name="Picture 4" descr="Screen Clipping"/>
          <p:cNvPicPr/>
          <p:nvPr/>
        </p:nvPicPr>
        <p:blipFill>
          <a:blip r:embed="rId2">
            <a:extLst>
              <a:ext uri="{28A0092B-C50C-407E-A947-70E740481C1C}">
                <a14:useLocalDpi xmlns:a14="http://schemas.microsoft.com/office/drawing/2010/main" val="0"/>
              </a:ext>
            </a:extLst>
          </a:blip>
          <a:stretch>
            <a:fillRect/>
          </a:stretch>
        </p:blipFill>
        <p:spPr>
          <a:xfrm>
            <a:off x="9162890" y="38417"/>
            <a:ext cx="9053324" cy="9128443"/>
          </a:xfrm>
          <a:prstGeom prst="rect">
            <a:avLst/>
          </a:prstGeom>
        </p:spPr>
      </p:pic>
    </p:spTree>
    <p:extLst>
      <p:ext uri="{BB962C8B-B14F-4D97-AF65-F5344CB8AC3E}">
        <p14:creationId xmlns:p14="http://schemas.microsoft.com/office/powerpoint/2010/main" val="2540978346"/>
      </p:ext>
    </p:extLst>
  </p:cSld>
  <p:clrMapOvr>
    <a:masterClrMapping/>
  </p:clrMapOvr>
  <p:transition spd="slow" advTm="3037">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id-ID" altLang="ja-JP" dirty="0"/>
              <a:t>LATAR BELAKANG</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11" name="テキスト プレースホルダー 10"/>
          <p:cNvSpPr>
            <a:spLocks noGrp="1"/>
          </p:cNvSpPr>
          <p:nvPr>
            <p:ph type="body" sz="quarter" idx="15"/>
          </p:nvPr>
        </p:nvSpPr>
        <p:spPr/>
        <p:txBody>
          <a:bodyPr/>
          <a:lstStyle/>
          <a:p>
            <a:r>
              <a:rPr lang="en-US" altLang="ja-JP" dirty="0"/>
              <a:t>Let’s Begin Now!</a:t>
            </a:r>
            <a:endParaRPr lang="ja-JP" altLang="en-US" dirty="0"/>
          </a:p>
        </p:txBody>
      </p:sp>
      <p:sp>
        <p:nvSpPr>
          <p:cNvPr id="10" name="テキスト プレースホルダー 9"/>
          <p:cNvSpPr>
            <a:spLocks noGrp="1"/>
          </p:cNvSpPr>
          <p:nvPr>
            <p:ph type="body" sz="quarter" idx="14"/>
          </p:nvPr>
        </p:nvSpPr>
        <p:spPr>
          <a:xfrm>
            <a:off x="2709065" y="4451978"/>
            <a:ext cx="13938025" cy="4669162"/>
          </a:xfrm>
        </p:spPr>
        <p:txBody>
          <a:bodyPr>
            <a:noAutofit/>
          </a:bodyPr>
          <a:lstStyle/>
          <a:p>
            <a:pPr algn="just"/>
            <a:r>
              <a:rPr lang="id-ID" sz="2500" b="1" dirty="0"/>
              <a:t>Perkembangan ilmu pengetahuan dan teknologi diikuti dengan meningkatnya penemuan sistem elektronika yang sangat pesat dan canggih, banyak manfaat yang diperoleh dari perkembangan teknologi tersebut, diantaranya untuk mempermudah kehidupa manuasia dalam berbagai bidang khususnya dalam bidang keamanan, </a:t>
            </a:r>
            <a:r>
              <a:rPr lang="en-US" sz="2500" b="1" dirty="0" err="1"/>
              <a:t>Keamanan</a:t>
            </a:r>
            <a:r>
              <a:rPr lang="en-US" sz="2500" b="1" dirty="0"/>
              <a:t> </a:t>
            </a:r>
            <a:r>
              <a:rPr lang="en-US" sz="2500" b="1" dirty="0" err="1"/>
              <a:t>merupakan</a:t>
            </a:r>
            <a:r>
              <a:rPr lang="en-US" sz="2500" b="1" dirty="0"/>
              <a:t> </a:t>
            </a:r>
            <a:r>
              <a:rPr lang="en-US" sz="2500" b="1" dirty="0" err="1"/>
              <a:t>suatu</a:t>
            </a:r>
            <a:r>
              <a:rPr lang="en-US" sz="2500" b="1" dirty="0"/>
              <a:t> </a:t>
            </a:r>
            <a:r>
              <a:rPr lang="en-US" sz="2500" b="1" dirty="0" err="1"/>
              <a:t>hal</a:t>
            </a:r>
            <a:r>
              <a:rPr lang="en-US" sz="2500" b="1" dirty="0"/>
              <a:t> yang </a:t>
            </a:r>
            <a:r>
              <a:rPr lang="en-US" sz="2500" b="1" dirty="0" err="1"/>
              <a:t>sangat</a:t>
            </a:r>
            <a:r>
              <a:rPr lang="en-US" sz="2500" b="1" dirty="0"/>
              <a:t> </a:t>
            </a:r>
            <a:r>
              <a:rPr lang="en-US" sz="2500" b="1" dirty="0" err="1"/>
              <a:t>penting</a:t>
            </a:r>
            <a:r>
              <a:rPr lang="en-US" sz="2500" b="1" dirty="0"/>
              <a:t> </a:t>
            </a:r>
            <a:r>
              <a:rPr lang="en-US" sz="2500" b="1" dirty="0" err="1"/>
              <a:t>bagi</a:t>
            </a:r>
            <a:r>
              <a:rPr lang="en-US" sz="2500" b="1" dirty="0"/>
              <a:t> </a:t>
            </a:r>
            <a:r>
              <a:rPr lang="en-US" sz="2500" b="1" dirty="0" err="1"/>
              <a:t>setiap</a:t>
            </a:r>
            <a:r>
              <a:rPr lang="en-US" sz="2500" b="1" dirty="0"/>
              <a:t> orang, </a:t>
            </a:r>
            <a:r>
              <a:rPr lang="en-US" sz="2500" b="1" dirty="0" err="1"/>
              <a:t>antara</a:t>
            </a:r>
            <a:r>
              <a:rPr lang="en-US" sz="2500" b="1" dirty="0"/>
              <a:t> lain </a:t>
            </a:r>
            <a:r>
              <a:rPr lang="en-US" sz="2500" b="1" dirty="0" err="1"/>
              <a:t>keamanan</a:t>
            </a:r>
            <a:r>
              <a:rPr lang="en-US" sz="2500" b="1" dirty="0"/>
              <a:t> </a:t>
            </a:r>
            <a:r>
              <a:rPr lang="en-US" sz="2500" b="1" dirty="0" err="1"/>
              <a:t>kendaraan</a:t>
            </a:r>
            <a:r>
              <a:rPr lang="en-US" sz="2500" b="1" dirty="0"/>
              <a:t>, </a:t>
            </a:r>
            <a:r>
              <a:rPr lang="en-US" sz="2500" b="1" dirty="0" err="1"/>
              <a:t>rumah</a:t>
            </a:r>
            <a:r>
              <a:rPr lang="en-US" sz="2500" b="1" dirty="0"/>
              <a:t> </a:t>
            </a:r>
            <a:r>
              <a:rPr lang="en-US" sz="2500" b="1" dirty="0" err="1"/>
              <a:t>dan</a:t>
            </a:r>
            <a:r>
              <a:rPr lang="en-US" sz="2500" b="1" dirty="0"/>
              <a:t> </a:t>
            </a:r>
            <a:r>
              <a:rPr lang="en-US" sz="2500" b="1" dirty="0" err="1"/>
              <a:t>keamanan</a:t>
            </a:r>
            <a:r>
              <a:rPr lang="en-US" sz="2500" b="1" dirty="0"/>
              <a:t> data.</a:t>
            </a:r>
            <a:r>
              <a:rPr lang="id-ID" sz="2500" b="1" dirty="0"/>
              <a:t> Salah satu contoh keamanan pada roda dua yang hanya menggunakan kunci pada pengamannya, dan ada pula yang menggunakan kunci gembok, ataupun menggunakan alat-alat elektronik seperti alarm ataupun sistem sensor sentuh. Dalam sistem keamanan sepeda motor ini pengamanan menggunakan sms dan juga alarm sehingga dapat kita dapat pantau atau meremote dalam keadaan jauh sekalipun.</a:t>
            </a:r>
            <a:endParaRPr kumimoji="1" lang="ja-JP" altLang="en-US" sz="2500" b="1" dirty="0"/>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id-ID" altLang="ja-JP" dirty="0"/>
              <a:t>DAFTAR PUSTAKA</a:t>
            </a:r>
            <a:endParaRPr kumimoji="1" lang="ja-JP" altLang="en-US" dirty="0">
              <a:solidFill>
                <a:schemeClr val="accent1"/>
              </a:solidFill>
              <a:latin typeface="Route 159 Bold" pitchFamily="50" charset="0"/>
            </a:endParaRP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20</a:t>
            </a:fld>
            <a:endParaRPr lang="ja-JP" altLang="en-US"/>
          </a:p>
        </p:txBody>
      </p:sp>
      <p:sp>
        <p:nvSpPr>
          <p:cNvPr id="2" name="TextBox 1"/>
          <p:cNvSpPr txBox="1"/>
          <p:nvPr/>
        </p:nvSpPr>
        <p:spPr>
          <a:xfrm>
            <a:off x="3072630" y="1450107"/>
            <a:ext cx="13258800" cy="8094524"/>
          </a:xfrm>
          <a:prstGeom prst="rect">
            <a:avLst/>
          </a:prstGeom>
          <a:noFill/>
        </p:spPr>
        <p:txBody>
          <a:bodyPr wrap="square" rtlCol="0">
            <a:spAutoFit/>
          </a:bodyPr>
          <a:lstStyle/>
          <a:p>
            <a:pPr marL="722313" indent="-722313"/>
            <a:r>
              <a:rPr lang="id-ID" sz="2600" dirty="0"/>
              <a:t>Ardiansyah, Beni Irawan dan Tedy Rismawan. 2015. </a:t>
            </a:r>
            <a:r>
              <a:rPr lang="id-ID" sz="2600" i="1" dirty="0"/>
              <a:t>Rancang Bangun Sistem Keamanan Kendaraan Bermotor Dengan SMS Gateway Berbasis Mikrokontroler dan Arduino</a:t>
            </a:r>
            <a:r>
              <a:rPr lang="id-ID" sz="2600" dirty="0"/>
              <a:t>. Fakultas MIPA Universitas Tanjungpura, Pontianak.</a:t>
            </a:r>
          </a:p>
          <a:p>
            <a:pPr marL="722313" indent="-722313"/>
            <a:endParaRPr lang="id-ID" sz="2600" dirty="0"/>
          </a:p>
          <a:p>
            <a:pPr marL="722313" indent="-722313"/>
            <a:r>
              <a:rPr lang="id-ID" sz="2600" u="sng" dirty="0">
                <a:hlinkClick r:id="rId2"/>
              </a:rPr>
              <a:t>https://caturcreativeproject.blogspot.co.id/2016/09/sejarah-perkembangan-platform-open.html</a:t>
            </a:r>
            <a:endParaRPr lang="id-ID" sz="2600" u="sng" dirty="0"/>
          </a:p>
          <a:p>
            <a:pPr marL="722313" indent="-722313"/>
            <a:endParaRPr lang="id-ID" sz="2600" dirty="0"/>
          </a:p>
          <a:p>
            <a:r>
              <a:rPr lang="id-ID" sz="2600" u="sng" dirty="0">
                <a:hlinkClick r:id="rId3"/>
              </a:rPr>
              <a:t>http://ecadio.com/mengenal-dan-belajar-arduino-nano</a:t>
            </a:r>
            <a:endParaRPr lang="id-ID" sz="2600" u="sng" dirty="0"/>
          </a:p>
          <a:p>
            <a:endParaRPr lang="id-ID" sz="2600" dirty="0"/>
          </a:p>
          <a:p>
            <a:pPr marL="722313" indent="-722313"/>
            <a:r>
              <a:rPr lang="id-ID" sz="2600" u="sng" dirty="0">
                <a:hlinkClick r:id="rId4"/>
              </a:rPr>
              <a:t>http://laksonobudiprianggodo42.blogspot.co.id/2014/10/diagram-blok-sederhana-dari.html</a:t>
            </a:r>
            <a:endParaRPr lang="id-ID" sz="2600" u="sng" dirty="0"/>
          </a:p>
          <a:p>
            <a:pPr marL="722313" indent="-722313"/>
            <a:endParaRPr lang="id-ID" sz="2600" dirty="0"/>
          </a:p>
          <a:p>
            <a:pPr marL="722313" indent="-722313"/>
            <a:r>
              <a:rPr lang="id-ID" sz="2600" dirty="0"/>
              <a:t>Rizky Tri Handoko, Abdul Jabbar Lubis dan T. M. Diansyah. 2016. </a:t>
            </a:r>
            <a:r>
              <a:rPr lang="id-ID" sz="2600" i="1" dirty="0"/>
              <a:t>Perancangan Alat Pengaman Sepeda Motor Berbasis Arduino Menggunakan GPS dan SMS Gateway (Fokus SMS Gateway)</a:t>
            </a:r>
            <a:r>
              <a:rPr lang="id-ID" sz="2600" dirty="0"/>
              <a:t>. Sekolah Tinggi Tekik Harapan Medan, Medan.</a:t>
            </a:r>
          </a:p>
          <a:p>
            <a:endParaRPr lang="id-ID" sz="2600" dirty="0"/>
          </a:p>
          <a:p>
            <a:pPr marL="817563" indent="-817563"/>
            <a:r>
              <a:rPr lang="id-ID" sz="2600" dirty="0"/>
              <a:t>Sangeetha. N, Suganthi. K, Anitha. P .S and Bharathi. A. 2015. </a:t>
            </a:r>
            <a:r>
              <a:rPr lang="id-ID" sz="2600" i="1" dirty="0"/>
              <a:t>Vehicle Tracking and Theft Control Using GSM and GPS</a:t>
            </a:r>
            <a:r>
              <a:rPr lang="id-ID" sz="2600" dirty="0"/>
              <a:t>. Ganadipathy Tulsi’s Jain Engineering College, India.</a:t>
            </a:r>
          </a:p>
          <a:p>
            <a:endParaRPr lang="id-ID" sz="2600" dirty="0"/>
          </a:p>
        </p:txBody>
      </p:sp>
    </p:spTree>
    <p:extLst>
      <p:ext uri="{BB962C8B-B14F-4D97-AF65-F5344CB8AC3E}">
        <p14:creationId xmlns:p14="http://schemas.microsoft.com/office/powerpoint/2010/main" val="2769839704"/>
      </p:ext>
    </p:extLst>
  </p:cSld>
  <p:clrMapOvr>
    <a:masterClrMapping/>
  </p:clrMapOvr>
  <p:transition spd="slow" advTm="4073">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a:t>T</a:t>
            </a:r>
            <a:r>
              <a:rPr kumimoji="1" lang="id-ID" altLang="ja-JP" dirty="0"/>
              <a:t>ERIMAKASIH</a:t>
            </a:r>
            <a:endParaRPr kumimoji="1" lang="ja-JP" altLang="en-US" dirty="0"/>
          </a:p>
        </p:txBody>
      </p:sp>
      <p:sp>
        <p:nvSpPr>
          <p:cNvPr id="18" name="テキスト プレースホルダー 17"/>
          <p:cNvSpPr>
            <a:spLocks noGrp="1"/>
          </p:cNvSpPr>
          <p:nvPr>
            <p:ph type="body" sz="quarter" idx="10"/>
          </p:nvPr>
        </p:nvSpPr>
        <p:spPr/>
        <p:txBody>
          <a:bodyPr/>
          <a:lstStyle/>
          <a:p>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id-ID" altLang="ja-JP" dirty="0"/>
              <a:t>RUMUSAN MASALAH</a:t>
            </a:r>
            <a:endParaRPr kumimoji="1" lang="ja-JP" altLang="en-US" dirty="0">
              <a:solidFill>
                <a:schemeClr val="accent1"/>
              </a:solidFill>
              <a:latin typeface="Route 159 Bold" pitchFamily="50" charset="0"/>
            </a:endParaRPr>
          </a:p>
        </p:txBody>
      </p:sp>
      <p:sp>
        <p:nvSpPr>
          <p:cNvPr id="14" name="テキスト プレースホルダー 13"/>
          <p:cNvSpPr>
            <a:spLocks noGrp="1"/>
          </p:cNvSpPr>
          <p:nvPr>
            <p:ph type="body" sz="quarter" idx="14"/>
          </p:nvPr>
        </p:nvSpPr>
        <p:spPr>
          <a:xfrm>
            <a:off x="3072630" y="4347984"/>
            <a:ext cx="13986430" cy="3312368"/>
          </a:xfrm>
        </p:spPr>
        <p:txBody>
          <a:bodyPr>
            <a:normAutofit/>
          </a:bodyPr>
          <a:lstStyle/>
          <a:p>
            <a:pPr algn="just"/>
            <a:r>
              <a:rPr lang="id-ID" sz="3200" b="1" dirty="0"/>
              <a:t>Apakah </a:t>
            </a:r>
            <a:r>
              <a:rPr lang="en-US" sz="3200" b="1" dirty="0" err="1"/>
              <a:t>implementasi</a:t>
            </a:r>
            <a:r>
              <a:rPr lang="en-US" sz="3200" b="1" dirty="0"/>
              <a:t> </a:t>
            </a:r>
            <a:r>
              <a:rPr lang="id-ID" sz="3200" b="1" dirty="0"/>
              <a:t>sistem keamanan sepeda motor berbasis arduino nano dapat diuji kinerjanya berdasarkan </a:t>
            </a:r>
            <a:r>
              <a:rPr lang="id-ID" sz="3200" b="1" i="1" dirty="0"/>
              <a:t>Dimension Of Quality For Goods.?</a:t>
            </a:r>
            <a:endParaRPr lang="id-ID" sz="3200" b="1"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a:t>
            </a:fld>
            <a:endParaRPr lang="ja-JP" altLang="en-US"/>
          </a:p>
        </p:txBody>
      </p:sp>
    </p:spTree>
    <p:extLst>
      <p:ext uri="{BB962C8B-B14F-4D97-AF65-F5344CB8AC3E}">
        <p14:creationId xmlns:p14="http://schemas.microsoft.com/office/powerpoint/2010/main" val="1720497770"/>
      </p:ext>
    </p:extLst>
  </p:cSld>
  <p:clrMapOvr>
    <a:masterClrMapping/>
  </p:clrMapOvr>
  <p:transition spd="slow" advTm="4073">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id-ID" altLang="ja-JP" dirty="0"/>
              <a:t>BATASAN MASALAH</a:t>
            </a:r>
            <a:endParaRPr kumimoji="1" lang="ja-JP" altLang="en-US" dirty="0">
              <a:solidFill>
                <a:schemeClr val="accent1"/>
              </a:solidFill>
              <a:latin typeface="Route 159 Bold" pitchFamily="50" charset="0"/>
            </a:endParaRPr>
          </a:p>
        </p:txBody>
      </p:sp>
      <p:sp>
        <p:nvSpPr>
          <p:cNvPr id="14" name="テキスト プレースホルダー 13"/>
          <p:cNvSpPr>
            <a:spLocks noGrp="1"/>
          </p:cNvSpPr>
          <p:nvPr>
            <p:ph type="body" sz="quarter" idx="14"/>
          </p:nvPr>
        </p:nvSpPr>
        <p:spPr>
          <a:xfrm>
            <a:off x="3072630" y="4347984"/>
            <a:ext cx="12760928" cy="3312368"/>
          </a:xfrm>
        </p:spPr>
        <p:txBody>
          <a:bodyPr>
            <a:normAutofit/>
          </a:bodyPr>
          <a:lstStyle/>
          <a:p>
            <a:pPr marL="514350" lvl="0" indent="-514350" algn="just">
              <a:buFont typeface="+mj-lt"/>
              <a:buAutoNum type="arabicPeriod"/>
            </a:pPr>
            <a:r>
              <a:rPr lang="id-ID" sz="3200" b="1" dirty="0"/>
              <a:t>Alat ini hanya digunakan untuk pengaman sepeda motor.</a:t>
            </a:r>
          </a:p>
          <a:p>
            <a:pPr marL="514350" lvl="0" indent="-514350" algn="just">
              <a:buFont typeface="+mj-lt"/>
              <a:buAutoNum type="arabicPeriod"/>
            </a:pPr>
            <a:r>
              <a:rPr lang="id-ID" sz="3200" b="1" dirty="0"/>
              <a:t>Keberadaan sinyal berpengaruh dalam sistem kerja alat ini.</a:t>
            </a: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4</a:t>
            </a:fld>
            <a:endParaRPr lang="ja-JP" altLang="en-US"/>
          </a:p>
        </p:txBody>
      </p:sp>
    </p:spTree>
    <p:extLst>
      <p:ext uri="{BB962C8B-B14F-4D97-AF65-F5344CB8AC3E}">
        <p14:creationId xmlns:p14="http://schemas.microsoft.com/office/powerpoint/2010/main" val="3293984671"/>
      </p:ext>
    </p:extLst>
  </p:cSld>
  <p:clrMapOvr>
    <a:masterClrMapping/>
  </p:clrMapOvr>
  <p:transition spd="slow" advTm="4073">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id-ID" altLang="ja-JP" dirty="0"/>
              <a:t>TUJUAN PENELITIAN</a:t>
            </a:r>
            <a:endParaRPr kumimoji="1" lang="ja-JP" altLang="en-US" dirty="0">
              <a:solidFill>
                <a:schemeClr val="accent1"/>
              </a:solidFill>
              <a:latin typeface="Route 159 Bold" pitchFamily="50" charset="0"/>
            </a:endParaRPr>
          </a:p>
        </p:txBody>
      </p:sp>
      <p:sp>
        <p:nvSpPr>
          <p:cNvPr id="14" name="テキスト プレースホルダー 13"/>
          <p:cNvSpPr>
            <a:spLocks noGrp="1"/>
          </p:cNvSpPr>
          <p:nvPr>
            <p:ph type="body" sz="quarter" idx="14"/>
          </p:nvPr>
        </p:nvSpPr>
        <p:spPr>
          <a:xfrm>
            <a:off x="3072630" y="4347984"/>
            <a:ext cx="14078540" cy="4453116"/>
          </a:xfrm>
        </p:spPr>
        <p:txBody>
          <a:bodyPr>
            <a:normAutofit/>
          </a:bodyPr>
          <a:lstStyle/>
          <a:p>
            <a:pPr marL="514350" lvl="0" indent="-514350" algn="just">
              <a:buFont typeface="+mj-lt"/>
              <a:buAutoNum type="arabicPeriod"/>
            </a:pPr>
            <a:r>
              <a:rPr lang="id-ID" sz="3200" b="1" dirty="0"/>
              <a:t>Membuat sistem keamanan kendaraan agar pemilik dapat mengetahui keadaan kendaraan walau dalam jarak jauh sekalipun.</a:t>
            </a:r>
          </a:p>
          <a:p>
            <a:pPr marL="514350" lvl="0" indent="-514350" algn="just">
              <a:buFont typeface="+mj-lt"/>
              <a:buAutoNum type="arabicPeriod"/>
            </a:pPr>
            <a:r>
              <a:rPr lang="id-ID" sz="3200" b="1" dirty="0"/>
              <a:t>Cara menghidupkan sistem listrik menggunakan sms jadi sebelum kode ditekan mesin tidak dapat dihidupkan.</a:t>
            </a:r>
          </a:p>
          <a:p>
            <a:pPr marL="514350" lvl="0" indent="-514350" algn="just">
              <a:buFont typeface="+mj-lt"/>
              <a:buAutoNum type="arabicPeriod"/>
            </a:pPr>
            <a:r>
              <a:rPr lang="id-ID" sz="3200" b="1" dirty="0"/>
              <a:t>Mampu mendapatkan suatu sistem pengaman kendaraan bermotor yang dapat dihandalkan.</a:t>
            </a: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5</a:t>
            </a:fld>
            <a:endParaRPr lang="ja-JP" altLang="en-US"/>
          </a:p>
        </p:txBody>
      </p:sp>
    </p:spTree>
    <p:extLst>
      <p:ext uri="{BB962C8B-B14F-4D97-AF65-F5344CB8AC3E}">
        <p14:creationId xmlns:p14="http://schemas.microsoft.com/office/powerpoint/2010/main" val="1757100048"/>
      </p:ext>
    </p:extLst>
  </p:cSld>
  <p:clrMapOvr>
    <a:masterClrMapping/>
  </p:clrMapOvr>
  <p:transition spd="slow" advTm="4073">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a:xfrm>
            <a:off x="3072630" y="271019"/>
            <a:ext cx="14349567" cy="1203151"/>
          </a:xfrm>
        </p:spPr>
        <p:txBody>
          <a:bodyPr/>
          <a:lstStyle/>
          <a:p>
            <a:r>
              <a:rPr lang="id-ID" altLang="ja-JP" dirty="0"/>
              <a:t>MANFAAT PENELITIAN</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12" name="テキスト プレースホルダー 11"/>
          <p:cNvSpPr>
            <a:spLocks noGrp="1"/>
          </p:cNvSpPr>
          <p:nvPr>
            <p:ph type="body" sz="quarter" idx="21"/>
          </p:nvPr>
        </p:nvSpPr>
        <p:spPr/>
        <p:txBody>
          <a:bodyPr/>
          <a:lstStyle/>
          <a:p>
            <a:r>
              <a:rPr lang="id-ID" altLang="ja-JP" sz="3600" dirty="0"/>
              <a:t>Bagi Penulis</a:t>
            </a:r>
            <a:endParaRPr kumimoji="1" lang="ja-JP" altLang="en-US" sz="3600" dirty="0"/>
          </a:p>
        </p:txBody>
      </p:sp>
      <p:sp>
        <p:nvSpPr>
          <p:cNvPr id="13" name="テキスト プレースホルダー 12"/>
          <p:cNvSpPr>
            <a:spLocks noGrp="1"/>
          </p:cNvSpPr>
          <p:nvPr>
            <p:ph type="body" sz="quarter" idx="22"/>
          </p:nvPr>
        </p:nvSpPr>
        <p:spPr/>
        <p:txBody>
          <a:bodyPr/>
          <a:lstStyle/>
          <a:p>
            <a:r>
              <a:rPr lang="id-ID" altLang="ja-JP" sz="3600" dirty="0"/>
              <a:t>Bagi Pengguna</a:t>
            </a:r>
            <a:endParaRPr kumimoji="1" lang="ja-JP" altLang="en-US" sz="3600" dirty="0"/>
          </a:p>
        </p:txBody>
      </p:sp>
      <p:sp>
        <p:nvSpPr>
          <p:cNvPr id="14" name="テキスト プレースホルダー 13"/>
          <p:cNvSpPr>
            <a:spLocks noGrp="1"/>
          </p:cNvSpPr>
          <p:nvPr>
            <p:ph type="body" sz="quarter" idx="23"/>
          </p:nvPr>
        </p:nvSpPr>
        <p:spPr/>
        <p:txBody>
          <a:bodyPr/>
          <a:lstStyle/>
          <a:p>
            <a:r>
              <a:rPr lang="id-ID" altLang="ja-JP" sz="3600" dirty="0"/>
              <a:t>Bagi Akademik</a:t>
            </a:r>
            <a:endParaRPr kumimoji="1" lang="ja-JP" altLang="en-US" sz="3600" dirty="0"/>
          </a:p>
        </p:txBody>
      </p:sp>
      <p:sp>
        <p:nvSpPr>
          <p:cNvPr id="16" name="テキスト プレースホルダー 15"/>
          <p:cNvSpPr>
            <a:spLocks noGrp="1"/>
          </p:cNvSpPr>
          <p:nvPr>
            <p:ph type="body" sz="quarter" idx="25"/>
          </p:nvPr>
        </p:nvSpPr>
        <p:spPr>
          <a:xfrm>
            <a:off x="7198989" y="2668426"/>
            <a:ext cx="10837551" cy="1631437"/>
          </a:xfrm>
        </p:spPr>
        <p:txBody>
          <a:bodyPr>
            <a:noAutofit/>
          </a:bodyPr>
          <a:lstStyle/>
          <a:p>
            <a:pPr marL="457200" lvl="0" indent="-457200" algn="just">
              <a:lnSpc>
                <a:spcPct val="100000"/>
              </a:lnSpc>
              <a:buFont typeface="+mj-lt"/>
              <a:buAutoNum type="arabicPeriod"/>
            </a:pPr>
            <a:r>
              <a:rPr lang="id-ID" dirty="0"/>
              <a:t>Membah pengalaman dan pengetahuan dalam megembangkan sistem keamanan sepeda motor berbasis Ardino Nano.</a:t>
            </a:r>
          </a:p>
          <a:p>
            <a:pPr marL="457200" indent="-457200" algn="just">
              <a:lnSpc>
                <a:spcPct val="100000"/>
              </a:lnSpc>
              <a:buFont typeface="+mj-lt"/>
              <a:buAutoNum type="arabicPeriod"/>
            </a:pPr>
            <a:r>
              <a:rPr lang="id-ID" dirty="0"/>
              <a:t>Menerapkan ilmu yag telah diperoleh tentang rekayasa perangkat keras tentang membuat suatu alat keamanan.</a:t>
            </a:r>
          </a:p>
        </p:txBody>
      </p:sp>
      <p:sp>
        <p:nvSpPr>
          <p:cNvPr id="18" name="テキスト プレースホルダー 17"/>
          <p:cNvSpPr>
            <a:spLocks noGrp="1"/>
          </p:cNvSpPr>
          <p:nvPr>
            <p:ph type="body" sz="quarter" idx="27"/>
          </p:nvPr>
        </p:nvSpPr>
        <p:spPr>
          <a:xfrm>
            <a:off x="8999190" y="4459884"/>
            <a:ext cx="9037350" cy="1911754"/>
          </a:xfrm>
        </p:spPr>
        <p:txBody>
          <a:bodyPr>
            <a:normAutofit/>
          </a:bodyPr>
          <a:lstStyle/>
          <a:p>
            <a:pPr marL="457200" lvl="0" indent="-457200">
              <a:lnSpc>
                <a:spcPct val="100000"/>
              </a:lnSpc>
              <a:buFont typeface="+mj-lt"/>
              <a:buAutoNum type="arabicPeriod"/>
            </a:pPr>
            <a:r>
              <a:rPr lang="id-ID" dirty="0"/>
              <a:t>Sebagai pengaman kendaraan bermotor untuk menghindari terjadinya pencurian.</a:t>
            </a:r>
          </a:p>
          <a:p>
            <a:pPr marL="457200" indent="-457200">
              <a:lnSpc>
                <a:spcPct val="100000"/>
              </a:lnSpc>
              <a:buFont typeface="+mj-lt"/>
              <a:buAutoNum type="arabicPeriod"/>
            </a:pPr>
            <a:r>
              <a:rPr lang="id-ID" dirty="0"/>
              <a:t>Memper mudah bagi user untuk meninggalkan kendaraan tanpa rasa ragu karena jika alat dinyalakan maka sistem dari kendaraan akan mati total.</a:t>
            </a:r>
          </a:p>
          <a:p>
            <a:pPr lvl="0"/>
            <a:endParaRPr lang="id-ID" dirty="0"/>
          </a:p>
        </p:txBody>
      </p:sp>
      <p:sp>
        <p:nvSpPr>
          <p:cNvPr id="19" name="テキスト プレースホルダー 18"/>
          <p:cNvSpPr>
            <a:spLocks noGrp="1"/>
          </p:cNvSpPr>
          <p:nvPr>
            <p:ph type="body" sz="quarter" idx="28"/>
          </p:nvPr>
        </p:nvSpPr>
        <p:spPr>
          <a:xfrm>
            <a:off x="10845998" y="5955648"/>
            <a:ext cx="7385292" cy="2113932"/>
          </a:xfrm>
        </p:spPr>
        <p:txBody>
          <a:bodyPr>
            <a:noAutofit/>
          </a:bodyPr>
          <a:lstStyle/>
          <a:p>
            <a:pPr marL="457200" indent="-457200">
              <a:buFont typeface="+mj-lt"/>
              <a:buAutoNum type="arabicPeriod"/>
            </a:pPr>
            <a:r>
              <a:rPr lang="id-ID" altLang="ja-JP" dirty="0"/>
              <a:t>Untuk memper luas mahasiswa tentang hardware terutama arduino.</a:t>
            </a:r>
          </a:p>
          <a:p>
            <a:pPr marL="457200" indent="-457200">
              <a:buFont typeface="+mj-lt"/>
              <a:buAutoNum type="arabicPeriod"/>
            </a:pPr>
            <a:r>
              <a:rPr kumimoji="1" lang="id-ID" altLang="ja-JP" dirty="0"/>
              <a:t>Untuk dijadikan referensi bagi mahasiswa untuk megembangkan sistem pengaman sepeda motor berbasis arduino nano.</a:t>
            </a:r>
            <a:endParaRPr kumimoji="1" lang="ja-JP" altLang="en-US" dirty="0"/>
          </a:p>
        </p:txBody>
      </p:sp>
      <p:sp>
        <p:nvSpPr>
          <p:cNvPr id="7" name="Rectangle 6"/>
          <p:cNvSpPr/>
          <p:nvPr/>
        </p:nvSpPr>
        <p:spPr>
          <a:xfrm>
            <a:off x="3703320" y="7658100"/>
            <a:ext cx="9349740" cy="1303020"/>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d-ID">
              <a:solidFill>
                <a:schemeClr val="accent6"/>
              </a:solidFill>
            </a:endParaRPr>
          </a:p>
        </p:txBody>
      </p:sp>
    </p:spTree>
    <p:extLst>
      <p:ext uri="{BB962C8B-B14F-4D97-AF65-F5344CB8AC3E}">
        <p14:creationId xmlns:p14="http://schemas.microsoft.com/office/powerpoint/2010/main" val="1583663952"/>
      </p:ext>
    </p:extLst>
  </p:cSld>
  <p:clrMapOvr>
    <a:masterClrMapping/>
  </p:clrMapOvr>
  <p:transition spd="slow" advTm="9045">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id-ID" altLang="ja-JP" dirty="0"/>
              <a:t>LANDASAN TEORI</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6" name="テキスト プレースホルダー 5"/>
          <p:cNvSpPr>
            <a:spLocks noGrp="1"/>
          </p:cNvSpPr>
          <p:nvPr>
            <p:ph type="body" sz="quarter" idx="15"/>
          </p:nvPr>
        </p:nvSpPr>
        <p:spPr/>
        <p:txBody>
          <a:bodyPr/>
          <a:lstStyle/>
          <a:p>
            <a:r>
              <a:rPr lang="id-ID" altLang="ja-JP" dirty="0"/>
              <a:t>Tijauan Sistem Keamanan</a:t>
            </a:r>
            <a:endParaRPr kumimoji="1" lang="ja-JP" altLang="en-US" dirty="0"/>
          </a:p>
        </p:txBody>
      </p:sp>
      <p:sp>
        <p:nvSpPr>
          <p:cNvPr id="7" name="テキスト プレースホルダー 6"/>
          <p:cNvSpPr>
            <a:spLocks noGrp="1"/>
          </p:cNvSpPr>
          <p:nvPr>
            <p:ph type="body" sz="quarter" idx="14"/>
          </p:nvPr>
        </p:nvSpPr>
        <p:spPr>
          <a:xfrm>
            <a:off x="2709066" y="3224907"/>
            <a:ext cx="15213174" cy="1861379"/>
          </a:xfrm>
        </p:spPr>
        <p:txBody>
          <a:bodyPr>
            <a:noAutofit/>
          </a:bodyPr>
          <a:lstStyle/>
          <a:p>
            <a:pPr algn="just"/>
            <a:r>
              <a:rPr lang="id-ID" sz="2400" b="1" dirty="0"/>
              <a:t>Keamanan dan ketertiban masyarakat adalah suatu kondisi dinamis terbinanya ketentraman yang membina serta mengembangkan potensi dan kekuatan masyarakat dalam menangkal, mencegah, dan menanggulangi segala bentuk pelanggaran hukum dan bentuk gangguan yang dapat meresahkan masyarakat.</a:t>
            </a:r>
            <a:endParaRPr kumimoji="1" lang="ja-JP" altLang="en-US" sz="2400" b="1" dirty="0"/>
          </a:p>
        </p:txBody>
      </p:sp>
      <p:sp>
        <p:nvSpPr>
          <p:cNvPr id="10" name="テキスト プレースホルダー 9"/>
          <p:cNvSpPr>
            <a:spLocks noGrp="1"/>
          </p:cNvSpPr>
          <p:nvPr>
            <p:ph type="body" sz="quarter" idx="16"/>
          </p:nvPr>
        </p:nvSpPr>
        <p:spPr/>
        <p:txBody>
          <a:bodyPr/>
          <a:lstStyle/>
          <a:p>
            <a:r>
              <a:rPr lang="id-ID" altLang="ja-JP" dirty="0"/>
              <a:t>Konsep Prototype</a:t>
            </a:r>
            <a:endParaRPr lang="ja-JP" altLang="en-US" dirty="0"/>
          </a:p>
        </p:txBody>
      </p:sp>
      <p:sp>
        <p:nvSpPr>
          <p:cNvPr id="8" name="テキスト プレースホルダー 7"/>
          <p:cNvSpPr>
            <a:spLocks noGrp="1"/>
          </p:cNvSpPr>
          <p:nvPr>
            <p:ph type="body" sz="quarter" idx="17"/>
          </p:nvPr>
        </p:nvSpPr>
        <p:spPr>
          <a:xfrm>
            <a:off x="2709066" y="5572422"/>
            <a:ext cx="13361514" cy="1275244"/>
          </a:xfrm>
        </p:spPr>
        <p:txBody>
          <a:bodyPr>
            <a:normAutofit/>
          </a:bodyPr>
          <a:lstStyle/>
          <a:p>
            <a:pPr algn="just"/>
            <a:r>
              <a:rPr lang="id-ID" sz="2400" b="1" dirty="0"/>
              <a:t>prototyping adalah pengembangan yang dipercepat dan pengujian terhadap model kerja (prototype) dari aplikasi baru melalui proses interaksi yang berulang-ulang.</a:t>
            </a:r>
            <a:endParaRPr lang="ja-JP" altLang="en-US" sz="2400" b="1" dirty="0"/>
          </a:p>
        </p:txBody>
      </p:sp>
      <p:sp>
        <p:nvSpPr>
          <p:cNvPr id="11" name="テキスト プレースホルダー 10"/>
          <p:cNvSpPr>
            <a:spLocks noGrp="1"/>
          </p:cNvSpPr>
          <p:nvPr>
            <p:ph type="body" sz="quarter" idx="18"/>
          </p:nvPr>
        </p:nvSpPr>
        <p:spPr/>
        <p:txBody>
          <a:bodyPr/>
          <a:lstStyle/>
          <a:p>
            <a:r>
              <a:rPr lang="id-ID" altLang="ja-JP" dirty="0"/>
              <a:t>Arduino Nano</a:t>
            </a:r>
            <a:endParaRPr lang="ja-JP" altLang="en-US" dirty="0"/>
          </a:p>
        </p:txBody>
      </p:sp>
      <p:sp>
        <p:nvSpPr>
          <p:cNvPr id="9" name="テキスト プレースホルダー 8"/>
          <p:cNvSpPr>
            <a:spLocks noGrp="1"/>
          </p:cNvSpPr>
          <p:nvPr>
            <p:ph type="body" sz="quarter" idx="19"/>
          </p:nvPr>
        </p:nvSpPr>
        <p:spPr>
          <a:xfrm>
            <a:off x="2707933" y="7788598"/>
            <a:ext cx="12379668" cy="1359417"/>
          </a:xfrm>
        </p:spPr>
        <p:txBody>
          <a:bodyPr>
            <a:noAutofit/>
          </a:bodyPr>
          <a:lstStyle/>
          <a:p>
            <a:pPr algn="just"/>
            <a:r>
              <a:rPr lang="id-ID" sz="2400" b="1" dirty="0"/>
              <a:t>Arduino Nano adalah salah satu varian dari produk board mikrokontroller keluaran arduino. Arduino nano adalah board arduino terkecil, menggunakan mikrokontroller atmega 328.</a:t>
            </a:r>
            <a:endParaRPr lang="en-US" altLang="ja-JP" sz="2400" b="1"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91201">
            <a:off x="15152957" y="7049965"/>
            <a:ext cx="2587358" cy="2587358"/>
          </a:xfrm>
          <a:prstGeom prst="rect">
            <a:avLst/>
          </a:prstGeom>
        </p:spPr>
      </p:pic>
    </p:spTree>
    <p:extLst>
      <p:ext uri="{BB962C8B-B14F-4D97-AF65-F5344CB8AC3E}">
        <p14:creationId xmlns:p14="http://schemas.microsoft.com/office/powerpoint/2010/main" val="2902619987"/>
      </p:ext>
    </p:extLst>
  </p:cSld>
  <p:clrMapOvr>
    <a:masterClrMapping/>
  </p:clrMapOvr>
  <p:transition spd="slow" advTm="8307">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6" name="テキスト プレースホルダー 5"/>
          <p:cNvSpPr>
            <a:spLocks noGrp="1"/>
          </p:cNvSpPr>
          <p:nvPr>
            <p:ph type="body" sz="quarter" idx="15"/>
          </p:nvPr>
        </p:nvSpPr>
        <p:spPr/>
        <p:txBody>
          <a:bodyPr/>
          <a:lstStyle/>
          <a:p>
            <a:r>
              <a:rPr lang="id-ID" altLang="ja-JP" dirty="0"/>
              <a:t>Sejarah Arduino</a:t>
            </a:r>
            <a:endParaRPr kumimoji="1" lang="ja-JP" altLang="en-US" dirty="0"/>
          </a:p>
        </p:txBody>
      </p:sp>
      <p:sp>
        <p:nvSpPr>
          <p:cNvPr id="7" name="テキスト プレースホルダー 6"/>
          <p:cNvSpPr>
            <a:spLocks noGrp="1"/>
          </p:cNvSpPr>
          <p:nvPr>
            <p:ph type="body" sz="quarter" idx="14"/>
          </p:nvPr>
        </p:nvSpPr>
        <p:spPr>
          <a:xfrm>
            <a:off x="2709065" y="3362068"/>
            <a:ext cx="14275915" cy="1498352"/>
          </a:xfrm>
        </p:spPr>
        <p:txBody>
          <a:bodyPr>
            <a:noAutofit/>
          </a:bodyPr>
          <a:lstStyle/>
          <a:p>
            <a:pPr algn="just"/>
            <a:r>
              <a:rPr lang="id-ID" sz="2400" b="1" dirty="0"/>
              <a:t>Pembuatan Arduino dimulai pada tahun 2005, Dimana sebuah situs perusahaan komputer </a:t>
            </a:r>
            <a:r>
              <a:rPr lang="id-ID" sz="2400" b="1" i="1" dirty="0"/>
              <a:t>Olivetti di Ivrea Italia</a:t>
            </a:r>
            <a:r>
              <a:rPr lang="id-ID" sz="2400" b="1" dirty="0"/>
              <a:t>, Membuat perangkat lunak untuk mengendalikan proyek desain interaksi siswa supaya lebih murah dibandingkan sistem yang ada pada saat itu. </a:t>
            </a:r>
            <a:endParaRPr kumimoji="1" lang="ja-JP" altLang="en-US" sz="2400" b="1" dirty="0"/>
          </a:p>
        </p:txBody>
      </p:sp>
      <p:sp>
        <p:nvSpPr>
          <p:cNvPr id="10" name="テキスト プレースホルダー 9"/>
          <p:cNvSpPr>
            <a:spLocks noGrp="1"/>
          </p:cNvSpPr>
          <p:nvPr>
            <p:ph type="body" sz="quarter" idx="16"/>
          </p:nvPr>
        </p:nvSpPr>
        <p:spPr/>
        <p:txBody>
          <a:bodyPr/>
          <a:lstStyle/>
          <a:p>
            <a:r>
              <a:rPr lang="id-ID" b="1" dirty="0"/>
              <a:t>Mikrokontroller ATMega 328</a:t>
            </a:r>
            <a:endParaRPr lang="ja-JP" altLang="en-US" dirty="0"/>
          </a:p>
        </p:txBody>
      </p:sp>
      <p:sp>
        <p:nvSpPr>
          <p:cNvPr id="8" name="テキスト プレースホルダー 7"/>
          <p:cNvSpPr>
            <a:spLocks noGrp="1"/>
          </p:cNvSpPr>
          <p:nvPr>
            <p:ph type="body" sz="quarter" idx="17"/>
          </p:nvPr>
        </p:nvSpPr>
        <p:spPr>
          <a:xfrm>
            <a:off x="2709065" y="5572421"/>
            <a:ext cx="14442105" cy="1504177"/>
          </a:xfrm>
        </p:spPr>
        <p:txBody>
          <a:bodyPr>
            <a:noAutofit/>
          </a:bodyPr>
          <a:lstStyle/>
          <a:p>
            <a:pPr algn="just"/>
            <a:r>
              <a:rPr lang="id-ID" sz="2400" b="1" dirty="0"/>
              <a:t>Berbagai macam tipe Arduino menggunakan tipe ATMega yang berbeda-beda tergantung dari spesifikasi dan kegunaanya, sebagai contoh</a:t>
            </a:r>
            <a:r>
              <a:rPr lang="id-ID" sz="2400" dirty="0"/>
              <a:t> </a:t>
            </a:r>
            <a:r>
              <a:rPr lang="id-ID" sz="2400" b="1" dirty="0"/>
              <a:t>Arduino Uno /Nano menggunakan ATMega 328 sedangkan Arduino Mega 2560 yang lebih canggih menggunakan ATMega 2560.</a:t>
            </a:r>
            <a:endParaRPr lang="ja-JP" altLang="en-US" sz="2400" dirty="0"/>
          </a:p>
        </p:txBody>
      </p:sp>
      <p:sp>
        <p:nvSpPr>
          <p:cNvPr id="11" name="テキスト プレースホルダー 10"/>
          <p:cNvSpPr>
            <a:spLocks noGrp="1"/>
          </p:cNvSpPr>
          <p:nvPr>
            <p:ph type="body" sz="quarter" idx="18"/>
          </p:nvPr>
        </p:nvSpPr>
        <p:spPr/>
        <p:txBody>
          <a:bodyPr/>
          <a:lstStyle/>
          <a:p>
            <a:r>
              <a:rPr lang="id-ID" altLang="ja-JP" dirty="0"/>
              <a:t>Handphone</a:t>
            </a:r>
            <a:endParaRPr lang="ja-JP" altLang="en-US" dirty="0"/>
          </a:p>
        </p:txBody>
      </p:sp>
      <p:sp>
        <p:nvSpPr>
          <p:cNvPr id="9" name="テキスト プレースホルダー 8"/>
          <p:cNvSpPr>
            <a:spLocks noGrp="1"/>
          </p:cNvSpPr>
          <p:nvPr>
            <p:ph type="body" sz="quarter" idx="19"/>
          </p:nvPr>
        </p:nvSpPr>
        <p:spPr>
          <a:xfrm>
            <a:off x="2707932" y="7788598"/>
            <a:ext cx="14277048" cy="1504177"/>
          </a:xfrm>
        </p:spPr>
        <p:txBody>
          <a:bodyPr>
            <a:normAutofit fontScale="92500"/>
          </a:bodyPr>
          <a:lstStyle/>
          <a:p>
            <a:pPr algn="just"/>
            <a:r>
              <a:rPr lang="id-ID" sz="2400" b="1" dirty="0"/>
              <a:t>merupakan perangkat telekomunikasi elektronik yang mempunyai kemampuan dasar yang sama dengan telepon konvensional saluran tetap, namun dapat dibawa ke mana-mana (</a:t>
            </a:r>
            <a:r>
              <a:rPr lang="id-ID" sz="2400" b="1" i="1" dirty="0"/>
              <a:t>portabel, mobile</a:t>
            </a:r>
            <a:r>
              <a:rPr lang="id-ID" sz="2400" b="1" dirty="0"/>
              <a:t>) dan tidak perlu disambungkan dengan jaringan telepon menggunakan kabel (nirkabel; wireless).</a:t>
            </a:r>
          </a:p>
        </p:txBody>
      </p:sp>
    </p:spTree>
    <p:extLst>
      <p:ext uri="{BB962C8B-B14F-4D97-AF65-F5344CB8AC3E}">
        <p14:creationId xmlns:p14="http://schemas.microsoft.com/office/powerpoint/2010/main" val="1521227294"/>
      </p:ext>
    </p:extLst>
  </p:cSld>
  <p:clrMapOvr>
    <a:masterClrMapping/>
  </p:clrMapOvr>
  <p:transition spd="slow" advTm="8307">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a:t>
            </a:fld>
            <a:endParaRPr lang="ja-JP" altLang="en-US"/>
          </a:p>
        </p:txBody>
      </p:sp>
      <p:sp>
        <p:nvSpPr>
          <p:cNvPr id="6" name="テキスト プレースホルダー 5"/>
          <p:cNvSpPr>
            <a:spLocks noGrp="1"/>
          </p:cNvSpPr>
          <p:nvPr>
            <p:ph type="body" sz="quarter" idx="15"/>
          </p:nvPr>
        </p:nvSpPr>
        <p:spPr/>
        <p:txBody>
          <a:bodyPr/>
          <a:lstStyle/>
          <a:p>
            <a:r>
              <a:rPr lang="id-ID" altLang="ja-JP" dirty="0"/>
              <a:t>Module SIM 800</a:t>
            </a:r>
            <a:endParaRPr kumimoji="1" lang="ja-JP" altLang="en-US" dirty="0"/>
          </a:p>
        </p:txBody>
      </p:sp>
      <p:sp>
        <p:nvSpPr>
          <p:cNvPr id="7" name="テキスト プレースホルダー 6"/>
          <p:cNvSpPr>
            <a:spLocks noGrp="1"/>
          </p:cNvSpPr>
          <p:nvPr>
            <p:ph type="body" sz="quarter" idx="14"/>
          </p:nvPr>
        </p:nvSpPr>
        <p:spPr>
          <a:xfrm>
            <a:off x="2709065" y="3362068"/>
            <a:ext cx="12790015" cy="1275244"/>
          </a:xfrm>
        </p:spPr>
        <p:txBody>
          <a:bodyPr>
            <a:normAutofit/>
          </a:bodyPr>
          <a:lstStyle/>
          <a:p>
            <a:pPr algn="just"/>
            <a:r>
              <a:rPr lang="id-ID" sz="2400" b="1" dirty="0"/>
              <a:t>Modul SIM 800 merupakan salah satu jenis </a:t>
            </a:r>
            <a:r>
              <a:rPr lang="id-ID" sz="2400" b="1" i="1" dirty="0"/>
              <a:t>module</a:t>
            </a:r>
            <a:r>
              <a:rPr lang="id-ID" sz="2400" b="1" dirty="0"/>
              <a:t> GSM/GPRS sebagai keperluan untuk pengendalijarak jauh.</a:t>
            </a:r>
            <a:endParaRPr kumimoji="1" lang="ja-JP" altLang="en-US" sz="2400" b="1" dirty="0"/>
          </a:p>
        </p:txBody>
      </p:sp>
      <p:sp>
        <p:nvSpPr>
          <p:cNvPr id="10" name="テキスト プレースホルダー 9"/>
          <p:cNvSpPr>
            <a:spLocks noGrp="1"/>
          </p:cNvSpPr>
          <p:nvPr>
            <p:ph type="body" sz="quarter" idx="16"/>
          </p:nvPr>
        </p:nvSpPr>
        <p:spPr>
          <a:xfrm>
            <a:off x="502919" y="4883488"/>
            <a:ext cx="2788921" cy="790352"/>
          </a:xfrm>
        </p:spPr>
        <p:txBody>
          <a:bodyPr/>
          <a:lstStyle/>
          <a:p>
            <a:pPr marL="1632753" lvl="2" indent="0">
              <a:buNone/>
            </a:pPr>
            <a:r>
              <a:rPr lang="id-ID" sz="3600" dirty="0">
                <a:solidFill>
                  <a:schemeClr val="accent3"/>
                </a:solidFill>
                <a:latin typeface="Route 159 SemiBold"/>
              </a:rPr>
              <a:t>SMS </a:t>
            </a:r>
          </a:p>
        </p:txBody>
      </p:sp>
      <p:sp>
        <p:nvSpPr>
          <p:cNvPr id="8" name="テキスト プレースホルダー 7"/>
          <p:cNvSpPr>
            <a:spLocks noGrp="1"/>
          </p:cNvSpPr>
          <p:nvPr>
            <p:ph type="body" sz="quarter" idx="17"/>
          </p:nvPr>
        </p:nvSpPr>
        <p:spPr>
          <a:xfrm>
            <a:off x="2709065" y="5572422"/>
            <a:ext cx="12745527" cy="1275244"/>
          </a:xfrm>
        </p:spPr>
        <p:txBody>
          <a:bodyPr>
            <a:normAutofit/>
          </a:bodyPr>
          <a:lstStyle/>
          <a:p>
            <a:pPr algn="just"/>
            <a:r>
              <a:rPr lang="id-ID" sz="2400" b="1" i="1" dirty="0"/>
              <a:t>Short Message Service</a:t>
            </a:r>
            <a:r>
              <a:rPr lang="id-ID" sz="2400" b="1" dirty="0"/>
              <a:t> (SMS) adalah sebuah layanan yang banyak diaplikasikan pada sistem komunikasi tanpa kabel.</a:t>
            </a:r>
            <a:endParaRPr lang="ja-JP" altLang="en-US" sz="2400" b="1" dirty="0"/>
          </a:p>
        </p:txBody>
      </p:sp>
      <p:sp>
        <p:nvSpPr>
          <p:cNvPr id="11" name="テキスト プレースホルダー 10"/>
          <p:cNvSpPr>
            <a:spLocks noGrp="1"/>
          </p:cNvSpPr>
          <p:nvPr>
            <p:ph type="body" sz="quarter" idx="18"/>
          </p:nvPr>
        </p:nvSpPr>
        <p:spPr/>
        <p:txBody>
          <a:bodyPr/>
          <a:lstStyle/>
          <a:p>
            <a:r>
              <a:rPr lang="id-ID" altLang="ja-JP" dirty="0"/>
              <a:t>Module Step Down</a:t>
            </a:r>
            <a:endParaRPr lang="ja-JP" altLang="en-US" dirty="0"/>
          </a:p>
        </p:txBody>
      </p:sp>
      <p:sp>
        <p:nvSpPr>
          <p:cNvPr id="9" name="テキスト プレースホルダー 8"/>
          <p:cNvSpPr>
            <a:spLocks noGrp="1"/>
          </p:cNvSpPr>
          <p:nvPr>
            <p:ph type="body" sz="quarter" idx="19"/>
          </p:nvPr>
        </p:nvSpPr>
        <p:spPr>
          <a:xfrm>
            <a:off x="2707933" y="7788599"/>
            <a:ext cx="12791148" cy="1275244"/>
          </a:xfrm>
        </p:spPr>
        <p:txBody>
          <a:bodyPr>
            <a:normAutofit/>
          </a:bodyPr>
          <a:lstStyle/>
          <a:p>
            <a:r>
              <a:rPr lang="en-US" sz="2400" b="1" dirty="0" err="1"/>
              <a:t>Modul</a:t>
            </a:r>
            <a:r>
              <a:rPr lang="id-ID" sz="2400" b="1" dirty="0"/>
              <a:t> </a:t>
            </a:r>
            <a:r>
              <a:rPr lang="en-US" sz="2400" b="1" dirty="0"/>
              <a:t>step down </a:t>
            </a:r>
            <a:r>
              <a:rPr lang="en-US" sz="2400" b="1" dirty="0" err="1"/>
              <a:t>ini</a:t>
            </a:r>
            <a:r>
              <a:rPr lang="en-US" sz="2400" b="1" dirty="0"/>
              <a:t> </a:t>
            </a:r>
            <a:r>
              <a:rPr lang="en-US" sz="2400" b="1" dirty="0" err="1"/>
              <a:t>menggunakan</a:t>
            </a:r>
            <a:r>
              <a:rPr lang="en-US" sz="2400" b="1" dirty="0"/>
              <a:t> IC LM2596 yang </a:t>
            </a:r>
            <a:r>
              <a:rPr lang="en-US" sz="2400" b="1" dirty="0" err="1"/>
              <a:t>merupakan</a:t>
            </a:r>
            <a:r>
              <a:rPr lang="en-US" sz="2400" b="1" dirty="0"/>
              <a:t> integrated circuit (IC) yang </a:t>
            </a:r>
            <a:r>
              <a:rPr lang="en-US" sz="2400" b="1" dirty="0" err="1"/>
              <a:t>berfungsi</a:t>
            </a:r>
            <a:r>
              <a:rPr lang="en-US" sz="2400" b="1" dirty="0"/>
              <a:t> </a:t>
            </a:r>
            <a:r>
              <a:rPr lang="en-US" sz="2400" b="1" dirty="0" err="1"/>
              <a:t>sebagaistep</a:t>
            </a:r>
            <a:r>
              <a:rPr lang="en-US" sz="2400" b="1" dirty="0"/>
              <a:t> down DC converter </a:t>
            </a:r>
            <a:r>
              <a:rPr lang="en-US" sz="2400" b="1" dirty="0" err="1"/>
              <a:t>dengan</a:t>
            </a:r>
            <a:r>
              <a:rPr lang="en-US" sz="2400" b="1" dirty="0"/>
              <a:t> current rating 3A.</a:t>
            </a:r>
            <a:endParaRPr lang="id-ID"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4592" y="2051667"/>
            <a:ext cx="2831821" cy="283182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70956">
            <a:off x="15015604" y="6647813"/>
            <a:ext cx="3272396" cy="2449922"/>
          </a:xfrm>
          <a:prstGeom prst="rect">
            <a:avLst/>
          </a:prstGeom>
        </p:spPr>
      </p:pic>
    </p:spTree>
    <p:extLst>
      <p:ext uri="{BB962C8B-B14F-4D97-AF65-F5344CB8AC3E}">
        <p14:creationId xmlns:p14="http://schemas.microsoft.com/office/powerpoint/2010/main" val="4204219795"/>
      </p:ext>
    </p:extLst>
  </p:cSld>
  <p:clrMapOvr>
    <a:masterClrMapping/>
  </p:clrMapOvr>
  <p:transition spd="slow" advTm="8307">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16270</TotalTime>
  <Words>1212</Words>
  <Application>Microsoft Office PowerPoint</Application>
  <PresentationFormat>Custom</PresentationFormat>
  <Paragraphs>149</Paragraphs>
  <Slides>21</Slides>
  <Notes>2</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21</vt:i4>
      </vt:variant>
    </vt:vector>
  </HeadingPairs>
  <TitlesOfParts>
    <vt:vector size="38" baseType="lpstr">
      <vt:lpstr>ＭＳ Ｐゴシック</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Times New Roman</vt:lpstr>
      <vt:lpstr>Wingdings</vt:lpstr>
      <vt:lpstr>Vega - Header</vt:lpstr>
      <vt:lpstr>Vega - Footer Only</vt:lpstr>
      <vt:lpstr>Vega - Free</vt:lpstr>
      <vt:lpstr>Proposal</vt:lpstr>
      <vt:lpstr>LATAR BELAKANG</vt:lpstr>
      <vt:lpstr>RUMUSAN MASALAH</vt:lpstr>
      <vt:lpstr>BATASAN MASALAH</vt:lpstr>
      <vt:lpstr>TUJUAN PENELITIAN</vt:lpstr>
      <vt:lpstr>MANFAAT PENELITIAN</vt:lpstr>
      <vt:lpstr>LANDASAN TEORI</vt:lpstr>
      <vt:lpstr>PowerPoint Presentation</vt:lpstr>
      <vt:lpstr>PowerPoint Presentation</vt:lpstr>
      <vt:lpstr>PowerPoint Presentation</vt:lpstr>
      <vt:lpstr>PowerPoint Presentation</vt:lpstr>
      <vt:lpstr>PowerPoint Presentation</vt:lpstr>
      <vt:lpstr>KAJIAN PENELITIAN SEBELUMNYA</vt:lpstr>
      <vt:lpstr>Materi Penelitian</vt:lpstr>
      <vt:lpstr>METODE PENELITIAN</vt:lpstr>
      <vt:lpstr>UJI PRODUK</vt:lpstr>
      <vt:lpstr>USE CASE  mendeskripsikan interaksi tipikal antara para pengguna sistem dengan sistem itu sendiri dengan memberi sebuah narasi tentang bagaimana sistem tersebut digunakan.</vt:lpstr>
      <vt:lpstr>DIAGRAM ALIR  untuk mengetahui gambaran sistem secara umum.</vt:lpstr>
      <vt:lpstr>ACTIVITY DIAGRAM  Logika Prosedural saat Aktifitas  antara User dengan Alat  sedang berlangsung</vt:lpstr>
      <vt:lpstr>DAFTAR PUSTAKA</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znyber army</cp:lastModifiedBy>
  <cp:revision>394</cp:revision>
  <dcterms:created xsi:type="dcterms:W3CDTF">2015-09-05T11:42:45Z</dcterms:created>
  <dcterms:modified xsi:type="dcterms:W3CDTF">2019-05-17T15:21:15Z</dcterms:modified>
</cp:coreProperties>
</file>