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5" r:id="rId3"/>
    <p:sldId id="258" r:id="rId4"/>
    <p:sldId id="267" r:id="rId5"/>
    <p:sldId id="268" r:id="rId6"/>
    <p:sldId id="269" r:id="rId7"/>
    <p:sldId id="270" r:id="rId8"/>
    <p:sldId id="260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21"/>
    <a:srgbClr val="212123"/>
    <a:srgbClr val="262628"/>
    <a:srgbClr val="2A2A2C"/>
    <a:srgbClr val="2C2C2E"/>
    <a:srgbClr val="2B2B2D"/>
    <a:srgbClr val="252527"/>
    <a:srgbClr val="2626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2238" autoAdjust="0"/>
  </p:normalViewPr>
  <p:slideViewPr>
    <p:cSldViewPr snapToGrid="0">
      <p:cViewPr varScale="1">
        <p:scale>
          <a:sx n="70" d="100"/>
          <a:sy n="70" d="100"/>
        </p:scale>
        <p:origin x="8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24101D-D6E8-4010-801C-8B5BBC532381}" type="doc">
      <dgm:prSet loTypeId="urn:microsoft.com/office/officeart/2005/8/layout/hierarchy2" loCatId="hierarchy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0404FD12-0D58-4B12-8870-4711C03F81EB}">
      <dgm:prSet phldrT="[Texte]" custT="1"/>
      <dgm:spPr>
        <a:solidFill>
          <a:srgbClr val="2C2C2E"/>
        </a:solidFill>
        <a:ln>
          <a:solidFill>
            <a:schemeClr val="tx2">
              <a:lumMod val="10000"/>
            </a:schemeClr>
          </a:solidFill>
        </a:ln>
      </dgm:spPr>
      <dgm:t>
        <a:bodyPr/>
        <a:lstStyle/>
        <a:p>
          <a:r>
            <a:rPr lang="fr-FR" sz="2000" b="1" dirty="0" err="1">
              <a:solidFill>
                <a:schemeClr val="tx1"/>
              </a:solidFill>
              <a:latin typeface="Abadi Extra Light" panose="020F0502020204030204" pitchFamily="34" charset="0"/>
            </a:rPr>
            <a:t>What</a:t>
          </a:r>
          <a:r>
            <a:rPr lang="fr-FR" sz="2000" b="1" dirty="0">
              <a:solidFill>
                <a:schemeClr val="tx1"/>
              </a:solidFill>
              <a:latin typeface="Abadi Extra Light" panose="020F0502020204030204" pitchFamily="34" charset="0"/>
            </a:rPr>
            <a:t> is the </a:t>
          </a:r>
          <a:r>
            <a:rPr lang="fr-FR" sz="2000" b="1" dirty="0" err="1">
              <a:solidFill>
                <a:schemeClr val="tx1"/>
              </a:solidFill>
              <a:latin typeface="Abadi Extra Light" panose="020F0502020204030204" pitchFamily="34" charset="0"/>
            </a:rPr>
            <a:t>most</a:t>
          </a:r>
          <a:r>
            <a:rPr lang="fr-FR" sz="2000" b="1" dirty="0">
              <a:solidFill>
                <a:schemeClr val="tx1"/>
              </a:solidFill>
              <a:latin typeface="Abadi Extra Light" panose="020F0502020204030204" pitchFamily="34" charset="0"/>
            </a:rPr>
            <a:t> </a:t>
          </a:r>
          <a:r>
            <a:rPr lang="fr-FR" sz="2000" b="1" dirty="0" err="1">
              <a:solidFill>
                <a:schemeClr val="tx1"/>
              </a:solidFill>
              <a:latin typeface="Abadi Extra Light" panose="020F0502020204030204" pitchFamily="34" charset="0"/>
            </a:rPr>
            <a:t>likely</a:t>
          </a:r>
          <a:r>
            <a:rPr lang="fr-FR" sz="2000" b="1" dirty="0">
              <a:solidFill>
                <a:schemeClr val="tx1"/>
              </a:solidFill>
              <a:latin typeface="Abadi Extra Light" panose="020F0502020204030204" pitchFamily="34" charset="0"/>
            </a:rPr>
            <a:t> </a:t>
          </a:r>
          <a:r>
            <a:rPr lang="fr-FR" sz="2000" b="1" dirty="0" err="1">
              <a:solidFill>
                <a:schemeClr val="tx1"/>
              </a:solidFill>
              <a:latin typeface="Abadi Extra Light" panose="020F0502020204030204" pitchFamily="34" charset="0"/>
            </a:rPr>
            <a:t>here</a:t>
          </a:r>
          <a:r>
            <a:rPr lang="fr-FR" sz="2000" b="1" dirty="0">
              <a:solidFill>
                <a:schemeClr val="tx1"/>
              </a:solidFill>
              <a:latin typeface="Abadi Extra Light" panose="020F0502020204030204" pitchFamily="34" charset="0"/>
            </a:rPr>
            <a:t>?</a:t>
          </a:r>
        </a:p>
      </dgm:t>
    </dgm:pt>
    <dgm:pt modelId="{F1D198B1-F0A7-4D95-8E25-A491DEA16FC1}" type="parTrans" cxnId="{BD410476-ECB2-4334-80CE-FC1A8DC82F9B}">
      <dgm:prSet/>
      <dgm:spPr/>
      <dgm:t>
        <a:bodyPr/>
        <a:lstStyle/>
        <a:p>
          <a:endParaRPr lang="fr-FR"/>
        </a:p>
      </dgm:t>
    </dgm:pt>
    <dgm:pt modelId="{10D4219F-91BF-464E-A45D-AB84F181F17B}" type="sibTrans" cxnId="{BD410476-ECB2-4334-80CE-FC1A8DC82F9B}">
      <dgm:prSet/>
      <dgm:spPr/>
      <dgm:t>
        <a:bodyPr/>
        <a:lstStyle/>
        <a:p>
          <a:endParaRPr lang="fr-FR"/>
        </a:p>
      </dgm:t>
    </dgm:pt>
    <dgm:pt modelId="{79869CC6-3C1E-4BB2-83DD-DB8140930984}">
      <dgm:prSet phldrT="[Texte]" custT="1"/>
      <dgm:spPr>
        <a:solidFill>
          <a:srgbClr val="2C2C2E"/>
        </a:solidFill>
      </dgm:spPr>
      <dgm:t>
        <a:bodyPr/>
        <a:lstStyle/>
        <a:p>
          <a:pPr algn="just"/>
          <a:r>
            <a:rPr lang="fr-FR" sz="1400" dirty="0" err="1">
              <a:solidFill>
                <a:schemeClr val="tx1"/>
              </a:solidFill>
              <a:latin typeface="Aptos" panose="020B0004020202020204" pitchFamily="34" charset="0"/>
            </a:rPr>
            <a:t>Each</a:t>
          </a:r>
          <a:r>
            <a:rPr lang="fr-FR" sz="1400" dirty="0">
              <a:solidFill>
                <a:schemeClr val="tx1"/>
              </a:solidFill>
              <a:latin typeface="Aptos" panose="020B0004020202020204" pitchFamily="34" charset="0"/>
            </a:rPr>
            <a:t> country</a:t>
          </a:r>
          <a:r>
            <a:rPr lang="fr-FR" sz="1400" baseline="0" dirty="0">
              <a:solidFill>
                <a:schemeClr val="tx1"/>
              </a:solidFill>
              <a:latin typeface="Aptos" panose="020B0004020202020204" pitchFamily="34" charset="0"/>
            </a:rPr>
            <a:t> </a:t>
          </a:r>
          <a:r>
            <a:rPr lang="fr-FR" sz="1400" baseline="0" dirty="0" err="1">
              <a:solidFill>
                <a:schemeClr val="tx1"/>
              </a:solidFill>
              <a:latin typeface="Aptos" panose="020B0004020202020204" pitchFamily="34" charset="0"/>
            </a:rPr>
            <a:t>may</a:t>
          </a:r>
          <a:r>
            <a:rPr lang="fr-FR" sz="1400" baseline="0" dirty="0">
              <a:solidFill>
                <a:schemeClr val="tx1"/>
              </a:solidFill>
              <a:latin typeface="Aptos" panose="020B0004020202020204" pitchFamily="34" charset="0"/>
            </a:rPr>
            <a:t> have </a:t>
          </a:r>
          <a:r>
            <a:rPr lang="fr-FR" sz="1400" baseline="0" dirty="0" err="1">
              <a:solidFill>
                <a:schemeClr val="tx1"/>
              </a:solidFill>
              <a:latin typeface="Aptos" panose="020B0004020202020204" pitchFamily="34" charset="0"/>
            </a:rPr>
            <a:t>individual</a:t>
          </a:r>
          <a:r>
            <a:rPr lang="fr-FR" sz="1400" baseline="0" dirty="0">
              <a:solidFill>
                <a:schemeClr val="tx1"/>
              </a:solidFill>
              <a:latin typeface="Aptos" panose="020B0004020202020204" pitchFamily="34" charset="0"/>
            </a:rPr>
            <a:t> </a:t>
          </a:r>
          <a:r>
            <a:rPr lang="fr-FR" sz="1400" baseline="0" dirty="0" err="1">
              <a:solidFill>
                <a:schemeClr val="tx1"/>
              </a:solidFill>
              <a:latin typeface="Aptos" panose="020B0004020202020204" pitchFamily="34" charset="0"/>
            </a:rPr>
            <a:t>intrisic</a:t>
          </a:r>
          <a:r>
            <a:rPr lang="fr-FR" sz="1400" baseline="0" dirty="0">
              <a:solidFill>
                <a:schemeClr val="tx1"/>
              </a:solidFill>
              <a:latin typeface="Aptos" panose="020B0004020202020204" pitchFamily="34" charset="0"/>
            </a:rPr>
            <a:t> </a:t>
          </a:r>
          <a:r>
            <a:rPr lang="fr-FR" sz="1400" baseline="0" dirty="0" err="1">
              <a:solidFill>
                <a:schemeClr val="tx1"/>
              </a:solidFill>
              <a:latin typeface="Aptos" panose="020B0004020202020204" pitchFamily="34" charset="0"/>
            </a:rPr>
            <a:t>characteristics</a:t>
          </a:r>
          <a:r>
            <a:rPr lang="fr-FR" sz="1400" baseline="0" dirty="0">
              <a:solidFill>
                <a:schemeClr val="tx1"/>
              </a:solidFill>
              <a:latin typeface="Aptos" panose="020B0004020202020204" pitchFamily="34" charset="0"/>
            </a:rPr>
            <a:t> which can influence </a:t>
          </a:r>
          <a:r>
            <a:rPr lang="fr-FR" sz="1400" baseline="0" dirty="0" err="1">
              <a:solidFill>
                <a:schemeClr val="tx1"/>
              </a:solidFill>
              <a:latin typeface="Aptos" panose="020B0004020202020204" pitchFamily="34" charset="0"/>
            </a:rPr>
            <a:t>their</a:t>
          </a:r>
          <a:r>
            <a:rPr lang="fr-FR" sz="1400" baseline="0" dirty="0">
              <a:solidFill>
                <a:schemeClr val="tx1"/>
              </a:solidFill>
              <a:latin typeface="Aptos" panose="020B0004020202020204" pitchFamily="34" charset="0"/>
            </a:rPr>
            <a:t> CO2 emissions. </a:t>
          </a:r>
          <a:r>
            <a:rPr lang="fr-FR" sz="1400" baseline="0" dirty="0" err="1">
              <a:solidFill>
                <a:schemeClr val="tx1"/>
              </a:solidFill>
              <a:latin typeface="Aptos" panose="020B0004020202020204" pitchFamily="34" charset="0"/>
            </a:rPr>
            <a:t>These</a:t>
          </a:r>
          <a:r>
            <a:rPr lang="fr-FR" sz="1400" baseline="0" dirty="0">
              <a:solidFill>
                <a:schemeClr val="tx1"/>
              </a:solidFill>
              <a:latin typeface="Aptos" panose="020B0004020202020204" pitchFamily="34" charset="0"/>
            </a:rPr>
            <a:t> </a:t>
          </a:r>
          <a:r>
            <a:rPr lang="fr-FR" sz="1400" baseline="0" dirty="0" err="1">
              <a:solidFill>
                <a:schemeClr val="tx1"/>
              </a:solidFill>
              <a:latin typeface="Aptos" panose="020B0004020202020204" pitchFamily="34" charset="0"/>
            </a:rPr>
            <a:t>intrisic</a:t>
          </a:r>
          <a:r>
            <a:rPr lang="fr-FR" sz="1400" baseline="0" dirty="0">
              <a:solidFill>
                <a:schemeClr val="tx1"/>
              </a:solidFill>
              <a:latin typeface="Aptos" panose="020B0004020202020204" pitchFamily="34" charset="0"/>
            </a:rPr>
            <a:t> </a:t>
          </a:r>
          <a:r>
            <a:rPr lang="fr-FR" sz="1400" baseline="0" dirty="0" err="1">
              <a:solidFill>
                <a:schemeClr val="tx1"/>
              </a:solidFill>
              <a:latin typeface="Aptos" panose="020B0004020202020204" pitchFamily="34" charset="0"/>
            </a:rPr>
            <a:t>characteristics</a:t>
          </a:r>
          <a:r>
            <a:rPr lang="fr-FR" sz="1400" baseline="0" dirty="0">
              <a:solidFill>
                <a:schemeClr val="tx1"/>
              </a:solidFill>
              <a:latin typeface="Aptos" panose="020B0004020202020204" pitchFamily="34" charset="0"/>
            </a:rPr>
            <a:t>, constant over time, </a:t>
          </a:r>
          <a:r>
            <a:rPr lang="fr-FR" sz="1400" baseline="0" dirty="0" err="1">
              <a:solidFill>
                <a:schemeClr val="tx1"/>
              </a:solidFill>
              <a:latin typeface="Aptos" panose="020B0004020202020204" pitchFamily="34" charset="0"/>
            </a:rPr>
            <a:t>can’t</a:t>
          </a:r>
          <a:r>
            <a:rPr lang="fr-FR" sz="1400" baseline="0" dirty="0">
              <a:solidFill>
                <a:schemeClr val="tx1"/>
              </a:solidFill>
              <a:latin typeface="Aptos" panose="020B0004020202020204" pitchFamily="34" charset="0"/>
            </a:rPr>
            <a:t> </a:t>
          </a:r>
          <a:r>
            <a:rPr lang="fr-FR" sz="1400" baseline="0" dirty="0" err="1">
              <a:solidFill>
                <a:schemeClr val="tx1"/>
              </a:solidFill>
              <a:latin typeface="Aptos" panose="020B0004020202020204" pitchFamily="34" charset="0"/>
            </a:rPr>
            <a:t>be</a:t>
          </a:r>
          <a:r>
            <a:rPr lang="fr-FR" sz="1400" baseline="0" dirty="0">
              <a:solidFill>
                <a:schemeClr val="tx1"/>
              </a:solidFill>
              <a:latin typeface="Aptos" panose="020B0004020202020204" pitchFamily="34" charset="0"/>
            </a:rPr>
            <a:t> </a:t>
          </a:r>
          <a:r>
            <a:rPr lang="fr-FR" sz="1400" baseline="0" dirty="0" err="1">
              <a:solidFill>
                <a:schemeClr val="tx1"/>
              </a:solidFill>
              <a:latin typeface="Aptos" panose="020B0004020202020204" pitchFamily="34" charset="0"/>
            </a:rPr>
            <a:t>handled</a:t>
          </a:r>
          <a:r>
            <a:rPr lang="fr-FR" sz="1400" baseline="0" dirty="0">
              <a:solidFill>
                <a:schemeClr val="tx1"/>
              </a:solidFill>
              <a:latin typeface="Aptos" panose="020B0004020202020204" pitchFamily="34" charset="0"/>
            </a:rPr>
            <a:t> with </a:t>
          </a:r>
          <a:r>
            <a:rPr lang="fr-FR" sz="1400" baseline="0" dirty="0" err="1">
              <a:solidFill>
                <a:schemeClr val="tx1"/>
              </a:solidFill>
              <a:latin typeface="Aptos" panose="020B0004020202020204" pitchFamily="34" charset="0"/>
            </a:rPr>
            <a:t>our</a:t>
          </a:r>
          <a:r>
            <a:rPr lang="fr-FR" sz="1400" baseline="0" dirty="0">
              <a:solidFill>
                <a:schemeClr val="tx1"/>
              </a:solidFill>
              <a:latin typeface="Aptos" panose="020B0004020202020204" pitchFamily="34" charset="0"/>
            </a:rPr>
            <a:t> variables.</a:t>
          </a:r>
          <a:endParaRPr lang="fr-FR" sz="1400" dirty="0">
            <a:solidFill>
              <a:schemeClr val="tx1"/>
            </a:solidFill>
            <a:latin typeface="Aptos" panose="020B0004020202020204" pitchFamily="34" charset="0"/>
          </a:endParaRPr>
        </a:p>
      </dgm:t>
    </dgm:pt>
    <dgm:pt modelId="{F04D9B76-5895-4840-B198-742D8DD68F75}" type="parTrans" cxnId="{624529B5-9633-4484-96D0-C6601DEFA11E}">
      <dgm:prSet/>
      <dgm:spPr>
        <a:ln>
          <a:solidFill>
            <a:schemeClr val="tx1">
              <a:lumMod val="95000"/>
            </a:schemeClr>
          </a:solidFill>
        </a:ln>
      </dgm:spPr>
      <dgm:t>
        <a:bodyPr/>
        <a:lstStyle/>
        <a:p>
          <a:endParaRPr lang="fr-FR"/>
        </a:p>
      </dgm:t>
    </dgm:pt>
    <dgm:pt modelId="{FDDB7D7F-C1CE-40CA-B08A-A58DC4474BB3}" type="sibTrans" cxnId="{624529B5-9633-4484-96D0-C6601DEFA11E}">
      <dgm:prSet/>
      <dgm:spPr/>
      <dgm:t>
        <a:bodyPr/>
        <a:lstStyle/>
        <a:p>
          <a:endParaRPr lang="fr-FR"/>
        </a:p>
      </dgm:t>
    </dgm:pt>
    <dgm:pt modelId="{DBAA7D93-3E98-4DA3-B874-D031DC206487}">
      <dgm:prSet phldrT="[Texte]" custT="1"/>
      <dgm:spPr>
        <a:solidFill>
          <a:srgbClr val="252527"/>
        </a:solidFill>
      </dgm:spPr>
      <dgm:t>
        <a:bodyPr/>
        <a:lstStyle/>
        <a:p>
          <a:pPr algn="just"/>
          <a:r>
            <a:rPr lang="fr-FR" sz="1400" dirty="0">
              <a:solidFill>
                <a:schemeClr val="tx1"/>
              </a:solidFill>
              <a:latin typeface="Aptos" panose="020B0004020202020204" pitchFamily="34" charset="0"/>
            </a:rPr>
            <a:t>If </a:t>
          </a:r>
          <a:r>
            <a:rPr lang="fr-FR" sz="1400" dirty="0" err="1">
              <a:solidFill>
                <a:schemeClr val="tx1"/>
              </a:solidFill>
              <a:latin typeface="Aptos" panose="020B0004020202020204" pitchFamily="34" charset="0"/>
            </a:rPr>
            <a:t>there</a:t>
          </a:r>
          <a:r>
            <a:rPr lang="fr-FR" sz="1400" dirty="0">
              <a:solidFill>
                <a:schemeClr val="tx1"/>
              </a:solidFill>
              <a:latin typeface="Aptos" panose="020B0004020202020204" pitchFamily="34" charset="0"/>
            </a:rPr>
            <a:t> is a </a:t>
          </a:r>
          <a:r>
            <a:rPr lang="fr-FR" sz="1400" dirty="0" err="1">
              <a:solidFill>
                <a:schemeClr val="tx1"/>
              </a:solidFill>
              <a:latin typeface="Aptos" panose="020B0004020202020204" pitchFamily="34" charset="0"/>
            </a:rPr>
            <a:t>variability</a:t>
          </a:r>
          <a:r>
            <a:rPr lang="fr-FR" sz="1400" dirty="0">
              <a:solidFill>
                <a:schemeClr val="tx1"/>
              </a:solidFill>
              <a:latin typeface="Aptos" panose="020B0004020202020204" pitchFamily="34" charset="0"/>
            </a:rPr>
            <a:t> of CO2 emissions </a:t>
          </a:r>
          <a:r>
            <a:rPr lang="fr-FR" sz="1400" dirty="0" err="1">
              <a:solidFill>
                <a:schemeClr val="tx1"/>
              </a:solidFill>
              <a:latin typeface="Aptos" panose="020B0004020202020204" pitchFamily="34" charset="0"/>
            </a:rPr>
            <a:t>depending</a:t>
          </a:r>
          <a:r>
            <a:rPr lang="fr-FR" sz="1400" dirty="0">
              <a:solidFill>
                <a:schemeClr val="tx1"/>
              </a:solidFill>
              <a:latin typeface="Aptos" panose="020B0004020202020204" pitchFamily="34" charset="0"/>
            </a:rPr>
            <a:t> on countries and that </a:t>
          </a:r>
          <a:r>
            <a:rPr lang="fr-FR" sz="1400" dirty="0" err="1">
              <a:solidFill>
                <a:schemeClr val="tx1"/>
              </a:solidFill>
              <a:latin typeface="Aptos" panose="020B0004020202020204" pitchFamily="34" charset="0"/>
            </a:rPr>
            <a:t>can’t</a:t>
          </a:r>
          <a:r>
            <a:rPr lang="fr-FR" sz="1400" dirty="0">
              <a:solidFill>
                <a:schemeClr val="tx1"/>
              </a:solidFill>
              <a:latin typeface="Aptos" panose="020B0004020202020204" pitchFamily="34" charset="0"/>
            </a:rPr>
            <a:t> </a:t>
          </a:r>
          <a:r>
            <a:rPr lang="fr-FR" sz="1400" dirty="0" err="1">
              <a:solidFill>
                <a:schemeClr val="tx1"/>
              </a:solidFill>
              <a:latin typeface="Aptos" panose="020B0004020202020204" pitchFamily="34" charset="0"/>
            </a:rPr>
            <a:t>be</a:t>
          </a:r>
          <a:r>
            <a:rPr lang="fr-FR" sz="1400" dirty="0">
              <a:solidFill>
                <a:schemeClr val="tx1"/>
              </a:solidFill>
              <a:latin typeface="Aptos" panose="020B0004020202020204" pitchFamily="34" charset="0"/>
            </a:rPr>
            <a:t> </a:t>
          </a:r>
          <a:r>
            <a:rPr lang="fr-FR" sz="1400" dirty="0" err="1">
              <a:solidFill>
                <a:schemeClr val="tx1"/>
              </a:solidFill>
              <a:latin typeface="Aptos" panose="020B0004020202020204" pitchFamily="34" charset="0"/>
            </a:rPr>
            <a:t>explained</a:t>
          </a:r>
          <a:r>
            <a:rPr lang="fr-FR" sz="1400" dirty="0">
              <a:solidFill>
                <a:schemeClr val="tx1"/>
              </a:solidFill>
              <a:latin typeface="Aptos" panose="020B0004020202020204" pitchFamily="34" charset="0"/>
            </a:rPr>
            <a:t> with </a:t>
          </a:r>
          <a:r>
            <a:rPr lang="fr-FR" sz="1400" dirty="0" err="1">
              <a:solidFill>
                <a:schemeClr val="tx1"/>
              </a:solidFill>
              <a:latin typeface="Aptos" panose="020B0004020202020204" pitchFamily="34" charset="0"/>
            </a:rPr>
            <a:t>our</a:t>
          </a:r>
          <a:r>
            <a:rPr lang="fr-FR" sz="1400" dirty="0">
              <a:solidFill>
                <a:schemeClr val="tx1"/>
              </a:solidFill>
              <a:latin typeface="Aptos" panose="020B0004020202020204" pitchFamily="34" charset="0"/>
            </a:rPr>
            <a:t> variables, </a:t>
          </a:r>
          <a:r>
            <a:rPr lang="fr-FR" sz="1400" dirty="0" err="1">
              <a:solidFill>
                <a:schemeClr val="tx1"/>
              </a:solidFill>
              <a:latin typeface="Aptos" panose="020B0004020202020204" pitchFamily="34" charset="0"/>
            </a:rPr>
            <a:t>then</a:t>
          </a:r>
          <a:r>
            <a:rPr lang="fr-FR" sz="1400" dirty="0">
              <a:solidFill>
                <a:schemeClr val="tx1"/>
              </a:solidFill>
              <a:latin typeface="Aptos" panose="020B0004020202020204" pitchFamily="34" charset="0"/>
            </a:rPr>
            <a:t> </a:t>
          </a:r>
          <a:r>
            <a:rPr lang="fr-FR" sz="1400" dirty="0" err="1">
              <a:solidFill>
                <a:schemeClr val="tx1"/>
              </a:solidFill>
              <a:latin typeface="Aptos" panose="020B0004020202020204" pitchFamily="34" charset="0"/>
            </a:rPr>
            <a:t>it</a:t>
          </a:r>
          <a:r>
            <a:rPr lang="fr-FR" sz="1400" dirty="0">
              <a:solidFill>
                <a:schemeClr val="tx1"/>
              </a:solidFill>
              <a:latin typeface="Aptos" panose="020B0004020202020204" pitchFamily="34" charset="0"/>
            </a:rPr>
            <a:t> </a:t>
          </a:r>
          <a:r>
            <a:rPr lang="fr-FR" sz="1400" dirty="0" err="1">
              <a:solidFill>
                <a:schemeClr val="tx1"/>
              </a:solidFill>
              <a:latin typeface="Aptos" panose="020B0004020202020204" pitchFamily="34" charset="0"/>
            </a:rPr>
            <a:t>just</a:t>
          </a:r>
          <a:r>
            <a:rPr lang="fr-FR" sz="1400" dirty="0">
              <a:solidFill>
                <a:schemeClr val="tx1"/>
              </a:solidFill>
              <a:latin typeface="Aptos" panose="020B0004020202020204" pitchFamily="34" charset="0"/>
            </a:rPr>
            <a:t> </a:t>
          </a:r>
          <a:r>
            <a:rPr lang="fr-FR" sz="1400" dirty="0" err="1">
              <a:solidFill>
                <a:schemeClr val="tx1"/>
              </a:solidFill>
              <a:latin typeface="Aptos" panose="020B0004020202020204" pitchFamily="34" charset="0"/>
            </a:rPr>
            <a:t>could</a:t>
          </a:r>
          <a:r>
            <a:rPr lang="fr-FR" sz="1400" dirty="0">
              <a:solidFill>
                <a:schemeClr val="tx1"/>
              </a:solidFill>
              <a:latin typeface="Aptos" panose="020B0004020202020204" pitchFamily="34" charset="0"/>
            </a:rPr>
            <a:t> </a:t>
          </a:r>
          <a:r>
            <a:rPr lang="fr-FR" sz="1400" dirty="0" err="1">
              <a:solidFill>
                <a:schemeClr val="tx1"/>
              </a:solidFill>
              <a:latin typeface="Aptos" panose="020B0004020202020204" pitchFamily="34" charset="0"/>
            </a:rPr>
            <a:t>be</a:t>
          </a:r>
          <a:r>
            <a:rPr lang="fr-FR" sz="1400" dirty="0">
              <a:solidFill>
                <a:schemeClr val="tx1"/>
              </a:solidFill>
              <a:latin typeface="Aptos" panose="020B0004020202020204" pitchFamily="34" charset="0"/>
            </a:rPr>
            <a:t> </a:t>
          </a:r>
          <a:r>
            <a:rPr lang="fr-FR" sz="1400" dirty="0" err="1">
              <a:solidFill>
                <a:schemeClr val="tx1"/>
              </a:solidFill>
              <a:latin typeface="Aptos" panose="020B0004020202020204" pitchFamily="34" charset="0"/>
            </a:rPr>
            <a:t>random</a:t>
          </a:r>
          <a:r>
            <a:rPr lang="fr-FR" sz="1400" dirty="0">
              <a:solidFill>
                <a:schemeClr val="tx1"/>
              </a:solidFill>
              <a:latin typeface="Aptos" panose="020B0004020202020204" pitchFamily="34" charset="0"/>
            </a:rPr>
            <a:t> noise</a:t>
          </a:r>
        </a:p>
      </dgm:t>
    </dgm:pt>
    <dgm:pt modelId="{0BD6972A-48B9-4552-818A-4EBB4F79C3CA}" type="parTrans" cxnId="{73FA2794-90D0-4ACC-A043-A6C6CA118A38}">
      <dgm:prSet/>
      <dgm:spPr>
        <a:ln>
          <a:solidFill>
            <a:schemeClr val="tx1"/>
          </a:solidFill>
        </a:ln>
      </dgm:spPr>
      <dgm:t>
        <a:bodyPr/>
        <a:lstStyle/>
        <a:p>
          <a:endParaRPr lang="fr-FR"/>
        </a:p>
      </dgm:t>
    </dgm:pt>
    <dgm:pt modelId="{CA04E265-ABAA-41C5-851B-4F8AEDEA1817}" type="sibTrans" cxnId="{73FA2794-90D0-4ACC-A043-A6C6CA118A38}">
      <dgm:prSet/>
      <dgm:spPr/>
      <dgm:t>
        <a:bodyPr/>
        <a:lstStyle/>
        <a:p>
          <a:endParaRPr lang="fr-FR"/>
        </a:p>
      </dgm:t>
    </dgm:pt>
    <dgm:pt modelId="{B7C27B65-B224-408D-864A-8AE32EA1331C}" type="pres">
      <dgm:prSet presAssocID="{8E24101D-D6E8-4010-801C-8B5BBC53238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18D0E27-6A80-4092-9BD8-05FAC1984B41}" type="pres">
      <dgm:prSet presAssocID="{0404FD12-0D58-4B12-8870-4711C03F81EB}" presName="root1" presStyleCnt="0"/>
      <dgm:spPr/>
    </dgm:pt>
    <dgm:pt modelId="{1C2712C8-93C1-4171-ACFC-268F1F371202}" type="pres">
      <dgm:prSet presAssocID="{0404FD12-0D58-4B12-8870-4711C03F81EB}" presName="LevelOneTextNode" presStyleLbl="node0" presStyleIdx="0" presStyleCnt="1">
        <dgm:presLayoutVars>
          <dgm:chPref val="3"/>
        </dgm:presLayoutVars>
      </dgm:prSet>
      <dgm:spPr/>
    </dgm:pt>
    <dgm:pt modelId="{452B9D13-2CC8-4ECA-B71C-8FE99754841B}" type="pres">
      <dgm:prSet presAssocID="{0404FD12-0D58-4B12-8870-4711C03F81EB}" presName="level2hierChild" presStyleCnt="0"/>
      <dgm:spPr/>
    </dgm:pt>
    <dgm:pt modelId="{15F449F8-E5A7-45C0-B218-2FC1B2A4B1AA}" type="pres">
      <dgm:prSet presAssocID="{F04D9B76-5895-4840-B198-742D8DD68F75}" presName="conn2-1" presStyleLbl="parChTrans1D2" presStyleIdx="0" presStyleCnt="2"/>
      <dgm:spPr/>
    </dgm:pt>
    <dgm:pt modelId="{E5EC0243-59B0-4238-A0C4-200B4E663BCD}" type="pres">
      <dgm:prSet presAssocID="{F04D9B76-5895-4840-B198-742D8DD68F75}" presName="connTx" presStyleLbl="parChTrans1D2" presStyleIdx="0" presStyleCnt="2"/>
      <dgm:spPr/>
    </dgm:pt>
    <dgm:pt modelId="{322EB112-163A-4023-A630-D4A24F116D67}" type="pres">
      <dgm:prSet presAssocID="{79869CC6-3C1E-4BB2-83DD-DB8140930984}" presName="root2" presStyleCnt="0"/>
      <dgm:spPr/>
    </dgm:pt>
    <dgm:pt modelId="{08B7B165-3E7E-4650-9E47-A1771EF5B3C7}" type="pres">
      <dgm:prSet presAssocID="{79869CC6-3C1E-4BB2-83DD-DB8140930984}" presName="LevelTwoTextNode" presStyleLbl="node2" presStyleIdx="0" presStyleCnt="2">
        <dgm:presLayoutVars>
          <dgm:chPref val="3"/>
        </dgm:presLayoutVars>
      </dgm:prSet>
      <dgm:spPr/>
    </dgm:pt>
    <dgm:pt modelId="{761CB001-A271-4193-A8A7-E7423D32847E}" type="pres">
      <dgm:prSet presAssocID="{79869CC6-3C1E-4BB2-83DD-DB8140930984}" presName="level3hierChild" presStyleCnt="0"/>
      <dgm:spPr/>
    </dgm:pt>
    <dgm:pt modelId="{95A8A7E5-DA1B-4A91-B6E6-191A92BDE73E}" type="pres">
      <dgm:prSet presAssocID="{0BD6972A-48B9-4552-818A-4EBB4F79C3CA}" presName="conn2-1" presStyleLbl="parChTrans1D2" presStyleIdx="1" presStyleCnt="2"/>
      <dgm:spPr/>
    </dgm:pt>
    <dgm:pt modelId="{E8A665B2-46BC-438F-9553-0294530BFF10}" type="pres">
      <dgm:prSet presAssocID="{0BD6972A-48B9-4552-818A-4EBB4F79C3CA}" presName="connTx" presStyleLbl="parChTrans1D2" presStyleIdx="1" presStyleCnt="2"/>
      <dgm:spPr/>
    </dgm:pt>
    <dgm:pt modelId="{5B4C23C3-9F5C-4969-8FE2-933559658CD2}" type="pres">
      <dgm:prSet presAssocID="{DBAA7D93-3E98-4DA3-B874-D031DC206487}" presName="root2" presStyleCnt="0"/>
      <dgm:spPr/>
    </dgm:pt>
    <dgm:pt modelId="{8B4F7B6A-29B9-4F6A-867C-A7AC89E9FC87}" type="pres">
      <dgm:prSet presAssocID="{DBAA7D93-3E98-4DA3-B874-D031DC206487}" presName="LevelTwoTextNode" presStyleLbl="node2" presStyleIdx="1" presStyleCnt="2" custLinFactNeighborX="50" custLinFactNeighborY="11299">
        <dgm:presLayoutVars>
          <dgm:chPref val="3"/>
        </dgm:presLayoutVars>
      </dgm:prSet>
      <dgm:spPr/>
    </dgm:pt>
    <dgm:pt modelId="{8C5AA86B-0527-47C9-8688-4D2339AFACD5}" type="pres">
      <dgm:prSet presAssocID="{DBAA7D93-3E98-4DA3-B874-D031DC206487}" presName="level3hierChild" presStyleCnt="0"/>
      <dgm:spPr/>
    </dgm:pt>
  </dgm:ptLst>
  <dgm:cxnLst>
    <dgm:cxn modelId="{33FFEF2B-AC3C-4D3E-B7D1-07C0B6582303}" type="presOf" srcId="{DBAA7D93-3E98-4DA3-B874-D031DC206487}" destId="{8B4F7B6A-29B9-4F6A-867C-A7AC89E9FC87}" srcOrd="0" destOrd="0" presId="urn:microsoft.com/office/officeart/2005/8/layout/hierarchy2"/>
    <dgm:cxn modelId="{1B9E394B-DF8D-46A4-B9F4-22A83C650BD6}" type="presOf" srcId="{F04D9B76-5895-4840-B198-742D8DD68F75}" destId="{15F449F8-E5A7-45C0-B218-2FC1B2A4B1AA}" srcOrd="0" destOrd="0" presId="urn:microsoft.com/office/officeart/2005/8/layout/hierarchy2"/>
    <dgm:cxn modelId="{BD410476-ECB2-4334-80CE-FC1A8DC82F9B}" srcId="{8E24101D-D6E8-4010-801C-8B5BBC532381}" destId="{0404FD12-0D58-4B12-8870-4711C03F81EB}" srcOrd="0" destOrd="0" parTransId="{F1D198B1-F0A7-4D95-8E25-A491DEA16FC1}" sibTransId="{10D4219F-91BF-464E-A45D-AB84F181F17B}"/>
    <dgm:cxn modelId="{AEA8205A-EFDF-45FA-8D32-D68391219BB9}" type="presOf" srcId="{F04D9B76-5895-4840-B198-742D8DD68F75}" destId="{E5EC0243-59B0-4238-A0C4-200B4E663BCD}" srcOrd="1" destOrd="0" presId="urn:microsoft.com/office/officeart/2005/8/layout/hierarchy2"/>
    <dgm:cxn modelId="{AE0FE284-A1EF-4B5B-A54F-204CDCD09E04}" type="presOf" srcId="{79869CC6-3C1E-4BB2-83DD-DB8140930984}" destId="{08B7B165-3E7E-4650-9E47-A1771EF5B3C7}" srcOrd="0" destOrd="0" presId="urn:microsoft.com/office/officeart/2005/8/layout/hierarchy2"/>
    <dgm:cxn modelId="{73FA2794-90D0-4ACC-A043-A6C6CA118A38}" srcId="{0404FD12-0D58-4B12-8870-4711C03F81EB}" destId="{DBAA7D93-3E98-4DA3-B874-D031DC206487}" srcOrd="1" destOrd="0" parTransId="{0BD6972A-48B9-4552-818A-4EBB4F79C3CA}" sibTransId="{CA04E265-ABAA-41C5-851B-4F8AEDEA1817}"/>
    <dgm:cxn modelId="{624529B5-9633-4484-96D0-C6601DEFA11E}" srcId="{0404FD12-0D58-4B12-8870-4711C03F81EB}" destId="{79869CC6-3C1E-4BB2-83DD-DB8140930984}" srcOrd="0" destOrd="0" parTransId="{F04D9B76-5895-4840-B198-742D8DD68F75}" sibTransId="{FDDB7D7F-C1CE-40CA-B08A-A58DC4474BB3}"/>
    <dgm:cxn modelId="{00AEAFBB-A5E7-446B-8138-9CFFDBC2324D}" type="presOf" srcId="{0BD6972A-48B9-4552-818A-4EBB4F79C3CA}" destId="{E8A665B2-46BC-438F-9553-0294530BFF10}" srcOrd="1" destOrd="0" presId="urn:microsoft.com/office/officeart/2005/8/layout/hierarchy2"/>
    <dgm:cxn modelId="{F3A17EE5-0CDD-4E98-BDD3-AF7A81DFC95D}" type="presOf" srcId="{0BD6972A-48B9-4552-818A-4EBB4F79C3CA}" destId="{95A8A7E5-DA1B-4A91-B6E6-191A92BDE73E}" srcOrd="0" destOrd="0" presId="urn:microsoft.com/office/officeart/2005/8/layout/hierarchy2"/>
    <dgm:cxn modelId="{23310CED-7497-432E-8056-E8E63A7FD9D4}" type="presOf" srcId="{8E24101D-D6E8-4010-801C-8B5BBC532381}" destId="{B7C27B65-B224-408D-864A-8AE32EA1331C}" srcOrd="0" destOrd="0" presId="urn:microsoft.com/office/officeart/2005/8/layout/hierarchy2"/>
    <dgm:cxn modelId="{7786B7F9-1B32-4CF5-BA17-4C82A6292940}" type="presOf" srcId="{0404FD12-0D58-4B12-8870-4711C03F81EB}" destId="{1C2712C8-93C1-4171-ACFC-268F1F371202}" srcOrd="0" destOrd="0" presId="urn:microsoft.com/office/officeart/2005/8/layout/hierarchy2"/>
    <dgm:cxn modelId="{69D5525C-2FC8-4882-9920-3BBAB033D908}" type="presParOf" srcId="{B7C27B65-B224-408D-864A-8AE32EA1331C}" destId="{418D0E27-6A80-4092-9BD8-05FAC1984B41}" srcOrd="0" destOrd="0" presId="urn:microsoft.com/office/officeart/2005/8/layout/hierarchy2"/>
    <dgm:cxn modelId="{B6E7572A-28FD-4532-8BE5-83874ED05BF9}" type="presParOf" srcId="{418D0E27-6A80-4092-9BD8-05FAC1984B41}" destId="{1C2712C8-93C1-4171-ACFC-268F1F371202}" srcOrd="0" destOrd="0" presId="urn:microsoft.com/office/officeart/2005/8/layout/hierarchy2"/>
    <dgm:cxn modelId="{EFFD037E-A628-4E9A-A0B4-6FBA7FEBE644}" type="presParOf" srcId="{418D0E27-6A80-4092-9BD8-05FAC1984B41}" destId="{452B9D13-2CC8-4ECA-B71C-8FE99754841B}" srcOrd="1" destOrd="0" presId="urn:microsoft.com/office/officeart/2005/8/layout/hierarchy2"/>
    <dgm:cxn modelId="{8FD7359E-A76B-4E85-AC5F-16B9F6B0A14F}" type="presParOf" srcId="{452B9D13-2CC8-4ECA-B71C-8FE99754841B}" destId="{15F449F8-E5A7-45C0-B218-2FC1B2A4B1AA}" srcOrd="0" destOrd="0" presId="urn:microsoft.com/office/officeart/2005/8/layout/hierarchy2"/>
    <dgm:cxn modelId="{5DF29915-6FDF-48D8-A752-7731F161469F}" type="presParOf" srcId="{15F449F8-E5A7-45C0-B218-2FC1B2A4B1AA}" destId="{E5EC0243-59B0-4238-A0C4-200B4E663BCD}" srcOrd="0" destOrd="0" presId="urn:microsoft.com/office/officeart/2005/8/layout/hierarchy2"/>
    <dgm:cxn modelId="{547D69BA-C64D-4E60-BCB7-C0F3EEAC82D1}" type="presParOf" srcId="{452B9D13-2CC8-4ECA-B71C-8FE99754841B}" destId="{322EB112-163A-4023-A630-D4A24F116D67}" srcOrd="1" destOrd="0" presId="urn:microsoft.com/office/officeart/2005/8/layout/hierarchy2"/>
    <dgm:cxn modelId="{5CDBCAB5-3FA4-449F-B224-66AB4F27F37C}" type="presParOf" srcId="{322EB112-163A-4023-A630-D4A24F116D67}" destId="{08B7B165-3E7E-4650-9E47-A1771EF5B3C7}" srcOrd="0" destOrd="0" presId="urn:microsoft.com/office/officeart/2005/8/layout/hierarchy2"/>
    <dgm:cxn modelId="{4A44B202-BAE6-4CB1-AE66-AA72BC4C4DC1}" type="presParOf" srcId="{322EB112-163A-4023-A630-D4A24F116D67}" destId="{761CB001-A271-4193-A8A7-E7423D32847E}" srcOrd="1" destOrd="0" presId="urn:microsoft.com/office/officeart/2005/8/layout/hierarchy2"/>
    <dgm:cxn modelId="{34A8C181-AB6F-4712-9C32-0CD2402A77E7}" type="presParOf" srcId="{452B9D13-2CC8-4ECA-B71C-8FE99754841B}" destId="{95A8A7E5-DA1B-4A91-B6E6-191A92BDE73E}" srcOrd="2" destOrd="0" presId="urn:microsoft.com/office/officeart/2005/8/layout/hierarchy2"/>
    <dgm:cxn modelId="{91ACD82A-BFCB-4D22-AA82-9241156F8120}" type="presParOf" srcId="{95A8A7E5-DA1B-4A91-B6E6-191A92BDE73E}" destId="{E8A665B2-46BC-438F-9553-0294530BFF10}" srcOrd="0" destOrd="0" presId="urn:microsoft.com/office/officeart/2005/8/layout/hierarchy2"/>
    <dgm:cxn modelId="{EAAA3614-E25C-424D-8AE5-6D110DA50F6A}" type="presParOf" srcId="{452B9D13-2CC8-4ECA-B71C-8FE99754841B}" destId="{5B4C23C3-9F5C-4969-8FE2-933559658CD2}" srcOrd="3" destOrd="0" presId="urn:microsoft.com/office/officeart/2005/8/layout/hierarchy2"/>
    <dgm:cxn modelId="{BCC81911-21C0-4CC0-9D65-D0DEF118D58F}" type="presParOf" srcId="{5B4C23C3-9F5C-4969-8FE2-933559658CD2}" destId="{8B4F7B6A-29B9-4F6A-867C-A7AC89E9FC87}" srcOrd="0" destOrd="0" presId="urn:microsoft.com/office/officeart/2005/8/layout/hierarchy2"/>
    <dgm:cxn modelId="{B9CE8083-82C6-4D8F-A07F-E900EA0F9AF4}" type="presParOf" srcId="{5B4C23C3-9F5C-4969-8FE2-933559658CD2}" destId="{8C5AA86B-0527-47C9-8688-4D2339AFACD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DE3EC5-6501-47B2-A2C0-55D53637FA92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1_2" csCatId="accent1" phldr="1"/>
      <dgm:spPr/>
    </dgm:pt>
    <dgm:pt modelId="{7BDCA660-3A96-4BAC-9964-290130E16496}">
      <dgm:prSet phldrT="[Texte]" custT="1"/>
      <dgm:spPr>
        <a:solidFill>
          <a:srgbClr val="2A2A2C"/>
        </a:solidFill>
      </dgm:spPr>
      <dgm:t>
        <a:bodyPr/>
        <a:lstStyle/>
        <a:p>
          <a:pPr algn="ctr"/>
          <a:r>
            <a:rPr lang="fr-FR" sz="1400" dirty="0"/>
            <a:t>Our database contains 10 variables and 1500 observations</a:t>
          </a:r>
        </a:p>
      </dgm:t>
    </dgm:pt>
    <dgm:pt modelId="{DCEECCB5-17CD-471C-B6F0-99357A7E1AEC}" type="parTrans" cxnId="{1A5687F2-59D3-4BFB-9AF7-79305CF2FDAB}">
      <dgm:prSet/>
      <dgm:spPr/>
      <dgm:t>
        <a:bodyPr/>
        <a:lstStyle/>
        <a:p>
          <a:endParaRPr lang="fr-FR"/>
        </a:p>
      </dgm:t>
    </dgm:pt>
    <dgm:pt modelId="{3F7DA06F-D31A-45EB-846C-C5DCBCB27230}" type="sibTrans" cxnId="{1A5687F2-59D3-4BFB-9AF7-79305CF2FDAB}">
      <dgm:prSet/>
      <dgm:spPr/>
      <dgm:t>
        <a:bodyPr/>
        <a:lstStyle/>
        <a:p>
          <a:endParaRPr lang="fr-FR"/>
        </a:p>
      </dgm:t>
    </dgm:pt>
    <dgm:pt modelId="{89CCABA4-99E0-4576-8B3F-95988BCD85A3}">
      <dgm:prSet phldrT="[Texte]" custT="1"/>
      <dgm:spPr>
        <a:solidFill>
          <a:srgbClr val="212123"/>
        </a:solidFill>
      </dgm:spPr>
      <dgm:t>
        <a:bodyPr/>
        <a:lstStyle/>
        <a:p>
          <a:pPr algn="ctr"/>
          <a:r>
            <a:rPr lang="fr-FR" sz="1400" dirty="0"/>
            <a:t>The countries that have emited more CO2 </a:t>
          </a:r>
          <a:r>
            <a:rPr lang="fr-FR" sz="1400" dirty="0" err="1"/>
            <a:t>from</a:t>
          </a:r>
          <a:r>
            <a:rPr lang="fr-FR" sz="1400" dirty="0"/>
            <a:t> 2003 to 2014 </a:t>
          </a:r>
          <a:r>
            <a:rPr lang="fr-FR" sz="1400" dirty="0" err="1"/>
            <a:t>were</a:t>
          </a:r>
          <a:r>
            <a:rPr lang="fr-FR" sz="1400" dirty="0"/>
            <a:t>: Qatar, Kuweit and the </a:t>
          </a:r>
          <a:r>
            <a:rPr lang="fr-FR" sz="1400" dirty="0" err="1"/>
            <a:t>Emirates</a:t>
          </a:r>
          <a:r>
            <a:rPr lang="fr-FR" sz="1400" dirty="0"/>
            <a:t>.</a:t>
          </a:r>
        </a:p>
      </dgm:t>
    </dgm:pt>
    <dgm:pt modelId="{719B1708-01B7-4241-B022-CCD656B153DD}" type="parTrans" cxnId="{FC54B4F8-9244-4C35-BE09-CE7047E97491}">
      <dgm:prSet/>
      <dgm:spPr/>
      <dgm:t>
        <a:bodyPr/>
        <a:lstStyle/>
        <a:p>
          <a:endParaRPr lang="fr-FR"/>
        </a:p>
      </dgm:t>
    </dgm:pt>
    <dgm:pt modelId="{5F361D3C-0521-46CD-9414-1A4AC305DBA8}" type="sibTrans" cxnId="{FC54B4F8-9244-4C35-BE09-CE7047E97491}">
      <dgm:prSet/>
      <dgm:spPr/>
      <dgm:t>
        <a:bodyPr/>
        <a:lstStyle/>
        <a:p>
          <a:endParaRPr lang="fr-FR"/>
        </a:p>
      </dgm:t>
    </dgm:pt>
    <dgm:pt modelId="{FEB9F363-2FB9-41B7-86D0-03FD4C4BBD71}">
      <dgm:prSet phldrT="[Texte]" custT="1"/>
      <dgm:spPr>
        <a:solidFill>
          <a:srgbClr val="1F1F21"/>
        </a:solidFill>
      </dgm:spPr>
      <dgm:t>
        <a:bodyPr/>
        <a:lstStyle/>
        <a:p>
          <a:pPr algn="ctr"/>
          <a:r>
            <a:rPr lang="fr-FR" sz="1400" dirty="0"/>
            <a:t>Our model tends to </a:t>
          </a:r>
          <a:r>
            <a:rPr lang="fr-FR" sz="1400" dirty="0" err="1"/>
            <a:t>say</a:t>
          </a:r>
          <a:r>
            <a:rPr lang="fr-FR" sz="1400" dirty="0"/>
            <a:t> </a:t>
          </a:r>
          <a:r>
            <a:rPr lang="fr-FR" sz="1400" dirty="0" err="1"/>
            <a:t>developing</a:t>
          </a:r>
          <a:r>
            <a:rPr lang="fr-FR" sz="1400" dirty="0"/>
            <a:t> countries </a:t>
          </a:r>
          <a:r>
            <a:rPr lang="fr-FR" sz="1400" dirty="0" err="1"/>
            <a:t>emit</a:t>
          </a:r>
          <a:r>
            <a:rPr lang="fr-FR" sz="1400" dirty="0"/>
            <a:t> more CO2 as </a:t>
          </a:r>
          <a:r>
            <a:rPr lang="fr-FR" sz="1400" dirty="0" err="1"/>
            <a:t>they</a:t>
          </a:r>
          <a:r>
            <a:rPr lang="fr-FR" sz="1400" dirty="0"/>
            <a:t> </a:t>
          </a:r>
          <a:r>
            <a:rPr lang="fr-FR" sz="1400" dirty="0" err="1"/>
            <a:t>get</a:t>
          </a:r>
          <a:r>
            <a:rPr lang="fr-FR" sz="1400" dirty="0"/>
            <a:t> </a:t>
          </a:r>
          <a:r>
            <a:rPr lang="fr-FR" sz="1400" dirty="0" err="1"/>
            <a:t>richer</a:t>
          </a:r>
          <a:r>
            <a:rPr lang="fr-FR" sz="1400" dirty="0"/>
            <a:t> </a:t>
          </a:r>
          <a:r>
            <a:rPr lang="fr-FR" sz="1400" dirty="0" err="1"/>
            <a:t>until</a:t>
          </a:r>
          <a:r>
            <a:rPr lang="fr-FR" sz="1400" dirty="0"/>
            <a:t> </a:t>
          </a:r>
          <a:r>
            <a:rPr lang="fr-FR" sz="1400" dirty="0" err="1"/>
            <a:t>their</a:t>
          </a:r>
          <a:r>
            <a:rPr lang="fr-FR" sz="1400" dirty="0"/>
            <a:t> </a:t>
          </a:r>
          <a:r>
            <a:rPr lang="fr-FR" sz="1400" dirty="0" err="1"/>
            <a:t>wealth</a:t>
          </a:r>
          <a:r>
            <a:rPr lang="fr-FR" sz="1400" dirty="0"/>
            <a:t> hits a </a:t>
          </a:r>
          <a:r>
            <a:rPr lang="fr-FR" sz="1400" dirty="0" err="1"/>
            <a:t>threshold</a:t>
          </a:r>
          <a:r>
            <a:rPr lang="fr-FR" sz="1400" dirty="0"/>
            <a:t>. Once </a:t>
          </a:r>
          <a:r>
            <a:rPr lang="fr-FR" sz="1400" dirty="0" err="1"/>
            <a:t>this</a:t>
          </a:r>
          <a:r>
            <a:rPr lang="fr-FR" sz="1400" dirty="0"/>
            <a:t> </a:t>
          </a:r>
          <a:r>
            <a:rPr lang="fr-FR" sz="1400" dirty="0" err="1"/>
            <a:t>threshold</a:t>
          </a:r>
          <a:r>
            <a:rPr lang="fr-FR" sz="1400" dirty="0"/>
            <a:t> </a:t>
          </a:r>
          <a:r>
            <a:rPr lang="fr-FR" sz="1400" dirty="0" err="1"/>
            <a:t>gets</a:t>
          </a:r>
          <a:r>
            <a:rPr lang="fr-FR" sz="1400" dirty="0"/>
            <a:t> </a:t>
          </a:r>
          <a:r>
            <a:rPr lang="fr-FR" sz="1400" dirty="0" err="1"/>
            <a:t>passed</a:t>
          </a:r>
          <a:r>
            <a:rPr lang="fr-FR" sz="1400" dirty="0"/>
            <a:t>, CO2 emissions </a:t>
          </a:r>
          <a:r>
            <a:rPr lang="fr-FR" sz="1400" dirty="0" err="1"/>
            <a:t>start</a:t>
          </a:r>
          <a:r>
            <a:rPr lang="fr-FR" sz="1400" dirty="0"/>
            <a:t> </a:t>
          </a:r>
          <a:r>
            <a:rPr lang="fr-FR" sz="1400" dirty="0" err="1"/>
            <a:t>decreasing</a:t>
          </a:r>
          <a:endParaRPr lang="fr-FR" sz="1400" dirty="0"/>
        </a:p>
      </dgm:t>
    </dgm:pt>
    <dgm:pt modelId="{E9631730-733D-4898-B2BE-66461F891209}" type="parTrans" cxnId="{EBDBB054-87A0-405D-B0D6-EAA00521210B}">
      <dgm:prSet/>
      <dgm:spPr/>
      <dgm:t>
        <a:bodyPr/>
        <a:lstStyle/>
        <a:p>
          <a:endParaRPr lang="fr-FR"/>
        </a:p>
      </dgm:t>
    </dgm:pt>
    <dgm:pt modelId="{49A79CDC-9F4C-401C-AEEA-71B8546013D6}" type="sibTrans" cxnId="{EBDBB054-87A0-405D-B0D6-EAA00521210B}">
      <dgm:prSet/>
      <dgm:spPr/>
      <dgm:t>
        <a:bodyPr/>
        <a:lstStyle/>
        <a:p>
          <a:endParaRPr lang="fr-FR"/>
        </a:p>
      </dgm:t>
    </dgm:pt>
    <dgm:pt modelId="{E6181239-6071-4C05-A7E3-48D450101B54}">
      <dgm:prSet custT="1"/>
      <dgm:spPr>
        <a:solidFill>
          <a:srgbClr val="262628"/>
        </a:solidFill>
      </dgm:spPr>
      <dgm:t>
        <a:bodyPr/>
        <a:lstStyle/>
        <a:p>
          <a:pPr algn="ctr"/>
          <a:r>
            <a:rPr lang="fr-FR" sz="1400" dirty="0"/>
            <a:t>We </a:t>
          </a:r>
          <a:r>
            <a:rPr lang="fr-FR" sz="1400" dirty="0" err="1"/>
            <a:t>also</a:t>
          </a:r>
          <a:r>
            <a:rPr lang="fr-FR" sz="1400" dirty="0"/>
            <a:t> </a:t>
          </a:r>
          <a:r>
            <a:rPr lang="fr-FR" sz="1400" dirty="0" err="1"/>
            <a:t>studied</a:t>
          </a:r>
          <a:r>
            <a:rPr lang="fr-FR" sz="1400" dirty="0"/>
            <a:t> CO2 emissions </a:t>
          </a:r>
          <a:r>
            <a:rPr lang="fr-FR" sz="1400" dirty="0" err="1"/>
            <a:t>from</a:t>
          </a:r>
          <a:r>
            <a:rPr lang="fr-FR" sz="1400" dirty="0"/>
            <a:t> 125 </a:t>
          </a:r>
          <a:r>
            <a:rPr lang="fr-FR" sz="1400" dirty="0" err="1"/>
            <a:t>different</a:t>
          </a:r>
          <a:r>
            <a:rPr lang="fr-FR" sz="1400" dirty="0"/>
            <a:t> countries</a:t>
          </a:r>
        </a:p>
      </dgm:t>
    </dgm:pt>
    <dgm:pt modelId="{AD62477C-EA29-4BB7-B377-9E50AE73C3B4}" type="parTrans" cxnId="{F706E062-CE7B-4010-A89E-7398E8F3AD7D}">
      <dgm:prSet/>
      <dgm:spPr/>
      <dgm:t>
        <a:bodyPr/>
        <a:lstStyle/>
        <a:p>
          <a:endParaRPr lang="fr-FR"/>
        </a:p>
      </dgm:t>
    </dgm:pt>
    <dgm:pt modelId="{DB1B4FC2-6F20-4D06-B033-A00D9A0FEA5E}" type="sibTrans" cxnId="{F706E062-CE7B-4010-A89E-7398E8F3AD7D}">
      <dgm:prSet/>
      <dgm:spPr/>
      <dgm:t>
        <a:bodyPr/>
        <a:lstStyle/>
        <a:p>
          <a:endParaRPr lang="fr-FR"/>
        </a:p>
      </dgm:t>
    </dgm:pt>
    <dgm:pt modelId="{676C3E1C-B9C2-4550-AF8E-757C85958345}" type="pres">
      <dgm:prSet presAssocID="{4ADE3EC5-6501-47B2-A2C0-55D53637FA92}" presName="linearFlow" presStyleCnt="0">
        <dgm:presLayoutVars>
          <dgm:dir/>
          <dgm:resizeHandles val="exact"/>
        </dgm:presLayoutVars>
      </dgm:prSet>
      <dgm:spPr/>
    </dgm:pt>
    <dgm:pt modelId="{93E7EBCA-9293-4D0B-A058-C9DD33384A23}" type="pres">
      <dgm:prSet presAssocID="{7BDCA660-3A96-4BAC-9964-290130E16496}" presName="comp" presStyleCnt="0"/>
      <dgm:spPr/>
    </dgm:pt>
    <dgm:pt modelId="{75E20134-20CF-4A60-ADFD-442AB504AC26}" type="pres">
      <dgm:prSet presAssocID="{7BDCA660-3A96-4BAC-9964-290130E16496}" presName="rect2" presStyleLbl="node1" presStyleIdx="0" presStyleCnt="4" custScaleX="165257" custLinFactNeighborX="-1561">
        <dgm:presLayoutVars>
          <dgm:bulletEnabled val="1"/>
        </dgm:presLayoutVars>
      </dgm:prSet>
      <dgm:spPr/>
    </dgm:pt>
    <dgm:pt modelId="{8FAD31FB-A575-47FB-B744-282E78234A08}" type="pres">
      <dgm:prSet presAssocID="{7BDCA660-3A96-4BAC-9964-290130E16496}" presName="rect1" presStyleLbl="lnNode1" presStyleIdx="0" presStyleCnt="4" custLinFactNeighborX="-97038" custLinFactNeighborY="70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</dgm:spPr>
    </dgm:pt>
    <dgm:pt modelId="{6246727E-8379-4CDF-8E82-6DC695A45F25}" type="pres">
      <dgm:prSet presAssocID="{3F7DA06F-D31A-45EB-846C-C5DCBCB27230}" presName="sibTrans" presStyleCnt="0"/>
      <dgm:spPr/>
    </dgm:pt>
    <dgm:pt modelId="{B95C4CFB-CD95-4788-B8F7-E2E07DBDF9DE}" type="pres">
      <dgm:prSet presAssocID="{E6181239-6071-4C05-A7E3-48D450101B54}" presName="comp" presStyleCnt="0"/>
      <dgm:spPr/>
    </dgm:pt>
    <dgm:pt modelId="{E5A591BE-12A9-4FE2-8E17-7C807D976901}" type="pres">
      <dgm:prSet presAssocID="{E6181239-6071-4C05-A7E3-48D450101B54}" presName="rect2" presStyleLbl="node1" presStyleIdx="1" presStyleCnt="4" custScaleX="167759" custLinFactNeighborX="-41011" custLinFactNeighborY="-4095">
        <dgm:presLayoutVars>
          <dgm:bulletEnabled val="1"/>
        </dgm:presLayoutVars>
      </dgm:prSet>
      <dgm:spPr/>
    </dgm:pt>
    <dgm:pt modelId="{31899C4D-A72F-4BC0-A0FE-50D3A53C8317}" type="pres">
      <dgm:prSet presAssocID="{E6181239-6071-4C05-A7E3-48D450101B54}" presName="rect1" presStyleLbl="lnNode1" presStyleIdx="1" presStyleCnt="4" custLinFactNeighborX="-3096" custLinFactNeighborY="-409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</dgm:spPr>
    </dgm:pt>
    <dgm:pt modelId="{631A78EB-AC35-4E21-BD70-0A9333E05EDA}" type="pres">
      <dgm:prSet presAssocID="{DB1B4FC2-6F20-4D06-B033-A00D9A0FEA5E}" presName="sibTrans" presStyleCnt="0"/>
      <dgm:spPr/>
    </dgm:pt>
    <dgm:pt modelId="{D8302E36-1716-4425-AE11-A7AA2B69DEEA}" type="pres">
      <dgm:prSet presAssocID="{89CCABA4-99E0-4576-8B3F-95988BCD85A3}" presName="comp" presStyleCnt="0"/>
      <dgm:spPr/>
    </dgm:pt>
    <dgm:pt modelId="{AD508646-D047-4F18-8F4F-E4869E4D7B54}" type="pres">
      <dgm:prSet presAssocID="{89CCABA4-99E0-4576-8B3F-95988BCD85A3}" presName="rect2" presStyleLbl="node1" presStyleIdx="2" presStyleCnt="4" custScaleX="160947" custLinFactNeighborX="-901" custLinFactNeighborY="-4923">
        <dgm:presLayoutVars>
          <dgm:bulletEnabled val="1"/>
        </dgm:presLayoutVars>
      </dgm:prSet>
      <dgm:spPr/>
    </dgm:pt>
    <dgm:pt modelId="{064441EB-A510-40E7-95D9-5C061F8ED30C}" type="pres">
      <dgm:prSet presAssocID="{89CCABA4-99E0-4576-8B3F-95988BCD85A3}" presName="rect1" presStyleLbl="lnNode1" presStyleIdx="2" presStyleCnt="4" custScaleX="114391" custLinFactNeighborX="-89970" custLinFactNeighborY="-484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22884898-1253-4BC7-9046-7455AA01AA4A}" type="pres">
      <dgm:prSet presAssocID="{5F361D3C-0521-46CD-9414-1A4AC305DBA8}" presName="sibTrans" presStyleCnt="0"/>
      <dgm:spPr/>
    </dgm:pt>
    <dgm:pt modelId="{E667F08D-4EF7-41F1-B9DB-512E1AA63B41}" type="pres">
      <dgm:prSet presAssocID="{FEB9F363-2FB9-41B7-86D0-03FD4C4BBD71}" presName="comp" presStyleCnt="0"/>
      <dgm:spPr/>
    </dgm:pt>
    <dgm:pt modelId="{B0238B7A-C4E1-4910-B373-2594D85DD346}" type="pres">
      <dgm:prSet presAssocID="{FEB9F363-2FB9-41B7-86D0-03FD4C4BBD71}" presName="rect2" presStyleLbl="node1" presStyleIdx="3" presStyleCnt="4" custScaleX="163208" custLinFactNeighborX="-39953" custLinFactNeighborY="-3963">
        <dgm:presLayoutVars>
          <dgm:bulletEnabled val="1"/>
        </dgm:presLayoutVars>
      </dgm:prSet>
      <dgm:spPr/>
    </dgm:pt>
    <dgm:pt modelId="{BBE782D5-8C3F-4E66-94CE-69C6E9B00B39}" type="pres">
      <dgm:prSet presAssocID="{FEB9F363-2FB9-41B7-86D0-03FD4C4BBD71}" presName="rect1" presStyleLbl="lnNode1" presStyleIdx="3" presStyleCnt="4" custLinFactNeighborX="-697" custLinFactNeighborY="-5521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3965A01B-7153-4481-8216-B1338A0DDCB8}" type="presOf" srcId="{E6181239-6071-4C05-A7E3-48D450101B54}" destId="{E5A591BE-12A9-4FE2-8E17-7C807D976901}" srcOrd="0" destOrd="0" presId="urn:microsoft.com/office/officeart/2008/layout/AlternatingPictureBlocks"/>
    <dgm:cxn modelId="{F706E062-CE7B-4010-A89E-7398E8F3AD7D}" srcId="{4ADE3EC5-6501-47B2-A2C0-55D53637FA92}" destId="{E6181239-6071-4C05-A7E3-48D450101B54}" srcOrd="1" destOrd="0" parTransId="{AD62477C-EA29-4BB7-B377-9E50AE73C3B4}" sibTransId="{DB1B4FC2-6F20-4D06-B033-A00D9A0FEA5E}"/>
    <dgm:cxn modelId="{EBDBB054-87A0-405D-B0D6-EAA00521210B}" srcId="{4ADE3EC5-6501-47B2-A2C0-55D53637FA92}" destId="{FEB9F363-2FB9-41B7-86D0-03FD4C4BBD71}" srcOrd="3" destOrd="0" parTransId="{E9631730-733D-4898-B2BE-66461F891209}" sibTransId="{49A79CDC-9F4C-401C-AEEA-71B8546013D6}"/>
    <dgm:cxn modelId="{D9A9CA9C-370B-4FFE-87BA-9E2B1138F6BA}" type="presOf" srcId="{4ADE3EC5-6501-47B2-A2C0-55D53637FA92}" destId="{676C3E1C-B9C2-4550-AF8E-757C85958345}" srcOrd="0" destOrd="0" presId="urn:microsoft.com/office/officeart/2008/layout/AlternatingPictureBlocks"/>
    <dgm:cxn modelId="{9C81BAA2-0C40-4B75-B0DA-43F42A64F8A3}" type="presOf" srcId="{FEB9F363-2FB9-41B7-86D0-03FD4C4BBD71}" destId="{B0238B7A-C4E1-4910-B373-2594D85DD346}" srcOrd="0" destOrd="0" presId="urn:microsoft.com/office/officeart/2008/layout/AlternatingPictureBlocks"/>
    <dgm:cxn modelId="{D14236CB-5BF6-4C5F-93A0-4BCF08ED38CF}" type="presOf" srcId="{89CCABA4-99E0-4576-8B3F-95988BCD85A3}" destId="{AD508646-D047-4F18-8F4F-E4869E4D7B54}" srcOrd="0" destOrd="0" presId="urn:microsoft.com/office/officeart/2008/layout/AlternatingPictureBlocks"/>
    <dgm:cxn modelId="{AEEDDEF1-9825-4BC8-876F-6AFF01982EDC}" type="presOf" srcId="{7BDCA660-3A96-4BAC-9964-290130E16496}" destId="{75E20134-20CF-4A60-ADFD-442AB504AC26}" srcOrd="0" destOrd="0" presId="urn:microsoft.com/office/officeart/2008/layout/AlternatingPictureBlocks"/>
    <dgm:cxn modelId="{1A5687F2-59D3-4BFB-9AF7-79305CF2FDAB}" srcId="{4ADE3EC5-6501-47B2-A2C0-55D53637FA92}" destId="{7BDCA660-3A96-4BAC-9964-290130E16496}" srcOrd="0" destOrd="0" parTransId="{DCEECCB5-17CD-471C-B6F0-99357A7E1AEC}" sibTransId="{3F7DA06F-D31A-45EB-846C-C5DCBCB27230}"/>
    <dgm:cxn modelId="{FC54B4F8-9244-4C35-BE09-CE7047E97491}" srcId="{4ADE3EC5-6501-47B2-A2C0-55D53637FA92}" destId="{89CCABA4-99E0-4576-8B3F-95988BCD85A3}" srcOrd="2" destOrd="0" parTransId="{719B1708-01B7-4241-B022-CCD656B153DD}" sibTransId="{5F361D3C-0521-46CD-9414-1A4AC305DBA8}"/>
    <dgm:cxn modelId="{3BBD1538-9468-4B55-B658-7A5A9B141F22}" type="presParOf" srcId="{676C3E1C-B9C2-4550-AF8E-757C85958345}" destId="{93E7EBCA-9293-4D0B-A058-C9DD33384A23}" srcOrd="0" destOrd="0" presId="urn:microsoft.com/office/officeart/2008/layout/AlternatingPictureBlocks"/>
    <dgm:cxn modelId="{D27A0A00-E242-409F-9897-011712AB91ED}" type="presParOf" srcId="{93E7EBCA-9293-4D0B-A058-C9DD33384A23}" destId="{75E20134-20CF-4A60-ADFD-442AB504AC26}" srcOrd="0" destOrd="0" presId="urn:microsoft.com/office/officeart/2008/layout/AlternatingPictureBlocks"/>
    <dgm:cxn modelId="{3438CEFE-0457-4B07-9D96-AE2921677D4B}" type="presParOf" srcId="{93E7EBCA-9293-4D0B-A058-C9DD33384A23}" destId="{8FAD31FB-A575-47FB-B744-282E78234A08}" srcOrd="1" destOrd="0" presId="urn:microsoft.com/office/officeart/2008/layout/AlternatingPictureBlocks"/>
    <dgm:cxn modelId="{6B9A0683-2931-4EC4-9D83-E7C360FC9D6E}" type="presParOf" srcId="{676C3E1C-B9C2-4550-AF8E-757C85958345}" destId="{6246727E-8379-4CDF-8E82-6DC695A45F25}" srcOrd="1" destOrd="0" presId="urn:microsoft.com/office/officeart/2008/layout/AlternatingPictureBlocks"/>
    <dgm:cxn modelId="{F4283F8B-4F84-4CE3-81B5-36AF8099BACC}" type="presParOf" srcId="{676C3E1C-B9C2-4550-AF8E-757C85958345}" destId="{B95C4CFB-CD95-4788-B8F7-E2E07DBDF9DE}" srcOrd="2" destOrd="0" presId="urn:microsoft.com/office/officeart/2008/layout/AlternatingPictureBlocks"/>
    <dgm:cxn modelId="{3077F7C3-7B8B-4C29-8DDD-155AEC018CD1}" type="presParOf" srcId="{B95C4CFB-CD95-4788-B8F7-E2E07DBDF9DE}" destId="{E5A591BE-12A9-4FE2-8E17-7C807D976901}" srcOrd="0" destOrd="0" presId="urn:microsoft.com/office/officeart/2008/layout/AlternatingPictureBlocks"/>
    <dgm:cxn modelId="{94ABFC06-1DF9-460D-8C66-397E18169ED3}" type="presParOf" srcId="{B95C4CFB-CD95-4788-B8F7-E2E07DBDF9DE}" destId="{31899C4D-A72F-4BC0-A0FE-50D3A53C8317}" srcOrd="1" destOrd="0" presId="urn:microsoft.com/office/officeart/2008/layout/AlternatingPictureBlocks"/>
    <dgm:cxn modelId="{F4A94A2F-1EA3-498B-BDBC-A6A30AED109A}" type="presParOf" srcId="{676C3E1C-B9C2-4550-AF8E-757C85958345}" destId="{631A78EB-AC35-4E21-BD70-0A9333E05EDA}" srcOrd="3" destOrd="0" presId="urn:microsoft.com/office/officeart/2008/layout/AlternatingPictureBlocks"/>
    <dgm:cxn modelId="{98336F1D-B793-4316-ACFF-2951066176A8}" type="presParOf" srcId="{676C3E1C-B9C2-4550-AF8E-757C85958345}" destId="{D8302E36-1716-4425-AE11-A7AA2B69DEEA}" srcOrd="4" destOrd="0" presId="urn:microsoft.com/office/officeart/2008/layout/AlternatingPictureBlocks"/>
    <dgm:cxn modelId="{F5527CB6-BC21-4E39-BB07-78D4EE8542D3}" type="presParOf" srcId="{D8302E36-1716-4425-AE11-A7AA2B69DEEA}" destId="{AD508646-D047-4F18-8F4F-E4869E4D7B54}" srcOrd="0" destOrd="0" presId="urn:microsoft.com/office/officeart/2008/layout/AlternatingPictureBlocks"/>
    <dgm:cxn modelId="{2A64E2FE-329C-4DAF-965F-82FD965FCF6D}" type="presParOf" srcId="{D8302E36-1716-4425-AE11-A7AA2B69DEEA}" destId="{064441EB-A510-40E7-95D9-5C061F8ED30C}" srcOrd="1" destOrd="0" presId="urn:microsoft.com/office/officeart/2008/layout/AlternatingPictureBlocks"/>
    <dgm:cxn modelId="{FB816D17-2D3E-4B6F-B807-974D13EE35AB}" type="presParOf" srcId="{676C3E1C-B9C2-4550-AF8E-757C85958345}" destId="{22884898-1253-4BC7-9046-7455AA01AA4A}" srcOrd="5" destOrd="0" presId="urn:microsoft.com/office/officeart/2008/layout/AlternatingPictureBlocks"/>
    <dgm:cxn modelId="{3BDF3259-F999-472E-A7EC-525DE7980EE5}" type="presParOf" srcId="{676C3E1C-B9C2-4550-AF8E-757C85958345}" destId="{E667F08D-4EF7-41F1-B9DB-512E1AA63B41}" srcOrd="6" destOrd="0" presId="urn:microsoft.com/office/officeart/2008/layout/AlternatingPictureBlocks"/>
    <dgm:cxn modelId="{C7C39545-0B58-458B-A481-FC259BF25C99}" type="presParOf" srcId="{E667F08D-4EF7-41F1-B9DB-512E1AA63B41}" destId="{B0238B7A-C4E1-4910-B373-2594D85DD346}" srcOrd="0" destOrd="0" presId="urn:microsoft.com/office/officeart/2008/layout/AlternatingPictureBlocks"/>
    <dgm:cxn modelId="{FBFEDE33-5B52-4EFC-AE16-BA875ADADD3F}" type="presParOf" srcId="{E667F08D-4EF7-41F1-B9DB-512E1AA63B41}" destId="{BBE782D5-8C3F-4E66-94CE-69C6E9B00B39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2712C8-93C1-4171-ACFC-268F1F371202}">
      <dsp:nvSpPr>
        <dsp:cNvPr id="0" name=""/>
        <dsp:cNvSpPr/>
      </dsp:nvSpPr>
      <dsp:spPr>
        <a:xfrm>
          <a:off x="1345" y="1825843"/>
          <a:ext cx="2708212" cy="1354106"/>
        </a:xfrm>
        <a:prstGeom prst="roundRect">
          <a:avLst>
            <a:gd name="adj" fmla="val 10000"/>
          </a:avLst>
        </a:prstGeom>
        <a:solidFill>
          <a:srgbClr val="2C2C2E"/>
        </a:solidFill>
        <a:ln>
          <a:solidFill>
            <a:schemeClr val="tx2">
              <a:lumMod val="10000"/>
            </a:schemeClr>
          </a:solidFill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 err="1">
              <a:solidFill>
                <a:schemeClr val="tx1"/>
              </a:solidFill>
              <a:latin typeface="Abadi Extra Light" panose="020F0502020204030204" pitchFamily="34" charset="0"/>
            </a:rPr>
            <a:t>What</a:t>
          </a:r>
          <a:r>
            <a:rPr lang="fr-FR" sz="2000" b="1" kern="1200" dirty="0">
              <a:solidFill>
                <a:schemeClr val="tx1"/>
              </a:solidFill>
              <a:latin typeface="Abadi Extra Light" panose="020F0502020204030204" pitchFamily="34" charset="0"/>
            </a:rPr>
            <a:t> is the </a:t>
          </a:r>
          <a:r>
            <a:rPr lang="fr-FR" sz="2000" b="1" kern="1200" dirty="0" err="1">
              <a:solidFill>
                <a:schemeClr val="tx1"/>
              </a:solidFill>
              <a:latin typeface="Abadi Extra Light" panose="020F0502020204030204" pitchFamily="34" charset="0"/>
            </a:rPr>
            <a:t>most</a:t>
          </a:r>
          <a:r>
            <a:rPr lang="fr-FR" sz="2000" b="1" kern="1200" dirty="0">
              <a:solidFill>
                <a:schemeClr val="tx1"/>
              </a:solidFill>
              <a:latin typeface="Abadi Extra Light" panose="020F0502020204030204" pitchFamily="34" charset="0"/>
            </a:rPr>
            <a:t> </a:t>
          </a:r>
          <a:r>
            <a:rPr lang="fr-FR" sz="2000" b="1" kern="1200" dirty="0" err="1">
              <a:solidFill>
                <a:schemeClr val="tx1"/>
              </a:solidFill>
              <a:latin typeface="Abadi Extra Light" panose="020F0502020204030204" pitchFamily="34" charset="0"/>
            </a:rPr>
            <a:t>likely</a:t>
          </a:r>
          <a:r>
            <a:rPr lang="fr-FR" sz="2000" b="1" kern="1200" dirty="0">
              <a:solidFill>
                <a:schemeClr val="tx1"/>
              </a:solidFill>
              <a:latin typeface="Abadi Extra Light" panose="020F0502020204030204" pitchFamily="34" charset="0"/>
            </a:rPr>
            <a:t> </a:t>
          </a:r>
          <a:r>
            <a:rPr lang="fr-FR" sz="2000" b="1" kern="1200" dirty="0" err="1">
              <a:solidFill>
                <a:schemeClr val="tx1"/>
              </a:solidFill>
              <a:latin typeface="Abadi Extra Light" panose="020F0502020204030204" pitchFamily="34" charset="0"/>
            </a:rPr>
            <a:t>here</a:t>
          </a:r>
          <a:r>
            <a:rPr lang="fr-FR" sz="2000" b="1" kern="1200" dirty="0">
              <a:solidFill>
                <a:schemeClr val="tx1"/>
              </a:solidFill>
              <a:latin typeface="Abadi Extra Light" panose="020F0502020204030204" pitchFamily="34" charset="0"/>
            </a:rPr>
            <a:t>?</a:t>
          </a:r>
        </a:p>
      </dsp:txBody>
      <dsp:txXfrm>
        <a:off x="41005" y="1865503"/>
        <a:ext cx="2628892" cy="1274786"/>
      </dsp:txXfrm>
    </dsp:sp>
    <dsp:sp modelId="{15F449F8-E5A7-45C0-B218-2FC1B2A4B1AA}">
      <dsp:nvSpPr>
        <dsp:cNvPr id="0" name=""/>
        <dsp:cNvSpPr/>
      </dsp:nvSpPr>
      <dsp:spPr>
        <a:xfrm rot="19457599">
          <a:off x="2584165" y="2089245"/>
          <a:ext cx="1334069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1334069" y="24345"/>
              </a:lnTo>
            </a:path>
          </a:pathLst>
        </a:custGeom>
        <a:noFill/>
        <a:ln w="15875" cap="rnd" cmpd="sng" algn="ctr">
          <a:solidFill>
            <a:schemeClr val="tx1">
              <a:lumMod val="9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217848" y="2080239"/>
        <a:ext cx="66703" cy="66703"/>
      </dsp:txXfrm>
    </dsp:sp>
    <dsp:sp modelId="{08B7B165-3E7E-4650-9E47-A1771EF5B3C7}">
      <dsp:nvSpPr>
        <dsp:cNvPr id="0" name=""/>
        <dsp:cNvSpPr/>
      </dsp:nvSpPr>
      <dsp:spPr>
        <a:xfrm>
          <a:off x="3792842" y="1047232"/>
          <a:ext cx="2708212" cy="1354106"/>
        </a:xfrm>
        <a:prstGeom prst="roundRect">
          <a:avLst>
            <a:gd name="adj" fmla="val 10000"/>
          </a:avLst>
        </a:prstGeom>
        <a:solidFill>
          <a:srgbClr val="2C2C2E"/>
        </a:soli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 err="1">
              <a:solidFill>
                <a:schemeClr val="tx1"/>
              </a:solidFill>
              <a:latin typeface="Aptos" panose="020B0004020202020204" pitchFamily="34" charset="0"/>
            </a:rPr>
            <a:t>Each</a:t>
          </a:r>
          <a:r>
            <a:rPr lang="fr-FR" sz="1400" kern="1200" dirty="0">
              <a:solidFill>
                <a:schemeClr val="tx1"/>
              </a:solidFill>
              <a:latin typeface="Aptos" panose="020B0004020202020204" pitchFamily="34" charset="0"/>
            </a:rPr>
            <a:t> country</a:t>
          </a:r>
          <a:r>
            <a:rPr lang="fr-FR" sz="1400" kern="1200" baseline="0" dirty="0">
              <a:solidFill>
                <a:schemeClr val="tx1"/>
              </a:solidFill>
              <a:latin typeface="Aptos" panose="020B0004020202020204" pitchFamily="34" charset="0"/>
            </a:rPr>
            <a:t> </a:t>
          </a:r>
          <a:r>
            <a:rPr lang="fr-FR" sz="1400" kern="1200" baseline="0" dirty="0" err="1">
              <a:solidFill>
                <a:schemeClr val="tx1"/>
              </a:solidFill>
              <a:latin typeface="Aptos" panose="020B0004020202020204" pitchFamily="34" charset="0"/>
            </a:rPr>
            <a:t>may</a:t>
          </a:r>
          <a:r>
            <a:rPr lang="fr-FR" sz="1400" kern="1200" baseline="0" dirty="0">
              <a:solidFill>
                <a:schemeClr val="tx1"/>
              </a:solidFill>
              <a:latin typeface="Aptos" panose="020B0004020202020204" pitchFamily="34" charset="0"/>
            </a:rPr>
            <a:t> have </a:t>
          </a:r>
          <a:r>
            <a:rPr lang="fr-FR" sz="1400" kern="1200" baseline="0" dirty="0" err="1">
              <a:solidFill>
                <a:schemeClr val="tx1"/>
              </a:solidFill>
              <a:latin typeface="Aptos" panose="020B0004020202020204" pitchFamily="34" charset="0"/>
            </a:rPr>
            <a:t>individual</a:t>
          </a:r>
          <a:r>
            <a:rPr lang="fr-FR" sz="1400" kern="1200" baseline="0" dirty="0">
              <a:solidFill>
                <a:schemeClr val="tx1"/>
              </a:solidFill>
              <a:latin typeface="Aptos" panose="020B0004020202020204" pitchFamily="34" charset="0"/>
            </a:rPr>
            <a:t> </a:t>
          </a:r>
          <a:r>
            <a:rPr lang="fr-FR" sz="1400" kern="1200" baseline="0" dirty="0" err="1">
              <a:solidFill>
                <a:schemeClr val="tx1"/>
              </a:solidFill>
              <a:latin typeface="Aptos" panose="020B0004020202020204" pitchFamily="34" charset="0"/>
            </a:rPr>
            <a:t>intrisic</a:t>
          </a:r>
          <a:r>
            <a:rPr lang="fr-FR" sz="1400" kern="1200" baseline="0" dirty="0">
              <a:solidFill>
                <a:schemeClr val="tx1"/>
              </a:solidFill>
              <a:latin typeface="Aptos" panose="020B0004020202020204" pitchFamily="34" charset="0"/>
            </a:rPr>
            <a:t> </a:t>
          </a:r>
          <a:r>
            <a:rPr lang="fr-FR" sz="1400" kern="1200" baseline="0" dirty="0" err="1">
              <a:solidFill>
                <a:schemeClr val="tx1"/>
              </a:solidFill>
              <a:latin typeface="Aptos" panose="020B0004020202020204" pitchFamily="34" charset="0"/>
            </a:rPr>
            <a:t>characteristics</a:t>
          </a:r>
          <a:r>
            <a:rPr lang="fr-FR" sz="1400" kern="1200" baseline="0" dirty="0">
              <a:solidFill>
                <a:schemeClr val="tx1"/>
              </a:solidFill>
              <a:latin typeface="Aptos" panose="020B0004020202020204" pitchFamily="34" charset="0"/>
            </a:rPr>
            <a:t> which can influence </a:t>
          </a:r>
          <a:r>
            <a:rPr lang="fr-FR" sz="1400" kern="1200" baseline="0" dirty="0" err="1">
              <a:solidFill>
                <a:schemeClr val="tx1"/>
              </a:solidFill>
              <a:latin typeface="Aptos" panose="020B0004020202020204" pitchFamily="34" charset="0"/>
            </a:rPr>
            <a:t>their</a:t>
          </a:r>
          <a:r>
            <a:rPr lang="fr-FR" sz="1400" kern="1200" baseline="0" dirty="0">
              <a:solidFill>
                <a:schemeClr val="tx1"/>
              </a:solidFill>
              <a:latin typeface="Aptos" panose="020B0004020202020204" pitchFamily="34" charset="0"/>
            </a:rPr>
            <a:t> CO2 emissions. </a:t>
          </a:r>
          <a:r>
            <a:rPr lang="fr-FR" sz="1400" kern="1200" baseline="0" dirty="0" err="1">
              <a:solidFill>
                <a:schemeClr val="tx1"/>
              </a:solidFill>
              <a:latin typeface="Aptos" panose="020B0004020202020204" pitchFamily="34" charset="0"/>
            </a:rPr>
            <a:t>These</a:t>
          </a:r>
          <a:r>
            <a:rPr lang="fr-FR" sz="1400" kern="1200" baseline="0" dirty="0">
              <a:solidFill>
                <a:schemeClr val="tx1"/>
              </a:solidFill>
              <a:latin typeface="Aptos" panose="020B0004020202020204" pitchFamily="34" charset="0"/>
            </a:rPr>
            <a:t> </a:t>
          </a:r>
          <a:r>
            <a:rPr lang="fr-FR" sz="1400" kern="1200" baseline="0" dirty="0" err="1">
              <a:solidFill>
                <a:schemeClr val="tx1"/>
              </a:solidFill>
              <a:latin typeface="Aptos" panose="020B0004020202020204" pitchFamily="34" charset="0"/>
            </a:rPr>
            <a:t>intrisic</a:t>
          </a:r>
          <a:r>
            <a:rPr lang="fr-FR" sz="1400" kern="1200" baseline="0" dirty="0">
              <a:solidFill>
                <a:schemeClr val="tx1"/>
              </a:solidFill>
              <a:latin typeface="Aptos" panose="020B0004020202020204" pitchFamily="34" charset="0"/>
            </a:rPr>
            <a:t> </a:t>
          </a:r>
          <a:r>
            <a:rPr lang="fr-FR" sz="1400" kern="1200" baseline="0" dirty="0" err="1">
              <a:solidFill>
                <a:schemeClr val="tx1"/>
              </a:solidFill>
              <a:latin typeface="Aptos" panose="020B0004020202020204" pitchFamily="34" charset="0"/>
            </a:rPr>
            <a:t>characteristics</a:t>
          </a:r>
          <a:r>
            <a:rPr lang="fr-FR" sz="1400" kern="1200" baseline="0" dirty="0">
              <a:solidFill>
                <a:schemeClr val="tx1"/>
              </a:solidFill>
              <a:latin typeface="Aptos" panose="020B0004020202020204" pitchFamily="34" charset="0"/>
            </a:rPr>
            <a:t>, constant over time, </a:t>
          </a:r>
          <a:r>
            <a:rPr lang="fr-FR" sz="1400" kern="1200" baseline="0" dirty="0" err="1">
              <a:solidFill>
                <a:schemeClr val="tx1"/>
              </a:solidFill>
              <a:latin typeface="Aptos" panose="020B0004020202020204" pitchFamily="34" charset="0"/>
            </a:rPr>
            <a:t>can’t</a:t>
          </a:r>
          <a:r>
            <a:rPr lang="fr-FR" sz="1400" kern="1200" baseline="0" dirty="0">
              <a:solidFill>
                <a:schemeClr val="tx1"/>
              </a:solidFill>
              <a:latin typeface="Aptos" panose="020B0004020202020204" pitchFamily="34" charset="0"/>
            </a:rPr>
            <a:t> </a:t>
          </a:r>
          <a:r>
            <a:rPr lang="fr-FR" sz="1400" kern="1200" baseline="0" dirty="0" err="1">
              <a:solidFill>
                <a:schemeClr val="tx1"/>
              </a:solidFill>
              <a:latin typeface="Aptos" panose="020B0004020202020204" pitchFamily="34" charset="0"/>
            </a:rPr>
            <a:t>be</a:t>
          </a:r>
          <a:r>
            <a:rPr lang="fr-FR" sz="1400" kern="1200" baseline="0" dirty="0">
              <a:solidFill>
                <a:schemeClr val="tx1"/>
              </a:solidFill>
              <a:latin typeface="Aptos" panose="020B0004020202020204" pitchFamily="34" charset="0"/>
            </a:rPr>
            <a:t> </a:t>
          </a:r>
          <a:r>
            <a:rPr lang="fr-FR" sz="1400" kern="1200" baseline="0" dirty="0" err="1">
              <a:solidFill>
                <a:schemeClr val="tx1"/>
              </a:solidFill>
              <a:latin typeface="Aptos" panose="020B0004020202020204" pitchFamily="34" charset="0"/>
            </a:rPr>
            <a:t>handled</a:t>
          </a:r>
          <a:r>
            <a:rPr lang="fr-FR" sz="1400" kern="1200" baseline="0" dirty="0">
              <a:solidFill>
                <a:schemeClr val="tx1"/>
              </a:solidFill>
              <a:latin typeface="Aptos" panose="020B0004020202020204" pitchFamily="34" charset="0"/>
            </a:rPr>
            <a:t> with </a:t>
          </a:r>
          <a:r>
            <a:rPr lang="fr-FR" sz="1400" kern="1200" baseline="0" dirty="0" err="1">
              <a:solidFill>
                <a:schemeClr val="tx1"/>
              </a:solidFill>
              <a:latin typeface="Aptos" panose="020B0004020202020204" pitchFamily="34" charset="0"/>
            </a:rPr>
            <a:t>our</a:t>
          </a:r>
          <a:r>
            <a:rPr lang="fr-FR" sz="1400" kern="1200" baseline="0" dirty="0">
              <a:solidFill>
                <a:schemeClr val="tx1"/>
              </a:solidFill>
              <a:latin typeface="Aptos" panose="020B0004020202020204" pitchFamily="34" charset="0"/>
            </a:rPr>
            <a:t> variables.</a:t>
          </a:r>
          <a:endParaRPr lang="fr-FR" sz="1400" kern="1200" dirty="0">
            <a:solidFill>
              <a:schemeClr val="tx1"/>
            </a:solidFill>
            <a:latin typeface="Aptos" panose="020B0004020202020204" pitchFamily="34" charset="0"/>
          </a:endParaRPr>
        </a:p>
      </dsp:txBody>
      <dsp:txXfrm>
        <a:off x="3832502" y="1086892"/>
        <a:ext cx="2628892" cy="1274786"/>
      </dsp:txXfrm>
    </dsp:sp>
    <dsp:sp modelId="{95A8A7E5-DA1B-4A91-B6E6-191A92BDE73E}">
      <dsp:nvSpPr>
        <dsp:cNvPr id="0" name=""/>
        <dsp:cNvSpPr/>
      </dsp:nvSpPr>
      <dsp:spPr>
        <a:xfrm rot="2439598">
          <a:off x="2536973" y="2944356"/>
          <a:ext cx="1429798" cy="48691"/>
        </a:xfrm>
        <a:custGeom>
          <a:avLst/>
          <a:gdLst/>
          <a:ahLst/>
          <a:cxnLst/>
          <a:rect l="0" t="0" r="0" b="0"/>
          <a:pathLst>
            <a:path>
              <a:moveTo>
                <a:pt x="0" y="24345"/>
              </a:moveTo>
              <a:lnTo>
                <a:pt x="1429798" y="24345"/>
              </a:lnTo>
            </a:path>
          </a:pathLst>
        </a:custGeom>
        <a:noFill/>
        <a:ln w="15875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3216127" y="2932957"/>
        <a:ext cx="71489" cy="71489"/>
      </dsp:txXfrm>
    </dsp:sp>
    <dsp:sp modelId="{8B4F7B6A-29B9-4F6A-867C-A7AC89E9FC87}">
      <dsp:nvSpPr>
        <dsp:cNvPr id="0" name=""/>
        <dsp:cNvSpPr/>
      </dsp:nvSpPr>
      <dsp:spPr>
        <a:xfrm>
          <a:off x="3794187" y="2757454"/>
          <a:ext cx="2708212" cy="1354106"/>
        </a:xfrm>
        <a:prstGeom prst="roundRect">
          <a:avLst>
            <a:gd name="adj" fmla="val 10000"/>
          </a:avLst>
        </a:prstGeom>
        <a:solidFill>
          <a:srgbClr val="252527"/>
        </a:soli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solidFill>
                <a:schemeClr val="tx1"/>
              </a:solidFill>
              <a:latin typeface="Aptos" panose="020B0004020202020204" pitchFamily="34" charset="0"/>
            </a:rPr>
            <a:t>If </a:t>
          </a:r>
          <a:r>
            <a:rPr lang="fr-FR" sz="1400" kern="1200" dirty="0" err="1">
              <a:solidFill>
                <a:schemeClr val="tx1"/>
              </a:solidFill>
              <a:latin typeface="Aptos" panose="020B0004020202020204" pitchFamily="34" charset="0"/>
            </a:rPr>
            <a:t>there</a:t>
          </a:r>
          <a:r>
            <a:rPr lang="fr-FR" sz="1400" kern="1200" dirty="0">
              <a:solidFill>
                <a:schemeClr val="tx1"/>
              </a:solidFill>
              <a:latin typeface="Aptos" panose="020B0004020202020204" pitchFamily="34" charset="0"/>
            </a:rPr>
            <a:t> is a </a:t>
          </a:r>
          <a:r>
            <a:rPr lang="fr-FR" sz="1400" kern="1200" dirty="0" err="1">
              <a:solidFill>
                <a:schemeClr val="tx1"/>
              </a:solidFill>
              <a:latin typeface="Aptos" panose="020B0004020202020204" pitchFamily="34" charset="0"/>
            </a:rPr>
            <a:t>variability</a:t>
          </a:r>
          <a:r>
            <a:rPr lang="fr-FR" sz="1400" kern="1200" dirty="0">
              <a:solidFill>
                <a:schemeClr val="tx1"/>
              </a:solidFill>
              <a:latin typeface="Aptos" panose="020B0004020202020204" pitchFamily="34" charset="0"/>
            </a:rPr>
            <a:t> of CO2 emissions </a:t>
          </a:r>
          <a:r>
            <a:rPr lang="fr-FR" sz="1400" kern="1200" dirty="0" err="1">
              <a:solidFill>
                <a:schemeClr val="tx1"/>
              </a:solidFill>
              <a:latin typeface="Aptos" panose="020B0004020202020204" pitchFamily="34" charset="0"/>
            </a:rPr>
            <a:t>depending</a:t>
          </a:r>
          <a:r>
            <a:rPr lang="fr-FR" sz="1400" kern="1200" dirty="0">
              <a:solidFill>
                <a:schemeClr val="tx1"/>
              </a:solidFill>
              <a:latin typeface="Aptos" panose="020B0004020202020204" pitchFamily="34" charset="0"/>
            </a:rPr>
            <a:t> on countries and that </a:t>
          </a:r>
          <a:r>
            <a:rPr lang="fr-FR" sz="1400" kern="1200" dirty="0" err="1">
              <a:solidFill>
                <a:schemeClr val="tx1"/>
              </a:solidFill>
              <a:latin typeface="Aptos" panose="020B0004020202020204" pitchFamily="34" charset="0"/>
            </a:rPr>
            <a:t>can’t</a:t>
          </a:r>
          <a:r>
            <a:rPr lang="fr-FR" sz="1400" kern="1200" dirty="0">
              <a:solidFill>
                <a:schemeClr val="tx1"/>
              </a:solidFill>
              <a:latin typeface="Aptos" panose="020B0004020202020204" pitchFamily="34" charset="0"/>
            </a:rPr>
            <a:t> </a:t>
          </a:r>
          <a:r>
            <a:rPr lang="fr-FR" sz="1400" kern="1200" dirty="0" err="1">
              <a:solidFill>
                <a:schemeClr val="tx1"/>
              </a:solidFill>
              <a:latin typeface="Aptos" panose="020B0004020202020204" pitchFamily="34" charset="0"/>
            </a:rPr>
            <a:t>be</a:t>
          </a:r>
          <a:r>
            <a:rPr lang="fr-FR" sz="1400" kern="1200" dirty="0">
              <a:solidFill>
                <a:schemeClr val="tx1"/>
              </a:solidFill>
              <a:latin typeface="Aptos" panose="020B0004020202020204" pitchFamily="34" charset="0"/>
            </a:rPr>
            <a:t> </a:t>
          </a:r>
          <a:r>
            <a:rPr lang="fr-FR" sz="1400" kern="1200" dirty="0" err="1">
              <a:solidFill>
                <a:schemeClr val="tx1"/>
              </a:solidFill>
              <a:latin typeface="Aptos" panose="020B0004020202020204" pitchFamily="34" charset="0"/>
            </a:rPr>
            <a:t>explained</a:t>
          </a:r>
          <a:r>
            <a:rPr lang="fr-FR" sz="1400" kern="1200" dirty="0">
              <a:solidFill>
                <a:schemeClr val="tx1"/>
              </a:solidFill>
              <a:latin typeface="Aptos" panose="020B0004020202020204" pitchFamily="34" charset="0"/>
            </a:rPr>
            <a:t> with </a:t>
          </a:r>
          <a:r>
            <a:rPr lang="fr-FR" sz="1400" kern="1200" dirty="0" err="1">
              <a:solidFill>
                <a:schemeClr val="tx1"/>
              </a:solidFill>
              <a:latin typeface="Aptos" panose="020B0004020202020204" pitchFamily="34" charset="0"/>
            </a:rPr>
            <a:t>our</a:t>
          </a:r>
          <a:r>
            <a:rPr lang="fr-FR" sz="1400" kern="1200" dirty="0">
              <a:solidFill>
                <a:schemeClr val="tx1"/>
              </a:solidFill>
              <a:latin typeface="Aptos" panose="020B0004020202020204" pitchFamily="34" charset="0"/>
            </a:rPr>
            <a:t> variables, </a:t>
          </a:r>
          <a:r>
            <a:rPr lang="fr-FR" sz="1400" kern="1200" dirty="0" err="1">
              <a:solidFill>
                <a:schemeClr val="tx1"/>
              </a:solidFill>
              <a:latin typeface="Aptos" panose="020B0004020202020204" pitchFamily="34" charset="0"/>
            </a:rPr>
            <a:t>then</a:t>
          </a:r>
          <a:r>
            <a:rPr lang="fr-FR" sz="1400" kern="1200" dirty="0">
              <a:solidFill>
                <a:schemeClr val="tx1"/>
              </a:solidFill>
              <a:latin typeface="Aptos" panose="020B0004020202020204" pitchFamily="34" charset="0"/>
            </a:rPr>
            <a:t> </a:t>
          </a:r>
          <a:r>
            <a:rPr lang="fr-FR" sz="1400" kern="1200" dirty="0" err="1">
              <a:solidFill>
                <a:schemeClr val="tx1"/>
              </a:solidFill>
              <a:latin typeface="Aptos" panose="020B0004020202020204" pitchFamily="34" charset="0"/>
            </a:rPr>
            <a:t>it</a:t>
          </a:r>
          <a:r>
            <a:rPr lang="fr-FR" sz="1400" kern="1200" dirty="0">
              <a:solidFill>
                <a:schemeClr val="tx1"/>
              </a:solidFill>
              <a:latin typeface="Aptos" panose="020B0004020202020204" pitchFamily="34" charset="0"/>
            </a:rPr>
            <a:t> </a:t>
          </a:r>
          <a:r>
            <a:rPr lang="fr-FR" sz="1400" kern="1200" dirty="0" err="1">
              <a:solidFill>
                <a:schemeClr val="tx1"/>
              </a:solidFill>
              <a:latin typeface="Aptos" panose="020B0004020202020204" pitchFamily="34" charset="0"/>
            </a:rPr>
            <a:t>just</a:t>
          </a:r>
          <a:r>
            <a:rPr lang="fr-FR" sz="1400" kern="1200" dirty="0">
              <a:solidFill>
                <a:schemeClr val="tx1"/>
              </a:solidFill>
              <a:latin typeface="Aptos" panose="020B0004020202020204" pitchFamily="34" charset="0"/>
            </a:rPr>
            <a:t> </a:t>
          </a:r>
          <a:r>
            <a:rPr lang="fr-FR" sz="1400" kern="1200" dirty="0" err="1">
              <a:solidFill>
                <a:schemeClr val="tx1"/>
              </a:solidFill>
              <a:latin typeface="Aptos" panose="020B0004020202020204" pitchFamily="34" charset="0"/>
            </a:rPr>
            <a:t>could</a:t>
          </a:r>
          <a:r>
            <a:rPr lang="fr-FR" sz="1400" kern="1200" dirty="0">
              <a:solidFill>
                <a:schemeClr val="tx1"/>
              </a:solidFill>
              <a:latin typeface="Aptos" panose="020B0004020202020204" pitchFamily="34" charset="0"/>
            </a:rPr>
            <a:t> </a:t>
          </a:r>
          <a:r>
            <a:rPr lang="fr-FR" sz="1400" kern="1200" dirty="0" err="1">
              <a:solidFill>
                <a:schemeClr val="tx1"/>
              </a:solidFill>
              <a:latin typeface="Aptos" panose="020B0004020202020204" pitchFamily="34" charset="0"/>
            </a:rPr>
            <a:t>be</a:t>
          </a:r>
          <a:r>
            <a:rPr lang="fr-FR" sz="1400" kern="1200" dirty="0">
              <a:solidFill>
                <a:schemeClr val="tx1"/>
              </a:solidFill>
              <a:latin typeface="Aptos" panose="020B0004020202020204" pitchFamily="34" charset="0"/>
            </a:rPr>
            <a:t> </a:t>
          </a:r>
          <a:r>
            <a:rPr lang="fr-FR" sz="1400" kern="1200" dirty="0" err="1">
              <a:solidFill>
                <a:schemeClr val="tx1"/>
              </a:solidFill>
              <a:latin typeface="Aptos" panose="020B0004020202020204" pitchFamily="34" charset="0"/>
            </a:rPr>
            <a:t>random</a:t>
          </a:r>
          <a:r>
            <a:rPr lang="fr-FR" sz="1400" kern="1200" dirty="0">
              <a:solidFill>
                <a:schemeClr val="tx1"/>
              </a:solidFill>
              <a:latin typeface="Aptos" panose="020B0004020202020204" pitchFamily="34" charset="0"/>
            </a:rPr>
            <a:t> noise</a:t>
          </a:r>
        </a:p>
      </dsp:txBody>
      <dsp:txXfrm>
        <a:off x="3833847" y="2797114"/>
        <a:ext cx="2628892" cy="12747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20134-20CF-4A60-ADFD-442AB504AC26}">
      <dsp:nvSpPr>
        <dsp:cNvPr id="0" name=""/>
        <dsp:cNvSpPr/>
      </dsp:nvSpPr>
      <dsp:spPr>
        <a:xfrm>
          <a:off x="1646218" y="2146"/>
          <a:ext cx="4401160" cy="1204532"/>
        </a:xfrm>
        <a:prstGeom prst="rect">
          <a:avLst/>
        </a:prstGeom>
        <a:solidFill>
          <a:srgbClr val="2A2A2C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Our database contains 10 variables and 1500 observations</a:t>
          </a:r>
        </a:p>
      </dsp:txBody>
      <dsp:txXfrm>
        <a:off x="1646218" y="2146"/>
        <a:ext cx="4401160" cy="1204532"/>
      </dsp:txXfrm>
    </dsp:sp>
    <dsp:sp modelId="{8FAD31FB-A575-47FB-B744-282E78234A08}">
      <dsp:nvSpPr>
        <dsp:cNvPr id="0" name=""/>
        <dsp:cNvSpPr/>
      </dsp:nvSpPr>
      <dsp:spPr>
        <a:xfrm>
          <a:off x="87858" y="10614"/>
          <a:ext cx="1192487" cy="12045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591BE-12A9-4FE2-8E17-7C807D976901}">
      <dsp:nvSpPr>
        <dsp:cNvPr id="0" name=""/>
        <dsp:cNvSpPr/>
      </dsp:nvSpPr>
      <dsp:spPr>
        <a:xfrm>
          <a:off x="136152" y="1356101"/>
          <a:ext cx="4467794" cy="1204532"/>
        </a:xfrm>
        <a:prstGeom prst="rect">
          <a:avLst/>
        </a:prstGeom>
        <a:solidFill>
          <a:srgbClr val="262628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We </a:t>
          </a:r>
          <a:r>
            <a:rPr lang="fr-FR" sz="1400" kern="1200" dirty="0" err="1"/>
            <a:t>also</a:t>
          </a:r>
          <a:r>
            <a:rPr lang="fr-FR" sz="1400" kern="1200" dirty="0"/>
            <a:t> </a:t>
          </a:r>
          <a:r>
            <a:rPr lang="fr-FR" sz="1400" kern="1200" dirty="0" err="1"/>
            <a:t>studied</a:t>
          </a:r>
          <a:r>
            <a:rPr lang="fr-FR" sz="1400" kern="1200" dirty="0"/>
            <a:t> CO2 emissions </a:t>
          </a:r>
          <a:r>
            <a:rPr lang="fr-FR" sz="1400" kern="1200" dirty="0" err="1"/>
            <a:t>from</a:t>
          </a:r>
          <a:r>
            <a:rPr lang="fr-FR" sz="1400" kern="1200" dirty="0"/>
            <a:t> 125 </a:t>
          </a:r>
          <a:r>
            <a:rPr lang="fr-FR" sz="1400" kern="1200" dirty="0" err="1"/>
            <a:t>different</a:t>
          </a:r>
          <a:r>
            <a:rPr lang="fr-FR" sz="1400" kern="1200" dirty="0"/>
            <a:t> countries</a:t>
          </a:r>
        </a:p>
      </dsp:txBody>
      <dsp:txXfrm>
        <a:off x="136152" y="1356101"/>
        <a:ext cx="4467794" cy="1204532"/>
      </dsp:txXfrm>
    </dsp:sp>
    <dsp:sp modelId="{31899C4D-A72F-4BC0-A0FE-50D3A53C8317}">
      <dsp:nvSpPr>
        <dsp:cNvPr id="0" name=""/>
        <dsp:cNvSpPr/>
      </dsp:nvSpPr>
      <dsp:spPr>
        <a:xfrm>
          <a:off x="4876203" y="1356101"/>
          <a:ext cx="1192487" cy="120453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508646-D047-4F18-8F4F-E4869E4D7B54}">
      <dsp:nvSpPr>
        <dsp:cNvPr id="0" name=""/>
        <dsp:cNvSpPr/>
      </dsp:nvSpPr>
      <dsp:spPr>
        <a:xfrm>
          <a:off x="1792786" y="2749408"/>
          <a:ext cx="4286375" cy="1204532"/>
        </a:xfrm>
        <a:prstGeom prst="rect">
          <a:avLst/>
        </a:prstGeom>
        <a:solidFill>
          <a:srgbClr val="212123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The countries that have emited more CO2 </a:t>
          </a:r>
          <a:r>
            <a:rPr lang="fr-FR" sz="1400" kern="1200" dirty="0" err="1"/>
            <a:t>from</a:t>
          </a:r>
          <a:r>
            <a:rPr lang="fr-FR" sz="1400" kern="1200" dirty="0"/>
            <a:t> 2003 to 2014 </a:t>
          </a:r>
          <a:r>
            <a:rPr lang="fr-FR" sz="1400" kern="1200" dirty="0" err="1"/>
            <a:t>were</a:t>
          </a:r>
          <a:r>
            <a:rPr lang="fr-FR" sz="1400" kern="1200" dirty="0"/>
            <a:t>: Qatar, Kuweit and the </a:t>
          </a:r>
          <a:r>
            <a:rPr lang="fr-FR" sz="1400" kern="1200" dirty="0" err="1"/>
            <a:t>Emirates</a:t>
          </a:r>
          <a:r>
            <a:rPr lang="fr-FR" sz="1400" kern="1200" dirty="0"/>
            <a:t>.</a:t>
          </a:r>
        </a:p>
      </dsp:txBody>
      <dsp:txXfrm>
        <a:off x="1792786" y="2749408"/>
        <a:ext cx="4286375" cy="1204532"/>
      </dsp:txXfrm>
    </dsp:sp>
    <dsp:sp modelId="{064441EB-A510-40E7-95D9-5C061F8ED30C}">
      <dsp:nvSpPr>
        <dsp:cNvPr id="0" name=""/>
        <dsp:cNvSpPr/>
      </dsp:nvSpPr>
      <dsp:spPr>
        <a:xfrm>
          <a:off x="157937" y="2750335"/>
          <a:ext cx="1364098" cy="12045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238B7A-C4E1-4910-B373-2594D85DD346}">
      <dsp:nvSpPr>
        <dsp:cNvPr id="0" name=""/>
        <dsp:cNvSpPr/>
      </dsp:nvSpPr>
      <dsp:spPr>
        <a:xfrm>
          <a:off x="194629" y="4164252"/>
          <a:ext cx="4346590" cy="1204532"/>
        </a:xfrm>
        <a:prstGeom prst="rect">
          <a:avLst/>
        </a:prstGeom>
        <a:solidFill>
          <a:srgbClr val="1F1F2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Our model tends to </a:t>
          </a:r>
          <a:r>
            <a:rPr lang="fr-FR" sz="1400" kern="1200" dirty="0" err="1"/>
            <a:t>say</a:t>
          </a:r>
          <a:r>
            <a:rPr lang="fr-FR" sz="1400" kern="1200" dirty="0"/>
            <a:t> </a:t>
          </a:r>
          <a:r>
            <a:rPr lang="fr-FR" sz="1400" kern="1200" dirty="0" err="1"/>
            <a:t>developing</a:t>
          </a:r>
          <a:r>
            <a:rPr lang="fr-FR" sz="1400" kern="1200" dirty="0"/>
            <a:t> countries </a:t>
          </a:r>
          <a:r>
            <a:rPr lang="fr-FR" sz="1400" kern="1200" dirty="0" err="1"/>
            <a:t>emit</a:t>
          </a:r>
          <a:r>
            <a:rPr lang="fr-FR" sz="1400" kern="1200" dirty="0"/>
            <a:t> more CO2 as </a:t>
          </a:r>
          <a:r>
            <a:rPr lang="fr-FR" sz="1400" kern="1200" dirty="0" err="1"/>
            <a:t>they</a:t>
          </a:r>
          <a:r>
            <a:rPr lang="fr-FR" sz="1400" kern="1200" dirty="0"/>
            <a:t> </a:t>
          </a:r>
          <a:r>
            <a:rPr lang="fr-FR" sz="1400" kern="1200" dirty="0" err="1"/>
            <a:t>get</a:t>
          </a:r>
          <a:r>
            <a:rPr lang="fr-FR" sz="1400" kern="1200" dirty="0"/>
            <a:t> </a:t>
          </a:r>
          <a:r>
            <a:rPr lang="fr-FR" sz="1400" kern="1200" dirty="0" err="1"/>
            <a:t>richer</a:t>
          </a:r>
          <a:r>
            <a:rPr lang="fr-FR" sz="1400" kern="1200" dirty="0"/>
            <a:t> </a:t>
          </a:r>
          <a:r>
            <a:rPr lang="fr-FR" sz="1400" kern="1200" dirty="0" err="1"/>
            <a:t>until</a:t>
          </a:r>
          <a:r>
            <a:rPr lang="fr-FR" sz="1400" kern="1200" dirty="0"/>
            <a:t> </a:t>
          </a:r>
          <a:r>
            <a:rPr lang="fr-FR" sz="1400" kern="1200" dirty="0" err="1"/>
            <a:t>their</a:t>
          </a:r>
          <a:r>
            <a:rPr lang="fr-FR" sz="1400" kern="1200" dirty="0"/>
            <a:t> </a:t>
          </a:r>
          <a:r>
            <a:rPr lang="fr-FR" sz="1400" kern="1200" dirty="0" err="1"/>
            <a:t>wealth</a:t>
          </a:r>
          <a:r>
            <a:rPr lang="fr-FR" sz="1400" kern="1200" dirty="0"/>
            <a:t> hits a </a:t>
          </a:r>
          <a:r>
            <a:rPr lang="fr-FR" sz="1400" kern="1200" dirty="0" err="1"/>
            <a:t>threshold</a:t>
          </a:r>
          <a:r>
            <a:rPr lang="fr-FR" sz="1400" kern="1200" dirty="0"/>
            <a:t>. Once </a:t>
          </a:r>
          <a:r>
            <a:rPr lang="fr-FR" sz="1400" kern="1200" dirty="0" err="1"/>
            <a:t>this</a:t>
          </a:r>
          <a:r>
            <a:rPr lang="fr-FR" sz="1400" kern="1200" dirty="0"/>
            <a:t> </a:t>
          </a:r>
          <a:r>
            <a:rPr lang="fr-FR" sz="1400" kern="1200" dirty="0" err="1"/>
            <a:t>threshold</a:t>
          </a:r>
          <a:r>
            <a:rPr lang="fr-FR" sz="1400" kern="1200" dirty="0"/>
            <a:t> </a:t>
          </a:r>
          <a:r>
            <a:rPr lang="fr-FR" sz="1400" kern="1200" dirty="0" err="1"/>
            <a:t>gets</a:t>
          </a:r>
          <a:r>
            <a:rPr lang="fr-FR" sz="1400" kern="1200" dirty="0"/>
            <a:t> </a:t>
          </a:r>
          <a:r>
            <a:rPr lang="fr-FR" sz="1400" kern="1200" dirty="0" err="1"/>
            <a:t>passed</a:t>
          </a:r>
          <a:r>
            <a:rPr lang="fr-FR" sz="1400" kern="1200" dirty="0"/>
            <a:t>, CO2 emissions </a:t>
          </a:r>
          <a:r>
            <a:rPr lang="fr-FR" sz="1400" kern="1200" dirty="0" err="1"/>
            <a:t>start</a:t>
          </a:r>
          <a:r>
            <a:rPr lang="fr-FR" sz="1400" kern="1200" dirty="0"/>
            <a:t> </a:t>
          </a:r>
          <a:r>
            <a:rPr lang="fr-FR" sz="1400" kern="1200" dirty="0" err="1"/>
            <a:t>decreasing</a:t>
          </a:r>
          <a:endParaRPr lang="fr-FR" sz="1400" kern="1200" dirty="0"/>
        </a:p>
      </dsp:txBody>
      <dsp:txXfrm>
        <a:off x="194629" y="4164252"/>
        <a:ext cx="4346590" cy="1204532"/>
      </dsp:txXfrm>
    </dsp:sp>
    <dsp:sp modelId="{BBE782D5-8C3F-4E66-94CE-69C6E9B00B39}">
      <dsp:nvSpPr>
        <dsp:cNvPr id="0" name=""/>
        <dsp:cNvSpPr/>
      </dsp:nvSpPr>
      <dsp:spPr>
        <a:xfrm>
          <a:off x="4874510" y="4145485"/>
          <a:ext cx="1192487" cy="120453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AC29A-B0C3-E3AB-3F19-13E1FD718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550340"/>
            <a:ext cx="9440034" cy="1828801"/>
          </a:xfrm>
        </p:spPr>
        <p:txBody>
          <a:bodyPr/>
          <a:lstStyle/>
          <a:p>
            <a:r>
              <a:rPr lang="fr-FR" dirty="0"/>
              <a:t>Econometrics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0A7535-9726-A61A-50DD-3896E741B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537079"/>
          </a:xfrm>
        </p:spPr>
        <p:txBody>
          <a:bodyPr/>
          <a:lstStyle/>
          <a:p>
            <a:r>
              <a:rPr lang="fr-FR" dirty="0"/>
              <a:t>Lukas Boschet</a:t>
            </a:r>
          </a:p>
          <a:p>
            <a:r>
              <a:rPr lang="fr-FR" dirty="0"/>
              <a:t>Yann Kibamba</a:t>
            </a:r>
          </a:p>
          <a:p>
            <a:r>
              <a:rPr lang="fr-FR" dirty="0"/>
              <a:t>Omar Saip Sy</a:t>
            </a:r>
          </a:p>
        </p:txBody>
      </p:sp>
    </p:spTree>
    <p:extLst>
      <p:ext uri="{BB962C8B-B14F-4D97-AF65-F5344CB8AC3E}">
        <p14:creationId xmlns:p14="http://schemas.microsoft.com/office/powerpoint/2010/main" val="16221762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A2918F-C960-E1E2-2001-12AE5C8D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17" y="3097721"/>
            <a:ext cx="4183138" cy="687185"/>
          </a:xfrm>
        </p:spPr>
        <p:txBody>
          <a:bodyPr>
            <a:normAutofit/>
          </a:bodyPr>
          <a:lstStyle/>
          <a:p>
            <a:r>
              <a:rPr lang="fr-FR" sz="3600" dirty="0">
                <a:effectLst/>
              </a:rPr>
              <a:t>Conclusion</a:t>
            </a: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750684084"/>
              </p:ext>
            </p:extLst>
          </p:nvPr>
        </p:nvGraphicFramePr>
        <p:xfrm>
          <a:off x="4605872" y="731981"/>
          <a:ext cx="733397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6679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20AC96-A99A-766C-2051-08036C00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34255"/>
            <a:ext cx="10353762" cy="970450"/>
          </a:xfrm>
        </p:spPr>
        <p:txBody>
          <a:bodyPr>
            <a:normAutofit/>
          </a:bodyPr>
          <a:lstStyle/>
          <a:p>
            <a:r>
              <a:rPr lang="fr-FR" sz="3600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8875C6-01F9-0B6E-3279-049524D73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467" y="3043807"/>
            <a:ext cx="6767166" cy="1386876"/>
          </a:xfrm>
        </p:spPr>
        <p:txBody>
          <a:bodyPr/>
          <a:lstStyle/>
          <a:p>
            <a:r>
              <a:rPr lang="fr-FR" sz="1800" dirty="0"/>
              <a:t>CO2 emissions are a big </a:t>
            </a:r>
            <a:r>
              <a:rPr lang="fr-FR" sz="1800" dirty="0" err="1"/>
              <a:t>threat</a:t>
            </a:r>
            <a:r>
              <a:rPr lang="fr-FR" sz="1800" dirty="0"/>
              <a:t> to </a:t>
            </a:r>
            <a:r>
              <a:rPr lang="fr-FR" sz="1800" dirty="0" err="1"/>
              <a:t>our</a:t>
            </a:r>
            <a:r>
              <a:rPr lang="fr-FR" sz="1800" dirty="0"/>
              <a:t> </a:t>
            </a:r>
            <a:r>
              <a:rPr lang="fr-FR" sz="1800" dirty="0" err="1"/>
              <a:t>planet</a:t>
            </a:r>
            <a:r>
              <a:rPr lang="fr-FR" sz="1800" dirty="0"/>
              <a:t>.</a:t>
            </a:r>
          </a:p>
          <a:p>
            <a:r>
              <a:rPr lang="fr-FR" sz="1800" dirty="0"/>
              <a:t>Which countries </a:t>
            </a:r>
            <a:r>
              <a:rPr lang="fr-FR" sz="1800" dirty="0" err="1"/>
              <a:t>emit</a:t>
            </a:r>
            <a:r>
              <a:rPr lang="fr-FR" sz="1800" dirty="0"/>
              <a:t> more CO2 per capita?</a:t>
            </a:r>
          </a:p>
          <a:p>
            <a:r>
              <a:rPr lang="fr-FR" sz="1800" dirty="0"/>
              <a:t>Can </a:t>
            </a:r>
            <a:r>
              <a:rPr lang="fr-FR" sz="1800" dirty="0" err="1"/>
              <a:t>we</a:t>
            </a:r>
            <a:r>
              <a:rPr lang="fr-FR" sz="1800" dirty="0"/>
              <a:t> explain CO2 emissions </a:t>
            </a:r>
            <a:r>
              <a:rPr lang="fr-FR" sz="1800" dirty="0" err="1"/>
              <a:t>thanks</a:t>
            </a:r>
            <a:r>
              <a:rPr lang="fr-FR" sz="1800" dirty="0"/>
              <a:t> to </a:t>
            </a:r>
            <a:r>
              <a:rPr lang="fr-FR" sz="1800" dirty="0" err="1"/>
              <a:t>economic</a:t>
            </a:r>
            <a:r>
              <a:rPr lang="fr-FR" sz="1800" dirty="0"/>
              <a:t> </a:t>
            </a:r>
            <a:r>
              <a:rPr lang="fr-FR" sz="1800" dirty="0" err="1"/>
              <a:t>indicators</a:t>
            </a:r>
            <a:r>
              <a:rPr lang="fr-FR" sz="1800" dirty="0"/>
              <a:t>?</a:t>
            </a:r>
          </a:p>
          <a:p>
            <a:endParaRPr lang="fr-FR" dirty="0"/>
          </a:p>
        </p:txBody>
      </p:sp>
      <p:pic>
        <p:nvPicPr>
          <p:cNvPr id="1026" name="Picture 2" descr="Image result for carbone emission">
            <a:extLst>
              <a:ext uri="{FF2B5EF4-FFF2-40B4-BE49-F238E27FC236}">
                <a16:creationId xmlns:a16="http://schemas.microsoft.com/office/drawing/2014/main" id="{BE897F0F-EE2F-EE45-350D-7F30A94CF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420" y="2199728"/>
            <a:ext cx="4031711" cy="307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547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9E4A67-AF25-B5A7-F8DB-844F3429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147" y="99604"/>
            <a:ext cx="9144605" cy="261088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/>
              <a:t>Data management</a:t>
            </a:r>
            <a:endParaRPr lang="fr-FR" sz="53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A9F8FE-D9E1-BDB9-5C09-A528C8BC5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2673" y="1817952"/>
            <a:ext cx="7409872" cy="4325865"/>
          </a:xfrm>
          <a:ln w="28575">
            <a:solidFill>
              <a:schemeClr val="tx1"/>
            </a:solidFill>
            <a:prstDash val="dash"/>
          </a:ln>
        </p:spPr>
        <p:txBody>
          <a:bodyPr>
            <a:normAutofit fontScale="92500"/>
          </a:bodyPr>
          <a:lstStyle/>
          <a:p>
            <a:pPr marL="36900" indent="0" algn="ctr">
              <a:buNone/>
            </a:pPr>
            <a:r>
              <a:rPr lang="fr-FR" b="1" dirty="0"/>
              <a:t>The Data</a:t>
            </a:r>
          </a:p>
          <a:p>
            <a:endParaRPr lang="fr-FR" dirty="0"/>
          </a:p>
          <a:p>
            <a:pPr marL="36900" indent="0">
              <a:buNone/>
            </a:pPr>
            <a:r>
              <a:rPr lang="fr-FR" u="sng" dirty="0"/>
              <a:t>Individuals</a:t>
            </a:r>
            <a:r>
              <a:rPr lang="fr-FR" dirty="0"/>
              <a:t>: </a:t>
            </a:r>
            <a:r>
              <a:rPr lang="fr-FR" sz="1700" dirty="0"/>
              <a:t>Countries </a:t>
            </a:r>
            <a:r>
              <a:rPr lang="fr-FR" sz="1700" dirty="0" err="1"/>
              <a:t>worlwide</a:t>
            </a:r>
            <a:endParaRPr lang="fr-FR" sz="1700" dirty="0"/>
          </a:p>
          <a:p>
            <a:pPr marL="36900" indent="0">
              <a:buNone/>
            </a:pPr>
            <a:r>
              <a:rPr lang="fr-FR" u="sng" dirty="0"/>
              <a:t>Variables</a:t>
            </a:r>
            <a:r>
              <a:rPr lang="fr-FR" dirty="0"/>
              <a:t>:</a:t>
            </a:r>
          </a:p>
          <a:p>
            <a:pPr marL="36900" indent="0" algn="just">
              <a:buNone/>
            </a:pPr>
            <a:r>
              <a:rPr lang="fr-FR" dirty="0"/>
              <a:t>- </a:t>
            </a:r>
            <a:r>
              <a:rPr lang="fr-FR" sz="1700" dirty="0"/>
              <a:t>CO2 : CO2 emissions per capita in </a:t>
            </a:r>
            <a:r>
              <a:rPr lang="fr-FR" sz="1700" dirty="0" err="1"/>
              <a:t>metric</a:t>
            </a:r>
            <a:r>
              <a:rPr lang="fr-FR" sz="1700" dirty="0"/>
              <a:t> tons</a:t>
            </a:r>
          </a:p>
          <a:p>
            <a:pPr marL="36900" indent="0" algn="just">
              <a:buNone/>
            </a:pPr>
            <a:r>
              <a:rPr lang="fr-FR" sz="1700" dirty="0"/>
              <a:t>- GDP PPP per capita : GDP per capita in </a:t>
            </a:r>
            <a:r>
              <a:rPr lang="fr-FR" sz="1700" dirty="0" err="1"/>
              <a:t>purchasing</a:t>
            </a:r>
            <a:r>
              <a:rPr lang="fr-FR" sz="1700" dirty="0"/>
              <a:t> </a:t>
            </a:r>
            <a:r>
              <a:rPr lang="fr-FR" sz="1700" dirty="0" err="1"/>
              <a:t>parity</a:t>
            </a:r>
            <a:r>
              <a:rPr lang="fr-FR" sz="1700" dirty="0"/>
              <a:t> power (constant 2017 international $)</a:t>
            </a:r>
          </a:p>
          <a:p>
            <a:pPr marL="36900" indent="0" algn="just">
              <a:buNone/>
            </a:pPr>
            <a:r>
              <a:rPr lang="fr-FR" sz="1700" dirty="0"/>
              <a:t>- Agricultural land : pourcentage of land area </a:t>
            </a:r>
            <a:r>
              <a:rPr lang="fr-FR" sz="1700" dirty="0" err="1"/>
              <a:t>dedicated</a:t>
            </a:r>
            <a:r>
              <a:rPr lang="fr-FR" sz="1700" dirty="0"/>
              <a:t> to agriculture</a:t>
            </a:r>
          </a:p>
          <a:p>
            <a:pPr marL="36900" indent="0" algn="just">
              <a:buNone/>
            </a:pPr>
            <a:r>
              <a:rPr lang="fr-FR" sz="1700" dirty="0"/>
              <a:t>- Clean energy : </a:t>
            </a:r>
            <a:r>
              <a:rPr lang="en-US" sz="1700" dirty="0"/>
              <a:t>Alternative and nuclear energy (percentage of total energy use)</a:t>
            </a:r>
          </a:p>
          <a:p>
            <a:pPr marL="36900" indent="0" algn="just">
              <a:buNone/>
            </a:pPr>
            <a:r>
              <a:rPr lang="fr-FR" sz="1700" dirty="0"/>
              <a:t>- Electric power : Electric power </a:t>
            </a:r>
            <a:r>
              <a:rPr lang="fr-FR" sz="1700" dirty="0" err="1"/>
              <a:t>consumption</a:t>
            </a:r>
            <a:r>
              <a:rPr lang="fr-FR" sz="1700" dirty="0"/>
              <a:t> (kWh per capita)</a:t>
            </a:r>
          </a:p>
          <a:p>
            <a:pPr marL="36900" indent="0">
              <a:buNone/>
            </a:pPr>
            <a:r>
              <a:rPr lang="fr-FR" u="sng" dirty="0"/>
              <a:t>Time </a:t>
            </a:r>
            <a:r>
              <a:rPr lang="fr-FR" u="sng" dirty="0" err="1"/>
              <a:t>period</a:t>
            </a:r>
            <a:r>
              <a:rPr lang="fr-FR" dirty="0"/>
              <a:t>: </a:t>
            </a:r>
            <a:r>
              <a:rPr lang="fr-FR" sz="1700" dirty="0"/>
              <a:t>2003-2014</a:t>
            </a:r>
            <a:endParaRPr lang="fr-FR" dirty="0"/>
          </a:p>
          <a:p>
            <a:pPr marL="36900" indent="0">
              <a:buNone/>
            </a:pP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67E0C42-DE68-59F6-138D-9324FB0C71E9}"/>
              </a:ext>
            </a:extLst>
          </p:cNvPr>
          <p:cNvSpPr txBox="1">
            <a:spLocks/>
          </p:cNvSpPr>
          <p:nvPr/>
        </p:nvSpPr>
        <p:spPr>
          <a:xfrm>
            <a:off x="77905" y="2102644"/>
            <a:ext cx="4507950" cy="22992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fr-FR" dirty="0"/>
              <a:t>Data analysis software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5E5E3F2-B4CE-9E63-B8A4-4AEF2BEF41B0}"/>
              </a:ext>
            </a:extLst>
          </p:cNvPr>
          <p:cNvSpPr txBox="1">
            <a:spLocks/>
          </p:cNvSpPr>
          <p:nvPr/>
        </p:nvSpPr>
        <p:spPr>
          <a:xfrm>
            <a:off x="-95277" y="4156376"/>
            <a:ext cx="4507950" cy="243377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fr-FR" dirty="0"/>
              <a:t>      Source of the data </a:t>
            </a:r>
          </a:p>
        </p:txBody>
      </p:sp>
      <p:pic>
        <p:nvPicPr>
          <p:cNvPr id="7" name="Image 6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D3A577ED-37AA-FF87-1CDD-C64767943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843" y="2701624"/>
            <a:ext cx="2152072" cy="755113"/>
          </a:xfrm>
          <a:prstGeom prst="rect">
            <a:avLst/>
          </a:prstGeom>
        </p:spPr>
      </p:pic>
      <p:pic>
        <p:nvPicPr>
          <p:cNvPr id="11" name="Image 10" descr="Une image contenant texte, symbole, logo, Police&#10;&#10;Description générée automatiquement">
            <a:extLst>
              <a:ext uri="{FF2B5EF4-FFF2-40B4-BE49-F238E27FC236}">
                <a16:creationId xmlns:a16="http://schemas.microsoft.com/office/drawing/2014/main" id="{01A0AD16-F360-290E-F259-928788AC6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456" y="4769842"/>
            <a:ext cx="1330847" cy="120684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36403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E57B87-57BC-E8F7-6301-A0D422AA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421" y="261476"/>
            <a:ext cx="10353762" cy="970450"/>
          </a:xfrm>
        </p:spPr>
        <p:txBody>
          <a:bodyPr/>
          <a:lstStyle/>
          <a:p>
            <a:r>
              <a:rPr lang="fr-FR" sz="3600" dirty="0">
                <a:effectLst/>
              </a:rPr>
              <a:t> </a:t>
            </a:r>
            <a:r>
              <a:rPr lang="fr-FR" sz="3600" dirty="0">
                <a:solidFill>
                  <a:schemeClr val="tx1"/>
                </a:solidFill>
                <a:effectLst/>
              </a:rPr>
              <a:t>Descriptive statistics</a:t>
            </a:r>
            <a:endParaRPr lang="fr-FR" dirty="0">
              <a:solidFill>
                <a:schemeClr val="tx1"/>
              </a:solidFill>
              <a:effectLst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79E9F9F-11F1-E846-14BC-89A9E9C20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053" y="3145530"/>
            <a:ext cx="5443940" cy="281240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A037D76-AF3A-6FE4-F6AC-9A3498325CD0}"/>
              </a:ext>
            </a:extLst>
          </p:cNvPr>
          <p:cNvSpPr txBox="1"/>
          <p:nvPr/>
        </p:nvSpPr>
        <p:spPr>
          <a:xfrm>
            <a:off x="7539955" y="3890010"/>
            <a:ext cx="4319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abic Typesetting" panose="020F0502020204030204" pitchFamily="66" charset="-78"/>
              </a:rPr>
              <a:t>125 countries</a:t>
            </a: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abic Typesetting" panose="020F0502020204030204" pitchFamily="66" charset="-78"/>
              </a:rPr>
              <a:t>12 years</a:t>
            </a: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abic Typesetting" panose="020F0502020204030204" pitchFamily="66" charset="-78"/>
              </a:rPr>
              <a:t>1500 observations</a:t>
            </a: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abic Typesetting" panose="020F0502020204030204" pitchFamily="66" charset="-78"/>
              </a:rPr>
              <a:t>10 variables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6F3A270-E849-2D9A-AB53-FFC2C2B87D76}"/>
              </a:ext>
            </a:extLst>
          </p:cNvPr>
          <p:cNvSpPr txBox="1"/>
          <p:nvPr/>
        </p:nvSpPr>
        <p:spPr>
          <a:xfrm>
            <a:off x="2488760" y="2386158"/>
            <a:ext cx="288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Database Summary</a:t>
            </a:r>
          </a:p>
        </p:txBody>
      </p:sp>
    </p:spTree>
    <p:extLst>
      <p:ext uri="{BB962C8B-B14F-4D97-AF65-F5344CB8AC3E}">
        <p14:creationId xmlns:p14="http://schemas.microsoft.com/office/powerpoint/2010/main" val="870067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E2F93D7C-12A5-BF8B-24B5-2F5675A5E716}"/>
              </a:ext>
            </a:extLst>
          </p:cNvPr>
          <p:cNvSpPr txBox="1"/>
          <p:nvPr/>
        </p:nvSpPr>
        <p:spPr>
          <a:xfrm>
            <a:off x="4640233" y="428048"/>
            <a:ext cx="288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Interesting maps</a:t>
            </a:r>
            <a:endParaRPr lang="fr-FR" sz="32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F5CB033-7CB6-CC7C-0E70-908E0B58D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93" y="2084725"/>
            <a:ext cx="5565205" cy="403125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7497886-D275-5DEF-8AD2-5CE720E93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422" y="2084725"/>
            <a:ext cx="5649749" cy="403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13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1BB5C6-EC36-8ED5-7987-389E82A3D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1170" y="2278596"/>
            <a:ext cx="4526885" cy="3573566"/>
          </a:xfrm>
        </p:spPr>
        <p:txBody>
          <a:bodyPr>
            <a:normAutofit/>
          </a:bodyPr>
          <a:lstStyle/>
          <a:p>
            <a:r>
              <a:rPr lang="fr-FR" sz="1600" dirty="0"/>
              <a:t>The 10 countries which </a:t>
            </a:r>
            <a:r>
              <a:rPr lang="fr-FR" sz="1600" dirty="0" err="1"/>
              <a:t>emitted</a:t>
            </a:r>
            <a:r>
              <a:rPr lang="fr-FR" sz="1600" dirty="0"/>
              <a:t> more CO2 are quite diversified.</a:t>
            </a:r>
          </a:p>
          <a:p>
            <a:pPr marL="36900" indent="0">
              <a:buNone/>
            </a:pPr>
            <a:endParaRPr lang="fr-FR" sz="1600" dirty="0"/>
          </a:p>
          <a:p>
            <a:r>
              <a:rPr lang="fr-FR" sz="1600" dirty="0" err="1"/>
              <a:t>However</a:t>
            </a:r>
            <a:r>
              <a:rPr lang="fr-FR" sz="1600" dirty="0"/>
              <a:t> CO2 emissions </a:t>
            </a:r>
            <a:r>
              <a:rPr lang="fr-FR" sz="1600" dirty="0" err="1"/>
              <a:t>aren’t</a:t>
            </a:r>
            <a:r>
              <a:rPr lang="fr-FR" sz="1600" dirty="0"/>
              <a:t> </a:t>
            </a:r>
            <a:r>
              <a:rPr lang="fr-FR" sz="1600" dirty="0" err="1"/>
              <a:t>considered</a:t>
            </a:r>
            <a:r>
              <a:rPr lang="fr-FR" sz="1600" dirty="0"/>
              <a:t> for a single </a:t>
            </a:r>
            <a:r>
              <a:rPr lang="fr-FR" sz="1600" dirty="0" err="1"/>
              <a:t>year</a:t>
            </a:r>
            <a:r>
              <a:rPr lang="fr-FR" sz="1600" dirty="0"/>
              <a:t>, but </a:t>
            </a:r>
            <a:r>
              <a:rPr lang="fr-FR" sz="1600" dirty="0" err="1"/>
              <a:t>they</a:t>
            </a:r>
            <a:r>
              <a:rPr lang="fr-FR" sz="1600" dirty="0"/>
              <a:t> are </a:t>
            </a:r>
            <a:r>
              <a:rPr lang="fr-FR" sz="1600" dirty="0" err="1"/>
              <a:t>added</a:t>
            </a:r>
            <a:r>
              <a:rPr lang="fr-FR" sz="1600" dirty="0"/>
              <a:t> up </a:t>
            </a:r>
            <a:r>
              <a:rPr lang="fr-FR" sz="1600" dirty="0" err="1"/>
              <a:t>through</a:t>
            </a:r>
            <a:r>
              <a:rPr lang="fr-FR" sz="1600" dirty="0"/>
              <a:t> the </a:t>
            </a:r>
            <a:r>
              <a:rPr lang="fr-FR" sz="1600" dirty="0" err="1"/>
              <a:t>whole</a:t>
            </a:r>
            <a:r>
              <a:rPr lang="fr-FR" sz="1600" dirty="0"/>
              <a:t> </a:t>
            </a:r>
            <a:r>
              <a:rPr lang="fr-FR" sz="1600" dirty="0" err="1"/>
              <a:t>period</a:t>
            </a:r>
            <a:r>
              <a:rPr lang="fr-FR" sz="1600" dirty="0"/>
              <a:t> (2003-2014).</a:t>
            </a:r>
          </a:p>
          <a:p>
            <a:pPr marL="36900" indent="0">
              <a:buNone/>
            </a:pPr>
            <a:endParaRPr lang="fr-FR" sz="1600" dirty="0"/>
          </a:p>
          <a:p>
            <a:r>
              <a:rPr lang="fr-FR" sz="1600" dirty="0"/>
              <a:t>Countries </a:t>
            </a:r>
            <a:r>
              <a:rPr lang="fr-FR" sz="1600" dirty="0" err="1"/>
              <a:t>from</a:t>
            </a:r>
            <a:r>
              <a:rPr lang="fr-FR" sz="1600" dirty="0"/>
              <a:t> the </a:t>
            </a:r>
            <a:r>
              <a:rPr lang="fr-FR" sz="1600" dirty="0" err="1"/>
              <a:t>arabic</a:t>
            </a:r>
            <a:r>
              <a:rPr lang="fr-FR" sz="1600" dirty="0"/>
              <a:t> </a:t>
            </a:r>
            <a:r>
              <a:rPr lang="fr-FR" sz="1600" dirty="0" err="1"/>
              <a:t>peninsula</a:t>
            </a:r>
            <a:r>
              <a:rPr lang="fr-FR" sz="1600" dirty="0"/>
              <a:t> </a:t>
            </a:r>
            <a:r>
              <a:rPr lang="fr-FR" sz="1600" dirty="0" err="1"/>
              <a:t>emitted</a:t>
            </a:r>
            <a:r>
              <a:rPr lang="fr-FR" sz="1600" dirty="0"/>
              <a:t> more, </a:t>
            </a:r>
            <a:r>
              <a:rPr lang="fr-FR" sz="1600" dirty="0" err="1"/>
              <a:t>among</a:t>
            </a:r>
            <a:r>
              <a:rPr lang="fr-FR" sz="1600" dirty="0"/>
              <a:t> the 125 countries, on that </a:t>
            </a:r>
            <a:r>
              <a:rPr lang="fr-FR" sz="1600" dirty="0" err="1"/>
              <a:t>period</a:t>
            </a:r>
            <a:r>
              <a:rPr lang="fr-FR" sz="1600" dirty="0"/>
              <a:t>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498F1D7-88B6-35A0-7D8F-D7E15201927B}"/>
              </a:ext>
            </a:extLst>
          </p:cNvPr>
          <p:cNvSpPr txBox="1"/>
          <p:nvPr/>
        </p:nvSpPr>
        <p:spPr>
          <a:xfrm>
            <a:off x="5712573" y="315349"/>
            <a:ext cx="2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Barplot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AD73FE6C-9BAD-DDAD-E786-21EC28CF24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A6E0A27-E045-CB58-CBE1-0C2BFF2F97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1B92AF09-151C-DB7C-DC1C-A2490531A0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DFD8B1D-6B4C-3A1A-0281-11DE49DE0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35" y="1850920"/>
            <a:ext cx="6354266" cy="394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76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A888E2-1E5C-A525-D6ED-E0CBF18E9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082" y="2298321"/>
            <a:ext cx="4768566" cy="3275584"/>
          </a:xfrm>
        </p:spPr>
        <p:txBody>
          <a:bodyPr/>
          <a:lstStyle/>
          <a:p>
            <a:pPr marL="36900" indent="0" algn="just">
              <a:buNone/>
            </a:pPr>
            <a:endParaRPr lang="fr-FR" sz="1800" dirty="0"/>
          </a:p>
          <a:p>
            <a:pPr algn="just"/>
            <a:r>
              <a:rPr lang="fr-FR" sz="1800" dirty="0"/>
              <a:t>We notice that log(GDP PPP) is strongly correlated with log(CO2)</a:t>
            </a:r>
          </a:p>
          <a:p>
            <a:pPr marL="36900" indent="0" algn="just">
              <a:buNone/>
            </a:pPr>
            <a:endParaRPr lang="fr-FR" sz="1800" dirty="0"/>
          </a:p>
          <a:p>
            <a:pPr algn="just"/>
            <a:r>
              <a:rPr lang="fr-FR" sz="1800" dirty="0"/>
              <a:t>It gives an clue about the significance of log(GDP PPP) in a future model aiming to explain CO2 emissions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C922CAD-1304-F5E3-FDD8-D0A1FCCE1F34}"/>
              </a:ext>
            </a:extLst>
          </p:cNvPr>
          <p:cNvSpPr txBox="1"/>
          <p:nvPr/>
        </p:nvSpPr>
        <p:spPr>
          <a:xfrm>
            <a:off x="4547063" y="421861"/>
            <a:ext cx="3424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Correlation matrix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218" y="2051104"/>
            <a:ext cx="4899871" cy="389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34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3349F-3D06-8F8F-50C4-1F2CAD50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218" y="96982"/>
            <a:ext cx="6252497" cy="970450"/>
          </a:xfrm>
        </p:spPr>
        <p:txBody>
          <a:bodyPr>
            <a:normAutofit fontScale="90000"/>
          </a:bodyPr>
          <a:lstStyle/>
          <a:p>
            <a:r>
              <a:rPr lang="fr-FR" dirty="0"/>
              <a:t>Modeling</a:t>
            </a:r>
            <a:br>
              <a:rPr lang="fr-FR" dirty="0"/>
            </a:br>
            <a:r>
              <a:rPr lang="fr-FR" sz="2700" dirty="0"/>
              <a:t>Model choice</a:t>
            </a:r>
            <a:endParaRPr lang="fr-FR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2EC45F8E-645B-0364-9EE3-4B2493B837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084975"/>
              </p:ext>
            </p:extLst>
          </p:nvPr>
        </p:nvGraphicFramePr>
        <p:xfrm>
          <a:off x="646546" y="1422400"/>
          <a:ext cx="6502400" cy="5005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DD9853C5-CF06-E003-644C-442E716D6BC3}"/>
              </a:ext>
            </a:extLst>
          </p:cNvPr>
          <p:cNvSpPr/>
          <p:nvPr/>
        </p:nvSpPr>
        <p:spPr>
          <a:xfrm>
            <a:off x="7290845" y="2945000"/>
            <a:ext cx="978408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63F6D279-EF65-5069-052B-08C28650B48A}"/>
              </a:ext>
            </a:extLst>
          </p:cNvPr>
          <p:cNvSpPr/>
          <p:nvPr/>
        </p:nvSpPr>
        <p:spPr>
          <a:xfrm>
            <a:off x="7290845" y="4614590"/>
            <a:ext cx="978408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5D149C0-7F56-7CBF-4C7B-DA727F7CD1DD}"/>
              </a:ext>
            </a:extLst>
          </p:cNvPr>
          <p:cNvGrpSpPr/>
          <p:nvPr/>
        </p:nvGrpSpPr>
        <p:grpSpPr>
          <a:xfrm>
            <a:off x="8411152" y="4406612"/>
            <a:ext cx="2952750" cy="900588"/>
            <a:chOff x="3343857" y="3812602"/>
            <a:chExt cx="2952750" cy="900588"/>
          </a:xfrm>
          <a:solidFill>
            <a:srgbClr val="2C2C2E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72A1D3-F4CE-C3A5-35B3-4B56D04D9B14}"/>
                </a:ext>
              </a:extLst>
            </p:cNvPr>
            <p:cNvSpPr/>
            <p:nvPr/>
          </p:nvSpPr>
          <p:spPr>
            <a:xfrm>
              <a:off x="3343857" y="3812602"/>
              <a:ext cx="2952750" cy="900588"/>
            </a:xfrm>
            <a:prstGeom prst="rect">
              <a:avLst/>
            </a:prstGeom>
            <a:grpFill/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5FDA5E5B-75E6-A43B-80AF-3AB45ADE3EE2}"/>
                </a:ext>
              </a:extLst>
            </p:cNvPr>
            <p:cNvSpPr txBox="1"/>
            <p:nvPr/>
          </p:nvSpPr>
          <p:spPr>
            <a:xfrm>
              <a:off x="3343857" y="3812602"/>
              <a:ext cx="2952750" cy="90058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kern="1200" dirty="0">
                  <a:solidFill>
                    <a:schemeClr val="tx1"/>
                  </a:solidFill>
                  <a:latin typeface="Aptos" panose="020B0004020202020204" pitchFamily="34" charset="0"/>
                </a:rPr>
                <a:t>Random </a:t>
              </a:r>
              <a:r>
                <a:rPr lang="fr-FR" sz="2000" kern="1200" dirty="0" err="1">
                  <a:solidFill>
                    <a:schemeClr val="tx1"/>
                  </a:solidFill>
                  <a:latin typeface="Aptos" panose="020B0004020202020204" pitchFamily="34" charset="0"/>
                </a:rPr>
                <a:t>effects</a:t>
              </a:r>
              <a:r>
                <a:rPr lang="fr-FR" sz="2000" kern="1200" dirty="0">
                  <a:solidFill>
                    <a:schemeClr val="tx1"/>
                  </a:solidFill>
                  <a:latin typeface="Aptos" panose="020B0004020202020204" pitchFamily="34" charset="0"/>
                </a:rPr>
                <a:t> model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DF6AF31D-0CF3-F58E-5F28-DEE609A5975E}"/>
              </a:ext>
            </a:extLst>
          </p:cNvPr>
          <p:cNvGrpSpPr/>
          <p:nvPr/>
        </p:nvGrpSpPr>
        <p:grpSpPr>
          <a:xfrm>
            <a:off x="8411152" y="2737022"/>
            <a:ext cx="2952750" cy="900588"/>
            <a:chOff x="3343856" y="4466352"/>
            <a:chExt cx="2952750" cy="900588"/>
          </a:xfrm>
          <a:solidFill>
            <a:srgbClr val="2B2B2D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4232E31-352E-B0B2-17CB-67CDFEFDD704}"/>
                </a:ext>
              </a:extLst>
            </p:cNvPr>
            <p:cNvSpPr/>
            <p:nvPr/>
          </p:nvSpPr>
          <p:spPr>
            <a:xfrm>
              <a:off x="3343856" y="4466352"/>
              <a:ext cx="2952750" cy="900588"/>
            </a:xfrm>
            <a:prstGeom prst="rect">
              <a:avLst/>
            </a:prstGeom>
            <a:grpFill/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03EDD424-C0FA-A0D8-63DC-EA97B2CD001E}"/>
                </a:ext>
              </a:extLst>
            </p:cNvPr>
            <p:cNvSpPr txBox="1"/>
            <p:nvPr/>
          </p:nvSpPr>
          <p:spPr>
            <a:xfrm>
              <a:off x="3343856" y="4466352"/>
              <a:ext cx="2952750" cy="90058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000" dirty="0">
                  <a:solidFill>
                    <a:schemeClr val="tx1"/>
                  </a:solidFill>
                  <a:latin typeface="Aptos" panose="020B0004020202020204" pitchFamily="34" charset="0"/>
                </a:rPr>
                <a:t>Fixed</a:t>
              </a:r>
              <a:r>
                <a:rPr lang="fr-FR" sz="2000" kern="1200" dirty="0">
                  <a:solidFill>
                    <a:schemeClr val="tx1"/>
                  </a:solidFill>
                  <a:latin typeface="Aptos" panose="020B0004020202020204" pitchFamily="34" charset="0"/>
                </a:rPr>
                <a:t> </a:t>
              </a:r>
              <a:r>
                <a:rPr lang="fr-FR" sz="2000" kern="1200" dirty="0" err="1">
                  <a:solidFill>
                    <a:schemeClr val="tx1"/>
                  </a:solidFill>
                  <a:latin typeface="Aptos" panose="020B0004020202020204" pitchFamily="34" charset="0"/>
                </a:rPr>
                <a:t>effects</a:t>
              </a:r>
              <a:r>
                <a:rPr lang="fr-FR" sz="2000" kern="1200" dirty="0">
                  <a:solidFill>
                    <a:schemeClr val="tx1"/>
                  </a:solidFill>
                  <a:latin typeface="Aptos" panose="020B0004020202020204" pitchFamily="34" charset="0"/>
                </a:rPr>
                <a:t>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0631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3349F-3D06-8F8F-50C4-1F2CAD50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73" y="1437130"/>
            <a:ext cx="4027197" cy="970450"/>
          </a:xfrm>
        </p:spPr>
        <p:txBody>
          <a:bodyPr>
            <a:normAutofit fontScale="90000"/>
          </a:bodyPr>
          <a:lstStyle/>
          <a:p>
            <a:r>
              <a:rPr lang="fr-FR" dirty="0"/>
              <a:t>Modeling</a:t>
            </a:r>
            <a:br>
              <a:rPr lang="fr-FR" dirty="0"/>
            </a:br>
            <a:r>
              <a:rPr lang="fr-FR" sz="3100" dirty="0">
                <a:effectLst/>
              </a:rPr>
              <a:t>Results</a:t>
            </a:r>
            <a:endParaRPr lang="fr-FR" dirty="0">
              <a:effectLst/>
            </a:endParaRP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C9A0EC4-EFC6-CE70-C81A-3B842851E9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104759"/>
              </p:ext>
            </p:extLst>
          </p:nvPr>
        </p:nvGraphicFramePr>
        <p:xfrm>
          <a:off x="5645544" y="324610"/>
          <a:ext cx="5737702" cy="2225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17233">
                  <a:extLst>
                    <a:ext uri="{9D8B030D-6E8A-4147-A177-3AD203B41FA5}">
                      <a16:colId xmlns:a16="http://schemas.microsoft.com/office/drawing/2014/main" val="51880726"/>
                    </a:ext>
                  </a:extLst>
                </a:gridCol>
                <a:gridCol w="1634428">
                  <a:extLst>
                    <a:ext uri="{9D8B030D-6E8A-4147-A177-3AD203B41FA5}">
                      <a16:colId xmlns:a16="http://schemas.microsoft.com/office/drawing/2014/main" val="1445136469"/>
                    </a:ext>
                  </a:extLst>
                </a:gridCol>
                <a:gridCol w="1686041">
                  <a:extLst>
                    <a:ext uri="{9D8B030D-6E8A-4147-A177-3AD203B41FA5}">
                      <a16:colId xmlns:a16="http://schemas.microsoft.com/office/drawing/2014/main" val="3345848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Aptos" panose="020B000402020202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Aptos" panose="020B0004020202020204" pitchFamily="34" charset="0"/>
                        </a:rPr>
                        <a:t>Coefficient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Aptos" panose="020B0004020202020204" pitchFamily="34" charset="0"/>
                        </a:rPr>
                        <a:t>P-value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99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Aptos" panose="020B0004020202020204" pitchFamily="34" charset="0"/>
                        </a:rPr>
                        <a:t>Log(GDP PPP per capita)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Aptos" panose="020B0004020202020204" pitchFamily="34" charset="0"/>
                        </a:rPr>
                        <a:t>1.66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Aptos" panose="020B0004020202020204" pitchFamily="34" charset="0"/>
                        </a:rPr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57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Aptos" panose="020B0004020202020204" pitchFamily="34" charset="0"/>
                        </a:rPr>
                        <a:t>Log²(GDP PPP per capita)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Aptos" panose="020B0004020202020204" pitchFamily="34" charset="0"/>
                        </a:rPr>
                        <a:t>-0.06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Aptos" panose="020B0004020202020204" pitchFamily="34" charset="0"/>
                        </a:rPr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6798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Aptos" panose="020B0004020202020204" pitchFamily="34" charset="0"/>
                        </a:rPr>
                        <a:t>Agricultural 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Aptos" panose="020B0004020202020204" pitchFamily="34" charset="0"/>
                        </a:rPr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Aptos" panose="020B0004020202020204" pitchFamily="34" charset="0"/>
                        </a:rPr>
                        <a:t>0.19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38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Aptos" panose="020B0004020202020204" pitchFamily="34" charset="0"/>
                        </a:rPr>
                        <a:t>Clean 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Aptos" panose="020B0004020202020204" pitchFamily="34" charset="0"/>
                        </a:rPr>
                        <a:t>-0.02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Aptos" panose="020B0004020202020204" pitchFamily="34" charset="0"/>
                        </a:rPr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63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Aptos" panose="020B0004020202020204" pitchFamily="34" charset="0"/>
                        </a:rPr>
                        <a:t>Electric power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Aptos" panose="020B0004020202020204" pitchFamily="34" charset="0"/>
                        </a:rPr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latin typeface="Aptos" panose="020B0004020202020204" pitchFamily="34" charset="0"/>
                        </a:rPr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664210"/>
                  </a:ext>
                </a:extLst>
              </a:tr>
            </a:tbl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88385E90-97B6-ABFD-B0E7-5412ED524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544" y="2733288"/>
            <a:ext cx="5737702" cy="37321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B254843-E944-5F71-2880-8B20F2B4C4AD}"/>
                  </a:ext>
                </a:extLst>
              </p:cNvPr>
              <p:cNvSpPr txBox="1"/>
              <p:nvPr/>
            </p:nvSpPr>
            <p:spPr>
              <a:xfrm>
                <a:off x="5841896" y="6514942"/>
                <a:ext cx="53449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=−0.66×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𝑙𝑜</m:t>
                      </m:r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𝐺𝐷𝑃</m:t>
                          </m:r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+1.66×</m:t>
                      </m:r>
                      <m:func>
                        <m:func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𝐺𝐷𝑃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B254843-E944-5F71-2880-8B20F2B4C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896" y="6514942"/>
                <a:ext cx="5344998" cy="338554"/>
              </a:xfrm>
              <a:prstGeom prst="rect">
                <a:avLst/>
              </a:prstGeom>
              <a:blipFill>
                <a:blip r:embed="rId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930487E6-6CA1-0670-42D9-FFC61FA93FE5}"/>
                  </a:ext>
                </a:extLst>
              </p:cNvPr>
              <p:cNvSpPr txBox="1"/>
              <p:nvPr/>
            </p:nvSpPr>
            <p:spPr>
              <a:xfrm>
                <a:off x="808754" y="3334323"/>
                <a:ext cx="326043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Y : log(CO2)</a:t>
                </a:r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/>
                  <a:t> : log(GDP PPP per capita)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 : log²(GDP PPP per capita)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 dirty="0"/>
                  <a:t> : Agricultural land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fr-FR" dirty="0"/>
                  <a:t> : Clean energy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fr-FR" dirty="0"/>
                  <a:t> : Electric power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930487E6-6CA1-0670-42D9-FFC61FA93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54" y="3334323"/>
                <a:ext cx="3260436" cy="2308324"/>
              </a:xfrm>
              <a:prstGeom prst="rect">
                <a:avLst/>
              </a:prstGeom>
              <a:blipFill>
                <a:blip r:embed="rId4"/>
                <a:stretch>
                  <a:fillRect l="-1682" t="-15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510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437</TotalTime>
  <Words>461</Words>
  <Application>Microsoft Office PowerPoint</Application>
  <PresentationFormat>Grand écran</PresentationFormat>
  <Paragraphs>77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Abadi Extra Light</vt:lpstr>
      <vt:lpstr>Aptos</vt:lpstr>
      <vt:lpstr>Arabic Typesetting</vt:lpstr>
      <vt:lpstr>Arial</vt:lpstr>
      <vt:lpstr>Calisto MT</vt:lpstr>
      <vt:lpstr>Cambria Math</vt:lpstr>
      <vt:lpstr>Wingdings 2</vt:lpstr>
      <vt:lpstr>Ardoise</vt:lpstr>
      <vt:lpstr>Econometrics project</vt:lpstr>
      <vt:lpstr>Introduction</vt:lpstr>
      <vt:lpstr> Data management</vt:lpstr>
      <vt:lpstr> Descriptive statistics</vt:lpstr>
      <vt:lpstr>Présentation PowerPoint</vt:lpstr>
      <vt:lpstr>Présentation PowerPoint</vt:lpstr>
      <vt:lpstr>Présentation PowerPoint</vt:lpstr>
      <vt:lpstr>Modeling Model choice</vt:lpstr>
      <vt:lpstr>Modeling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project</dc:title>
  <dc:creator>Lukas Boschet</dc:creator>
  <cp:lastModifiedBy>Omar Saip Sy</cp:lastModifiedBy>
  <cp:revision>59</cp:revision>
  <dcterms:created xsi:type="dcterms:W3CDTF">2024-01-16T07:12:13Z</dcterms:created>
  <dcterms:modified xsi:type="dcterms:W3CDTF">2024-02-08T09:02:54Z</dcterms:modified>
</cp:coreProperties>
</file>