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2" r:id="rId10"/>
    <p:sldId id="26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E976F-A9EB-4881-B7B8-C92FD0CEFD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164C92-EF85-4EF6-B18C-D46A30BBC813}">
      <dgm:prSet/>
      <dgm:spPr/>
      <dgm:t>
        <a:bodyPr/>
        <a:lstStyle/>
        <a:p>
          <a:r>
            <a:rPr lang="fr-FR" dirty="0"/>
            <a:t>Nous devons créer des indicateurs sur le risque ESG à partir des données de la banque mondiale.</a:t>
          </a:r>
          <a:endParaRPr lang="en-US" dirty="0"/>
        </a:p>
      </dgm:t>
    </dgm:pt>
    <dgm:pt modelId="{BCC0237F-798C-498A-98FF-E1D62F61EE95}" type="parTrans" cxnId="{EB1B7DDF-E902-4929-B0DB-453AD502A93D}">
      <dgm:prSet/>
      <dgm:spPr/>
      <dgm:t>
        <a:bodyPr/>
        <a:lstStyle/>
        <a:p>
          <a:endParaRPr lang="en-US"/>
        </a:p>
      </dgm:t>
    </dgm:pt>
    <dgm:pt modelId="{932AF04A-9026-4200-B65D-CADAE8FE7976}" type="sibTrans" cxnId="{EB1B7DDF-E902-4929-B0DB-453AD502A93D}">
      <dgm:prSet/>
      <dgm:spPr/>
      <dgm:t>
        <a:bodyPr/>
        <a:lstStyle/>
        <a:p>
          <a:endParaRPr lang="en-US"/>
        </a:p>
      </dgm:t>
    </dgm:pt>
    <dgm:pt modelId="{DA01043A-1DCB-48D4-80E8-CA07E79BF52A}">
      <dgm:prSet/>
      <dgm:spPr/>
      <dgm:t>
        <a:bodyPr/>
        <a:lstStyle/>
        <a:p>
          <a:r>
            <a:rPr lang="fr-FR"/>
            <a:t>Ceci dans le but de trouver dans quels pays investir.</a:t>
          </a:r>
          <a:endParaRPr lang="en-US"/>
        </a:p>
      </dgm:t>
    </dgm:pt>
    <dgm:pt modelId="{4D7B9971-905C-4A47-8530-0D94996A380E}" type="parTrans" cxnId="{5DA058DE-A818-4C77-B8B4-DC1B4759C819}">
      <dgm:prSet/>
      <dgm:spPr/>
      <dgm:t>
        <a:bodyPr/>
        <a:lstStyle/>
        <a:p>
          <a:endParaRPr lang="en-US"/>
        </a:p>
      </dgm:t>
    </dgm:pt>
    <dgm:pt modelId="{0AA3F479-ECA7-4455-A190-CA3A4D2E3044}" type="sibTrans" cxnId="{5DA058DE-A818-4C77-B8B4-DC1B4759C819}">
      <dgm:prSet/>
      <dgm:spPr/>
      <dgm:t>
        <a:bodyPr/>
        <a:lstStyle/>
        <a:p>
          <a:endParaRPr lang="en-US"/>
        </a:p>
      </dgm:t>
    </dgm:pt>
    <dgm:pt modelId="{B3B0A795-5477-4AFA-9D22-5714B7B75B45}" type="pres">
      <dgm:prSet presAssocID="{9D7E976F-A9EB-4881-B7B8-C92FD0CEFD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40AF02-31BB-4F41-8E0E-3F65079F236C}" type="pres">
      <dgm:prSet presAssocID="{BC164C92-EF85-4EF6-B18C-D46A30BBC813}" presName="hierRoot1" presStyleCnt="0"/>
      <dgm:spPr/>
    </dgm:pt>
    <dgm:pt modelId="{8EE169D4-BFF0-41BC-AC90-5A5FA3D235B7}" type="pres">
      <dgm:prSet presAssocID="{BC164C92-EF85-4EF6-B18C-D46A30BBC813}" presName="composite" presStyleCnt="0"/>
      <dgm:spPr/>
    </dgm:pt>
    <dgm:pt modelId="{48223D4E-8466-438F-A5C1-7EB04C7B9A2B}" type="pres">
      <dgm:prSet presAssocID="{BC164C92-EF85-4EF6-B18C-D46A30BBC813}" presName="background" presStyleLbl="node0" presStyleIdx="0" presStyleCnt="2"/>
      <dgm:spPr/>
    </dgm:pt>
    <dgm:pt modelId="{8148B0EA-6302-4F64-B01F-83E407F73129}" type="pres">
      <dgm:prSet presAssocID="{BC164C92-EF85-4EF6-B18C-D46A30BBC813}" presName="text" presStyleLbl="fgAcc0" presStyleIdx="0" presStyleCnt="2">
        <dgm:presLayoutVars>
          <dgm:chPref val="3"/>
        </dgm:presLayoutVars>
      </dgm:prSet>
      <dgm:spPr/>
    </dgm:pt>
    <dgm:pt modelId="{63FF8D99-BE79-40E3-B4D6-BC6CA1BC782F}" type="pres">
      <dgm:prSet presAssocID="{BC164C92-EF85-4EF6-B18C-D46A30BBC813}" presName="hierChild2" presStyleCnt="0"/>
      <dgm:spPr/>
    </dgm:pt>
    <dgm:pt modelId="{623BCF6D-2E3B-4571-B423-C2917FF53EAC}" type="pres">
      <dgm:prSet presAssocID="{DA01043A-1DCB-48D4-80E8-CA07E79BF52A}" presName="hierRoot1" presStyleCnt="0"/>
      <dgm:spPr/>
    </dgm:pt>
    <dgm:pt modelId="{B0C946EE-FE77-4DF0-A75E-EE948971E8D8}" type="pres">
      <dgm:prSet presAssocID="{DA01043A-1DCB-48D4-80E8-CA07E79BF52A}" presName="composite" presStyleCnt="0"/>
      <dgm:spPr/>
    </dgm:pt>
    <dgm:pt modelId="{706E3165-C662-443C-9423-C75A5DCD1F10}" type="pres">
      <dgm:prSet presAssocID="{DA01043A-1DCB-48D4-80E8-CA07E79BF52A}" presName="background" presStyleLbl="node0" presStyleIdx="1" presStyleCnt="2"/>
      <dgm:spPr/>
    </dgm:pt>
    <dgm:pt modelId="{9778AED3-2F2F-48EF-9675-DEB8895F3051}" type="pres">
      <dgm:prSet presAssocID="{DA01043A-1DCB-48D4-80E8-CA07E79BF52A}" presName="text" presStyleLbl="fgAcc0" presStyleIdx="1" presStyleCnt="2">
        <dgm:presLayoutVars>
          <dgm:chPref val="3"/>
        </dgm:presLayoutVars>
      </dgm:prSet>
      <dgm:spPr/>
    </dgm:pt>
    <dgm:pt modelId="{33067C96-21A4-4CC9-86E8-3B3089AA2B6F}" type="pres">
      <dgm:prSet presAssocID="{DA01043A-1DCB-48D4-80E8-CA07E79BF52A}" presName="hierChild2" presStyleCnt="0"/>
      <dgm:spPr/>
    </dgm:pt>
  </dgm:ptLst>
  <dgm:cxnLst>
    <dgm:cxn modelId="{E674CD48-46FE-4296-9CBE-58775EF9D698}" type="presOf" srcId="{DA01043A-1DCB-48D4-80E8-CA07E79BF52A}" destId="{9778AED3-2F2F-48EF-9675-DEB8895F3051}" srcOrd="0" destOrd="0" presId="urn:microsoft.com/office/officeart/2005/8/layout/hierarchy1"/>
    <dgm:cxn modelId="{EB26C89E-4205-415F-A473-C69E1DC0DC1D}" type="presOf" srcId="{9D7E976F-A9EB-4881-B7B8-C92FD0CEFD23}" destId="{B3B0A795-5477-4AFA-9D22-5714B7B75B45}" srcOrd="0" destOrd="0" presId="urn:microsoft.com/office/officeart/2005/8/layout/hierarchy1"/>
    <dgm:cxn modelId="{9BDCACA1-5902-46B4-9DEF-917CF418F90C}" type="presOf" srcId="{BC164C92-EF85-4EF6-B18C-D46A30BBC813}" destId="{8148B0EA-6302-4F64-B01F-83E407F73129}" srcOrd="0" destOrd="0" presId="urn:microsoft.com/office/officeart/2005/8/layout/hierarchy1"/>
    <dgm:cxn modelId="{5DA058DE-A818-4C77-B8B4-DC1B4759C819}" srcId="{9D7E976F-A9EB-4881-B7B8-C92FD0CEFD23}" destId="{DA01043A-1DCB-48D4-80E8-CA07E79BF52A}" srcOrd="1" destOrd="0" parTransId="{4D7B9971-905C-4A47-8530-0D94996A380E}" sibTransId="{0AA3F479-ECA7-4455-A190-CA3A4D2E3044}"/>
    <dgm:cxn modelId="{EB1B7DDF-E902-4929-B0DB-453AD502A93D}" srcId="{9D7E976F-A9EB-4881-B7B8-C92FD0CEFD23}" destId="{BC164C92-EF85-4EF6-B18C-D46A30BBC813}" srcOrd="0" destOrd="0" parTransId="{BCC0237F-798C-498A-98FF-E1D62F61EE95}" sibTransId="{932AF04A-9026-4200-B65D-CADAE8FE7976}"/>
    <dgm:cxn modelId="{2E47DFCA-55E2-4235-9777-4667040F83AC}" type="presParOf" srcId="{B3B0A795-5477-4AFA-9D22-5714B7B75B45}" destId="{0C40AF02-31BB-4F41-8E0E-3F65079F236C}" srcOrd="0" destOrd="0" presId="urn:microsoft.com/office/officeart/2005/8/layout/hierarchy1"/>
    <dgm:cxn modelId="{6904BAB3-8F2E-46D5-8123-2D193D8F5123}" type="presParOf" srcId="{0C40AF02-31BB-4F41-8E0E-3F65079F236C}" destId="{8EE169D4-BFF0-41BC-AC90-5A5FA3D235B7}" srcOrd="0" destOrd="0" presId="urn:microsoft.com/office/officeart/2005/8/layout/hierarchy1"/>
    <dgm:cxn modelId="{04D88CF6-FF95-472F-98EE-B9105453A526}" type="presParOf" srcId="{8EE169D4-BFF0-41BC-AC90-5A5FA3D235B7}" destId="{48223D4E-8466-438F-A5C1-7EB04C7B9A2B}" srcOrd="0" destOrd="0" presId="urn:microsoft.com/office/officeart/2005/8/layout/hierarchy1"/>
    <dgm:cxn modelId="{2F872594-B049-455C-9BCC-30525AEB217C}" type="presParOf" srcId="{8EE169D4-BFF0-41BC-AC90-5A5FA3D235B7}" destId="{8148B0EA-6302-4F64-B01F-83E407F73129}" srcOrd="1" destOrd="0" presId="urn:microsoft.com/office/officeart/2005/8/layout/hierarchy1"/>
    <dgm:cxn modelId="{F168C24A-E824-4831-8A25-AA28324D70F0}" type="presParOf" srcId="{0C40AF02-31BB-4F41-8E0E-3F65079F236C}" destId="{63FF8D99-BE79-40E3-B4D6-BC6CA1BC782F}" srcOrd="1" destOrd="0" presId="urn:microsoft.com/office/officeart/2005/8/layout/hierarchy1"/>
    <dgm:cxn modelId="{19BC9AB9-9F1C-40D0-A0EE-1CA9272F3F92}" type="presParOf" srcId="{B3B0A795-5477-4AFA-9D22-5714B7B75B45}" destId="{623BCF6D-2E3B-4571-B423-C2917FF53EAC}" srcOrd="1" destOrd="0" presId="urn:microsoft.com/office/officeart/2005/8/layout/hierarchy1"/>
    <dgm:cxn modelId="{B7FEE967-4643-466A-AD9C-12DCEFA8CF1A}" type="presParOf" srcId="{623BCF6D-2E3B-4571-B423-C2917FF53EAC}" destId="{B0C946EE-FE77-4DF0-A75E-EE948971E8D8}" srcOrd="0" destOrd="0" presId="urn:microsoft.com/office/officeart/2005/8/layout/hierarchy1"/>
    <dgm:cxn modelId="{D0ADFCF2-48F4-49C3-819E-05FCFF8F9BFC}" type="presParOf" srcId="{B0C946EE-FE77-4DF0-A75E-EE948971E8D8}" destId="{706E3165-C662-443C-9423-C75A5DCD1F10}" srcOrd="0" destOrd="0" presId="urn:microsoft.com/office/officeart/2005/8/layout/hierarchy1"/>
    <dgm:cxn modelId="{546FE878-3731-4613-9B20-FFDC5AF206D8}" type="presParOf" srcId="{B0C946EE-FE77-4DF0-A75E-EE948971E8D8}" destId="{9778AED3-2F2F-48EF-9675-DEB8895F3051}" srcOrd="1" destOrd="0" presId="urn:microsoft.com/office/officeart/2005/8/layout/hierarchy1"/>
    <dgm:cxn modelId="{7C8C8E32-E4D0-4CDB-AE4F-92BB87DFFAD3}" type="presParOf" srcId="{623BCF6D-2E3B-4571-B423-C2917FF53EAC}" destId="{33067C96-21A4-4CC9-86E8-3B3089AA2B6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791A3D-A421-490A-AE08-62FA6A7D1B8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AF8BAA8-A6E8-4015-A73A-DB30F5414D42}">
      <dgm:prSet/>
      <dgm:spPr/>
      <dgm:t>
        <a:bodyPr/>
        <a:lstStyle/>
        <a:p>
          <a:pPr>
            <a:defRPr cap="all"/>
          </a:pPr>
          <a:r>
            <a:rPr lang="fr-FR"/>
            <a:t>Après notre analyse, nous pensons qu’il faudrait investir:</a:t>
          </a:r>
          <a:endParaRPr lang="en-US"/>
        </a:p>
      </dgm:t>
    </dgm:pt>
    <dgm:pt modelId="{16A12D5C-B1CE-44F5-A86C-D2B213C5F779}" type="parTrans" cxnId="{CEFA3A2C-6A0C-4932-8FA1-C9B8C3A25DDE}">
      <dgm:prSet/>
      <dgm:spPr/>
      <dgm:t>
        <a:bodyPr/>
        <a:lstStyle/>
        <a:p>
          <a:endParaRPr lang="en-US"/>
        </a:p>
      </dgm:t>
    </dgm:pt>
    <dgm:pt modelId="{5D6354A8-D931-4348-8761-3CD3B4B05FC1}" type="sibTrans" cxnId="{CEFA3A2C-6A0C-4932-8FA1-C9B8C3A25DDE}">
      <dgm:prSet/>
      <dgm:spPr/>
      <dgm:t>
        <a:bodyPr/>
        <a:lstStyle/>
        <a:p>
          <a:endParaRPr lang="en-US"/>
        </a:p>
      </dgm:t>
    </dgm:pt>
    <dgm:pt modelId="{B0BFF7FE-AF82-4A26-AEAD-649FD7FBEF05}">
      <dgm:prSet/>
      <dgm:spPr/>
      <dgm:t>
        <a:bodyPr/>
        <a:lstStyle/>
        <a:p>
          <a:pPr>
            <a:defRPr cap="all"/>
          </a:pPr>
          <a:r>
            <a:rPr lang="fr-FR"/>
            <a:t>En Luxembourg</a:t>
          </a:r>
          <a:endParaRPr lang="en-US"/>
        </a:p>
      </dgm:t>
    </dgm:pt>
    <dgm:pt modelId="{E026A0CA-8AF3-4AA9-BBFB-751952AEDDE7}" type="parTrans" cxnId="{8156D234-3680-4575-83AC-E49E14D2BF75}">
      <dgm:prSet/>
      <dgm:spPr/>
      <dgm:t>
        <a:bodyPr/>
        <a:lstStyle/>
        <a:p>
          <a:endParaRPr lang="en-US"/>
        </a:p>
      </dgm:t>
    </dgm:pt>
    <dgm:pt modelId="{FA8CB73D-E105-470A-9769-7F9CA87106BB}" type="sibTrans" cxnId="{8156D234-3680-4575-83AC-E49E14D2BF75}">
      <dgm:prSet/>
      <dgm:spPr/>
      <dgm:t>
        <a:bodyPr/>
        <a:lstStyle/>
        <a:p>
          <a:endParaRPr lang="en-US"/>
        </a:p>
      </dgm:t>
    </dgm:pt>
    <dgm:pt modelId="{8C1B9EDA-F591-4AAD-A720-7EC7AB48347C}">
      <dgm:prSet/>
      <dgm:spPr/>
      <dgm:t>
        <a:bodyPr/>
        <a:lstStyle/>
        <a:p>
          <a:pPr>
            <a:defRPr cap="all"/>
          </a:pPr>
          <a:r>
            <a:rPr lang="fr-FR"/>
            <a:t>Au Qatar</a:t>
          </a:r>
          <a:endParaRPr lang="en-US"/>
        </a:p>
      </dgm:t>
    </dgm:pt>
    <dgm:pt modelId="{9C5E74EB-481B-48EE-B331-F2B83931E5B4}" type="parTrans" cxnId="{869F5C39-2BA2-4AF3-941D-5603011F1DD5}">
      <dgm:prSet/>
      <dgm:spPr/>
      <dgm:t>
        <a:bodyPr/>
        <a:lstStyle/>
        <a:p>
          <a:endParaRPr lang="en-US"/>
        </a:p>
      </dgm:t>
    </dgm:pt>
    <dgm:pt modelId="{7F11ADD4-BA71-4D83-B13A-2034D6360A29}" type="sibTrans" cxnId="{869F5C39-2BA2-4AF3-941D-5603011F1DD5}">
      <dgm:prSet/>
      <dgm:spPr/>
      <dgm:t>
        <a:bodyPr/>
        <a:lstStyle/>
        <a:p>
          <a:endParaRPr lang="en-US"/>
        </a:p>
      </dgm:t>
    </dgm:pt>
    <dgm:pt modelId="{5821C939-F382-469D-A95B-862DA671C0D3}">
      <dgm:prSet/>
      <dgm:spPr/>
      <dgm:t>
        <a:bodyPr/>
        <a:lstStyle/>
        <a:p>
          <a:pPr>
            <a:defRPr cap="all"/>
          </a:pPr>
          <a:r>
            <a:rPr lang="fr-FR"/>
            <a:t>En Suisse</a:t>
          </a:r>
          <a:endParaRPr lang="en-US"/>
        </a:p>
      </dgm:t>
    </dgm:pt>
    <dgm:pt modelId="{5A5D3ED9-503D-4F45-9D69-22FB3C69DD50}" type="parTrans" cxnId="{9F656194-907F-4DC4-9D23-D388F6059D18}">
      <dgm:prSet/>
      <dgm:spPr/>
      <dgm:t>
        <a:bodyPr/>
        <a:lstStyle/>
        <a:p>
          <a:endParaRPr lang="en-US"/>
        </a:p>
      </dgm:t>
    </dgm:pt>
    <dgm:pt modelId="{31E0EAEA-A7FC-449F-887F-7F7D9A117B1F}" type="sibTrans" cxnId="{9F656194-907F-4DC4-9D23-D388F6059D18}">
      <dgm:prSet/>
      <dgm:spPr/>
      <dgm:t>
        <a:bodyPr/>
        <a:lstStyle/>
        <a:p>
          <a:endParaRPr lang="en-US"/>
        </a:p>
      </dgm:t>
    </dgm:pt>
    <dgm:pt modelId="{D9A3B861-413C-4BED-8B15-D1B47E03F3B5}" type="pres">
      <dgm:prSet presAssocID="{11791A3D-A421-490A-AE08-62FA6A7D1B8D}" presName="root" presStyleCnt="0">
        <dgm:presLayoutVars>
          <dgm:dir/>
          <dgm:resizeHandles val="exact"/>
        </dgm:presLayoutVars>
      </dgm:prSet>
      <dgm:spPr/>
    </dgm:pt>
    <dgm:pt modelId="{36C7BF45-3571-4CF4-8838-6B82C5243830}" type="pres">
      <dgm:prSet presAssocID="{7AF8BAA8-A6E8-4015-A73A-DB30F5414D42}" presName="compNode" presStyleCnt="0"/>
      <dgm:spPr/>
    </dgm:pt>
    <dgm:pt modelId="{19653D4E-2648-4E24-9D0E-6B69E658FE22}" type="pres">
      <dgm:prSet presAssocID="{7AF8BAA8-A6E8-4015-A73A-DB30F5414D42}" presName="iconBgRect" presStyleLbl="bgShp" presStyleIdx="0" presStyleCnt="4"/>
      <dgm:spPr/>
    </dgm:pt>
    <dgm:pt modelId="{B09A174D-6AFE-4F7E-B1D6-335A7978F99E}" type="pres">
      <dgm:prSet presAssocID="{7AF8BAA8-A6E8-4015-A73A-DB30F5414D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3C1CABE1-345C-4902-BC3A-BD285C1F9A99}" type="pres">
      <dgm:prSet presAssocID="{7AF8BAA8-A6E8-4015-A73A-DB30F5414D42}" presName="spaceRect" presStyleCnt="0"/>
      <dgm:spPr/>
    </dgm:pt>
    <dgm:pt modelId="{7532DB72-F260-4826-B4B3-47A034F463CE}" type="pres">
      <dgm:prSet presAssocID="{7AF8BAA8-A6E8-4015-A73A-DB30F5414D42}" presName="textRect" presStyleLbl="revTx" presStyleIdx="0" presStyleCnt="4">
        <dgm:presLayoutVars>
          <dgm:chMax val="1"/>
          <dgm:chPref val="1"/>
        </dgm:presLayoutVars>
      </dgm:prSet>
      <dgm:spPr/>
    </dgm:pt>
    <dgm:pt modelId="{DF57544F-F031-42D7-AF5A-C414904101D9}" type="pres">
      <dgm:prSet presAssocID="{5D6354A8-D931-4348-8761-3CD3B4B05FC1}" presName="sibTrans" presStyleCnt="0"/>
      <dgm:spPr/>
    </dgm:pt>
    <dgm:pt modelId="{EAB7D08C-7D21-4BE0-B784-70BD69E8D0B5}" type="pres">
      <dgm:prSet presAssocID="{B0BFF7FE-AF82-4A26-AEAD-649FD7FBEF05}" presName="compNode" presStyleCnt="0"/>
      <dgm:spPr/>
    </dgm:pt>
    <dgm:pt modelId="{672283FA-9BA5-4ACC-BA29-EF5524039812}" type="pres">
      <dgm:prSet presAssocID="{B0BFF7FE-AF82-4A26-AEAD-649FD7FBEF05}" presName="iconBgRect" presStyleLbl="bgShp" presStyleIdx="1" presStyleCnt="4"/>
      <dgm:spPr/>
    </dgm:pt>
    <dgm:pt modelId="{681AB7CB-EAD6-4C77-9A66-1B2E2474AE74}" type="pres">
      <dgm:prSet presAssocID="{B0BFF7FE-AF82-4A26-AEAD-649FD7FBEF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ère"/>
        </a:ext>
      </dgm:extLst>
    </dgm:pt>
    <dgm:pt modelId="{BB1FCAA4-7A6E-4B25-AD40-839B70AAA55F}" type="pres">
      <dgm:prSet presAssocID="{B0BFF7FE-AF82-4A26-AEAD-649FD7FBEF05}" presName="spaceRect" presStyleCnt="0"/>
      <dgm:spPr/>
    </dgm:pt>
    <dgm:pt modelId="{33D94D2D-681C-4301-9756-7B109EDB8960}" type="pres">
      <dgm:prSet presAssocID="{B0BFF7FE-AF82-4A26-AEAD-649FD7FBEF05}" presName="textRect" presStyleLbl="revTx" presStyleIdx="1" presStyleCnt="4">
        <dgm:presLayoutVars>
          <dgm:chMax val="1"/>
          <dgm:chPref val="1"/>
        </dgm:presLayoutVars>
      </dgm:prSet>
      <dgm:spPr/>
    </dgm:pt>
    <dgm:pt modelId="{23874FCB-8DFC-4AB6-A974-FC84681013B7}" type="pres">
      <dgm:prSet presAssocID="{FA8CB73D-E105-470A-9769-7F9CA87106BB}" presName="sibTrans" presStyleCnt="0"/>
      <dgm:spPr/>
    </dgm:pt>
    <dgm:pt modelId="{269DC6FE-4784-4DFE-8202-9E840253A54A}" type="pres">
      <dgm:prSet presAssocID="{8C1B9EDA-F591-4AAD-A720-7EC7AB48347C}" presName="compNode" presStyleCnt="0"/>
      <dgm:spPr/>
    </dgm:pt>
    <dgm:pt modelId="{6D4E2811-7D6F-4A63-8C26-9E632749D42F}" type="pres">
      <dgm:prSet presAssocID="{8C1B9EDA-F591-4AAD-A720-7EC7AB48347C}" presName="iconBgRect" presStyleLbl="bgShp" presStyleIdx="2" presStyleCnt="4"/>
      <dgm:spPr/>
    </dgm:pt>
    <dgm:pt modelId="{C0D69D0D-05F1-410E-A854-769A39A08FD8}" type="pres">
      <dgm:prSet presAssocID="{8C1B9EDA-F591-4AAD-A720-7EC7AB4834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C1B17180-F463-4EFE-A0B7-EA60BC2C1C57}" type="pres">
      <dgm:prSet presAssocID="{8C1B9EDA-F591-4AAD-A720-7EC7AB48347C}" presName="spaceRect" presStyleCnt="0"/>
      <dgm:spPr/>
    </dgm:pt>
    <dgm:pt modelId="{6F8E2EE9-A49E-4290-8D62-CA1CC53B0549}" type="pres">
      <dgm:prSet presAssocID="{8C1B9EDA-F591-4AAD-A720-7EC7AB48347C}" presName="textRect" presStyleLbl="revTx" presStyleIdx="2" presStyleCnt="4">
        <dgm:presLayoutVars>
          <dgm:chMax val="1"/>
          <dgm:chPref val="1"/>
        </dgm:presLayoutVars>
      </dgm:prSet>
      <dgm:spPr/>
    </dgm:pt>
    <dgm:pt modelId="{FB480C08-3E66-43F8-8B3D-8847C249BAA5}" type="pres">
      <dgm:prSet presAssocID="{7F11ADD4-BA71-4D83-B13A-2034D6360A29}" presName="sibTrans" presStyleCnt="0"/>
      <dgm:spPr/>
    </dgm:pt>
    <dgm:pt modelId="{204AAEEA-728F-4747-8CAD-B70C8DEDDE06}" type="pres">
      <dgm:prSet presAssocID="{5821C939-F382-469D-A95B-862DA671C0D3}" presName="compNode" presStyleCnt="0"/>
      <dgm:spPr/>
    </dgm:pt>
    <dgm:pt modelId="{5B7FE217-8453-4FB5-B5CF-211C1450402D}" type="pres">
      <dgm:prSet presAssocID="{5821C939-F382-469D-A95B-862DA671C0D3}" presName="iconBgRect" presStyleLbl="bgShp" presStyleIdx="3" presStyleCnt="4"/>
      <dgm:spPr/>
    </dgm:pt>
    <dgm:pt modelId="{47BC81F8-0289-4396-8DEE-5B64626CB055}" type="pres">
      <dgm:prSet presAssocID="{5821C939-F382-469D-A95B-862DA671C0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2CB8765-2840-4E1A-B568-15AFBE876CD1}" type="pres">
      <dgm:prSet presAssocID="{5821C939-F382-469D-A95B-862DA671C0D3}" presName="spaceRect" presStyleCnt="0"/>
      <dgm:spPr/>
    </dgm:pt>
    <dgm:pt modelId="{EB39F23B-0B19-4EF2-A1CF-3DA110674BF3}" type="pres">
      <dgm:prSet presAssocID="{5821C939-F382-469D-A95B-862DA671C0D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FA3A2C-6A0C-4932-8FA1-C9B8C3A25DDE}" srcId="{11791A3D-A421-490A-AE08-62FA6A7D1B8D}" destId="{7AF8BAA8-A6E8-4015-A73A-DB30F5414D42}" srcOrd="0" destOrd="0" parTransId="{16A12D5C-B1CE-44F5-A86C-D2B213C5F779}" sibTransId="{5D6354A8-D931-4348-8761-3CD3B4B05FC1}"/>
    <dgm:cxn modelId="{8156D234-3680-4575-83AC-E49E14D2BF75}" srcId="{11791A3D-A421-490A-AE08-62FA6A7D1B8D}" destId="{B0BFF7FE-AF82-4A26-AEAD-649FD7FBEF05}" srcOrd="1" destOrd="0" parTransId="{E026A0CA-8AF3-4AA9-BBFB-751952AEDDE7}" sibTransId="{FA8CB73D-E105-470A-9769-7F9CA87106BB}"/>
    <dgm:cxn modelId="{869F5C39-2BA2-4AF3-941D-5603011F1DD5}" srcId="{11791A3D-A421-490A-AE08-62FA6A7D1B8D}" destId="{8C1B9EDA-F591-4AAD-A720-7EC7AB48347C}" srcOrd="2" destOrd="0" parTransId="{9C5E74EB-481B-48EE-B331-F2B83931E5B4}" sibTransId="{7F11ADD4-BA71-4D83-B13A-2034D6360A29}"/>
    <dgm:cxn modelId="{C71C235F-7670-4B8B-8332-A70682BEF2A0}" type="presOf" srcId="{5821C939-F382-469D-A95B-862DA671C0D3}" destId="{EB39F23B-0B19-4EF2-A1CF-3DA110674BF3}" srcOrd="0" destOrd="0" presId="urn:microsoft.com/office/officeart/2018/5/layout/IconCircleLabelList"/>
    <dgm:cxn modelId="{D0CA3B88-5F8C-443F-A979-0C14210AA45A}" type="presOf" srcId="{11791A3D-A421-490A-AE08-62FA6A7D1B8D}" destId="{D9A3B861-413C-4BED-8B15-D1B47E03F3B5}" srcOrd="0" destOrd="0" presId="urn:microsoft.com/office/officeart/2018/5/layout/IconCircleLabelList"/>
    <dgm:cxn modelId="{9F656194-907F-4DC4-9D23-D388F6059D18}" srcId="{11791A3D-A421-490A-AE08-62FA6A7D1B8D}" destId="{5821C939-F382-469D-A95B-862DA671C0D3}" srcOrd="3" destOrd="0" parTransId="{5A5D3ED9-503D-4F45-9D69-22FB3C69DD50}" sibTransId="{31E0EAEA-A7FC-449F-887F-7F7D9A117B1F}"/>
    <dgm:cxn modelId="{9343ACCA-830C-45B1-B65C-784AB45AD3EC}" type="presOf" srcId="{7AF8BAA8-A6E8-4015-A73A-DB30F5414D42}" destId="{7532DB72-F260-4826-B4B3-47A034F463CE}" srcOrd="0" destOrd="0" presId="urn:microsoft.com/office/officeart/2018/5/layout/IconCircleLabelList"/>
    <dgm:cxn modelId="{0ADEB0D8-A03C-4B91-AFFA-0B34E29806BB}" type="presOf" srcId="{B0BFF7FE-AF82-4A26-AEAD-649FD7FBEF05}" destId="{33D94D2D-681C-4301-9756-7B109EDB8960}" srcOrd="0" destOrd="0" presId="urn:microsoft.com/office/officeart/2018/5/layout/IconCircleLabelList"/>
    <dgm:cxn modelId="{AF4451FB-EE42-402E-9870-044BB6966EBC}" type="presOf" srcId="{8C1B9EDA-F591-4AAD-A720-7EC7AB48347C}" destId="{6F8E2EE9-A49E-4290-8D62-CA1CC53B0549}" srcOrd="0" destOrd="0" presId="urn:microsoft.com/office/officeart/2018/5/layout/IconCircleLabelList"/>
    <dgm:cxn modelId="{59A430A0-BC9D-4DA6-926C-EFD4C40BDD87}" type="presParOf" srcId="{D9A3B861-413C-4BED-8B15-D1B47E03F3B5}" destId="{36C7BF45-3571-4CF4-8838-6B82C5243830}" srcOrd="0" destOrd="0" presId="urn:microsoft.com/office/officeart/2018/5/layout/IconCircleLabelList"/>
    <dgm:cxn modelId="{EBF86113-934F-4B4A-9370-CFCB980070DC}" type="presParOf" srcId="{36C7BF45-3571-4CF4-8838-6B82C5243830}" destId="{19653D4E-2648-4E24-9D0E-6B69E658FE22}" srcOrd="0" destOrd="0" presId="urn:microsoft.com/office/officeart/2018/5/layout/IconCircleLabelList"/>
    <dgm:cxn modelId="{1288C99F-C8B2-4D59-86B5-DC8FCB4BFB94}" type="presParOf" srcId="{36C7BF45-3571-4CF4-8838-6B82C5243830}" destId="{B09A174D-6AFE-4F7E-B1D6-335A7978F99E}" srcOrd="1" destOrd="0" presId="urn:microsoft.com/office/officeart/2018/5/layout/IconCircleLabelList"/>
    <dgm:cxn modelId="{104D92DB-0F2B-4157-AE60-FBCDC3D73A81}" type="presParOf" srcId="{36C7BF45-3571-4CF4-8838-6B82C5243830}" destId="{3C1CABE1-345C-4902-BC3A-BD285C1F9A99}" srcOrd="2" destOrd="0" presId="urn:microsoft.com/office/officeart/2018/5/layout/IconCircleLabelList"/>
    <dgm:cxn modelId="{ADEFBB71-B072-4428-ABB0-287BBC621B30}" type="presParOf" srcId="{36C7BF45-3571-4CF4-8838-6B82C5243830}" destId="{7532DB72-F260-4826-B4B3-47A034F463CE}" srcOrd="3" destOrd="0" presId="urn:microsoft.com/office/officeart/2018/5/layout/IconCircleLabelList"/>
    <dgm:cxn modelId="{E7D74A7D-3C01-428F-BBCA-E1C3A51E45C5}" type="presParOf" srcId="{D9A3B861-413C-4BED-8B15-D1B47E03F3B5}" destId="{DF57544F-F031-42D7-AF5A-C414904101D9}" srcOrd="1" destOrd="0" presId="urn:microsoft.com/office/officeart/2018/5/layout/IconCircleLabelList"/>
    <dgm:cxn modelId="{BC703561-D98C-4CF4-BA16-7C47A5DF12A9}" type="presParOf" srcId="{D9A3B861-413C-4BED-8B15-D1B47E03F3B5}" destId="{EAB7D08C-7D21-4BE0-B784-70BD69E8D0B5}" srcOrd="2" destOrd="0" presId="urn:microsoft.com/office/officeart/2018/5/layout/IconCircleLabelList"/>
    <dgm:cxn modelId="{91056DBF-4E84-4DE5-B744-B07FA63E029C}" type="presParOf" srcId="{EAB7D08C-7D21-4BE0-B784-70BD69E8D0B5}" destId="{672283FA-9BA5-4ACC-BA29-EF5524039812}" srcOrd="0" destOrd="0" presId="urn:microsoft.com/office/officeart/2018/5/layout/IconCircleLabelList"/>
    <dgm:cxn modelId="{88510414-B240-40C2-BD1B-AA3599E7994F}" type="presParOf" srcId="{EAB7D08C-7D21-4BE0-B784-70BD69E8D0B5}" destId="{681AB7CB-EAD6-4C77-9A66-1B2E2474AE74}" srcOrd="1" destOrd="0" presId="urn:microsoft.com/office/officeart/2018/5/layout/IconCircleLabelList"/>
    <dgm:cxn modelId="{EC53B118-B8AE-41D6-8197-7089D9AAE6FD}" type="presParOf" srcId="{EAB7D08C-7D21-4BE0-B784-70BD69E8D0B5}" destId="{BB1FCAA4-7A6E-4B25-AD40-839B70AAA55F}" srcOrd="2" destOrd="0" presId="urn:microsoft.com/office/officeart/2018/5/layout/IconCircleLabelList"/>
    <dgm:cxn modelId="{C57CE11E-395C-4E22-B8D7-F29EC5DE1A53}" type="presParOf" srcId="{EAB7D08C-7D21-4BE0-B784-70BD69E8D0B5}" destId="{33D94D2D-681C-4301-9756-7B109EDB8960}" srcOrd="3" destOrd="0" presId="urn:microsoft.com/office/officeart/2018/5/layout/IconCircleLabelList"/>
    <dgm:cxn modelId="{F56B4C37-46BC-409C-A5C5-E2369F94BDA9}" type="presParOf" srcId="{D9A3B861-413C-4BED-8B15-D1B47E03F3B5}" destId="{23874FCB-8DFC-4AB6-A974-FC84681013B7}" srcOrd="3" destOrd="0" presId="urn:microsoft.com/office/officeart/2018/5/layout/IconCircleLabelList"/>
    <dgm:cxn modelId="{8FDABE51-F20F-4A65-8236-88714306ED04}" type="presParOf" srcId="{D9A3B861-413C-4BED-8B15-D1B47E03F3B5}" destId="{269DC6FE-4784-4DFE-8202-9E840253A54A}" srcOrd="4" destOrd="0" presId="urn:microsoft.com/office/officeart/2018/5/layout/IconCircleLabelList"/>
    <dgm:cxn modelId="{13926B31-2EA6-4C79-B301-0DDBBC5F2E99}" type="presParOf" srcId="{269DC6FE-4784-4DFE-8202-9E840253A54A}" destId="{6D4E2811-7D6F-4A63-8C26-9E632749D42F}" srcOrd="0" destOrd="0" presId="urn:microsoft.com/office/officeart/2018/5/layout/IconCircleLabelList"/>
    <dgm:cxn modelId="{C8E8AAB8-9B99-403C-B0EC-B4B2587614F2}" type="presParOf" srcId="{269DC6FE-4784-4DFE-8202-9E840253A54A}" destId="{C0D69D0D-05F1-410E-A854-769A39A08FD8}" srcOrd="1" destOrd="0" presId="urn:microsoft.com/office/officeart/2018/5/layout/IconCircleLabelList"/>
    <dgm:cxn modelId="{EF555012-FBF3-46B7-8825-BAAB8D80B51C}" type="presParOf" srcId="{269DC6FE-4784-4DFE-8202-9E840253A54A}" destId="{C1B17180-F463-4EFE-A0B7-EA60BC2C1C57}" srcOrd="2" destOrd="0" presId="urn:microsoft.com/office/officeart/2018/5/layout/IconCircleLabelList"/>
    <dgm:cxn modelId="{68894C25-A65B-4B2A-809E-5ED0AE471C7C}" type="presParOf" srcId="{269DC6FE-4784-4DFE-8202-9E840253A54A}" destId="{6F8E2EE9-A49E-4290-8D62-CA1CC53B0549}" srcOrd="3" destOrd="0" presId="urn:microsoft.com/office/officeart/2018/5/layout/IconCircleLabelList"/>
    <dgm:cxn modelId="{9A8CA148-9A81-4A22-80E7-507C31648C22}" type="presParOf" srcId="{D9A3B861-413C-4BED-8B15-D1B47E03F3B5}" destId="{FB480C08-3E66-43F8-8B3D-8847C249BAA5}" srcOrd="5" destOrd="0" presId="urn:microsoft.com/office/officeart/2018/5/layout/IconCircleLabelList"/>
    <dgm:cxn modelId="{7814E8B8-9F21-4B28-B9C7-61D7388414E5}" type="presParOf" srcId="{D9A3B861-413C-4BED-8B15-D1B47E03F3B5}" destId="{204AAEEA-728F-4747-8CAD-B70C8DEDDE06}" srcOrd="6" destOrd="0" presId="urn:microsoft.com/office/officeart/2018/5/layout/IconCircleLabelList"/>
    <dgm:cxn modelId="{2DFD954A-A517-48C7-8384-48480341D08D}" type="presParOf" srcId="{204AAEEA-728F-4747-8CAD-B70C8DEDDE06}" destId="{5B7FE217-8453-4FB5-B5CF-211C1450402D}" srcOrd="0" destOrd="0" presId="urn:microsoft.com/office/officeart/2018/5/layout/IconCircleLabelList"/>
    <dgm:cxn modelId="{8624B8D7-867A-46A4-8680-79C9C996B13D}" type="presParOf" srcId="{204AAEEA-728F-4747-8CAD-B70C8DEDDE06}" destId="{47BC81F8-0289-4396-8DEE-5B64626CB055}" srcOrd="1" destOrd="0" presId="urn:microsoft.com/office/officeart/2018/5/layout/IconCircleLabelList"/>
    <dgm:cxn modelId="{4B1BA39A-4A8F-4C69-9207-5E75F248F71A}" type="presParOf" srcId="{204AAEEA-728F-4747-8CAD-B70C8DEDDE06}" destId="{D2CB8765-2840-4E1A-B568-15AFBE876CD1}" srcOrd="2" destOrd="0" presId="urn:microsoft.com/office/officeart/2018/5/layout/IconCircleLabelList"/>
    <dgm:cxn modelId="{C2D7CEE8-735D-40AD-AD42-7CFC16C16137}" type="presParOf" srcId="{204AAEEA-728F-4747-8CAD-B70C8DEDDE06}" destId="{EB39F23B-0B19-4EF2-A1CF-3DA110674B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512B58-2A7C-4465-9348-E8BD96C0FF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A62B0B-7841-4CF2-9B32-8A630F14E342}">
      <dgm:prSet/>
      <dgm:spPr/>
      <dgm:t>
        <a:bodyPr/>
        <a:lstStyle/>
        <a:p>
          <a:r>
            <a:rPr lang="fr-FR"/>
            <a:t>Nous avons créé  comme indicateurs: L’ émission de CO2 par rapport à la consommation d’ électricité; Le PIB par rapport à la population active.</a:t>
          </a:r>
          <a:endParaRPr lang="en-US"/>
        </a:p>
      </dgm:t>
    </dgm:pt>
    <dgm:pt modelId="{ACE194C9-1D6D-478A-B994-7F82AB207EDC}" type="parTrans" cxnId="{8F789567-EA2E-46B4-B618-A71C000EB22B}">
      <dgm:prSet/>
      <dgm:spPr/>
      <dgm:t>
        <a:bodyPr/>
        <a:lstStyle/>
        <a:p>
          <a:endParaRPr lang="en-US"/>
        </a:p>
      </dgm:t>
    </dgm:pt>
    <dgm:pt modelId="{0E69EC30-06BA-4F1E-A8FE-188CBA9A7515}" type="sibTrans" cxnId="{8F789567-EA2E-46B4-B618-A71C000EB22B}">
      <dgm:prSet/>
      <dgm:spPr/>
      <dgm:t>
        <a:bodyPr/>
        <a:lstStyle/>
        <a:p>
          <a:endParaRPr lang="en-US"/>
        </a:p>
      </dgm:t>
    </dgm:pt>
    <dgm:pt modelId="{4FAD3E8E-DF4D-4E72-BE48-12E2CCC53CE9}">
      <dgm:prSet/>
      <dgm:spPr/>
      <dgm:t>
        <a:bodyPr/>
        <a:lstStyle/>
        <a:p>
          <a:r>
            <a:rPr lang="fr-FR"/>
            <a:t>Après notre étude, nous pensons qu’il faudrait investir en Luxembourg, au Qatar ou en Suisse.</a:t>
          </a:r>
          <a:endParaRPr lang="en-US"/>
        </a:p>
      </dgm:t>
    </dgm:pt>
    <dgm:pt modelId="{9051E657-C6D7-4E34-BB81-F8044428CDF9}" type="parTrans" cxnId="{FEB9A7AE-AAAB-4159-8144-1EE320FE700B}">
      <dgm:prSet/>
      <dgm:spPr/>
      <dgm:t>
        <a:bodyPr/>
        <a:lstStyle/>
        <a:p>
          <a:endParaRPr lang="en-US"/>
        </a:p>
      </dgm:t>
    </dgm:pt>
    <dgm:pt modelId="{287E78EF-8CB3-4DBC-B8A5-FAE5A817CFAF}" type="sibTrans" cxnId="{FEB9A7AE-AAAB-4159-8144-1EE320FE700B}">
      <dgm:prSet/>
      <dgm:spPr/>
      <dgm:t>
        <a:bodyPr/>
        <a:lstStyle/>
        <a:p>
          <a:endParaRPr lang="en-US"/>
        </a:p>
      </dgm:t>
    </dgm:pt>
    <dgm:pt modelId="{31E2D41A-4217-49C4-944E-49F5D6D1FAB9}">
      <dgm:prSet/>
      <dgm:spPr/>
      <dgm:t>
        <a:bodyPr/>
        <a:lstStyle/>
        <a:p>
          <a:r>
            <a:rPr lang="fr-FR"/>
            <a:t>Cependant, ces pays sont-ils stables? Dans le futur, n’auront-ont pas de risques météorologiques?</a:t>
          </a:r>
          <a:endParaRPr lang="en-US"/>
        </a:p>
      </dgm:t>
    </dgm:pt>
    <dgm:pt modelId="{DC0428A2-F383-4BEE-B326-EF3582E6C6DE}" type="parTrans" cxnId="{4FF67A7B-9C76-41F7-9456-A5A7AF490519}">
      <dgm:prSet/>
      <dgm:spPr/>
      <dgm:t>
        <a:bodyPr/>
        <a:lstStyle/>
        <a:p>
          <a:endParaRPr lang="en-US"/>
        </a:p>
      </dgm:t>
    </dgm:pt>
    <dgm:pt modelId="{21D5433F-357B-4490-9058-B8E97C1CE2CE}" type="sibTrans" cxnId="{4FF67A7B-9C76-41F7-9456-A5A7AF490519}">
      <dgm:prSet/>
      <dgm:spPr/>
      <dgm:t>
        <a:bodyPr/>
        <a:lstStyle/>
        <a:p>
          <a:endParaRPr lang="en-US"/>
        </a:p>
      </dgm:t>
    </dgm:pt>
    <dgm:pt modelId="{3F1703BB-08C6-4398-9BB8-82F3ED9C106B}" type="pres">
      <dgm:prSet presAssocID="{E7512B58-2A7C-4465-9348-E8BD96C0FF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B38DD-7ECC-4FCA-BAA7-DEF8211433DE}" type="pres">
      <dgm:prSet presAssocID="{D0A62B0B-7841-4CF2-9B32-8A630F14E342}" presName="hierRoot1" presStyleCnt="0"/>
      <dgm:spPr/>
    </dgm:pt>
    <dgm:pt modelId="{203A43AC-FDE5-4CD5-B085-63E15DAB7213}" type="pres">
      <dgm:prSet presAssocID="{D0A62B0B-7841-4CF2-9B32-8A630F14E342}" presName="composite" presStyleCnt="0"/>
      <dgm:spPr/>
    </dgm:pt>
    <dgm:pt modelId="{6889B492-364E-47CB-8D96-6CE2EB9A97F7}" type="pres">
      <dgm:prSet presAssocID="{D0A62B0B-7841-4CF2-9B32-8A630F14E342}" presName="background" presStyleLbl="node0" presStyleIdx="0" presStyleCnt="3"/>
      <dgm:spPr/>
    </dgm:pt>
    <dgm:pt modelId="{E06FC8BA-D312-4F3E-8C9D-7C85E777AEC7}" type="pres">
      <dgm:prSet presAssocID="{D0A62B0B-7841-4CF2-9B32-8A630F14E342}" presName="text" presStyleLbl="fgAcc0" presStyleIdx="0" presStyleCnt="3">
        <dgm:presLayoutVars>
          <dgm:chPref val="3"/>
        </dgm:presLayoutVars>
      </dgm:prSet>
      <dgm:spPr/>
    </dgm:pt>
    <dgm:pt modelId="{4C8722F8-3FA4-47FC-8A5B-ED4A60F4E68E}" type="pres">
      <dgm:prSet presAssocID="{D0A62B0B-7841-4CF2-9B32-8A630F14E342}" presName="hierChild2" presStyleCnt="0"/>
      <dgm:spPr/>
    </dgm:pt>
    <dgm:pt modelId="{99B9CE00-67CE-4C0A-BBAE-A5A5D9F94417}" type="pres">
      <dgm:prSet presAssocID="{4FAD3E8E-DF4D-4E72-BE48-12E2CCC53CE9}" presName="hierRoot1" presStyleCnt="0"/>
      <dgm:spPr/>
    </dgm:pt>
    <dgm:pt modelId="{A14604E7-6F77-465C-B7F2-DC4051D54873}" type="pres">
      <dgm:prSet presAssocID="{4FAD3E8E-DF4D-4E72-BE48-12E2CCC53CE9}" presName="composite" presStyleCnt="0"/>
      <dgm:spPr/>
    </dgm:pt>
    <dgm:pt modelId="{016EB7FC-9CEC-4B85-A80E-3EF0C9CC800F}" type="pres">
      <dgm:prSet presAssocID="{4FAD3E8E-DF4D-4E72-BE48-12E2CCC53CE9}" presName="background" presStyleLbl="node0" presStyleIdx="1" presStyleCnt="3"/>
      <dgm:spPr/>
    </dgm:pt>
    <dgm:pt modelId="{91AE2B82-C9B3-4C30-81EC-FC8408EC1FDC}" type="pres">
      <dgm:prSet presAssocID="{4FAD3E8E-DF4D-4E72-BE48-12E2CCC53CE9}" presName="text" presStyleLbl="fgAcc0" presStyleIdx="1" presStyleCnt="3">
        <dgm:presLayoutVars>
          <dgm:chPref val="3"/>
        </dgm:presLayoutVars>
      </dgm:prSet>
      <dgm:spPr/>
    </dgm:pt>
    <dgm:pt modelId="{87633C68-DAF8-42AD-84AF-771665F5DD41}" type="pres">
      <dgm:prSet presAssocID="{4FAD3E8E-DF4D-4E72-BE48-12E2CCC53CE9}" presName="hierChild2" presStyleCnt="0"/>
      <dgm:spPr/>
    </dgm:pt>
    <dgm:pt modelId="{FBD96AB8-9D22-4019-B692-1A3EE2C12691}" type="pres">
      <dgm:prSet presAssocID="{31E2D41A-4217-49C4-944E-49F5D6D1FAB9}" presName="hierRoot1" presStyleCnt="0"/>
      <dgm:spPr/>
    </dgm:pt>
    <dgm:pt modelId="{756BCA82-F8FA-4311-96C1-9BE44DB66843}" type="pres">
      <dgm:prSet presAssocID="{31E2D41A-4217-49C4-944E-49F5D6D1FAB9}" presName="composite" presStyleCnt="0"/>
      <dgm:spPr/>
    </dgm:pt>
    <dgm:pt modelId="{6221B31B-5170-4794-987E-B8D054CF1BF7}" type="pres">
      <dgm:prSet presAssocID="{31E2D41A-4217-49C4-944E-49F5D6D1FAB9}" presName="background" presStyleLbl="node0" presStyleIdx="2" presStyleCnt="3"/>
      <dgm:spPr/>
    </dgm:pt>
    <dgm:pt modelId="{8D6BFD1A-39A3-4E60-A731-3DDC5076F439}" type="pres">
      <dgm:prSet presAssocID="{31E2D41A-4217-49C4-944E-49F5D6D1FAB9}" presName="text" presStyleLbl="fgAcc0" presStyleIdx="2" presStyleCnt="3">
        <dgm:presLayoutVars>
          <dgm:chPref val="3"/>
        </dgm:presLayoutVars>
      </dgm:prSet>
      <dgm:spPr/>
    </dgm:pt>
    <dgm:pt modelId="{41E44C6B-A258-4500-92B1-E8E1D1365A9C}" type="pres">
      <dgm:prSet presAssocID="{31E2D41A-4217-49C4-944E-49F5D6D1FAB9}" presName="hierChild2" presStyleCnt="0"/>
      <dgm:spPr/>
    </dgm:pt>
  </dgm:ptLst>
  <dgm:cxnLst>
    <dgm:cxn modelId="{8F789567-EA2E-46B4-B618-A71C000EB22B}" srcId="{E7512B58-2A7C-4465-9348-E8BD96C0FF11}" destId="{D0A62B0B-7841-4CF2-9B32-8A630F14E342}" srcOrd="0" destOrd="0" parTransId="{ACE194C9-1D6D-478A-B994-7F82AB207EDC}" sibTransId="{0E69EC30-06BA-4F1E-A8FE-188CBA9A7515}"/>
    <dgm:cxn modelId="{821E9F4B-E968-45DA-A707-D859317CFFE2}" type="presOf" srcId="{31E2D41A-4217-49C4-944E-49F5D6D1FAB9}" destId="{8D6BFD1A-39A3-4E60-A731-3DDC5076F439}" srcOrd="0" destOrd="0" presId="urn:microsoft.com/office/officeart/2005/8/layout/hierarchy1"/>
    <dgm:cxn modelId="{4FF67A7B-9C76-41F7-9456-A5A7AF490519}" srcId="{E7512B58-2A7C-4465-9348-E8BD96C0FF11}" destId="{31E2D41A-4217-49C4-944E-49F5D6D1FAB9}" srcOrd="2" destOrd="0" parTransId="{DC0428A2-F383-4BEE-B326-EF3582E6C6DE}" sibTransId="{21D5433F-357B-4490-9058-B8E97C1CE2CE}"/>
    <dgm:cxn modelId="{FEB9A7AE-AAAB-4159-8144-1EE320FE700B}" srcId="{E7512B58-2A7C-4465-9348-E8BD96C0FF11}" destId="{4FAD3E8E-DF4D-4E72-BE48-12E2CCC53CE9}" srcOrd="1" destOrd="0" parTransId="{9051E657-C6D7-4E34-BB81-F8044428CDF9}" sibTransId="{287E78EF-8CB3-4DBC-B8A5-FAE5A817CFAF}"/>
    <dgm:cxn modelId="{6A5F69B6-A0FD-44AB-86C5-9EA24AF7380D}" type="presOf" srcId="{D0A62B0B-7841-4CF2-9B32-8A630F14E342}" destId="{E06FC8BA-D312-4F3E-8C9D-7C85E777AEC7}" srcOrd="0" destOrd="0" presId="urn:microsoft.com/office/officeart/2005/8/layout/hierarchy1"/>
    <dgm:cxn modelId="{2E70ACCA-60A2-4CDB-8DCD-97E587B9C028}" type="presOf" srcId="{E7512B58-2A7C-4465-9348-E8BD96C0FF11}" destId="{3F1703BB-08C6-4398-9BB8-82F3ED9C106B}" srcOrd="0" destOrd="0" presId="urn:microsoft.com/office/officeart/2005/8/layout/hierarchy1"/>
    <dgm:cxn modelId="{DBDAE6FC-1CEE-4999-8F3B-8B66C95D141E}" type="presOf" srcId="{4FAD3E8E-DF4D-4E72-BE48-12E2CCC53CE9}" destId="{91AE2B82-C9B3-4C30-81EC-FC8408EC1FDC}" srcOrd="0" destOrd="0" presId="urn:microsoft.com/office/officeart/2005/8/layout/hierarchy1"/>
    <dgm:cxn modelId="{0FB52D7D-7217-4132-94F3-1D80DDAF41D7}" type="presParOf" srcId="{3F1703BB-08C6-4398-9BB8-82F3ED9C106B}" destId="{940B38DD-7ECC-4FCA-BAA7-DEF8211433DE}" srcOrd="0" destOrd="0" presId="urn:microsoft.com/office/officeart/2005/8/layout/hierarchy1"/>
    <dgm:cxn modelId="{74BA80BF-9DCA-4C7A-BC10-485A23F18F58}" type="presParOf" srcId="{940B38DD-7ECC-4FCA-BAA7-DEF8211433DE}" destId="{203A43AC-FDE5-4CD5-B085-63E15DAB7213}" srcOrd="0" destOrd="0" presId="urn:microsoft.com/office/officeart/2005/8/layout/hierarchy1"/>
    <dgm:cxn modelId="{A3E24680-00E3-42D4-A9D9-A16CD763DE4B}" type="presParOf" srcId="{203A43AC-FDE5-4CD5-B085-63E15DAB7213}" destId="{6889B492-364E-47CB-8D96-6CE2EB9A97F7}" srcOrd="0" destOrd="0" presId="urn:microsoft.com/office/officeart/2005/8/layout/hierarchy1"/>
    <dgm:cxn modelId="{613AB020-A16D-4FF1-9EC5-F9BB5C738F6C}" type="presParOf" srcId="{203A43AC-FDE5-4CD5-B085-63E15DAB7213}" destId="{E06FC8BA-D312-4F3E-8C9D-7C85E777AEC7}" srcOrd="1" destOrd="0" presId="urn:microsoft.com/office/officeart/2005/8/layout/hierarchy1"/>
    <dgm:cxn modelId="{F1E17C96-9723-48D0-BCE9-B0CB928F33AD}" type="presParOf" srcId="{940B38DD-7ECC-4FCA-BAA7-DEF8211433DE}" destId="{4C8722F8-3FA4-47FC-8A5B-ED4A60F4E68E}" srcOrd="1" destOrd="0" presId="urn:microsoft.com/office/officeart/2005/8/layout/hierarchy1"/>
    <dgm:cxn modelId="{56B58E9B-5007-4187-8800-C29419FC35E6}" type="presParOf" srcId="{3F1703BB-08C6-4398-9BB8-82F3ED9C106B}" destId="{99B9CE00-67CE-4C0A-BBAE-A5A5D9F94417}" srcOrd="1" destOrd="0" presId="urn:microsoft.com/office/officeart/2005/8/layout/hierarchy1"/>
    <dgm:cxn modelId="{60C38879-A21D-4586-B31A-9A423083147E}" type="presParOf" srcId="{99B9CE00-67CE-4C0A-BBAE-A5A5D9F94417}" destId="{A14604E7-6F77-465C-B7F2-DC4051D54873}" srcOrd="0" destOrd="0" presId="urn:microsoft.com/office/officeart/2005/8/layout/hierarchy1"/>
    <dgm:cxn modelId="{33698987-5EDE-45CD-863C-5FAAF366B42B}" type="presParOf" srcId="{A14604E7-6F77-465C-B7F2-DC4051D54873}" destId="{016EB7FC-9CEC-4B85-A80E-3EF0C9CC800F}" srcOrd="0" destOrd="0" presId="urn:microsoft.com/office/officeart/2005/8/layout/hierarchy1"/>
    <dgm:cxn modelId="{7EB0AD5B-25C9-4071-80C3-A04F1FBEC300}" type="presParOf" srcId="{A14604E7-6F77-465C-B7F2-DC4051D54873}" destId="{91AE2B82-C9B3-4C30-81EC-FC8408EC1FDC}" srcOrd="1" destOrd="0" presId="urn:microsoft.com/office/officeart/2005/8/layout/hierarchy1"/>
    <dgm:cxn modelId="{7E24D996-B7CC-4C2B-9C73-924870B3C74F}" type="presParOf" srcId="{99B9CE00-67CE-4C0A-BBAE-A5A5D9F94417}" destId="{87633C68-DAF8-42AD-84AF-771665F5DD41}" srcOrd="1" destOrd="0" presId="urn:microsoft.com/office/officeart/2005/8/layout/hierarchy1"/>
    <dgm:cxn modelId="{F4A6F5C4-D715-4E34-9410-6B87175C7FB3}" type="presParOf" srcId="{3F1703BB-08C6-4398-9BB8-82F3ED9C106B}" destId="{FBD96AB8-9D22-4019-B692-1A3EE2C12691}" srcOrd="2" destOrd="0" presId="urn:microsoft.com/office/officeart/2005/8/layout/hierarchy1"/>
    <dgm:cxn modelId="{AC63B274-9CF5-40CB-B55F-604D5164B6C5}" type="presParOf" srcId="{FBD96AB8-9D22-4019-B692-1A3EE2C12691}" destId="{756BCA82-F8FA-4311-96C1-9BE44DB66843}" srcOrd="0" destOrd="0" presId="urn:microsoft.com/office/officeart/2005/8/layout/hierarchy1"/>
    <dgm:cxn modelId="{37BDF149-7B32-42E3-8D21-05D157C26700}" type="presParOf" srcId="{756BCA82-F8FA-4311-96C1-9BE44DB66843}" destId="{6221B31B-5170-4794-987E-B8D054CF1BF7}" srcOrd="0" destOrd="0" presId="urn:microsoft.com/office/officeart/2005/8/layout/hierarchy1"/>
    <dgm:cxn modelId="{ED539F97-9429-4E73-A72E-E0DAED45526F}" type="presParOf" srcId="{756BCA82-F8FA-4311-96C1-9BE44DB66843}" destId="{8D6BFD1A-39A3-4E60-A731-3DDC5076F439}" srcOrd="1" destOrd="0" presId="urn:microsoft.com/office/officeart/2005/8/layout/hierarchy1"/>
    <dgm:cxn modelId="{58888E97-7A33-4EEC-B243-5E6A26338210}" type="presParOf" srcId="{FBD96AB8-9D22-4019-B692-1A3EE2C12691}" destId="{41E44C6B-A258-4500-92B1-E8E1D1365A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23D4E-8466-438F-A5C1-7EB04C7B9A2B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8B0EA-6302-4F64-B01F-83E407F73129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Nous devons créer des indicateurs sur le risque ESG à partir des données de la banque mondiale.</a:t>
          </a:r>
          <a:endParaRPr lang="en-US" sz="3200" kern="1200" dirty="0"/>
        </a:p>
      </dsp:txBody>
      <dsp:txXfrm>
        <a:off x="585701" y="1069830"/>
        <a:ext cx="4337991" cy="2693452"/>
      </dsp:txXfrm>
    </dsp:sp>
    <dsp:sp modelId="{706E3165-C662-443C-9423-C75A5DCD1F10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8AED3-2F2F-48EF-9675-DEB8895F3051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Ceci dans le but de trouver dans quels pays investir.</a:t>
          </a:r>
          <a:endParaRPr lang="en-US" sz="3200" kern="1200"/>
        </a:p>
      </dsp:txBody>
      <dsp:txXfrm>
        <a:off x="6092527" y="106983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53D4E-2648-4E24-9D0E-6B69E658FE22}">
      <dsp:nvSpPr>
        <dsp:cNvPr id="0" name=""/>
        <dsp:cNvSpPr/>
      </dsp:nvSpPr>
      <dsp:spPr>
        <a:xfrm>
          <a:off x="973190" y="989816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A174D-6AFE-4F7E-B1D6-335A7978F99E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DB72-F260-4826-B4B3-47A034F463CE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Après notre analyse, nous pensons qu’il faudrait investir:</a:t>
          </a:r>
          <a:endParaRPr lang="en-US" sz="1300" kern="1200"/>
        </a:p>
      </dsp:txBody>
      <dsp:txXfrm>
        <a:off x="569079" y="2647707"/>
        <a:ext cx="2072362" cy="720000"/>
      </dsp:txXfrm>
    </dsp:sp>
    <dsp:sp modelId="{672283FA-9BA5-4ACC-BA29-EF5524039812}">
      <dsp:nvSpPr>
        <dsp:cNvPr id="0" name=""/>
        <dsp:cNvSpPr/>
      </dsp:nvSpPr>
      <dsp:spPr>
        <a:xfrm>
          <a:off x="3408216" y="989816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AB7CB-EAD6-4C77-9A66-1B2E2474AE74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94D2D-681C-4301-9756-7B109EDB8960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En Luxembourg</a:t>
          </a:r>
          <a:endParaRPr lang="en-US" sz="1300" kern="1200"/>
        </a:p>
      </dsp:txBody>
      <dsp:txXfrm>
        <a:off x="3004105" y="2647707"/>
        <a:ext cx="2072362" cy="720000"/>
      </dsp:txXfrm>
    </dsp:sp>
    <dsp:sp modelId="{6D4E2811-7D6F-4A63-8C26-9E632749D42F}">
      <dsp:nvSpPr>
        <dsp:cNvPr id="0" name=""/>
        <dsp:cNvSpPr/>
      </dsp:nvSpPr>
      <dsp:spPr>
        <a:xfrm>
          <a:off x="5843242" y="989816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69D0D-05F1-410E-A854-769A39A08FD8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E2EE9-A49E-4290-8D62-CA1CC53B0549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Au Qatar</a:t>
          </a:r>
          <a:endParaRPr lang="en-US" sz="1300" kern="1200"/>
        </a:p>
      </dsp:txBody>
      <dsp:txXfrm>
        <a:off x="5439131" y="2647707"/>
        <a:ext cx="2072362" cy="720000"/>
      </dsp:txXfrm>
    </dsp:sp>
    <dsp:sp modelId="{5B7FE217-8453-4FB5-B5CF-211C1450402D}">
      <dsp:nvSpPr>
        <dsp:cNvPr id="0" name=""/>
        <dsp:cNvSpPr/>
      </dsp:nvSpPr>
      <dsp:spPr>
        <a:xfrm>
          <a:off x="8278268" y="989816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C81F8-0289-4396-8DEE-5B64626CB055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9F23B-0B19-4EF2-A1CF-3DA110674BF3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300" kern="1200"/>
            <a:t>En Suisse</a:t>
          </a:r>
          <a:endParaRPr lang="en-US" sz="1300" kern="1200"/>
        </a:p>
      </dsp:txBody>
      <dsp:txXfrm>
        <a:off x="7874157" y="2647707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9B492-364E-47CB-8D96-6CE2EB9A97F7}">
      <dsp:nvSpPr>
        <dsp:cNvPr id="0" name=""/>
        <dsp:cNvSpPr/>
      </dsp:nvSpPr>
      <dsp:spPr>
        <a:xfrm>
          <a:off x="0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FC8BA-D312-4F3E-8C9D-7C85E777AEC7}">
      <dsp:nvSpPr>
        <dsp:cNvPr id="0" name=""/>
        <dsp:cNvSpPr/>
      </dsp:nvSpPr>
      <dsp:spPr>
        <a:xfrm>
          <a:off x="328612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Nous avons créé  comme indicateurs: L’ émission de CO2 par rapport à la consommation d’ électricité; Le PIB par rapport à la population active.</a:t>
          </a:r>
          <a:endParaRPr lang="en-US" sz="1600" kern="1200"/>
        </a:p>
      </dsp:txBody>
      <dsp:txXfrm>
        <a:off x="383617" y="1450847"/>
        <a:ext cx="2847502" cy="1768010"/>
      </dsp:txXfrm>
    </dsp:sp>
    <dsp:sp modelId="{016EB7FC-9CEC-4B85-A80E-3EF0C9CC800F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E2B82-C9B3-4C30-81EC-FC8408EC1FDC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Après notre étude, nous pensons qu’il faudrait investir en Luxembourg, au Qatar ou en Suisse.</a:t>
          </a:r>
          <a:endParaRPr lang="en-US" sz="1600" kern="1200"/>
        </a:p>
      </dsp:txBody>
      <dsp:txXfrm>
        <a:off x="3998355" y="1450847"/>
        <a:ext cx="2847502" cy="1768010"/>
      </dsp:txXfrm>
    </dsp:sp>
    <dsp:sp modelId="{6221B31B-5170-4794-987E-B8D054CF1BF7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BFD1A-39A3-4E60-A731-3DDC5076F439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Cependant, ces pays sont-ils stables? Dans le futur, n’auront-ont pas de risques météorologiques?</a:t>
          </a:r>
          <a:endParaRPr lang="en-US" sz="1600" kern="1200"/>
        </a:p>
      </dsp:txBody>
      <dsp:txXfrm>
        <a:off x="7613092" y="145084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28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08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54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3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38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5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8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3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99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Crayons colorés à l’intérieur d’un porte-crayon qui se trouve sur une table en bois">
            <a:extLst>
              <a:ext uri="{FF2B5EF4-FFF2-40B4-BE49-F238E27FC236}">
                <a16:creationId xmlns:a16="http://schemas.microsoft.com/office/drawing/2014/main" id="{A241202A-1724-D70E-D542-572BD1B8F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370B8C-9B69-F0BC-C313-697A28938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dirty="0"/>
              <a:t>Indicateurs ESG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3A745E-C5E8-941F-8FBC-D185D505C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1100" dirty="0">
                <a:solidFill>
                  <a:srgbClr val="FFFFFF"/>
                </a:solidFill>
              </a:rPr>
              <a:t>Omar Saip SY</a:t>
            </a:r>
          </a:p>
          <a:p>
            <a:pPr algn="ctr">
              <a:lnSpc>
                <a:spcPct val="100000"/>
              </a:lnSpc>
            </a:pPr>
            <a:r>
              <a:rPr lang="fr-FR" sz="1100" dirty="0">
                <a:solidFill>
                  <a:srgbClr val="FFFFFF"/>
                </a:solidFill>
              </a:rPr>
              <a:t>Nabil LOUDAOUI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80DF19-F0C9-7E48-071D-07AD8CFFB4C0}"/>
              </a:ext>
            </a:extLst>
          </p:cNvPr>
          <p:cNvSpPr txBox="1"/>
          <p:nvPr/>
        </p:nvSpPr>
        <p:spPr>
          <a:xfrm>
            <a:off x="4935794" y="4916129"/>
            <a:ext cx="22909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17 Novembre 2023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8764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4447B-6B91-DB99-E086-3C968B0B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5B0788-672C-6BA6-B69A-817A8562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783" y="3569925"/>
            <a:ext cx="3894422" cy="2739435"/>
          </a:xfrm>
        </p:spPr>
        <p:txBody>
          <a:bodyPr/>
          <a:lstStyle/>
          <a:p>
            <a:r>
              <a:rPr lang="fr-FR" dirty="0"/>
              <a:t>Les indicateurs étaient faciles à trouver.</a:t>
            </a:r>
          </a:p>
          <a:p>
            <a:r>
              <a:rPr lang="fr-FR" dirty="0"/>
              <a:t>Les axes d’analyse étaient évidents.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785ED47-12F3-A2B1-162B-30F36F8BA3BF}"/>
              </a:ext>
            </a:extLst>
          </p:cNvPr>
          <p:cNvSpPr txBox="1"/>
          <p:nvPr/>
        </p:nvSpPr>
        <p:spPr>
          <a:xfrm>
            <a:off x="6370063" y="3532964"/>
            <a:ext cx="41493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 stockage des données sur PHP </a:t>
            </a:r>
            <a:r>
              <a:rPr lang="fr-FR" sz="2400" dirty="0" err="1"/>
              <a:t>My</a:t>
            </a:r>
            <a:r>
              <a:rPr lang="fr-FR" sz="2400" dirty="0"/>
              <a:t> Admin.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Trouver les bons indicateurs à créer.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Données manquantes pour certaines années ou pays.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AF5EBD-5FC5-F760-3CBC-F9E9CC850C91}"/>
              </a:ext>
            </a:extLst>
          </p:cNvPr>
          <p:cNvSpPr txBox="1"/>
          <p:nvPr/>
        </p:nvSpPr>
        <p:spPr>
          <a:xfrm>
            <a:off x="1561243" y="2804781"/>
            <a:ext cx="1666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Facilités: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1D0FCF-B456-FF52-DD3C-C5891C3D9239}"/>
              </a:ext>
            </a:extLst>
          </p:cNvPr>
          <p:cNvSpPr txBox="1"/>
          <p:nvPr/>
        </p:nvSpPr>
        <p:spPr>
          <a:xfrm>
            <a:off x="7287822" y="2804780"/>
            <a:ext cx="196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Difficultés:</a:t>
            </a:r>
          </a:p>
        </p:txBody>
      </p:sp>
    </p:spTree>
    <p:extLst>
      <p:ext uri="{BB962C8B-B14F-4D97-AF65-F5344CB8AC3E}">
        <p14:creationId xmlns:p14="http://schemas.microsoft.com/office/powerpoint/2010/main" val="290557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624A4-F726-6D0E-4958-1BA7FD3A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2E97D96-6F20-B15D-15C2-6A2251504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679645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459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F2E0D7-51AA-8A6B-3D83-115B98F4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fr-FR" sz="52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pic>
        <p:nvPicPr>
          <p:cNvPr id="5" name="Picture 4" descr="Bureau avec des éléments de productivité">
            <a:extLst>
              <a:ext uri="{FF2B5EF4-FFF2-40B4-BE49-F238E27FC236}">
                <a16:creationId xmlns:a16="http://schemas.microsoft.com/office/drawing/2014/main" id="{0F8D3690-C4D8-0E73-6F63-A156824ED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9" r="20449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83A076-3B5C-1021-4584-922986CB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lnSpcReduction="10000"/>
          </a:bodyPr>
          <a:lstStyle/>
          <a:p>
            <a:r>
              <a:rPr lang="fr-FR" sz="1800" dirty="0"/>
              <a:t>Introduction</a:t>
            </a:r>
          </a:p>
          <a:p>
            <a:r>
              <a:rPr lang="fr-FR" sz="1800" dirty="0"/>
              <a:t>Problématique</a:t>
            </a:r>
          </a:p>
          <a:p>
            <a:r>
              <a:rPr lang="fr-FR" sz="1800" dirty="0"/>
              <a:t>Récupération et stockage des données</a:t>
            </a:r>
          </a:p>
          <a:p>
            <a:r>
              <a:rPr lang="fr-FR" sz="1800" dirty="0"/>
              <a:t>Tableau de Bord</a:t>
            </a:r>
          </a:p>
          <a:p>
            <a:r>
              <a:rPr lang="fr-FR" sz="1800" dirty="0"/>
              <a:t>Où investir?</a:t>
            </a:r>
          </a:p>
          <a:p>
            <a:r>
              <a:rPr lang="fr-FR" sz="1800" dirty="0"/>
              <a:t>Bilan</a:t>
            </a:r>
          </a:p>
          <a:p>
            <a:r>
              <a:rPr lang="fr-FR" sz="1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03767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6925A-B826-EB6C-E336-08A2D1DF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38340-5BBF-69D8-FBA3-277106925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sujet concerne les indicateurs ESG.</a:t>
            </a:r>
          </a:p>
          <a:p>
            <a:r>
              <a:rPr lang="fr-FR" dirty="0"/>
              <a:t>L’importance de mesurer le risque ESG est devenue cruciale.</a:t>
            </a:r>
          </a:p>
          <a:p>
            <a:r>
              <a:rPr lang="fr-FR" dirty="0"/>
              <a:t>La banque mondiale fournit des indicateurs clés sur ce sujet.</a:t>
            </a:r>
          </a:p>
          <a:p>
            <a:r>
              <a:rPr lang="fr-FR" dirty="0"/>
              <a:t>Quelle est notre problématique? Quels sont les pays avec les meilleurs risques ESG?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4207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FF9EB7-B22C-49A2-E577-BBD58F22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Problématique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DC3E350-1697-F878-88F0-1F1083124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0476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436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474EC-D0B9-2298-3248-D6BC0662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Récupération et stockage de données</a:t>
            </a:r>
          </a:p>
        </p:txBody>
      </p:sp>
      <p:pic>
        <p:nvPicPr>
          <p:cNvPr id="1026" name="Picture 2" descr="Banque mondiale / World bank - Centre de ressources et d'ingénierie  documentaires de l'INSP">
            <a:extLst>
              <a:ext uri="{FF2B5EF4-FFF2-40B4-BE49-F238E27FC236}">
                <a16:creationId xmlns:a16="http://schemas.microsoft.com/office/drawing/2014/main" id="{BFAD1EDA-48DA-8E7B-4C93-5A6BC15CF5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992" y="2986439"/>
            <a:ext cx="1400016" cy="11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cones Dossier, images Dossier png et ico">
            <a:extLst>
              <a:ext uri="{FF2B5EF4-FFF2-40B4-BE49-F238E27FC236}">
                <a16:creationId xmlns:a16="http://schemas.microsoft.com/office/drawing/2014/main" id="{449B09A4-8138-607C-97C8-FC488455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5" y="3015684"/>
            <a:ext cx="1179576" cy="11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- Icônes logo gratuites">
            <a:extLst>
              <a:ext uri="{FF2B5EF4-FFF2-40B4-BE49-F238E27FC236}">
                <a16:creationId xmlns:a16="http://schemas.microsoft.com/office/drawing/2014/main" id="{D6AF89F8-9DBA-E870-4928-704809F13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" y="5471601"/>
            <a:ext cx="990159" cy="99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- Icônes marques et logotypes gratuites">
            <a:extLst>
              <a:ext uri="{FF2B5EF4-FFF2-40B4-BE49-F238E27FC236}">
                <a16:creationId xmlns:a16="http://schemas.microsoft.com/office/drawing/2014/main" id="{7F452213-B367-466D-1085-DFD40B2E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55" y="5406388"/>
            <a:ext cx="1055372" cy="10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pMyAdmin | Framalibre">
            <a:extLst>
              <a:ext uri="{FF2B5EF4-FFF2-40B4-BE49-F238E27FC236}">
                <a16:creationId xmlns:a16="http://schemas.microsoft.com/office/drawing/2014/main" id="{7A4FDDF0-1901-E4EA-FA87-A70532462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60" y="5445808"/>
            <a:ext cx="1436106" cy="10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FD47B4-754A-F560-B814-28FB116CE627}"/>
              </a:ext>
            </a:extLst>
          </p:cNvPr>
          <p:cNvSpPr txBox="1"/>
          <p:nvPr/>
        </p:nvSpPr>
        <p:spPr>
          <a:xfrm>
            <a:off x="568960" y="2440464"/>
            <a:ext cx="296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Récupération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20DAD3-431D-3FB5-88E2-5EA7BAE35F06}"/>
              </a:ext>
            </a:extLst>
          </p:cNvPr>
          <p:cNvSpPr txBox="1"/>
          <p:nvPr/>
        </p:nvSpPr>
        <p:spPr>
          <a:xfrm>
            <a:off x="1125713" y="4760453"/>
            <a:ext cx="27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Stockage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3A3320-0A6A-0A4D-6CD3-611EAC0EE7BE}"/>
              </a:ext>
            </a:extLst>
          </p:cNvPr>
          <p:cNvSpPr txBox="1"/>
          <p:nvPr/>
        </p:nvSpPr>
        <p:spPr>
          <a:xfrm>
            <a:off x="7521207" y="226802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Extraction de données</a:t>
            </a:r>
          </a:p>
        </p:txBody>
      </p:sp>
      <p:pic>
        <p:nvPicPr>
          <p:cNvPr id="7" name="Picture 6" descr="Python - Icônes logo gratuites">
            <a:extLst>
              <a:ext uri="{FF2B5EF4-FFF2-40B4-BE49-F238E27FC236}">
                <a16:creationId xmlns:a16="http://schemas.microsoft.com/office/drawing/2014/main" id="{76AE1C09-0925-6967-729F-55BE666E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663" y="2986439"/>
            <a:ext cx="1208821" cy="120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cker - Icônes marques et logotypes gratuites">
            <a:extLst>
              <a:ext uri="{FF2B5EF4-FFF2-40B4-BE49-F238E27FC236}">
                <a16:creationId xmlns:a16="http://schemas.microsoft.com/office/drawing/2014/main" id="{108C8F5F-82B5-3808-34F1-47FC0D87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42" y="2897432"/>
            <a:ext cx="1297827" cy="1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hpMyAdmin | Framalibre">
            <a:extLst>
              <a:ext uri="{FF2B5EF4-FFF2-40B4-BE49-F238E27FC236}">
                <a16:creationId xmlns:a16="http://schemas.microsoft.com/office/drawing/2014/main" id="{11848393-5C6F-5DC0-914F-839EACA60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16" y="2897435"/>
            <a:ext cx="1834383" cy="12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BA95A45-56B4-06AE-1A38-7A0DF26A8B98}"/>
              </a:ext>
            </a:extLst>
          </p:cNvPr>
          <p:cNvCxnSpPr/>
          <p:nvPr/>
        </p:nvCxnSpPr>
        <p:spPr>
          <a:xfrm>
            <a:off x="5648960" y="2128158"/>
            <a:ext cx="0" cy="472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8AC7C91-FF99-C1BE-AF21-AA66F6FE87AB}"/>
              </a:ext>
            </a:extLst>
          </p:cNvPr>
          <p:cNvSpPr/>
          <p:nvPr/>
        </p:nvSpPr>
        <p:spPr>
          <a:xfrm>
            <a:off x="1536008" y="3546345"/>
            <a:ext cx="680147" cy="2489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0228882-D1C1-94EC-81E5-7FFF75CA748A}"/>
              </a:ext>
            </a:extLst>
          </p:cNvPr>
          <p:cNvSpPr/>
          <p:nvPr/>
        </p:nvSpPr>
        <p:spPr>
          <a:xfrm>
            <a:off x="7402664" y="3469932"/>
            <a:ext cx="680147" cy="2489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8D158EC-E9FA-506D-C3CC-BCC8CBB4BF43}"/>
              </a:ext>
            </a:extLst>
          </p:cNvPr>
          <p:cNvSpPr/>
          <p:nvPr/>
        </p:nvSpPr>
        <p:spPr>
          <a:xfrm>
            <a:off x="9788142" y="3462558"/>
            <a:ext cx="680147" cy="2489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6D67640-291D-C752-3B14-DB3743349390}"/>
              </a:ext>
            </a:extLst>
          </p:cNvPr>
          <p:cNvSpPr/>
          <p:nvPr/>
        </p:nvSpPr>
        <p:spPr>
          <a:xfrm>
            <a:off x="1195934" y="5809620"/>
            <a:ext cx="680147" cy="2489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D144A36-34D1-5488-6E0F-F932CC092326}"/>
              </a:ext>
            </a:extLst>
          </p:cNvPr>
          <p:cNvSpPr/>
          <p:nvPr/>
        </p:nvSpPr>
        <p:spPr>
          <a:xfrm>
            <a:off x="3105167" y="5809620"/>
            <a:ext cx="680147" cy="2489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27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618C4-2AC8-71FD-C1AB-D0111302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de bord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1DA2CD-0E7E-525C-7192-C944462DA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776303"/>
            <a:ext cx="5770880" cy="288544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A316988-50D6-1D99-E790-3B7E41F4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17" y="2776303"/>
            <a:ext cx="5655463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7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9F4EB7B-C189-F6FE-376F-60ACE541E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95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575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08AFB-5FFA-36CE-7EFA-9DA62741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diagramme, capture d’écran, ligne">
            <a:extLst>
              <a:ext uri="{FF2B5EF4-FFF2-40B4-BE49-F238E27FC236}">
                <a16:creationId xmlns:a16="http://schemas.microsoft.com/office/drawing/2014/main" id="{75C637C8-B6A1-DDA4-EA89-D99FE741A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23" y="2497753"/>
            <a:ext cx="5689177" cy="3224622"/>
          </a:xfrm>
        </p:spPr>
      </p:pic>
      <p:pic>
        <p:nvPicPr>
          <p:cNvPr id="7" name="Image 6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0821BF5E-3196-3C7D-52FE-15491E2D9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708" y="2497753"/>
            <a:ext cx="5572469" cy="32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84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DBAD05-B4D5-DA3D-6572-54528EF7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Où investir?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FA3CF3F-14D6-9782-019B-BFD26DB9A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58132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63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243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Neue Haas Grotesk Text Pro</vt:lpstr>
      <vt:lpstr>AccentBoxVTI</vt:lpstr>
      <vt:lpstr>Indicateurs ESG</vt:lpstr>
      <vt:lpstr>Sommaire</vt:lpstr>
      <vt:lpstr>Introduction</vt:lpstr>
      <vt:lpstr>Problématique</vt:lpstr>
      <vt:lpstr>Récupération et stockage de données</vt:lpstr>
      <vt:lpstr>Tableau de bord</vt:lpstr>
      <vt:lpstr>Présentation PowerPoint</vt:lpstr>
      <vt:lpstr>Présentation PowerPoint</vt:lpstr>
      <vt:lpstr>Où investir?</vt:lpstr>
      <vt:lpstr>Bilan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Indicateurs ESG</dc:title>
  <dc:creator>Omar Saip Sy</dc:creator>
  <cp:lastModifiedBy>Omar Saip Sy</cp:lastModifiedBy>
  <cp:revision>12</cp:revision>
  <dcterms:created xsi:type="dcterms:W3CDTF">2023-11-16T08:42:36Z</dcterms:created>
  <dcterms:modified xsi:type="dcterms:W3CDTF">2023-11-17T10:37:38Z</dcterms:modified>
</cp:coreProperties>
</file>