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3D1BF-29B8-4A44-F6FD-6255349F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617811-1C94-02DF-81D8-C50E6F97F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DD4197-ABF1-89F5-AF2D-CE2B30A4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3CD-B243-42F1-A658-555FDEBC7C50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5AB9C-755B-F89D-5A47-FC4E00B7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3DE22A-4B79-E673-7BA8-06A80E8A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2E4-25B9-4AF6-AA4C-C67DA3E24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82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9E72A-21F3-C3F8-5171-F4DBC78E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A94EB3-B082-9281-6F44-9A9010775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C1DF25-A4C7-2A21-701B-606E4BFA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3CD-B243-42F1-A658-555FDEBC7C50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122FD-FD94-1CFD-79CB-45AFD14E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6C4275-2DA9-16F1-187C-5126427F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2E4-25B9-4AF6-AA4C-C67DA3E24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18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F9D525-66AC-24A1-DF58-9B61ED5D3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D9A6F0-B057-086B-5DC9-56F437C31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0C6957-37BE-5BB6-EC33-A1F911B6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3CD-B243-42F1-A658-555FDEBC7C50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51A9DC-7E29-0ECE-0761-9699AFA7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12CE52-3D7C-E071-8894-983B74BC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2E4-25B9-4AF6-AA4C-C67DA3E24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86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358F-9C61-9D2A-F72F-B9331FA1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703C66-A01B-4E1C-3255-59010CA4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576E44-A75D-ACA7-3350-AE2B538F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3CD-B243-42F1-A658-555FDEBC7C50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2BA75E-F500-C625-ED4E-D0BF6E43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8C2AA3-20C0-78A3-B618-270BB302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2E4-25B9-4AF6-AA4C-C67DA3E24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76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CBAB0-BABA-994F-7A90-DDBF1283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08B1CD-F555-FB1E-42AE-491E6FF8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03CC1-FFCD-6D0B-9E69-30260F1F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3CD-B243-42F1-A658-555FDEBC7C50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229D7C-D1D1-98EA-2667-B60F4BC1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DD8476-62F0-C9BA-C940-F0AFCCE3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2E4-25B9-4AF6-AA4C-C67DA3E24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45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49CB2-4DDA-45F4-876F-FFC32AB1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6ED1F3-A3C7-268C-6825-8CA7B1D92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2C076C-A5AC-EBCB-1130-FD3BD9C6B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E851F9-E59F-C474-A197-0076AB02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3CD-B243-42F1-A658-555FDEBC7C50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E92B8E-640E-DC93-591D-920BAF20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827A3F-DC01-4410-AD74-9190535D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2E4-25B9-4AF6-AA4C-C67DA3E24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72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907B3-D4F1-8591-40AC-49F9BCA1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F170D3-8B21-619C-8542-75DE1165C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CF24E8-AD83-1DB0-12B6-D55E525EE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28BDBB-CE43-2917-BA8C-6C1B3CB27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11C754-ED81-0FC9-47D2-132597B0E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0AA626-BF31-BF62-4697-E48ADE63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3CD-B243-42F1-A658-555FDEBC7C50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323510-7CE6-D9AD-5283-E029840E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746515-0A03-5596-4CE2-2E623CEA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2E4-25B9-4AF6-AA4C-C67DA3E24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19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17AE5-B105-DC11-9CB8-512187F1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87F33A-9754-E995-162B-D89B9BD1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3CD-B243-42F1-A658-555FDEBC7C50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59279E-D905-17CA-1E26-4F3F72B0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204A40-32FC-6C4E-14A6-E4387061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2E4-25B9-4AF6-AA4C-C67DA3E24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74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07BD75-B2B4-88C5-A0F9-D7F154D1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3CD-B243-42F1-A658-555FDEBC7C50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C72F0B-884F-1BA1-A7AE-985422E8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E96752-BC63-3047-E42B-5B19A676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2E4-25B9-4AF6-AA4C-C67DA3E24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23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B760B-9A6F-70CE-730E-5CA5FA7F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460E2-038C-39E4-2CAA-57BC591F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C3F1C-4CBC-23FC-CF27-B3298F209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9E8654-36AE-CBD6-1C5A-50442991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3CD-B243-42F1-A658-555FDEBC7C50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57809C-D664-DE78-1E39-095BEE8B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FF5144-FC4B-86AC-81C4-F2075881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2E4-25B9-4AF6-AA4C-C67DA3E24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52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BF92F-ECA2-CF5C-05CE-929B59E1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95E7BB-2BA5-6CD8-FA8F-94989F6DD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3559E2-B600-6435-6D10-1E763DAA3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817265-A612-5DB0-3C6F-2B025B46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A3CD-B243-42F1-A658-555FDEBC7C50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9FBAF-5D54-5BC3-B20D-88E1D922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E5B94C-98AF-DDC5-A3DE-6242821C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72E4-25B9-4AF6-AA4C-C67DA3E24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53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1E3E7B-87FF-26F6-DE5D-A2F7DFA2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71F346-50B1-1127-6B66-1A1DC2DE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386CEC-715B-9B5A-39ED-FE22DE6F8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CA3CD-B243-42F1-A658-555FDEBC7C50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2A8108-0D2A-BA41-EBD6-5ECCCB232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89065A-BBA3-7895-26E4-4921A646C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72E4-25B9-4AF6-AA4C-C67DA3E249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4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fif"/><Relationship Id="rId5" Type="http://schemas.openxmlformats.org/officeDocument/2006/relationships/image" Target="../media/image17.jfif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17BCD7-A3BC-5BCD-D5EF-96D90C52D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fr-FR" sz="6600" b="1">
                <a:latin typeface="Baskerville Old Face" panose="02020602080505020303" pitchFamily="18" charset="0"/>
                <a:cs typeface="Aharoni" panose="02010803020104030203" pitchFamily="2" charset="-79"/>
              </a:rPr>
              <a:t>Classification d’image pour animaux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0CCA81-3816-8CF9-A922-0529B3AF7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Par :</a:t>
            </a:r>
          </a:p>
          <a:p>
            <a:r>
              <a:rPr lang="fr-FR" b="1" dirty="0" err="1"/>
              <a:t>Lilou</a:t>
            </a:r>
            <a:r>
              <a:rPr lang="fr-FR" b="1" dirty="0"/>
              <a:t> AUGERAY</a:t>
            </a:r>
          </a:p>
          <a:p>
            <a:r>
              <a:rPr lang="fr-FR" b="1" dirty="0"/>
              <a:t>Omar Saip SY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8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C35CFC-1DE3-23A2-1E81-617C8E31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11289539" cy="1481328"/>
          </a:xfrm>
        </p:spPr>
        <p:txBody>
          <a:bodyPr anchor="b">
            <a:normAutofit/>
          </a:bodyPr>
          <a:lstStyle/>
          <a:p>
            <a:r>
              <a:rPr lang="fr-FR" sz="5400" b="1" dirty="0">
                <a:latin typeface="Baskerville Old Face" panose="02020602080505020303" pitchFamily="18" charset="0"/>
              </a:rPr>
              <a:t>Résultats 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D845AE-0736-B4D4-6368-F2D9A88F0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19" y="2659290"/>
            <a:ext cx="4818888" cy="3547872"/>
          </a:xfrm>
        </p:spPr>
        <p:txBody>
          <a:bodyPr anchor="t">
            <a:normAutofit/>
          </a:bodyPr>
          <a:lstStyle/>
          <a:p>
            <a:endParaRPr lang="fr-FR" sz="2200" dirty="0">
              <a:latin typeface="Baskerville Old Face" panose="02020602080505020303" pitchFamily="18" charset="0"/>
            </a:endParaRPr>
          </a:p>
          <a:p>
            <a:endParaRPr lang="fr-FR" sz="2200" dirty="0">
              <a:latin typeface="Baskerville Old Face" panose="02020602080505020303" pitchFamily="18" charset="0"/>
            </a:endParaRPr>
          </a:p>
          <a:p>
            <a:r>
              <a:rPr lang="fr-FR" sz="2200" dirty="0">
                <a:latin typeface="Baskerville Old Face" panose="02020602080505020303" pitchFamily="18" charset="0"/>
              </a:rPr>
              <a:t>Le modèle retenu est le modèle CNN à 5 couches de convolution.</a:t>
            </a:r>
          </a:p>
          <a:p>
            <a:r>
              <a:rPr lang="fr-FR" sz="2200" dirty="0">
                <a:latin typeface="Baskerville Old Face" panose="02020602080505020303" pitchFamily="18" charset="0"/>
              </a:rPr>
              <a:t>Accuracy : 73,23%</a:t>
            </a:r>
          </a:p>
          <a:p>
            <a:endParaRPr lang="fr-FR" sz="2200" dirty="0">
              <a:latin typeface="Baskerville Old Face" panose="02020602080505020303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4450BFE-0E85-4799-ACEE-C766D241B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511" y="299150"/>
            <a:ext cx="3402767" cy="2696075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D50728FA-FD89-4580-BA09-45750270F0FD}"/>
              </a:ext>
            </a:extLst>
          </p:cNvPr>
          <p:cNvSpPr/>
          <p:nvPr/>
        </p:nvSpPr>
        <p:spPr>
          <a:xfrm>
            <a:off x="7569199" y="3439223"/>
            <a:ext cx="6028563" cy="515309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DCE5A0-C446-4EA2-8E12-0AB6F9936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2391156"/>
            <a:ext cx="3289128" cy="234279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4C98CB7-BA6B-43DD-BD11-630562E4A3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370332"/>
            <a:ext cx="2952750" cy="15525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DE35A5D-AE89-4BDD-85EB-FC34773B16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032" y="4857718"/>
            <a:ext cx="1772793" cy="17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56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50CAB8-65F4-233A-C9B7-B8665B1B4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1F2684-3C06-1FCF-2AC3-8EAD5685C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FDE227-C973-B184-3876-A9554230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b="1" dirty="0">
                <a:latin typeface="Baskerville Old Face" panose="02020602080505020303" pitchFamily="18" charset="0"/>
              </a:rPr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C1FD7930-95DC-7BFE-513E-5F1C17B1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7FC18-D2CD-086F-A8F3-E835B45C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FR" sz="2200" dirty="0"/>
              <a:t>Notre base de données contient: 6 catégories d’animaux et 1450 photos par catégorie.</a:t>
            </a:r>
          </a:p>
          <a:p>
            <a:r>
              <a:rPr lang="fr-FR" sz="2200" dirty="0"/>
              <a:t>La classification a été faite en appliquant des méthodes de </a:t>
            </a:r>
            <a:r>
              <a:rPr lang="fr-FR" sz="2200" dirty="0" err="1"/>
              <a:t>deep</a:t>
            </a:r>
            <a:r>
              <a:rPr lang="fr-FR" sz="2200" dirty="0"/>
              <a:t> learning.</a:t>
            </a:r>
          </a:p>
          <a:p>
            <a:r>
              <a:rPr lang="fr-FR" sz="2200" dirty="0"/>
              <a:t>Après plusieurs tests, nous avons choisi le modèle </a:t>
            </a:r>
            <a:r>
              <a:rPr lang="fr-FR" sz="2200" dirty="0">
                <a:latin typeface="Baskerville Old Face" panose="02020602080505020303" pitchFamily="18" charset="0"/>
              </a:rPr>
              <a:t>CNN à 5 couches de convolution.</a:t>
            </a:r>
          </a:p>
          <a:p>
            <a:r>
              <a:rPr lang="fr-FR" sz="2200" dirty="0">
                <a:latin typeface="Baskerville Old Face" panose="02020602080505020303" pitchFamily="18" charset="0"/>
              </a:rPr>
              <a:t>Ce modèle pourrait être réutilisé dans le but de classifier d’autres images.</a:t>
            </a:r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9410025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45A82F-E3F6-780C-92B3-BE60BF4E6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180" y="2950337"/>
            <a:ext cx="8549640" cy="1566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00919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E1BD4C-28A2-4ED3-C76C-17E6CC75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b="1">
                <a:latin typeface="Baskerville Old Face" panose="02020602080505020303" pitchFamily="18" charset="0"/>
              </a:rPr>
              <a:t>Sommaire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404D2C-08A8-7491-47C8-E357CA801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endParaRPr lang="fr-FR" sz="2200" dirty="0"/>
          </a:p>
          <a:p>
            <a:r>
              <a:rPr lang="fr-FR" sz="2200" dirty="0">
                <a:latin typeface="Baskerville Old Face" panose="02020602080505020303" pitchFamily="18" charset="0"/>
              </a:rPr>
              <a:t>Introduction</a:t>
            </a:r>
          </a:p>
          <a:p>
            <a:endParaRPr lang="fr-FR" sz="2200" dirty="0">
              <a:latin typeface="Baskerville Old Face" panose="02020602080505020303" pitchFamily="18" charset="0"/>
            </a:endParaRPr>
          </a:p>
          <a:p>
            <a:r>
              <a:rPr lang="fr-FR" sz="2200" dirty="0">
                <a:latin typeface="Baskerville Old Face" panose="02020602080505020303" pitchFamily="18" charset="0"/>
              </a:rPr>
              <a:t>Présentation du jeu de donnée</a:t>
            </a:r>
          </a:p>
          <a:p>
            <a:endParaRPr lang="fr-FR" sz="2200" dirty="0">
              <a:latin typeface="Baskerville Old Face" panose="02020602080505020303" pitchFamily="18" charset="0"/>
            </a:endParaRPr>
          </a:p>
          <a:p>
            <a:r>
              <a:rPr lang="fr-FR" sz="2200" dirty="0">
                <a:latin typeface="Baskerville Old Face" panose="02020602080505020303" pitchFamily="18" charset="0"/>
              </a:rPr>
              <a:t>Méthodologie</a:t>
            </a:r>
          </a:p>
          <a:p>
            <a:endParaRPr lang="fr-FR" sz="2200" dirty="0">
              <a:latin typeface="Baskerville Old Face" panose="02020602080505020303" pitchFamily="18" charset="0"/>
            </a:endParaRPr>
          </a:p>
          <a:p>
            <a:r>
              <a:rPr lang="fr-FR" sz="2200" dirty="0">
                <a:latin typeface="Baskerville Old Face" panose="02020602080505020303" pitchFamily="18" charset="0"/>
              </a:rPr>
              <a:t>Glossaire et Résultats</a:t>
            </a:r>
          </a:p>
          <a:p>
            <a:endParaRPr lang="fr-FR" sz="2200" dirty="0">
              <a:latin typeface="Baskerville Old Face" panose="02020602080505020303" pitchFamily="18" charset="0"/>
            </a:endParaRPr>
          </a:p>
          <a:p>
            <a:r>
              <a:rPr lang="fr-FR" sz="2200" dirty="0">
                <a:latin typeface="Baskerville Old Face" panose="020206020805050203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723835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D8A422-88C2-E616-774B-6655C4265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2B6B2-A1B8-0D59-26B0-9F5888D38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F4E014-476D-4147-0452-D8828B53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b="1" dirty="0">
                <a:latin typeface="Baskerville Old Face" panose="02020602080505020303" pitchFamily="18" charset="0"/>
              </a:rPr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E7E1FAB1-6E47-BC45-60D3-602E2EC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25198B-6727-7CE4-0A78-A857C9538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FR" sz="2200" dirty="0"/>
              <a:t>Le </a:t>
            </a:r>
            <a:r>
              <a:rPr lang="fr-FR" sz="2200" dirty="0" err="1"/>
              <a:t>deep</a:t>
            </a:r>
            <a:r>
              <a:rPr lang="fr-FR" sz="2200" dirty="0"/>
              <a:t> learning est un sous-domaine de l'intelligence artificielle.    </a:t>
            </a:r>
          </a:p>
          <a:p>
            <a:r>
              <a:rPr lang="fr-FR" sz="2200" dirty="0"/>
              <a:t>C’est une forme d'apprentissage fondée sur des approches mathématiques, utilisées pour modéliser des données.</a:t>
            </a:r>
          </a:p>
          <a:p>
            <a:r>
              <a:rPr lang="fr-FR" sz="2200" dirty="0"/>
              <a:t>Nous souhaitons classifier différents animaux en fonction de leurs images.</a:t>
            </a:r>
          </a:p>
          <a:p>
            <a:r>
              <a:rPr lang="fr-FR" sz="2200" dirty="0"/>
              <a:t>Quelles sont nos différentes espèces animales? Comment les a-t-on classifiés?</a:t>
            </a:r>
          </a:p>
          <a:p>
            <a:endParaRPr lang="fr-FR" sz="2200" dirty="0"/>
          </a:p>
          <a:p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8019034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8E640B-96C2-89FA-854E-AA4CCEE4C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F8B13-E8F6-C4C5-8B6A-D0C5EB4B0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35E8C2-77F1-3660-532E-10F3BB24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000" b="1">
                <a:latin typeface="Baskerville Old Face" panose="02020602080505020303" pitchFamily="18" charset="0"/>
              </a:rPr>
              <a:t>Présentation du jeu de données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66A38107-59F5-8EAE-F51E-299CEEE12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9D691-F4F1-3F2D-EC67-71626990D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lvl="1"/>
            <a:endParaRPr lang="fr-FR" sz="2200"/>
          </a:p>
          <a:p>
            <a:pPr lvl="1"/>
            <a:r>
              <a:rPr lang="fr-FR" sz="2200">
                <a:latin typeface="Baskerville Old Face" panose="02020602080505020303" pitchFamily="18" charset="0"/>
              </a:rPr>
              <a:t>6 catégories (cheetah, fox, lion, tiger, cat, hena)</a:t>
            </a:r>
          </a:p>
          <a:p>
            <a:pPr marL="457200" lvl="1" indent="0">
              <a:buNone/>
            </a:pPr>
            <a:endParaRPr lang="fr-FR" sz="2200">
              <a:latin typeface="Baskerville Old Face" panose="02020602080505020303" pitchFamily="18" charset="0"/>
            </a:endParaRPr>
          </a:p>
          <a:p>
            <a:pPr lvl="1"/>
            <a:r>
              <a:rPr lang="fr-FR" sz="2200">
                <a:latin typeface="Baskerville Old Face" panose="02020602080505020303" pitchFamily="18" charset="0"/>
              </a:rPr>
              <a:t>150 photos par catégorie pour le jeu test</a:t>
            </a:r>
          </a:p>
          <a:p>
            <a:pPr lvl="1"/>
            <a:endParaRPr lang="fr-FR" sz="2200">
              <a:latin typeface="Baskerville Old Face" panose="02020602080505020303" pitchFamily="18" charset="0"/>
            </a:endParaRPr>
          </a:p>
          <a:p>
            <a:pPr lvl="1"/>
            <a:r>
              <a:rPr lang="fr-FR" sz="2200">
                <a:latin typeface="Baskerville Old Face" panose="02020602080505020303" pitchFamily="18" charset="0"/>
              </a:rPr>
              <a:t>1300 photos par catégorie pour le jeu d’entrainement</a:t>
            </a:r>
          </a:p>
          <a:p>
            <a:endParaRPr lang="fr-FR" sz="2200"/>
          </a:p>
          <a:p>
            <a:pPr marL="457200" lvl="1" indent="0">
              <a:buNone/>
            </a:pPr>
            <a:endParaRPr lang="fr-FR" sz="2200"/>
          </a:p>
          <a:p>
            <a:pPr marL="457200" lvl="1" indent="0">
              <a:buNone/>
            </a:pPr>
            <a:endParaRPr lang="fr-FR" sz="22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B53A0A-D5ED-0E20-A2DC-04DA4F0AF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4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968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C35CFC-1DE3-23A2-1E81-617C8E31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400" b="1" dirty="0">
                <a:latin typeface="Baskerville Old Face" panose="02020602080505020303" pitchFamily="18" charset="0"/>
              </a:rPr>
              <a:t>Méthodologies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D845AE-0736-B4D4-6368-F2D9A88F0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2200" dirty="0">
                <a:latin typeface="Baskerville Old Face" panose="02020602080505020303" pitchFamily="18" charset="0"/>
              </a:rPr>
              <a:t>Premiers tests</a:t>
            </a:r>
          </a:p>
          <a:p>
            <a:r>
              <a:rPr lang="fr-FR" sz="2200" dirty="0">
                <a:latin typeface="Baskerville Old Face" panose="02020602080505020303" pitchFamily="18" charset="0"/>
              </a:rPr>
              <a:t>Résultats médiocres</a:t>
            </a:r>
          </a:p>
          <a:p>
            <a:r>
              <a:rPr lang="fr-FR" sz="2200" dirty="0">
                <a:latin typeface="Baskerville Old Face" panose="02020602080505020303" pitchFamily="18" charset="0"/>
              </a:rPr>
              <a:t>Changement de base de données</a:t>
            </a:r>
          </a:p>
          <a:p>
            <a:r>
              <a:rPr lang="fr-FR" sz="2200" dirty="0">
                <a:latin typeface="Baskerville Old Face" panose="02020602080505020303" pitchFamily="18" charset="0"/>
              </a:rPr>
              <a:t>Nouveaux tests</a:t>
            </a:r>
          </a:p>
          <a:p>
            <a:r>
              <a:rPr lang="fr-FR" sz="2200" dirty="0">
                <a:latin typeface="Baskerville Old Face" panose="02020602080505020303" pitchFamily="18" charset="0"/>
              </a:rPr>
              <a:t>Nette amélioration des résultats</a:t>
            </a:r>
          </a:p>
          <a:p>
            <a:r>
              <a:rPr lang="fr-FR" sz="2200" dirty="0">
                <a:latin typeface="Baskerville Old Face" panose="02020602080505020303" pitchFamily="18" charset="0"/>
              </a:rPr>
              <a:t>Test de plusieurs méthodes</a:t>
            </a:r>
          </a:p>
          <a:p>
            <a:pPr marL="0" indent="0">
              <a:buNone/>
            </a:pPr>
            <a:endParaRPr lang="fr-FR" sz="2200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6F30F5A-9B0F-E842-1834-9B9D58587398}"/>
              </a:ext>
            </a:extLst>
          </p:cNvPr>
          <p:cNvGrpSpPr/>
          <p:nvPr/>
        </p:nvGrpSpPr>
        <p:grpSpPr>
          <a:xfrm>
            <a:off x="6099047" y="866770"/>
            <a:ext cx="5458967" cy="5124460"/>
            <a:chOff x="6096000" y="637400"/>
            <a:chExt cx="5549900" cy="5209819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E6D0FB6-F3CE-E578-AE02-66443A924FC9}"/>
                </a:ext>
              </a:extLst>
            </p:cNvPr>
            <p:cNvSpPr txBox="1"/>
            <p:nvPr/>
          </p:nvSpPr>
          <p:spPr>
            <a:xfrm>
              <a:off x="6096000" y="2668860"/>
              <a:ext cx="2532380" cy="1481888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96112">
                <a:spcAft>
                  <a:spcPts val="600"/>
                </a:spcAft>
              </a:pPr>
              <a:endParaRPr lang="fr-FR" sz="105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endParaRPr>
            </a:p>
            <a:p>
              <a:pPr algn="ctr" defTabSz="896112">
                <a:spcAft>
                  <a:spcPts val="600"/>
                </a:spcAft>
              </a:pPr>
              <a:r>
                <a:rPr lang="fr-FR" sz="1568" kern="1200">
                  <a:solidFill>
                    <a:schemeClr val="tx1"/>
                  </a:solidFill>
                  <a:latin typeface="Baskerville Old Face" panose="02020602080505020303" pitchFamily="18" charset="0"/>
                  <a:ea typeface="+mn-ea"/>
                  <a:cs typeface="+mn-cs"/>
                </a:rPr>
                <a:t>Augmentation du nombre de photo</a:t>
              </a:r>
            </a:p>
            <a:p>
              <a:pPr algn="ctr">
                <a:spcAft>
                  <a:spcPts val="600"/>
                </a:spcAft>
              </a:pPr>
              <a:endParaRPr lang="fr-FR" sz="800">
                <a:latin typeface="Baskerville Old Face" panose="02020602080505020303" pitchFamily="18" charset="0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C9A77CD7-06E7-05AC-E4B9-19A20A63FFF9}"/>
                </a:ext>
              </a:extLst>
            </p:cNvPr>
            <p:cNvSpPr txBox="1"/>
            <p:nvPr/>
          </p:nvSpPr>
          <p:spPr>
            <a:xfrm>
              <a:off x="6096000" y="637400"/>
              <a:ext cx="2532380" cy="116853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96112">
                <a:spcAft>
                  <a:spcPts val="600"/>
                </a:spcAft>
              </a:pPr>
              <a:r>
                <a:rPr lang="fr-FR" sz="1568" kern="1200">
                  <a:solidFill>
                    <a:schemeClr val="tx1"/>
                  </a:solidFill>
                  <a:latin typeface="Baskerville Old Face" panose="02020602080505020303" pitchFamily="18" charset="0"/>
                  <a:ea typeface="+mn-ea"/>
                  <a:cs typeface="+mn-cs"/>
                </a:rPr>
                <a:t>6 catégories (100/300 photos par catégorie</a:t>
              </a:r>
              <a:endParaRPr lang="fr-FR" sz="1600">
                <a:latin typeface="Baskerville Old Face" panose="02020602080505020303" pitchFamily="18" charset="0"/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FE69149-9B1F-E5EE-D8E2-606A411F9D33}"/>
                </a:ext>
              </a:extLst>
            </p:cNvPr>
            <p:cNvSpPr txBox="1"/>
            <p:nvPr/>
          </p:nvSpPr>
          <p:spPr>
            <a:xfrm>
              <a:off x="9113520" y="1524769"/>
              <a:ext cx="2532380" cy="116853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96112">
                <a:spcAft>
                  <a:spcPts val="600"/>
                </a:spcAft>
              </a:pPr>
              <a:r>
                <a:rPr lang="fr-FR" sz="1568" kern="1200">
                  <a:solidFill>
                    <a:schemeClr val="tx1"/>
                  </a:solidFill>
                  <a:latin typeface="Baskerville Old Face" panose="02020602080505020303" pitchFamily="18" charset="0"/>
                  <a:ea typeface="+mn-ea"/>
                  <a:cs typeface="+mn-cs"/>
                </a:rPr>
                <a:t>On arrive pas à un modèle avec plus de 30% d’accuracy</a:t>
              </a:r>
              <a:endParaRPr lang="fr-FR" sz="1600">
                <a:latin typeface="Baskerville Old Face" panose="02020602080505020303" pitchFamily="18" charset="0"/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4BE7E4D-A6D4-A42B-FE69-2C5DB756ECC6}"/>
                </a:ext>
              </a:extLst>
            </p:cNvPr>
            <p:cNvSpPr txBox="1"/>
            <p:nvPr/>
          </p:nvSpPr>
          <p:spPr>
            <a:xfrm>
              <a:off x="9113520" y="3529597"/>
              <a:ext cx="2532380" cy="116682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96112">
                <a:spcAft>
                  <a:spcPts val="600"/>
                </a:spcAft>
              </a:pPr>
              <a:r>
                <a:rPr lang="fr-FR" sz="1568" kern="1200" dirty="0">
                  <a:solidFill>
                    <a:schemeClr val="tx1"/>
                  </a:solidFill>
                  <a:latin typeface="Baskerville Old Face" panose="02020602080505020303" pitchFamily="18" charset="0"/>
                  <a:ea typeface="+mn-ea"/>
                  <a:cs typeface="+mn-cs"/>
                </a:rPr>
                <a:t>On a 50% d’</a:t>
              </a:r>
              <a:r>
                <a:rPr lang="fr-FR" sz="1568" kern="1200" dirty="0" err="1">
                  <a:solidFill>
                    <a:schemeClr val="tx1"/>
                  </a:solidFill>
                  <a:latin typeface="Baskerville Old Face" panose="02020602080505020303" pitchFamily="18" charset="0"/>
                  <a:ea typeface="+mn-ea"/>
                  <a:cs typeface="+mn-cs"/>
                </a:rPr>
                <a:t>accuracy</a:t>
              </a:r>
              <a:r>
                <a:rPr lang="fr-FR" sz="1568" kern="1200" dirty="0">
                  <a:solidFill>
                    <a:schemeClr val="tx1"/>
                  </a:solidFill>
                  <a:latin typeface="Baskerville Old Face" panose="02020602080505020303" pitchFamily="18" charset="0"/>
                  <a:ea typeface="+mn-ea"/>
                  <a:cs typeface="+mn-cs"/>
                </a:rPr>
                <a:t> pour le premier test</a:t>
              </a:r>
              <a:endParaRPr lang="fr-FR" sz="1600" dirty="0">
                <a:latin typeface="Baskerville Old Face" panose="02020602080505020303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5637319-DBCA-CB28-EAD3-854BAD054B78}"/>
                </a:ext>
              </a:extLst>
            </p:cNvPr>
            <p:cNvSpPr txBox="1"/>
            <p:nvPr/>
          </p:nvSpPr>
          <p:spPr>
            <a:xfrm>
              <a:off x="6096000" y="4678680"/>
              <a:ext cx="2532380" cy="116853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896112">
                <a:spcAft>
                  <a:spcPts val="600"/>
                </a:spcAft>
              </a:pPr>
              <a:r>
                <a:rPr lang="fr-FR" sz="1568" kern="1200">
                  <a:solidFill>
                    <a:schemeClr val="tx1"/>
                  </a:solidFill>
                  <a:latin typeface="Baskerville Old Face" panose="02020602080505020303" pitchFamily="18" charset="0"/>
                  <a:ea typeface="+mn-ea"/>
                  <a:cs typeface="+mn-cs"/>
                </a:rPr>
                <a:t>Après optimisation nous avons 72% d’accuracy</a:t>
              </a:r>
              <a:endParaRPr lang="fr-FR" sz="1600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48310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C35CFC-1DE3-23A2-1E81-617C8E31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7580735" cy="1481328"/>
          </a:xfrm>
        </p:spPr>
        <p:txBody>
          <a:bodyPr anchor="b">
            <a:normAutofit/>
          </a:bodyPr>
          <a:lstStyle/>
          <a:p>
            <a:r>
              <a:rPr lang="fr-FR" sz="5400" b="1" dirty="0">
                <a:latin typeface="Baskerville Old Face" panose="02020602080505020303" pitchFamily="18" charset="0"/>
              </a:rPr>
              <a:t>Glossaire : Modèles CNN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D845AE-0736-B4D4-6368-F2D9A88F0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19" y="2659290"/>
            <a:ext cx="4818888" cy="3547872"/>
          </a:xfrm>
        </p:spPr>
        <p:txBody>
          <a:bodyPr anchor="t">
            <a:normAutofit/>
          </a:bodyPr>
          <a:lstStyle/>
          <a:p>
            <a:endParaRPr lang="fr-FR" sz="2200" dirty="0">
              <a:latin typeface="Baskerville Old Face" panose="02020602080505020303" pitchFamily="18" charset="0"/>
            </a:endParaRPr>
          </a:p>
          <a:p>
            <a:r>
              <a:rPr lang="fr-FR" sz="2200" dirty="0">
                <a:latin typeface="Baskerville Old Face" panose="02020602080505020303" pitchFamily="18" charset="0"/>
              </a:rPr>
              <a:t>Premiers modèle </a:t>
            </a:r>
          </a:p>
          <a:p>
            <a:endParaRPr lang="fr-FR" sz="2200" dirty="0">
              <a:latin typeface="Baskerville Old Face" panose="02020602080505020303" pitchFamily="18" charset="0"/>
            </a:endParaRPr>
          </a:p>
          <a:p>
            <a:r>
              <a:rPr lang="fr-FR" sz="2200" dirty="0">
                <a:latin typeface="Baskerville Old Face" panose="02020602080505020303" pitchFamily="18" charset="0"/>
              </a:rPr>
              <a:t>Différents nombres de couches</a:t>
            </a:r>
          </a:p>
          <a:p>
            <a:endParaRPr lang="fr-FR" sz="2200" dirty="0">
              <a:latin typeface="Baskerville Old Face" panose="02020602080505020303" pitchFamily="18" charset="0"/>
            </a:endParaRPr>
          </a:p>
          <a:p>
            <a:r>
              <a:rPr lang="fr-FR" sz="2200" dirty="0">
                <a:latin typeface="Baskerville Old Face" panose="02020602080505020303" pitchFamily="18" charset="0"/>
              </a:rPr>
              <a:t>Tentative d’optimisation Optuna</a:t>
            </a:r>
          </a:p>
          <a:p>
            <a:pPr marL="0" indent="0">
              <a:buNone/>
            </a:pPr>
            <a:endParaRPr lang="fr-FR" sz="2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1EA7B4-90AE-4120-973A-5C50CFF4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54" y="2659290"/>
            <a:ext cx="7227742" cy="2567134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891FA67-2CC9-4193-A84B-564E2AA71A85}"/>
              </a:ext>
            </a:extLst>
          </p:cNvPr>
          <p:cNvCxnSpPr/>
          <p:nvPr/>
        </p:nvCxnSpPr>
        <p:spPr>
          <a:xfrm>
            <a:off x="10865224" y="3039035"/>
            <a:ext cx="797858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05B01481-0F97-468C-BA42-76BBAC4C8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162" y="2863760"/>
            <a:ext cx="812920" cy="21246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32091EE-2F2D-477C-9205-976D8FF1D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737" y="41393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56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2E69408-766C-493C-8D44-C7233976E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97" y="3713488"/>
            <a:ext cx="3929249" cy="314451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CC35CFC-1DE3-23A2-1E81-617C8E31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11289539" cy="1481328"/>
          </a:xfrm>
        </p:spPr>
        <p:txBody>
          <a:bodyPr anchor="b">
            <a:normAutofit fontScale="90000"/>
          </a:bodyPr>
          <a:lstStyle/>
          <a:p>
            <a:r>
              <a:rPr lang="fr-FR" sz="5400" b="1" dirty="0">
                <a:latin typeface="Baskerville Old Face" panose="02020602080505020303" pitchFamily="18" charset="0"/>
              </a:rPr>
              <a:t>Glossaire : Modèles CNN avec Batch Normalisation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D845AE-0736-B4D4-6368-F2D9A88F0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19" y="2659290"/>
            <a:ext cx="4818888" cy="3547872"/>
          </a:xfrm>
        </p:spPr>
        <p:txBody>
          <a:bodyPr anchor="t">
            <a:normAutofit/>
          </a:bodyPr>
          <a:lstStyle/>
          <a:p>
            <a:endParaRPr lang="fr-FR" sz="2200" dirty="0">
              <a:latin typeface="Baskerville Old Face" panose="02020602080505020303" pitchFamily="18" charset="0"/>
            </a:endParaRPr>
          </a:p>
          <a:p>
            <a:r>
              <a:rPr lang="fr-FR" sz="2200" dirty="0">
                <a:latin typeface="Baskerville Old Face" panose="02020602080505020303" pitchFamily="18" charset="0"/>
              </a:rPr>
              <a:t>Augmentation du nombre de paramètre</a:t>
            </a:r>
          </a:p>
          <a:p>
            <a:endParaRPr lang="fr-FR" sz="2200" dirty="0">
              <a:latin typeface="Baskerville Old Face" panose="02020602080505020303" pitchFamily="18" charset="0"/>
            </a:endParaRPr>
          </a:p>
          <a:p>
            <a:r>
              <a:rPr lang="fr-FR" sz="2200" dirty="0">
                <a:latin typeface="Baskerville Old Face" panose="02020602080505020303" pitchFamily="18" charset="0"/>
              </a:rPr>
              <a:t>Peu de puissance de calcul</a:t>
            </a:r>
          </a:p>
          <a:p>
            <a:endParaRPr lang="fr-FR" sz="2200" dirty="0">
              <a:latin typeface="Baskerville Old Face" panose="02020602080505020303" pitchFamily="18" charset="0"/>
            </a:endParaRPr>
          </a:p>
          <a:p>
            <a:r>
              <a:rPr lang="fr-FR" sz="2200" dirty="0">
                <a:latin typeface="Baskerville Old Face" panose="02020602080505020303" pitchFamily="18" charset="0"/>
              </a:rPr>
              <a:t>Pas d’amélioration des résultats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649A0E-00DF-4353-862F-5414C836F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64" y="2008452"/>
            <a:ext cx="7853082" cy="19355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722D3D9-DC9B-4E7D-A2E7-79BD68967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41" y="424076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80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C35CFC-1DE3-23A2-1E81-617C8E31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11289539" cy="1481328"/>
          </a:xfrm>
        </p:spPr>
        <p:txBody>
          <a:bodyPr anchor="b">
            <a:normAutofit fontScale="90000"/>
          </a:bodyPr>
          <a:lstStyle/>
          <a:p>
            <a:r>
              <a:rPr lang="fr-FR" sz="5400" b="1" dirty="0">
                <a:latin typeface="Baskerville Old Face" panose="02020602080505020303" pitchFamily="18" charset="0"/>
              </a:rPr>
              <a:t>Glossaire : Modèles CNN avec augmentation de données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D845AE-0736-B4D4-6368-F2D9A88F0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19" y="2659290"/>
            <a:ext cx="4818888" cy="3547872"/>
          </a:xfrm>
        </p:spPr>
        <p:txBody>
          <a:bodyPr anchor="t">
            <a:normAutofit/>
          </a:bodyPr>
          <a:lstStyle/>
          <a:p>
            <a:endParaRPr lang="fr-FR" sz="2200" dirty="0">
              <a:latin typeface="Baskerville Old Face" panose="02020602080505020303" pitchFamily="18" charset="0"/>
            </a:endParaRPr>
          </a:p>
          <a:p>
            <a:endParaRPr lang="fr-FR" sz="2200" dirty="0">
              <a:latin typeface="Baskerville Old Face" panose="02020602080505020303" pitchFamily="18" charset="0"/>
            </a:endParaRPr>
          </a:p>
          <a:p>
            <a:r>
              <a:rPr lang="fr-FR" sz="2200" dirty="0">
                <a:latin typeface="Baskerville Old Face" panose="02020602080505020303" pitchFamily="18" charset="0"/>
              </a:rPr>
              <a:t>Temps de calcul plus long</a:t>
            </a:r>
          </a:p>
          <a:p>
            <a:endParaRPr lang="fr-FR" sz="2200" dirty="0">
              <a:latin typeface="Baskerville Old Face" panose="02020602080505020303" pitchFamily="18" charset="0"/>
            </a:endParaRPr>
          </a:p>
          <a:p>
            <a:r>
              <a:rPr lang="fr-FR" sz="2200" dirty="0">
                <a:latin typeface="Baskerville Old Face" panose="02020602080505020303" pitchFamily="18" charset="0"/>
              </a:rPr>
              <a:t>Pas d’amélioration des résultats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607691A-B80C-463A-812F-2E9F39E41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236" y="2382013"/>
            <a:ext cx="6283739" cy="1419700"/>
          </a:xfrm>
          <a:prstGeom prst="rect">
            <a:avLst/>
          </a:prstGeom>
        </p:spPr>
      </p:pic>
      <p:sp>
        <p:nvSpPr>
          <p:cNvPr id="13" name="Corde 12">
            <a:extLst>
              <a:ext uri="{FF2B5EF4-FFF2-40B4-BE49-F238E27FC236}">
                <a16:creationId xmlns:a16="http://schemas.microsoft.com/office/drawing/2014/main" id="{1904C3CA-1DA2-401F-AF9B-D5DF341EA6AF}"/>
              </a:ext>
            </a:extLst>
          </p:cNvPr>
          <p:cNvSpPr/>
          <p:nvPr/>
        </p:nvSpPr>
        <p:spPr>
          <a:xfrm rot="1511291">
            <a:off x="7597476" y="4320403"/>
            <a:ext cx="8913738" cy="4957616"/>
          </a:xfrm>
          <a:prstGeom prst="chord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2179C6-E199-46B2-9998-F38FDEDD7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70" y="425829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6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C35CFC-1DE3-23A2-1E81-617C8E31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11289539" cy="1481328"/>
          </a:xfrm>
        </p:spPr>
        <p:txBody>
          <a:bodyPr anchor="b">
            <a:normAutofit fontScale="90000"/>
          </a:bodyPr>
          <a:lstStyle/>
          <a:p>
            <a:r>
              <a:rPr lang="fr-FR" sz="5400" b="1" dirty="0">
                <a:latin typeface="Baskerville Old Face" panose="02020602080505020303" pitchFamily="18" charset="0"/>
              </a:rPr>
              <a:t>Glossaire : Apprentissage par transfert et augmentation de données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D845AE-0736-B4D4-6368-F2D9A88F0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19" y="2659290"/>
            <a:ext cx="4818888" cy="3547872"/>
          </a:xfrm>
        </p:spPr>
        <p:txBody>
          <a:bodyPr anchor="t">
            <a:normAutofit/>
          </a:bodyPr>
          <a:lstStyle/>
          <a:p>
            <a:endParaRPr lang="fr-FR" sz="2200" dirty="0">
              <a:latin typeface="Baskerville Old Face" panose="02020602080505020303" pitchFamily="18" charset="0"/>
            </a:endParaRPr>
          </a:p>
          <a:p>
            <a:endParaRPr lang="fr-FR" sz="2200" dirty="0">
              <a:latin typeface="Baskerville Old Face" panose="02020602080505020303" pitchFamily="18" charset="0"/>
            </a:endParaRPr>
          </a:p>
          <a:p>
            <a:r>
              <a:rPr lang="fr-FR" sz="2200" dirty="0">
                <a:latin typeface="Baskerville Old Face" panose="02020602080505020303" pitchFamily="18" charset="0"/>
              </a:rPr>
              <a:t>Modèle pré-entrainé VGG16</a:t>
            </a:r>
          </a:p>
          <a:p>
            <a:endParaRPr lang="fr-FR" sz="2200" dirty="0">
              <a:latin typeface="Baskerville Old Face" panose="02020602080505020303" pitchFamily="18" charset="0"/>
            </a:endParaRPr>
          </a:p>
          <a:p>
            <a:r>
              <a:rPr lang="fr-FR" sz="2200" dirty="0">
                <a:latin typeface="Baskerville Old Face" panose="02020602080505020303" pitchFamily="18" charset="0"/>
              </a:rPr>
              <a:t>Test sans augmentation aussi </a:t>
            </a:r>
          </a:p>
          <a:p>
            <a:endParaRPr lang="fr-FR" sz="2200" dirty="0">
              <a:latin typeface="Baskerville Old Face" panose="02020602080505020303" pitchFamily="18" charset="0"/>
            </a:endParaRPr>
          </a:p>
          <a:p>
            <a:r>
              <a:rPr lang="fr-FR" sz="2200" dirty="0">
                <a:latin typeface="Baskerville Old Face" panose="02020602080505020303" pitchFamily="18" charset="0"/>
              </a:rPr>
              <a:t>Pas d’amélioration des résultats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AB944C-9450-4F57-9EA6-8DD8497F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488" y="2266556"/>
            <a:ext cx="7134306" cy="13983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8178BC-7233-4BA5-B111-44A09003E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664" y="3664916"/>
            <a:ext cx="4010130" cy="31633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739B318-FF35-4B86-A0CD-777ACAE57D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54"/>
          <a:stretch/>
        </p:blipFill>
        <p:spPr>
          <a:xfrm>
            <a:off x="5067300" y="4056259"/>
            <a:ext cx="2190750" cy="212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89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320</Words>
  <Application>Microsoft Office PowerPoint</Application>
  <PresentationFormat>Grand écran</PresentationFormat>
  <Paragraphs>81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Baskerville Old Face</vt:lpstr>
      <vt:lpstr>Calibri</vt:lpstr>
      <vt:lpstr>Calibri Light</vt:lpstr>
      <vt:lpstr>Thème Office</vt:lpstr>
      <vt:lpstr>Classification d’image pour animaux</vt:lpstr>
      <vt:lpstr>Sommaire</vt:lpstr>
      <vt:lpstr>Introduction</vt:lpstr>
      <vt:lpstr>Présentation du jeu de données</vt:lpstr>
      <vt:lpstr>Méthodologies</vt:lpstr>
      <vt:lpstr>Glossaire : Modèles CNN</vt:lpstr>
      <vt:lpstr>Glossaire : Modèles CNN avec Batch Normalisation</vt:lpstr>
      <vt:lpstr>Glossaire : Modèles CNN avec augmentation de données</vt:lpstr>
      <vt:lpstr>Glossaire : Apprentissage par transfert et augmentation de données</vt:lpstr>
      <vt:lpstr>Résultats </vt:lpstr>
      <vt:lpstr>Conclusion</vt:lpstr>
      <vt:lpstr>Présentation PowerPoint</vt:lpstr>
    </vt:vector>
  </TitlesOfParts>
  <Company>Bureau Veritas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d’image pour animaux</dc:title>
  <dc:creator>Lilou AUGERAY</dc:creator>
  <cp:lastModifiedBy>Omar Saip Sy</cp:lastModifiedBy>
  <cp:revision>11</cp:revision>
  <dcterms:created xsi:type="dcterms:W3CDTF">2024-01-29T13:59:04Z</dcterms:created>
  <dcterms:modified xsi:type="dcterms:W3CDTF">2024-02-16T13:00:34Z</dcterms:modified>
</cp:coreProperties>
</file>