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8" r:id="rId12"/>
    <p:sldId id="269" r:id="rId13"/>
    <p:sldId id="270" r:id="rId14"/>
    <p:sldId id="271" r:id="rId15"/>
    <p:sldId id="263" r:id="rId16"/>
    <p:sldId id="264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6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5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7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0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9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02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74690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 descr="Microphone et piano">
            <a:extLst>
              <a:ext uri="{FF2B5EF4-FFF2-40B4-BE49-F238E27FC236}">
                <a16:creationId xmlns:a16="http://schemas.microsoft.com/office/drawing/2014/main" id="{FF9DB590-C703-D58B-626A-82762C7E6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92" r="32544" b="-1"/>
          <a:stretch/>
        </p:blipFill>
        <p:spPr>
          <a:xfrm>
            <a:off x="20" y="-1"/>
            <a:ext cx="4788992" cy="68580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D226BF9-C372-7BA7-8FDF-F654E72AA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914" y="914400"/>
            <a:ext cx="6117336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Evolution de la musique américaine au cours des décennies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E69173-4AC6-9CCF-78E3-436D8B46C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914" y="2231136"/>
            <a:ext cx="6117336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14/02/2024</a:t>
            </a:r>
          </a:p>
          <a:p>
            <a:r>
              <a:rPr lang="en-US" dirty="0"/>
              <a:t>Par:</a:t>
            </a:r>
          </a:p>
          <a:p>
            <a:r>
              <a:rPr lang="en-US" b="1" dirty="0"/>
              <a:t>Yann KIBAMBA</a:t>
            </a:r>
          </a:p>
          <a:p>
            <a:r>
              <a:rPr lang="en-US" b="1" dirty="0"/>
              <a:t>Nabil LOUDAOUI</a:t>
            </a:r>
          </a:p>
          <a:p>
            <a:r>
              <a:rPr lang="en-US" b="1" dirty="0"/>
              <a:t>Omar Saip SY</a:t>
            </a:r>
          </a:p>
          <a:p>
            <a:r>
              <a:rPr lang="en-US" dirty="0" err="1"/>
              <a:t>Encadré</a:t>
            </a:r>
            <a:r>
              <a:rPr lang="en-US" dirty="0"/>
              <a:t> par:</a:t>
            </a:r>
          </a:p>
          <a:p>
            <a:r>
              <a:rPr lang="en-US" b="1" dirty="0" err="1"/>
              <a:t>Loïc</a:t>
            </a:r>
            <a:r>
              <a:rPr lang="en-US" b="1" dirty="0"/>
              <a:t> VERDIER</a:t>
            </a:r>
          </a:p>
        </p:txBody>
      </p:sp>
    </p:spTree>
    <p:extLst>
      <p:ext uri="{BB962C8B-B14F-4D97-AF65-F5344CB8AC3E}">
        <p14:creationId xmlns:p14="http://schemas.microsoft.com/office/powerpoint/2010/main" val="3649388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39D183A-C657-E01B-AD2B-CA4EBA1B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2" y="902447"/>
            <a:ext cx="3801753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IV) </a:t>
            </a:r>
            <a:r>
              <a:rPr lang="fr-FR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de thématique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87B16B8-6AB6-DDC0-2486-DA28A37E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2" y="2219183"/>
            <a:ext cx="3801753" cy="3736367"/>
          </a:xfrm>
        </p:spPr>
        <p:txBody>
          <a:bodyPr>
            <a:normAutofit/>
          </a:bodyPr>
          <a:lstStyle/>
          <a:p>
            <a:r>
              <a:rPr lang="en-US" dirty="0"/>
              <a:t>Topic 0: Relationship</a:t>
            </a:r>
          </a:p>
          <a:p>
            <a:r>
              <a:rPr lang="en-US" dirty="0"/>
              <a:t>Topic 1: Hope (Motivation)</a:t>
            </a:r>
          </a:p>
          <a:p>
            <a:r>
              <a:rPr lang="en-US" dirty="0"/>
              <a:t>Topic 2: Love</a:t>
            </a:r>
          </a:p>
          <a:p>
            <a:r>
              <a:rPr lang="en-US" dirty="0"/>
              <a:t>Topic 3: Seeking partner</a:t>
            </a:r>
          </a:p>
          <a:p>
            <a:r>
              <a:rPr lang="en-US" dirty="0"/>
              <a:t>Topic 4: Emotions</a:t>
            </a:r>
          </a:p>
          <a:p>
            <a:r>
              <a:rPr lang="en-US" dirty="0"/>
              <a:t>Topic 5: Identity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5505B-E510-6920-7318-6B2DE3B5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6AA5-52B5-D40C-1320-1DE5F509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1" name="Espace réservé du contenu 10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F8207484-EC0E-0D92-5300-D24504A00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67" y="1419817"/>
            <a:ext cx="6481233" cy="401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5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F0EE9D11-8D7D-2CDC-B313-B5C35B75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 err="1"/>
              <a:t>Liste</a:t>
            </a:r>
            <a:r>
              <a:rPr lang="en-US" sz="3400" b="1" dirty="0"/>
              <a:t> des artistes et de la </a:t>
            </a:r>
            <a:r>
              <a:rPr lang="en-US" sz="3400" b="1" dirty="0" err="1"/>
              <a:t>thématique</a:t>
            </a:r>
            <a:r>
              <a:rPr lang="en-US" sz="3400" b="1" dirty="0"/>
              <a:t> la plus </a:t>
            </a:r>
            <a:r>
              <a:rPr lang="en-US" sz="3400" b="1" dirty="0" err="1"/>
              <a:t>fréquente</a:t>
            </a:r>
            <a:r>
              <a:rPr lang="en-US" sz="3400" b="1" dirty="0"/>
              <a:t> dans </a:t>
            </a:r>
            <a:r>
              <a:rPr lang="en-US" sz="3400" b="1" dirty="0" err="1"/>
              <a:t>leurs</a:t>
            </a:r>
            <a:r>
              <a:rPr lang="en-US" sz="3400" b="1" dirty="0"/>
              <a:t> </a:t>
            </a:r>
            <a:r>
              <a:rPr lang="en-US" sz="3400" b="1" dirty="0" err="1"/>
              <a:t>différentes</a:t>
            </a:r>
            <a:r>
              <a:rPr lang="en-US" sz="3400" b="1" dirty="0"/>
              <a:t> chansons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6E45A3-84F1-CB42-8E78-30A9A8A8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DAF247-305F-D61A-EDA0-5EBA32C9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D69026-DA93-BA6D-3299-207326516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514" y="3359621"/>
            <a:ext cx="5128862" cy="189135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AD2D0F2-AE38-6104-8143-0404997FB829}"/>
              </a:ext>
            </a:extLst>
          </p:cNvPr>
          <p:cNvGrpSpPr/>
          <p:nvPr/>
        </p:nvGrpSpPr>
        <p:grpSpPr>
          <a:xfrm>
            <a:off x="800099" y="2928737"/>
            <a:ext cx="5085200" cy="2673289"/>
            <a:chOff x="800099" y="2928737"/>
            <a:chExt cx="5085200" cy="2673289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EE2BF3A-6A05-EDE7-7EC7-56AE0342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099" y="3008575"/>
              <a:ext cx="5085200" cy="2593451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9D568A86-F7B4-E73A-D899-2C9F77F40C5B}"/>
                </a:ext>
              </a:extLst>
            </p:cNvPr>
            <p:cNvSpPr txBox="1"/>
            <p:nvPr/>
          </p:nvSpPr>
          <p:spPr>
            <a:xfrm>
              <a:off x="1102419" y="2928737"/>
              <a:ext cx="43839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Diagramme du nombre d’artistes par rapport à la thématique la plus fréquente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0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1F07A-C8C5-7B84-97A2-A99CB058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Evolution de la </a:t>
            </a:r>
            <a:r>
              <a:rPr lang="en-US" sz="4000" b="1" dirty="0" err="1"/>
              <a:t>thématique</a:t>
            </a:r>
            <a:r>
              <a:rPr lang="en-US" sz="4000" b="1" dirty="0"/>
              <a:t> la plus </a:t>
            </a:r>
            <a:r>
              <a:rPr lang="en-US" sz="4000" b="1" dirty="0" err="1"/>
              <a:t>fréquente</a:t>
            </a:r>
            <a:r>
              <a:rPr lang="en-US" sz="4000" b="1" dirty="0"/>
              <a:t> par style musical et par </a:t>
            </a:r>
            <a:r>
              <a:rPr lang="en-US" sz="4000" b="1" dirty="0" err="1"/>
              <a:t>décennie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D773A5-FA7B-3664-6B1F-C77CE31F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CC3EC-84EF-AA5E-5AF0-5ADE491A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ADF8E23-BE84-E95D-D728-AEC9C0DA3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52" y="2293126"/>
            <a:ext cx="5705061" cy="35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254B15A3-31BF-0D30-7E72-67F7A7E4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Similarités entre les artistes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59C13-6016-DE76-45ED-C6908FFD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5FFD77-F0CE-E1E6-07C3-70B62F69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3C8D66-3813-56C7-E9B5-8E18B109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32203"/>
            <a:ext cx="7353299" cy="439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57591-146F-FBB4-77AF-9736B5AE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045" y="131033"/>
            <a:ext cx="4656556" cy="638347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Richesse lexicale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BCDA75-2A0D-E5D0-61F8-2AADFB44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6DAA84-EF4B-E039-9703-6DC71BD9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0F74A10-FBA9-1F49-6A20-054BA8103BD0}"/>
              </a:ext>
            </a:extLst>
          </p:cNvPr>
          <p:cNvSpPr txBox="1">
            <a:spLocks/>
          </p:cNvSpPr>
          <p:nvPr/>
        </p:nvSpPr>
        <p:spPr>
          <a:xfrm>
            <a:off x="656968" y="1227643"/>
            <a:ext cx="3265808" cy="5097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Top 5 artistes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AC9A68F-B3EB-FF3D-A441-802054CC0E2E}"/>
              </a:ext>
            </a:extLst>
          </p:cNvPr>
          <p:cNvSpPr txBox="1">
            <a:spLocks/>
          </p:cNvSpPr>
          <p:nvPr/>
        </p:nvSpPr>
        <p:spPr>
          <a:xfrm>
            <a:off x="7530208" y="1227642"/>
            <a:ext cx="3265808" cy="5097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Par style musicale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D593E8A-791E-22F5-E117-3DA93CA65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9" y="2195623"/>
            <a:ext cx="3478409" cy="22849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DE473A7-2F1C-1599-644B-3F7E93124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653" y="2195620"/>
            <a:ext cx="4060619" cy="228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7F7EE-4567-B27C-F2A5-16E088B8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V)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630C70-1AEA-A3F7-53C4-FD9C0B36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Analyse du sentiment de chaque chanson.</a:t>
            </a:r>
          </a:p>
          <a:p>
            <a:r>
              <a:rPr lang="fr-FR" dirty="0"/>
              <a:t>Etudier la compréhension des paroles par l’audience et le message réel de l’artiste.</a:t>
            </a:r>
          </a:p>
          <a:p>
            <a:r>
              <a:rPr lang="fr-FR" dirty="0"/>
              <a:t>Faire une étude plus avancée pour voir si la musique a vraiment évolué.</a:t>
            </a:r>
          </a:p>
          <a:p>
            <a:r>
              <a:rPr lang="fr-FR" dirty="0"/>
              <a:t>Analyser l’impact des paroles sur l’audience.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C2B91-3DB2-4E67-2053-7AC17B0C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7CC79B-0CBC-2E16-34FC-2B156EF8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9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Partition">
            <a:extLst>
              <a:ext uri="{FF2B5EF4-FFF2-40B4-BE49-F238E27FC236}">
                <a16:creationId xmlns:a16="http://schemas.microsoft.com/office/drawing/2014/main" id="{C6335291-AA16-6FB0-6584-83CE839BF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649" b="-1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D082634-F166-EB02-0BE7-38ED3F60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80C2B7-F235-29D6-64EE-43E8A36D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600" dirty="0"/>
              <a:t>Nous avons étudié 3 styles musicaux (Rap, Rock, Pop) sur 3 décennies.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Les paroles n’ont pas vraiment évolué depuis les années 1990 (Evolution insignifiante). Elles sont pratiquement restes les mêmes peu importe le style musical.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De plus, le rap contient le champ lexical le plus varié. Ce qui signifie que les rappeurs utilisent plus de mots uniques que les autres artistes.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Les artistes avec le champ lexical le plus varié sont: </a:t>
            </a:r>
            <a:r>
              <a:rPr lang="fr-FR" sz="1600" b="1" dirty="0"/>
              <a:t>Eminem</a:t>
            </a:r>
            <a:r>
              <a:rPr lang="fr-FR" sz="1600" dirty="0"/>
              <a:t>, </a:t>
            </a:r>
            <a:r>
              <a:rPr lang="fr-FR" sz="1600" b="1" dirty="0"/>
              <a:t>Dr Dre</a:t>
            </a:r>
            <a:r>
              <a:rPr lang="fr-FR" sz="1600" dirty="0"/>
              <a:t>, </a:t>
            </a:r>
            <a:r>
              <a:rPr lang="fr-FR" sz="1600" b="1" dirty="0"/>
              <a:t>Lil Wayne</a:t>
            </a:r>
            <a:r>
              <a:rPr lang="fr-FR" sz="1600" dirty="0"/>
              <a:t>, </a:t>
            </a:r>
            <a:r>
              <a:rPr lang="fr-FR" sz="1600" b="1" dirty="0"/>
              <a:t>Kendrick Lamar </a:t>
            </a:r>
            <a:r>
              <a:rPr lang="fr-FR" sz="1600" dirty="0"/>
              <a:t>et </a:t>
            </a:r>
            <a:r>
              <a:rPr lang="fr-FR" sz="1600" b="1" dirty="0"/>
              <a:t>Jay-Z</a:t>
            </a:r>
            <a:r>
              <a:rPr lang="fr-FR" sz="1600" dirty="0"/>
              <a:t>.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Quel est l’artiste le (ou la) plus grand(e)?</a:t>
            </a:r>
          </a:p>
          <a:p>
            <a:pPr>
              <a:lnSpc>
                <a:spcPct val="100000"/>
              </a:lnSpc>
            </a:pPr>
            <a:endParaRPr lang="fr-FR" sz="1600" dirty="0"/>
          </a:p>
          <a:p>
            <a:pPr>
              <a:lnSpc>
                <a:spcPct val="100000"/>
              </a:lnSpc>
            </a:pPr>
            <a:endParaRPr lang="fr-FR" sz="1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E23C2-E414-D62C-5E44-FF3AA200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99C783-FA64-E0ED-4BE7-9635052F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0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7" name="Straight Connector 410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8" name="Straight Connector 410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19" name="Rectangle 4118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F78075BE-4130-4D6A-B0EB-6397ED5E5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88EDC-87F8-1ADC-172C-57BB674A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2/13/2024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624DC2-BA33-0F0D-69DE-4C8B5C23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104" name="Picture 8" descr="See related image detail. Buy Ariana Grande Poster in Posters | Sanity">
            <a:extLst>
              <a:ext uri="{FF2B5EF4-FFF2-40B4-BE49-F238E27FC236}">
                <a16:creationId xmlns:a16="http://schemas.microsoft.com/office/drawing/2014/main" id="{917D3FA3-8956-0367-16D5-4E9A6932A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553" y="130762"/>
            <a:ext cx="4397651" cy="659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75154-9B29-8481-9E5F-0C65E84B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043FC6-8E27-8D78-F62F-F7577EBCF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I) Construction de la base de données</a:t>
            </a:r>
          </a:p>
          <a:p>
            <a:r>
              <a:rPr lang="fr-FR" dirty="0"/>
              <a:t>II) Description de la base de données</a:t>
            </a:r>
          </a:p>
          <a:p>
            <a:r>
              <a:rPr lang="fr-FR" dirty="0"/>
              <a:t>III) L’évolution des paroles par style musical et par décennie</a:t>
            </a:r>
          </a:p>
          <a:p>
            <a:r>
              <a:rPr lang="fr-FR" dirty="0"/>
              <a:t>IV) Analyse de thématique</a:t>
            </a:r>
          </a:p>
          <a:p>
            <a:r>
              <a:rPr lang="fr-FR" dirty="0"/>
              <a:t>V) Perspectives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72203D-F747-626E-E630-C4636A04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AB9E54-E472-ED44-89ED-15C526D3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DBA49-9A6D-DDCF-E766-3393E8BA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6AE54D-C34D-F52C-114D-5F0A15F93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musique des États-Unis est riche de styles variés et est très répandu dans le monde.</a:t>
            </a:r>
          </a:p>
          <a:p>
            <a:r>
              <a:rPr lang="fr-FR" dirty="0"/>
              <a:t>Ces styles et ces pratiques musicales se sont adaptés à des instruments nouveaux.</a:t>
            </a:r>
          </a:p>
          <a:p>
            <a:r>
              <a:rPr lang="fr-FR" dirty="0"/>
              <a:t>Dans le cadre de notre projet, nous souhaitons analyser l’évolution de ces styles musicaux (des paroles des artistes les plus populaires) au cours des décennies.</a:t>
            </a:r>
          </a:p>
          <a:p>
            <a:r>
              <a:rPr lang="fr-FR" dirty="0"/>
              <a:t>Quelles sont les styles étudiés? Y a-t-il eu une évolution des paroles au cours du temps? Quelles sont les thématiques abordées?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1B884B-42CE-9F31-F867-C0992EFC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D32500-F6DA-4D1E-6C7F-F0D5F46E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3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9A6EC-59DF-2D63-1DC4-015FBE05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26359"/>
            <a:ext cx="10667822" cy="741737"/>
          </a:xfrm>
        </p:spPr>
        <p:txBody>
          <a:bodyPr>
            <a:normAutofit fontScale="90000"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I)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 de la base de données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8D6C5D-818D-321F-00AB-601FF8785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3" y="948463"/>
            <a:ext cx="3843933" cy="432475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Notre base de données contient: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B44F0-3D4B-4DA7-4008-F0B99A03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3F90C-EBF1-487C-0F95-E316C176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web scraping icon png">
            <a:extLst>
              <a:ext uri="{FF2B5EF4-FFF2-40B4-BE49-F238E27FC236}">
                <a16:creationId xmlns:a16="http://schemas.microsoft.com/office/drawing/2014/main" id="{56EF8F16-C7FF-F921-276D-ACC1EA034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852" y="1766573"/>
            <a:ext cx="1199942" cy="176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aroles2chansons icon du site web">
            <a:extLst>
              <a:ext uri="{FF2B5EF4-FFF2-40B4-BE49-F238E27FC236}">
                <a16:creationId xmlns:a16="http://schemas.microsoft.com/office/drawing/2014/main" id="{30A13C9E-15D9-D0E4-4AC3-00CBFD738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44" y="4752546"/>
            <a:ext cx="2402558" cy="117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 : haut 6">
            <a:extLst>
              <a:ext uri="{FF2B5EF4-FFF2-40B4-BE49-F238E27FC236}">
                <a16:creationId xmlns:a16="http://schemas.microsoft.com/office/drawing/2014/main" id="{5238EB5C-005E-0F00-8629-5136AA27085F}"/>
              </a:ext>
            </a:extLst>
          </p:cNvPr>
          <p:cNvSpPr/>
          <p:nvPr/>
        </p:nvSpPr>
        <p:spPr>
          <a:xfrm rot="10800000">
            <a:off x="9038361" y="3594577"/>
            <a:ext cx="284924" cy="970803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4AEC7F-61F3-A7FC-14A0-4D5569CB906F}"/>
              </a:ext>
            </a:extLst>
          </p:cNvPr>
          <p:cNvSpPr txBox="1">
            <a:spLocks/>
          </p:cNvSpPr>
          <p:nvPr/>
        </p:nvSpPr>
        <p:spPr>
          <a:xfrm>
            <a:off x="4383076" y="948463"/>
            <a:ext cx="1515262" cy="42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63 artistes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6BCAACF-453B-3D88-7E9B-5A53F19D29C9}"/>
              </a:ext>
            </a:extLst>
          </p:cNvPr>
          <p:cNvSpPr txBox="1">
            <a:spLocks/>
          </p:cNvSpPr>
          <p:nvPr/>
        </p:nvSpPr>
        <p:spPr>
          <a:xfrm>
            <a:off x="6372886" y="952954"/>
            <a:ext cx="3407908" cy="471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 styles musicaux différents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1A2A894E-14FA-FB01-1694-AEBC97B2EDBB}"/>
              </a:ext>
            </a:extLst>
          </p:cNvPr>
          <p:cNvSpPr txBox="1">
            <a:spLocks/>
          </p:cNvSpPr>
          <p:nvPr/>
        </p:nvSpPr>
        <p:spPr>
          <a:xfrm>
            <a:off x="4371598" y="1384219"/>
            <a:ext cx="4037016" cy="418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 décennies (1990s, 2000s, 2010s)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F3D3994-133A-D668-1431-E8D2E68A5466}"/>
              </a:ext>
            </a:extLst>
          </p:cNvPr>
          <p:cNvSpPr txBox="1">
            <a:spLocks/>
          </p:cNvSpPr>
          <p:nvPr/>
        </p:nvSpPr>
        <p:spPr>
          <a:xfrm>
            <a:off x="8614478" y="1394828"/>
            <a:ext cx="2976888" cy="471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60 chansons par artiste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456E69-C69F-7F53-48F2-134475676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39" y="1987608"/>
            <a:ext cx="3906748" cy="3707209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79EF9BB-A40D-DA69-37E2-49AFD02B371D}"/>
              </a:ext>
            </a:extLst>
          </p:cNvPr>
          <p:cNvCxnSpPr>
            <a:cxnSpLocks/>
          </p:cNvCxnSpPr>
          <p:nvPr/>
        </p:nvCxnSpPr>
        <p:spPr>
          <a:xfrm>
            <a:off x="237678" y="1723382"/>
            <a:ext cx="11544405" cy="431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D21A037-A2AF-1799-E243-EBD2160713B4}"/>
              </a:ext>
            </a:extLst>
          </p:cNvPr>
          <p:cNvCxnSpPr>
            <a:cxnSpLocks/>
          </p:cNvCxnSpPr>
          <p:nvPr/>
        </p:nvCxnSpPr>
        <p:spPr>
          <a:xfrm>
            <a:off x="6172200" y="1866003"/>
            <a:ext cx="0" cy="3977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52F02-85AA-69E8-D042-D50C5F32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de la base de données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DBB687-A0AE-D917-7F34-D85A4745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1E5E0A-1745-BEED-8DEC-030F1D4C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25C9099-5039-931B-BF20-394357C5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2293127"/>
            <a:ext cx="4017669" cy="1371030"/>
          </a:xfrm>
        </p:spPr>
        <p:txBody>
          <a:bodyPr/>
          <a:lstStyle/>
          <a:p>
            <a:r>
              <a:rPr lang="fr-FR" dirty="0"/>
              <a:t>Notre base de données contenait:</a:t>
            </a:r>
          </a:p>
          <a:p>
            <a:r>
              <a:rPr lang="fr-FR" dirty="0"/>
              <a:t>3780 chansons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950832F-6613-72E2-F92C-A8984761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997" y="1743023"/>
            <a:ext cx="2554718" cy="11002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536C2FC-DAA0-B157-A7CA-502A25FB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97" y="3289896"/>
            <a:ext cx="2554716" cy="11002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70B865F-D260-4D7F-BAD8-8CFC601CC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998" y="4836768"/>
            <a:ext cx="2554715" cy="1100206"/>
          </a:xfrm>
          <a:prstGeom prst="rect">
            <a:avLst/>
          </a:prstGeom>
        </p:spPr>
      </p:pic>
      <p:sp>
        <p:nvSpPr>
          <p:cNvPr id="3" name="Espace réservé du contenu 8">
            <a:extLst>
              <a:ext uri="{FF2B5EF4-FFF2-40B4-BE49-F238E27FC236}">
                <a16:creationId xmlns:a16="http://schemas.microsoft.com/office/drawing/2014/main" id="{915CDDC5-D405-1792-9C31-0D75B5E25C60}"/>
              </a:ext>
            </a:extLst>
          </p:cNvPr>
          <p:cNvSpPr txBox="1">
            <a:spLocks/>
          </p:cNvSpPr>
          <p:nvPr/>
        </p:nvSpPr>
        <p:spPr>
          <a:xfrm>
            <a:off x="700635" y="4151253"/>
            <a:ext cx="4017668" cy="1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Notre base de données contient:</a:t>
            </a:r>
          </a:p>
          <a:p>
            <a:r>
              <a:rPr lang="fr-FR" dirty="0"/>
              <a:t>3382 chansons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4CD38C-AAC0-2AC5-3A0B-98D5F13DF83A}"/>
              </a:ext>
            </a:extLst>
          </p:cNvPr>
          <p:cNvSpPr txBox="1"/>
          <p:nvPr/>
        </p:nvSpPr>
        <p:spPr>
          <a:xfrm>
            <a:off x="1320279" y="1806031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Avant traitement</a:t>
            </a:r>
            <a:r>
              <a:rPr lang="fr-FR" b="1" dirty="0"/>
              <a:t>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9304CA-2CD0-1A50-DCA3-154F844BE3DE}"/>
              </a:ext>
            </a:extLst>
          </p:cNvPr>
          <p:cNvSpPr txBox="1"/>
          <p:nvPr/>
        </p:nvSpPr>
        <p:spPr>
          <a:xfrm>
            <a:off x="1320279" y="3655333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Après traitement</a:t>
            </a:r>
            <a:r>
              <a:rPr lang="fr-FR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971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45301-422A-5D11-90C0-172708BC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743485"/>
            <a:ext cx="10691265" cy="137103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III) </a:t>
            </a:r>
            <a:r>
              <a:rPr lang="fr-F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L’évolution des paroles par style musical et par décennie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6981C-68C9-301C-192C-BAF8E6AA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1789B-88F1-3333-EB5D-7B189A3E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5A2137-3364-1E47-E557-FA3A5F1B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859" y="69250"/>
            <a:ext cx="2079141" cy="63483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Rap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EEA4C8-F755-89BA-8BBF-CCBEB0C4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7FB778-0B33-9116-4ACF-8CF20450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1C0299C-BA1E-38FF-2087-4DFAE3295D06}"/>
              </a:ext>
            </a:extLst>
          </p:cNvPr>
          <p:cNvSpPr txBox="1">
            <a:spLocks/>
          </p:cNvSpPr>
          <p:nvPr/>
        </p:nvSpPr>
        <p:spPr>
          <a:xfrm>
            <a:off x="624435" y="1355506"/>
            <a:ext cx="2079141" cy="634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1990s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C9C1095-6EA5-8014-6822-6D5E9EBFB7D1}"/>
              </a:ext>
            </a:extLst>
          </p:cNvPr>
          <p:cNvSpPr txBox="1">
            <a:spLocks/>
          </p:cNvSpPr>
          <p:nvPr/>
        </p:nvSpPr>
        <p:spPr>
          <a:xfrm>
            <a:off x="4882491" y="1355506"/>
            <a:ext cx="2079141" cy="634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2000s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EDFC3B8-72BE-0CA7-5F62-F9BE43255514}"/>
              </a:ext>
            </a:extLst>
          </p:cNvPr>
          <p:cNvSpPr txBox="1">
            <a:spLocks/>
          </p:cNvSpPr>
          <p:nvPr/>
        </p:nvSpPr>
        <p:spPr>
          <a:xfrm>
            <a:off x="8626174" y="1355506"/>
            <a:ext cx="2079141" cy="634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2010s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EC3AD1D-048F-621A-CE00-1A5D15FE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5" y="2598329"/>
            <a:ext cx="3528939" cy="183641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61C0546-DFE5-DCA0-7EE9-E59FAC144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236" y="2612009"/>
            <a:ext cx="3528940" cy="183641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8555DE3-43B2-D8FD-7837-FB7DE64A7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448" y="2598328"/>
            <a:ext cx="3528939" cy="1836419"/>
          </a:xfrm>
          <a:prstGeom prst="rect">
            <a:avLst/>
          </a:prstGeom>
        </p:spPr>
      </p:pic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C053D37-D5A3-04DC-F3C1-A0DE8C4F9775}"/>
              </a:ext>
            </a:extLst>
          </p:cNvPr>
          <p:cNvCxnSpPr/>
          <p:nvPr/>
        </p:nvCxnSpPr>
        <p:spPr>
          <a:xfrm>
            <a:off x="3858768" y="1355506"/>
            <a:ext cx="0" cy="432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62719E3-A9D0-8657-7B3B-C58E59459976}"/>
              </a:ext>
            </a:extLst>
          </p:cNvPr>
          <p:cNvCxnSpPr/>
          <p:nvPr/>
        </p:nvCxnSpPr>
        <p:spPr>
          <a:xfrm>
            <a:off x="7897368" y="1368759"/>
            <a:ext cx="0" cy="432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0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630E3-AB8E-0545-A2BD-667259A6E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429B2-94AE-0E7F-5B35-CE9D86C5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859" y="69250"/>
            <a:ext cx="2079141" cy="63483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Rock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D76860-C7C1-2E00-FCE1-1A5A45AB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73D1E-4C0A-5C22-C507-6FBBC5C4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C03BF541-0F4A-3DD1-0B9E-110E96EBC5F8}"/>
              </a:ext>
            </a:extLst>
          </p:cNvPr>
          <p:cNvSpPr txBox="1">
            <a:spLocks/>
          </p:cNvSpPr>
          <p:nvPr/>
        </p:nvSpPr>
        <p:spPr>
          <a:xfrm>
            <a:off x="624435" y="1355506"/>
            <a:ext cx="2079141" cy="634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1990s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19A5D92-D518-9198-82E5-7AF9DF255740}"/>
              </a:ext>
            </a:extLst>
          </p:cNvPr>
          <p:cNvSpPr txBox="1">
            <a:spLocks/>
          </p:cNvSpPr>
          <p:nvPr/>
        </p:nvSpPr>
        <p:spPr>
          <a:xfrm>
            <a:off x="4882491" y="1355506"/>
            <a:ext cx="2079141" cy="634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2000s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78BA9A4-8C8D-F7E4-37A0-0A5DDF69D067}"/>
              </a:ext>
            </a:extLst>
          </p:cNvPr>
          <p:cNvSpPr txBox="1">
            <a:spLocks/>
          </p:cNvSpPr>
          <p:nvPr/>
        </p:nvSpPr>
        <p:spPr>
          <a:xfrm>
            <a:off x="8626174" y="1355506"/>
            <a:ext cx="2079141" cy="634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2010s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6D66DBE-BC5C-28DD-95FA-67B2B3F552A2}"/>
              </a:ext>
            </a:extLst>
          </p:cNvPr>
          <p:cNvCxnSpPr/>
          <p:nvPr/>
        </p:nvCxnSpPr>
        <p:spPr>
          <a:xfrm>
            <a:off x="3858768" y="1355506"/>
            <a:ext cx="0" cy="432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ABB070C-0D35-DF57-3455-D2D3A143B76B}"/>
              </a:ext>
            </a:extLst>
          </p:cNvPr>
          <p:cNvCxnSpPr/>
          <p:nvPr/>
        </p:nvCxnSpPr>
        <p:spPr>
          <a:xfrm>
            <a:off x="7897368" y="1368759"/>
            <a:ext cx="0" cy="432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EB577D3D-29B1-0D9B-8177-B5854DF3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" y="2668270"/>
            <a:ext cx="3282939" cy="170840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A052317-7DB6-526C-27A4-9CD56E1F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44" y="2683765"/>
            <a:ext cx="3242581" cy="168740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A84D1F2-7781-E5BD-33A2-101ED6C7D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165" y="2662763"/>
            <a:ext cx="3282940" cy="170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6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9516B-1959-44F9-5314-08D39F7C9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91C82-32BA-0CC6-5A8F-6E7B11C8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859" y="69250"/>
            <a:ext cx="2079141" cy="63483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Pop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337589-9003-D5DB-A62B-C8360565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C1C042-673D-55C3-6598-E4301D3A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3AD678E-99B6-F0BD-0483-230484DA26FC}"/>
              </a:ext>
            </a:extLst>
          </p:cNvPr>
          <p:cNvSpPr txBox="1">
            <a:spLocks/>
          </p:cNvSpPr>
          <p:nvPr/>
        </p:nvSpPr>
        <p:spPr>
          <a:xfrm>
            <a:off x="624435" y="1355506"/>
            <a:ext cx="2079141" cy="634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1990s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E629B75-BC0B-EEC3-3332-47B5B64D2C04}"/>
              </a:ext>
            </a:extLst>
          </p:cNvPr>
          <p:cNvSpPr txBox="1">
            <a:spLocks/>
          </p:cNvSpPr>
          <p:nvPr/>
        </p:nvSpPr>
        <p:spPr>
          <a:xfrm>
            <a:off x="4882491" y="1355506"/>
            <a:ext cx="2079141" cy="634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2000s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130AC74-FB72-25FA-E64F-73D025577A6F}"/>
              </a:ext>
            </a:extLst>
          </p:cNvPr>
          <p:cNvSpPr txBox="1">
            <a:spLocks/>
          </p:cNvSpPr>
          <p:nvPr/>
        </p:nvSpPr>
        <p:spPr>
          <a:xfrm>
            <a:off x="8626174" y="1355506"/>
            <a:ext cx="2079141" cy="6348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dirty="0"/>
              <a:t>2010s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A636555-97C7-0D4A-ABCB-F746B8456004}"/>
              </a:ext>
            </a:extLst>
          </p:cNvPr>
          <p:cNvCxnSpPr/>
          <p:nvPr/>
        </p:nvCxnSpPr>
        <p:spPr>
          <a:xfrm>
            <a:off x="3858768" y="1355506"/>
            <a:ext cx="0" cy="432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3251267-7BEB-85F2-F8F7-4290EBAE5341}"/>
              </a:ext>
            </a:extLst>
          </p:cNvPr>
          <p:cNvCxnSpPr/>
          <p:nvPr/>
        </p:nvCxnSpPr>
        <p:spPr>
          <a:xfrm>
            <a:off x="7897368" y="1368759"/>
            <a:ext cx="0" cy="432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3A280833-0DFD-36E4-F482-261A1056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" y="2590131"/>
            <a:ext cx="3613027" cy="188017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6EAD970-B781-5678-28B0-2C8C0BDA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55" y="2590131"/>
            <a:ext cx="3613026" cy="188017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5EF46BF-16F7-CE75-61E0-1D5EB149D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939" y="2590129"/>
            <a:ext cx="3613027" cy="188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509</Words>
  <Application>Microsoft Office PowerPoint</Application>
  <PresentationFormat>Grand écran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Calisto MT</vt:lpstr>
      <vt:lpstr>Univers Condensed</vt:lpstr>
      <vt:lpstr>ChronicleVTI</vt:lpstr>
      <vt:lpstr>Evolution de la musique américaine au cours des décennies</vt:lpstr>
      <vt:lpstr>SOMMAIRE</vt:lpstr>
      <vt:lpstr>Introduction</vt:lpstr>
      <vt:lpstr>I) Construction de la base de données </vt:lpstr>
      <vt:lpstr>II) Description de la base de données </vt:lpstr>
      <vt:lpstr>III) L’évolution des paroles par style musical et par décennie </vt:lpstr>
      <vt:lpstr>Rap</vt:lpstr>
      <vt:lpstr>Rock</vt:lpstr>
      <vt:lpstr>Pop</vt:lpstr>
      <vt:lpstr>IV) Analyse de thématique </vt:lpstr>
      <vt:lpstr>Liste des artistes et de la thématique la plus fréquente dans leurs différentes chansons</vt:lpstr>
      <vt:lpstr>Evolution de la thématique la plus fréquente par style musical et par décennie</vt:lpstr>
      <vt:lpstr>Similarités entre les artistes</vt:lpstr>
      <vt:lpstr>Richesse lexicale</vt:lpstr>
      <vt:lpstr>V) Perspectives</vt:lpstr>
      <vt:lpstr>Conclusion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de la musique américaine au cours des décennies</dc:title>
  <dc:creator>Omar Saip Sy</dc:creator>
  <cp:lastModifiedBy>Omar Saip Sy</cp:lastModifiedBy>
  <cp:revision>43</cp:revision>
  <dcterms:created xsi:type="dcterms:W3CDTF">2024-02-12T00:09:31Z</dcterms:created>
  <dcterms:modified xsi:type="dcterms:W3CDTF">2024-02-13T22:10:22Z</dcterms:modified>
</cp:coreProperties>
</file>