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2"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2" d="100"/>
          <a:sy n="82"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7C3C-C683-FFF5-649F-5B9C80C341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426661A-6FFE-6736-8BCE-A6F9BFF879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AF5EECB-DDC3-B36E-C627-F637DCE97099}"/>
              </a:ext>
            </a:extLst>
          </p:cNvPr>
          <p:cNvSpPr>
            <a:spLocks noGrp="1"/>
          </p:cNvSpPr>
          <p:nvPr>
            <p:ph type="dt" sz="half" idx="10"/>
          </p:nvPr>
        </p:nvSpPr>
        <p:spPr/>
        <p:txBody>
          <a:bodyPr/>
          <a:lstStyle/>
          <a:p>
            <a:fld id="{A9352C28-66A6-4870-8B61-3DE8C16B0F7C}" type="datetimeFigureOut">
              <a:rPr lang="en-CA" smtClean="0"/>
              <a:t>2023-08-08</a:t>
            </a:fld>
            <a:endParaRPr lang="en-CA"/>
          </a:p>
        </p:txBody>
      </p:sp>
      <p:sp>
        <p:nvSpPr>
          <p:cNvPr id="5" name="Footer Placeholder 4">
            <a:extLst>
              <a:ext uri="{FF2B5EF4-FFF2-40B4-BE49-F238E27FC236}">
                <a16:creationId xmlns:a16="http://schemas.microsoft.com/office/drawing/2014/main" id="{DA1E331C-B51F-C605-9D4F-54DD1AE8B37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D72A8CD-0B02-93EA-986F-36481C64A8AF}"/>
              </a:ext>
            </a:extLst>
          </p:cNvPr>
          <p:cNvSpPr>
            <a:spLocks noGrp="1"/>
          </p:cNvSpPr>
          <p:nvPr>
            <p:ph type="sldNum" sz="quarter" idx="12"/>
          </p:nvPr>
        </p:nvSpPr>
        <p:spPr/>
        <p:txBody>
          <a:bodyPr/>
          <a:lstStyle/>
          <a:p>
            <a:fld id="{271B9443-D100-4AAC-9C9A-AFAFAAA56F6E}" type="slidenum">
              <a:rPr lang="en-CA" smtClean="0"/>
              <a:t>‹#›</a:t>
            </a:fld>
            <a:endParaRPr lang="en-CA"/>
          </a:p>
        </p:txBody>
      </p:sp>
    </p:spTree>
    <p:extLst>
      <p:ext uri="{BB962C8B-B14F-4D97-AF65-F5344CB8AC3E}">
        <p14:creationId xmlns:p14="http://schemas.microsoft.com/office/powerpoint/2010/main" val="378544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4661-D29A-6303-7258-4A2F83F9855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727CE8-4C5C-35EF-FE74-C926D33226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12F635-7646-258B-64CF-EA127E21D02E}"/>
              </a:ext>
            </a:extLst>
          </p:cNvPr>
          <p:cNvSpPr>
            <a:spLocks noGrp="1"/>
          </p:cNvSpPr>
          <p:nvPr>
            <p:ph type="dt" sz="half" idx="10"/>
          </p:nvPr>
        </p:nvSpPr>
        <p:spPr/>
        <p:txBody>
          <a:bodyPr/>
          <a:lstStyle/>
          <a:p>
            <a:fld id="{A9352C28-66A6-4870-8B61-3DE8C16B0F7C}" type="datetimeFigureOut">
              <a:rPr lang="en-CA" smtClean="0"/>
              <a:t>2023-08-08</a:t>
            </a:fld>
            <a:endParaRPr lang="en-CA"/>
          </a:p>
        </p:txBody>
      </p:sp>
      <p:sp>
        <p:nvSpPr>
          <p:cNvPr id="5" name="Footer Placeholder 4">
            <a:extLst>
              <a:ext uri="{FF2B5EF4-FFF2-40B4-BE49-F238E27FC236}">
                <a16:creationId xmlns:a16="http://schemas.microsoft.com/office/drawing/2014/main" id="{E00424E1-3C8E-B7DF-80C7-33A083C2599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C628BED-7359-2809-B9C4-958F23B0D48B}"/>
              </a:ext>
            </a:extLst>
          </p:cNvPr>
          <p:cNvSpPr>
            <a:spLocks noGrp="1"/>
          </p:cNvSpPr>
          <p:nvPr>
            <p:ph type="sldNum" sz="quarter" idx="12"/>
          </p:nvPr>
        </p:nvSpPr>
        <p:spPr/>
        <p:txBody>
          <a:bodyPr/>
          <a:lstStyle/>
          <a:p>
            <a:fld id="{271B9443-D100-4AAC-9C9A-AFAFAAA56F6E}" type="slidenum">
              <a:rPr lang="en-CA" smtClean="0"/>
              <a:t>‹#›</a:t>
            </a:fld>
            <a:endParaRPr lang="en-CA"/>
          </a:p>
        </p:txBody>
      </p:sp>
    </p:spTree>
    <p:extLst>
      <p:ext uri="{BB962C8B-B14F-4D97-AF65-F5344CB8AC3E}">
        <p14:creationId xmlns:p14="http://schemas.microsoft.com/office/powerpoint/2010/main" val="23695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B26C3F-4F91-E0BD-18AF-3382BECC44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869B677-270A-1FEF-0076-2054CADD45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9D54B62-14C2-E143-DF77-8C0EC516E1CF}"/>
              </a:ext>
            </a:extLst>
          </p:cNvPr>
          <p:cNvSpPr>
            <a:spLocks noGrp="1"/>
          </p:cNvSpPr>
          <p:nvPr>
            <p:ph type="dt" sz="half" idx="10"/>
          </p:nvPr>
        </p:nvSpPr>
        <p:spPr/>
        <p:txBody>
          <a:bodyPr/>
          <a:lstStyle/>
          <a:p>
            <a:fld id="{A9352C28-66A6-4870-8B61-3DE8C16B0F7C}" type="datetimeFigureOut">
              <a:rPr lang="en-CA" smtClean="0"/>
              <a:t>2023-08-08</a:t>
            </a:fld>
            <a:endParaRPr lang="en-CA"/>
          </a:p>
        </p:txBody>
      </p:sp>
      <p:sp>
        <p:nvSpPr>
          <p:cNvPr id="5" name="Footer Placeholder 4">
            <a:extLst>
              <a:ext uri="{FF2B5EF4-FFF2-40B4-BE49-F238E27FC236}">
                <a16:creationId xmlns:a16="http://schemas.microsoft.com/office/drawing/2014/main" id="{99A29D01-0646-5A68-F987-5C46B69FCF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81FD53A-0D2F-60E7-D429-3D44ACEFC7AB}"/>
              </a:ext>
            </a:extLst>
          </p:cNvPr>
          <p:cNvSpPr>
            <a:spLocks noGrp="1"/>
          </p:cNvSpPr>
          <p:nvPr>
            <p:ph type="sldNum" sz="quarter" idx="12"/>
          </p:nvPr>
        </p:nvSpPr>
        <p:spPr/>
        <p:txBody>
          <a:bodyPr/>
          <a:lstStyle/>
          <a:p>
            <a:fld id="{271B9443-D100-4AAC-9C9A-AFAFAAA56F6E}" type="slidenum">
              <a:rPr lang="en-CA" smtClean="0"/>
              <a:t>‹#›</a:t>
            </a:fld>
            <a:endParaRPr lang="en-CA"/>
          </a:p>
        </p:txBody>
      </p:sp>
    </p:spTree>
    <p:extLst>
      <p:ext uri="{BB962C8B-B14F-4D97-AF65-F5344CB8AC3E}">
        <p14:creationId xmlns:p14="http://schemas.microsoft.com/office/powerpoint/2010/main" val="243730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B5848-7E1A-2B3A-81BB-A6F68F79108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94C450-71C1-CB15-84D0-8849EDEC7E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77872C-4327-EA85-DB40-08A49D93CE8A}"/>
              </a:ext>
            </a:extLst>
          </p:cNvPr>
          <p:cNvSpPr>
            <a:spLocks noGrp="1"/>
          </p:cNvSpPr>
          <p:nvPr>
            <p:ph type="dt" sz="half" idx="10"/>
          </p:nvPr>
        </p:nvSpPr>
        <p:spPr/>
        <p:txBody>
          <a:bodyPr/>
          <a:lstStyle/>
          <a:p>
            <a:fld id="{A9352C28-66A6-4870-8B61-3DE8C16B0F7C}" type="datetimeFigureOut">
              <a:rPr lang="en-CA" smtClean="0"/>
              <a:t>2023-08-08</a:t>
            </a:fld>
            <a:endParaRPr lang="en-CA"/>
          </a:p>
        </p:txBody>
      </p:sp>
      <p:sp>
        <p:nvSpPr>
          <p:cNvPr id="5" name="Footer Placeholder 4">
            <a:extLst>
              <a:ext uri="{FF2B5EF4-FFF2-40B4-BE49-F238E27FC236}">
                <a16:creationId xmlns:a16="http://schemas.microsoft.com/office/drawing/2014/main" id="{C750A50F-CA85-A8BB-9031-6471C42E85F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EFC30F3-69B4-4575-DDC6-B8D25EC5356B}"/>
              </a:ext>
            </a:extLst>
          </p:cNvPr>
          <p:cNvSpPr>
            <a:spLocks noGrp="1"/>
          </p:cNvSpPr>
          <p:nvPr>
            <p:ph type="sldNum" sz="quarter" idx="12"/>
          </p:nvPr>
        </p:nvSpPr>
        <p:spPr/>
        <p:txBody>
          <a:bodyPr/>
          <a:lstStyle/>
          <a:p>
            <a:fld id="{271B9443-D100-4AAC-9C9A-AFAFAAA56F6E}" type="slidenum">
              <a:rPr lang="en-CA" smtClean="0"/>
              <a:t>‹#›</a:t>
            </a:fld>
            <a:endParaRPr lang="en-CA"/>
          </a:p>
        </p:txBody>
      </p:sp>
    </p:spTree>
    <p:extLst>
      <p:ext uri="{BB962C8B-B14F-4D97-AF65-F5344CB8AC3E}">
        <p14:creationId xmlns:p14="http://schemas.microsoft.com/office/powerpoint/2010/main" val="98334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0DCE-AE96-1476-8FE3-41B7FB3E68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8F7B66E-AD4B-0166-A530-4D27F01FF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64E7A9-623B-9445-4B34-BF4DE6730116}"/>
              </a:ext>
            </a:extLst>
          </p:cNvPr>
          <p:cNvSpPr>
            <a:spLocks noGrp="1"/>
          </p:cNvSpPr>
          <p:nvPr>
            <p:ph type="dt" sz="half" idx="10"/>
          </p:nvPr>
        </p:nvSpPr>
        <p:spPr/>
        <p:txBody>
          <a:bodyPr/>
          <a:lstStyle/>
          <a:p>
            <a:fld id="{A9352C28-66A6-4870-8B61-3DE8C16B0F7C}" type="datetimeFigureOut">
              <a:rPr lang="en-CA" smtClean="0"/>
              <a:t>2023-08-08</a:t>
            </a:fld>
            <a:endParaRPr lang="en-CA"/>
          </a:p>
        </p:txBody>
      </p:sp>
      <p:sp>
        <p:nvSpPr>
          <p:cNvPr id="5" name="Footer Placeholder 4">
            <a:extLst>
              <a:ext uri="{FF2B5EF4-FFF2-40B4-BE49-F238E27FC236}">
                <a16:creationId xmlns:a16="http://schemas.microsoft.com/office/drawing/2014/main" id="{6A773C6C-F91E-2AE8-52E5-E4BBD972A2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148711-349F-C152-1EC2-952F744B9E7E}"/>
              </a:ext>
            </a:extLst>
          </p:cNvPr>
          <p:cNvSpPr>
            <a:spLocks noGrp="1"/>
          </p:cNvSpPr>
          <p:nvPr>
            <p:ph type="sldNum" sz="quarter" idx="12"/>
          </p:nvPr>
        </p:nvSpPr>
        <p:spPr/>
        <p:txBody>
          <a:bodyPr/>
          <a:lstStyle/>
          <a:p>
            <a:fld id="{271B9443-D100-4AAC-9C9A-AFAFAAA56F6E}" type="slidenum">
              <a:rPr lang="en-CA" smtClean="0"/>
              <a:t>‹#›</a:t>
            </a:fld>
            <a:endParaRPr lang="en-CA"/>
          </a:p>
        </p:txBody>
      </p:sp>
    </p:spTree>
    <p:extLst>
      <p:ext uri="{BB962C8B-B14F-4D97-AF65-F5344CB8AC3E}">
        <p14:creationId xmlns:p14="http://schemas.microsoft.com/office/powerpoint/2010/main" val="362207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3FC25-2A09-319C-A028-5AB1265F33F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342F52B-E275-6BDF-EDD1-08FC76ADDF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0BF49DC-BAEB-1565-717E-CDE870D502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FE77D40-6EA2-3B6B-9E71-C4121C80B988}"/>
              </a:ext>
            </a:extLst>
          </p:cNvPr>
          <p:cNvSpPr>
            <a:spLocks noGrp="1"/>
          </p:cNvSpPr>
          <p:nvPr>
            <p:ph type="dt" sz="half" idx="10"/>
          </p:nvPr>
        </p:nvSpPr>
        <p:spPr/>
        <p:txBody>
          <a:bodyPr/>
          <a:lstStyle/>
          <a:p>
            <a:fld id="{A9352C28-66A6-4870-8B61-3DE8C16B0F7C}" type="datetimeFigureOut">
              <a:rPr lang="en-CA" smtClean="0"/>
              <a:t>2023-08-08</a:t>
            </a:fld>
            <a:endParaRPr lang="en-CA"/>
          </a:p>
        </p:txBody>
      </p:sp>
      <p:sp>
        <p:nvSpPr>
          <p:cNvPr id="6" name="Footer Placeholder 5">
            <a:extLst>
              <a:ext uri="{FF2B5EF4-FFF2-40B4-BE49-F238E27FC236}">
                <a16:creationId xmlns:a16="http://schemas.microsoft.com/office/drawing/2014/main" id="{9FD9CA78-3403-5D74-DD95-B4C5EC5426C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8D929A3-DAB9-A4BF-DFBD-A18244E3B908}"/>
              </a:ext>
            </a:extLst>
          </p:cNvPr>
          <p:cNvSpPr>
            <a:spLocks noGrp="1"/>
          </p:cNvSpPr>
          <p:nvPr>
            <p:ph type="sldNum" sz="quarter" idx="12"/>
          </p:nvPr>
        </p:nvSpPr>
        <p:spPr/>
        <p:txBody>
          <a:bodyPr/>
          <a:lstStyle/>
          <a:p>
            <a:fld id="{271B9443-D100-4AAC-9C9A-AFAFAAA56F6E}" type="slidenum">
              <a:rPr lang="en-CA" smtClean="0"/>
              <a:t>‹#›</a:t>
            </a:fld>
            <a:endParaRPr lang="en-CA"/>
          </a:p>
        </p:txBody>
      </p:sp>
    </p:spTree>
    <p:extLst>
      <p:ext uri="{BB962C8B-B14F-4D97-AF65-F5344CB8AC3E}">
        <p14:creationId xmlns:p14="http://schemas.microsoft.com/office/powerpoint/2010/main" val="1046023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E3FF-6DEA-CB57-3D5C-4C5605F3091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F05CDB0-D0C9-0FC7-C2D6-58E5C79C4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F426F3-497C-8680-DB5D-DDF3B3CAE9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4FF4D97-CAEC-1549-E81F-DD5401D034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CFCA7D-CA72-5EFB-C9AA-CB3B4CA111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345CE88-9EC4-0BB5-57BC-D145FA020892}"/>
              </a:ext>
            </a:extLst>
          </p:cNvPr>
          <p:cNvSpPr>
            <a:spLocks noGrp="1"/>
          </p:cNvSpPr>
          <p:nvPr>
            <p:ph type="dt" sz="half" idx="10"/>
          </p:nvPr>
        </p:nvSpPr>
        <p:spPr/>
        <p:txBody>
          <a:bodyPr/>
          <a:lstStyle/>
          <a:p>
            <a:fld id="{A9352C28-66A6-4870-8B61-3DE8C16B0F7C}" type="datetimeFigureOut">
              <a:rPr lang="en-CA" smtClean="0"/>
              <a:t>2023-08-08</a:t>
            </a:fld>
            <a:endParaRPr lang="en-CA"/>
          </a:p>
        </p:txBody>
      </p:sp>
      <p:sp>
        <p:nvSpPr>
          <p:cNvPr id="8" name="Footer Placeholder 7">
            <a:extLst>
              <a:ext uri="{FF2B5EF4-FFF2-40B4-BE49-F238E27FC236}">
                <a16:creationId xmlns:a16="http://schemas.microsoft.com/office/drawing/2014/main" id="{D0C6DDCD-B5BA-ABD4-1182-632AB502FB0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B1D10CB-B912-9D02-BB45-5ED03AF7270E}"/>
              </a:ext>
            </a:extLst>
          </p:cNvPr>
          <p:cNvSpPr>
            <a:spLocks noGrp="1"/>
          </p:cNvSpPr>
          <p:nvPr>
            <p:ph type="sldNum" sz="quarter" idx="12"/>
          </p:nvPr>
        </p:nvSpPr>
        <p:spPr/>
        <p:txBody>
          <a:bodyPr/>
          <a:lstStyle/>
          <a:p>
            <a:fld id="{271B9443-D100-4AAC-9C9A-AFAFAAA56F6E}" type="slidenum">
              <a:rPr lang="en-CA" smtClean="0"/>
              <a:t>‹#›</a:t>
            </a:fld>
            <a:endParaRPr lang="en-CA"/>
          </a:p>
        </p:txBody>
      </p:sp>
    </p:spTree>
    <p:extLst>
      <p:ext uri="{BB962C8B-B14F-4D97-AF65-F5344CB8AC3E}">
        <p14:creationId xmlns:p14="http://schemas.microsoft.com/office/powerpoint/2010/main" val="1735324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D8A9-FA9B-2CEA-0F80-B73788FCF6B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8B8F9BD-3FE7-A01E-C19A-472B84C44CCF}"/>
              </a:ext>
            </a:extLst>
          </p:cNvPr>
          <p:cNvSpPr>
            <a:spLocks noGrp="1"/>
          </p:cNvSpPr>
          <p:nvPr>
            <p:ph type="dt" sz="half" idx="10"/>
          </p:nvPr>
        </p:nvSpPr>
        <p:spPr/>
        <p:txBody>
          <a:bodyPr/>
          <a:lstStyle/>
          <a:p>
            <a:fld id="{A9352C28-66A6-4870-8B61-3DE8C16B0F7C}" type="datetimeFigureOut">
              <a:rPr lang="en-CA" smtClean="0"/>
              <a:t>2023-08-08</a:t>
            </a:fld>
            <a:endParaRPr lang="en-CA"/>
          </a:p>
        </p:txBody>
      </p:sp>
      <p:sp>
        <p:nvSpPr>
          <p:cNvPr id="4" name="Footer Placeholder 3">
            <a:extLst>
              <a:ext uri="{FF2B5EF4-FFF2-40B4-BE49-F238E27FC236}">
                <a16:creationId xmlns:a16="http://schemas.microsoft.com/office/drawing/2014/main" id="{04D1A769-587A-54F3-5B8F-B5119CE4C7F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A584917-1178-EFAC-6DC4-9CBB41D6843E}"/>
              </a:ext>
            </a:extLst>
          </p:cNvPr>
          <p:cNvSpPr>
            <a:spLocks noGrp="1"/>
          </p:cNvSpPr>
          <p:nvPr>
            <p:ph type="sldNum" sz="quarter" idx="12"/>
          </p:nvPr>
        </p:nvSpPr>
        <p:spPr/>
        <p:txBody>
          <a:bodyPr/>
          <a:lstStyle/>
          <a:p>
            <a:fld id="{271B9443-D100-4AAC-9C9A-AFAFAAA56F6E}" type="slidenum">
              <a:rPr lang="en-CA" smtClean="0"/>
              <a:t>‹#›</a:t>
            </a:fld>
            <a:endParaRPr lang="en-CA"/>
          </a:p>
        </p:txBody>
      </p:sp>
    </p:spTree>
    <p:extLst>
      <p:ext uri="{BB962C8B-B14F-4D97-AF65-F5344CB8AC3E}">
        <p14:creationId xmlns:p14="http://schemas.microsoft.com/office/powerpoint/2010/main" val="66081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4428A4-BD56-4F99-33B8-8C4D2B2DD5CC}"/>
              </a:ext>
            </a:extLst>
          </p:cNvPr>
          <p:cNvSpPr>
            <a:spLocks noGrp="1"/>
          </p:cNvSpPr>
          <p:nvPr>
            <p:ph type="dt" sz="half" idx="10"/>
          </p:nvPr>
        </p:nvSpPr>
        <p:spPr/>
        <p:txBody>
          <a:bodyPr/>
          <a:lstStyle/>
          <a:p>
            <a:fld id="{A9352C28-66A6-4870-8B61-3DE8C16B0F7C}" type="datetimeFigureOut">
              <a:rPr lang="en-CA" smtClean="0"/>
              <a:t>2023-08-08</a:t>
            </a:fld>
            <a:endParaRPr lang="en-CA"/>
          </a:p>
        </p:txBody>
      </p:sp>
      <p:sp>
        <p:nvSpPr>
          <p:cNvPr id="3" name="Footer Placeholder 2">
            <a:extLst>
              <a:ext uri="{FF2B5EF4-FFF2-40B4-BE49-F238E27FC236}">
                <a16:creationId xmlns:a16="http://schemas.microsoft.com/office/drawing/2014/main" id="{5E25AC91-EA1A-624A-05F2-5C5D94BD4C8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6867DC3-9E5A-EA30-1EDE-C772BE89FF21}"/>
              </a:ext>
            </a:extLst>
          </p:cNvPr>
          <p:cNvSpPr>
            <a:spLocks noGrp="1"/>
          </p:cNvSpPr>
          <p:nvPr>
            <p:ph type="sldNum" sz="quarter" idx="12"/>
          </p:nvPr>
        </p:nvSpPr>
        <p:spPr/>
        <p:txBody>
          <a:bodyPr/>
          <a:lstStyle/>
          <a:p>
            <a:fld id="{271B9443-D100-4AAC-9C9A-AFAFAAA56F6E}" type="slidenum">
              <a:rPr lang="en-CA" smtClean="0"/>
              <a:t>‹#›</a:t>
            </a:fld>
            <a:endParaRPr lang="en-CA"/>
          </a:p>
        </p:txBody>
      </p:sp>
    </p:spTree>
    <p:extLst>
      <p:ext uri="{BB962C8B-B14F-4D97-AF65-F5344CB8AC3E}">
        <p14:creationId xmlns:p14="http://schemas.microsoft.com/office/powerpoint/2010/main" val="2230784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1E0B-D091-57A0-5B82-10D75EE7A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00E57EF-37F2-7E5A-E983-6A9348D8F1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0F40400-5676-1EDD-DB36-8FD473E808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4A93F-C4BD-95F4-4505-52E726D94BCF}"/>
              </a:ext>
            </a:extLst>
          </p:cNvPr>
          <p:cNvSpPr>
            <a:spLocks noGrp="1"/>
          </p:cNvSpPr>
          <p:nvPr>
            <p:ph type="dt" sz="half" idx="10"/>
          </p:nvPr>
        </p:nvSpPr>
        <p:spPr/>
        <p:txBody>
          <a:bodyPr/>
          <a:lstStyle/>
          <a:p>
            <a:fld id="{A9352C28-66A6-4870-8B61-3DE8C16B0F7C}" type="datetimeFigureOut">
              <a:rPr lang="en-CA" smtClean="0"/>
              <a:t>2023-08-08</a:t>
            </a:fld>
            <a:endParaRPr lang="en-CA"/>
          </a:p>
        </p:txBody>
      </p:sp>
      <p:sp>
        <p:nvSpPr>
          <p:cNvPr id="6" name="Footer Placeholder 5">
            <a:extLst>
              <a:ext uri="{FF2B5EF4-FFF2-40B4-BE49-F238E27FC236}">
                <a16:creationId xmlns:a16="http://schemas.microsoft.com/office/drawing/2014/main" id="{8B8C12A1-BD43-3F1A-8B9E-FF7F7A7EEA8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F016A3A-B56E-9AD7-ACD6-6AED18A5D10F}"/>
              </a:ext>
            </a:extLst>
          </p:cNvPr>
          <p:cNvSpPr>
            <a:spLocks noGrp="1"/>
          </p:cNvSpPr>
          <p:nvPr>
            <p:ph type="sldNum" sz="quarter" idx="12"/>
          </p:nvPr>
        </p:nvSpPr>
        <p:spPr/>
        <p:txBody>
          <a:bodyPr/>
          <a:lstStyle/>
          <a:p>
            <a:fld id="{271B9443-D100-4AAC-9C9A-AFAFAAA56F6E}" type="slidenum">
              <a:rPr lang="en-CA" smtClean="0"/>
              <a:t>‹#›</a:t>
            </a:fld>
            <a:endParaRPr lang="en-CA"/>
          </a:p>
        </p:txBody>
      </p:sp>
    </p:spTree>
    <p:extLst>
      <p:ext uri="{BB962C8B-B14F-4D97-AF65-F5344CB8AC3E}">
        <p14:creationId xmlns:p14="http://schemas.microsoft.com/office/powerpoint/2010/main" val="2266017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9ABC-110A-E6B2-7CDA-E4700342CA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BA1E0D4-CBAA-4E48-5215-99DBD2C90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047D3AA-A29C-1E4D-30F6-269DBAB91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BF9A99-8213-3AE4-60C2-7ADA1CC79515}"/>
              </a:ext>
            </a:extLst>
          </p:cNvPr>
          <p:cNvSpPr>
            <a:spLocks noGrp="1"/>
          </p:cNvSpPr>
          <p:nvPr>
            <p:ph type="dt" sz="half" idx="10"/>
          </p:nvPr>
        </p:nvSpPr>
        <p:spPr/>
        <p:txBody>
          <a:bodyPr/>
          <a:lstStyle/>
          <a:p>
            <a:fld id="{A9352C28-66A6-4870-8B61-3DE8C16B0F7C}" type="datetimeFigureOut">
              <a:rPr lang="en-CA" smtClean="0"/>
              <a:t>2023-08-08</a:t>
            </a:fld>
            <a:endParaRPr lang="en-CA"/>
          </a:p>
        </p:txBody>
      </p:sp>
      <p:sp>
        <p:nvSpPr>
          <p:cNvPr id="6" name="Footer Placeholder 5">
            <a:extLst>
              <a:ext uri="{FF2B5EF4-FFF2-40B4-BE49-F238E27FC236}">
                <a16:creationId xmlns:a16="http://schemas.microsoft.com/office/drawing/2014/main" id="{291BEB34-9E7C-3A95-88AB-AA6030ED97F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7C34F72-660A-260B-5184-32F74FB0DDE6}"/>
              </a:ext>
            </a:extLst>
          </p:cNvPr>
          <p:cNvSpPr>
            <a:spLocks noGrp="1"/>
          </p:cNvSpPr>
          <p:nvPr>
            <p:ph type="sldNum" sz="quarter" idx="12"/>
          </p:nvPr>
        </p:nvSpPr>
        <p:spPr/>
        <p:txBody>
          <a:bodyPr/>
          <a:lstStyle/>
          <a:p>
            <a:fld id="{271B9443-D100-4AAC-9C9A-AFAFAAA56F6E}" type="slidenum">
              <a:rPr lang="en-CA" smtClean="0"/>
              <a:t>‹#›</a:t>
            </a:fld>
            <a:endParaRPr lang="en-CA"/>
          </a:p>
        </p:txBody>
      </p:sp>
    </p:spTree>
    <p:extLst>
      <p:ext uri="{BB962C8B-B14F-4D97-AF65-F5344CB8AC3E}">
        <p14:creationId xmlns:p14="http://schemas.microsoft.com/office/powerpoint/2010/main" val="280983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F94FA9-EBA8-94FC-F1F9-65FA8CB9E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A7D8FB-20FA-2218-942F-56E0688C12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57F4232-19D7-82A4-DCA7-A6D487C8FC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352C28-66A6-4870-8B61-3DE8C16B0F7C}" type="datetimeFigureOut">
              <a:rPr lang="en-CA" smtClean="0"/>
              <a:t>2023-08-08</a:t>
            </a:fld>
            <a:endParaRPr lang="en-CA"/>
          </a:p>
        </p:txBody>
      </p:sp>
      <p:sp>
        <p:nvSpPr>
          <p:cNvPr id="5" name="Footer Placeholder 4">
            <a:extLst>
              <a:ext uri="{FF2B5EF4-FFF2-40B4-BE49-F238E27FC236}">
                <a16:creationId xmlns:a16="http://schemas.microsoft.com/office/drawing/2014/main" id="{D7F950F9-9D5B-D651-AF30-D9B000C5D1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4C94D21-3B6E-3026-0972-4762B9A813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B9443-D100-4AAC-9C9A-AFAFAAA56F6E}" type="slidenum">
              <a:rPr lang="en-CA" smtClean="0"/>
              <a:t>‹#›</a:t>
            </a:fld>
            <a:endParaRPr lang="en-CA"/>
          </a:p>
        </p:txBody>
      </p:sp>
    </p:spTree>
    <p:extLst>
      <p:ext uri="{BB962C8B-B14F-4D97-AF65-F5344CB8AC3E}">
        <p14:creationId xmlns:p14="http://schemas.microsoft.com/office/powerpoint/2010/main" val="3223429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21CF1AE-16C8-767E-77D4-D5382F1E09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09" b="15177"/>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8A7F12-2CB0-5A75-A0DD-C3037FE506CA}"/>
              </a:ext>
            </a:extLst>
          </p:cNvPr>
          <p:cNvSpPr>
            <a:spLocks noGrp="1"/>
          </p:cNvSpPr>
          <p:nvPr>
            <p:ph type="ctrTitle"/>
          </p:nvPr>
        </p:nvSpPr>
        <p:spPr>
          <a:xfrm>
            <a:off x="177943" y="-245199"/>
            <a:ext cx="4023360" cy="3204134"/>
          </a:xfrm>
        </p:spPr>
        <p:txBody>
          <a:bodyPr anchor="b">
            <a:normAutofit/>
          </a:bodyPr>
          <a:lstStyle/>
          <a:p>
            <a:pPr algn="l"/>
            <a:r>
              <a:rPr lang="en-CA" sz="4800" dirty="0">
                <a:solidFill>
                  <a:schemeClr val="bg1"/>
                </a:solidFill>
              </a:rPr>
              <a:t>Project eCommerce </a:t>
            </a:r>
          </a:p>
        </p:txBody>
      </p:sp>
      <p:sp>
        <p:nvSpPr>
          <p:cNvPr id="3" name="Subtitle 2">
            <a:extLst>
              <a:ext uri="{FF2B5EF4-FFF2-40B4-BE49-F238E27FC236}">
                <a16:creationId xmlns:a16="http://schemas.microsoft.com/office/drawing/2014/main" id="{AC3D7B57-FAD5-CB9D-C1A8-E465036E57E4}"/>
              </a:ext>
            </a:extLst>
          </p:cNvPr>
          <p:cNvSpPr>
            <a:spLocks noGrp="1"/>
          </p:cNvSpPr>
          <p:nvPr>
            <p:ph type="subTitle" idx="1"/>
          </p:nvPr>
        </p:nvSpPr>
        <p:spPr>
          <a:xfrm>
            <a:off x="177944" y="4073462"/>
            <a:ext cx="4023359" cy="1208141"/>
          </a:xfrm>
        </p:spPr>
        <p:txBody>
          <a:bodyPr>
            <a:normAutofit/>
          </a:bodyPr>
          <a:lstStyle/>
          <a:p>
            <a:pPr algn="l"/>
            <a:r>
              <a:rPr lang="en-CA" sz="2000" dirty="0">
                <a:solidFill>
                  <a:schemeClr val="bg1"/>
                </a:solidFill>
              </a:rPr>
              <a:t>ZEYNAB AKOLADE</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069F494-C75B-E452-CFFF-ED3A4F9F9AE2}"/>
              </a:ext>
            </a:extLst>
          </p:cNvPr>
          <p:cNvSpPr txBox="1"/>
          <p:nvPr/>
        </p:nvSpPr>
        <p:spPr>
          <a:xfrm>
            <a:off x="3046810" y="3244334"/>
            <a:ext cx="6093618" cy="369332"/>
          </a:xfrm>
          <a:prstGeom prst="rect">
            <a:avLst/>
          </a:prstGeom>
          <a:noFill/>
        </p:spPr>
        <p:txBody>
          <a:bodyPr wrap="square">
            <a:spAutoFit/>
          </a:bodyPr>
          <a:lstStyle/>
          <a:p>
            <a:pPr>
              <a:spcAft>
                <a:spcPts val="600"/>
              </a:spcAft>
            </a:pPr>
            <a:r>
              <a:rPr lang="en-CA" b="0" dirty="0">
                <a:effectLst/>
              </a:rPr>
              <a:t> </a:t>
            </a:r>
            <a:endParaRPr lang="en-CA"/>
          </a:p>
        </p:txBody>
      </p:sp>
      <p:sp>
        <p:nvSpPr>
          <p:cNvPr id="7" name="TextBox 6">
            <a:extLst>
              <a:ext uri="{FF2B5EF4-FFF2-40B4-BE49-F238E27FC236}">
                <a16:creationId xmlns:a16="http://schemas.microsoft.com/office/drawing/2014/main" id="{F6730044-764C-DB5E-A30A-F8A178A8E704}"/>
              </a:ext>
            </a:extLst>
          </p:cNvPr>
          <p:cNvSpPr txBox="1"/>
          <p:nvPr/>
        </p:nvSpPr>
        <p:spPr>
          <a:xfrm>
            <a:off x="3048000" y="3301484"/>
            <a:ext cx="6096000" cy="369332"/>
          </a:xfrm>
          <a:prstGeom prst="rect">
            <a:avLst/>
          </a:prstGeom>
          <a:noFill/>
        </p:spPr>
        <p:txBody>
          <a:bodyPr wrap="square">
            <a:spAutoFit/>
          </a:bodyPr>
          <a:lstStyle/>
          <a:p>
            <a:pPr>
              <a:spcAft>
                <a:spcPts val="600"/>
              </a:spcAft>
            </a:pPr>
            <a:r>
              <a:rPr lang="en-CA" b="0" dirty="0">
                <a:effectLst/>
              </a:rPr>
              <a:t> </a:t>
            </a:r>
            <a:endParaRPr lang="en-CA"/>
          </a:p>
        </p:txBody>
      </p:sp>
    </p:spTree>
    <p:extLst>
      <p:ext uri="{BB962C8B-B14F-4D97-AF65-F5344CB8AC3E}">
        <p14:creationId xmlns:p14="http://schemas.microsoft.com/office/powerpoint/2010/main" val="216306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C38032B-F17D-EF98-6FA3-C4BC06359B2E}"/>
              </a:ext>
            </a:extLst>
          </p:cNvPr>
          <p:cNvSpPr>
            <a:spLocks noGrp="1"/>
          </p:cNvSpPr>
          <p:nvPr>
            <p:ph type="ctrTitle"/>
          </p:nvPr>
        </p:nvSpPr>
        <p:spPr>
          <a:xfrm>
            <a:off x="723186" y="1461254"/>
            <a:ext cx="3734014" cy="3566160"/>
          </a:xfrm>
        </p:spPr>
        <p:txBody>
          <a:bodyPr anchor="b">
            <a:normAutofit fontScale="90000"/>
          </a:bodyPr>
          <a:lstStyle/>
          <a:p>
            <a:pPr algn="l"/>
            <a:r>
              <a:rPr lang="en-CA" sz="2800" b="1" dirty="0"/>
              <a:t>Project Flow Structure</a:t>
            </a:r>
            <a:br>
              <a:rPr lang="en-CA" sz="2800" dirty="0"/>
            </a:br>
            <a:br>
              <a:rPr lang="en-CA" sz="2800" dirty="0"/>
            </a:br>
            <a:br>
              <a:rPr lang="en-CA" sz="2800" dirty="0"/>
            </a:br>
            <a:r>
              <a:rPr lang="en-CA" sz="2800" dirty="0"/>
              <a:t>1. Create all the tables with the accommodating data types according to the data available</a:t>
            </a:r>
            <a:br>
              <a:rPr lang="en-CA" sz="2800" dirty="0"/>
            </a:br>
            <a:br>
              <a:rPr lang="en-CA" sz="2800" dirty="0"/>
            </a:br>
            <a:r>
              <a:rPr lang="en-CA" sz="2800" dirty="0"/>
              <a:t>2. Import </a:t>
            </a:r>
            <a:r>
              <a:rPr lang="en-CA" sz="2800" dirty="0" err="1"/>
              <a:t>csv.files</a:t>
            </a:r>
            <a:r>
              <a:rPr lang="en-CA" sz="2800" dirty="0"/>
              <a:t> into the tables</a:t>
            </a:r>
            <a:br>
              <a:rPr lang="en-CA" sz="2800" dirty="0"/>
            </a:br>
            <a:br>
              <a:rPr lang="en-CA" sz="2800" dirty="0"/>
            </a:br>
            <a:br>
              <a:rPr lang="en-CA" sz="2800" dirty="0"/>
            </a:br>
            <a:endParaRPr lang="en-CA" sz="2800" dirty="0"/>
          </a:p>
        </p:txBody>
      </p:sp>
      <p:sp>
        <p:nvSpPr>
          <p:cNvPr id="9" name="Subtitle 8">
            <a:extLst>
              <a:ext uri="{FF2B5EF4-FFF2-40B4-BE49-F238E27FC236}">
                <a16:creationId xmlns:a16="http://schemas.microsoft.com/office/drawing/2014/main" id="{B46E6783-EAE4-545F-F863-2B8C4B88A553}"/>
              </a:ext>
            </a:extLst>
          </p:cNvPr>
          <p:cNvSpPr>
            <a:spLocks noGrp="1"/>
          </p:cNvSpPr>
          <p:nvPr>
            <p:ph type="subTitle" idx="1"/>
          </p:nvPr>
        </p:nvSpPr>
        <p:spPr>
          <a:xfrm>
            <a:off x="8282416" y="2589335"/>
            <a:ext cx="3734014" cy="3138178"/>
          </a:xfrm>
        </p:spPr>
        <p:txBody>
          <a:bodyPr>
            <a:noAutofit/>
          </a:bodyPr>
          <a:lstStyle/>
          <a:p>
            <a:pPr algn="l"/>
            <a:endParaRPr lang="en-CA" sz="2000" b="1" i="0" dirty="0">
              <a:solidFill>
                <a:srgbClr val="212529"/>
              </a:solidFill>
              <a:effectLst/>
              <a:latin typeface="-apple-system"/>
            </a:endParaRPr>
          </a:p>
          <a:p>
            <a:pPr algn="l"/>
            <a:endParaRPr lang="en-CA" sz="2000" b="1" i="0" dirty="0">
              <a:solidFill>
                <a:srgbClr val="212529"/>
              </a:solidFill>
              <a:effectLst/>
              <a:latin typeface="-apple-system"/>
            </a:endParaRPr>
          </a:p>
          <a:p>
            <a:pPr algn="l"/>
            <a:r>
              <a:rPr lang="en-CA" sz="2000" b="1" i="0" dirty="0">
                <a:solidFill>
                  <a:srgbClr val="212529"/>
                </a:solidFill>
                <a:effectLst/>
                <a:latin typeface="-apple-system"/>
              </a:rPr>
              <a:t>Retrieve sample data</a:t>
            </a:r>
          </a:p>
          <a:p>
            <a:pPr algn="l"/>
            <a:endParaRPr lang="en-CA" sz="2000" b="1" i="0" dirty="0">
              <a:solidFill>
                <a:srgbClr val="212529"/>
              </a:solidFill>
              <a:effectLst/>
              <a:latin typeface="-apple-system"/>
            </a:endParaRPr>
          </a:p>
          <a:p>
            <a:pPr algn="l"/>
            <a:r>
              <a:rPr lang="en-CA" sz="2000" b="1" i="0" dirty="0">
                <a:solidFill>
                  <a:srgbClr val="212529"/>
                </a:solidFill>
                <a:effectLst/>
                <a:latin typeface="-apple-system"/>
              </a:rPr>
              <a:t>Explore unique values</a:t>
            </a:r>
            <a:r>
              <a:rPr lang="en-CA" sz="2000" b="1" dirty="0">
                <a:solidFill>
                  <a:srgbClr val="212529"/>
                </a:solidFill>
                <a:latin typeface="-apple-system"/>
              </a:rPr>
              <a:t> with DISTINCT function</a:t>
            </a:r>
          </a:p>
          <a:p>
            <a:pPr algn="l"/>
            <a:endParaRPr lang="en-CA" sz="2000" b="1" dirty="0">
              <a:solidFill>
                <a:srgbClr val="212529"/>
              </a:solidFill>
              <a:latin typeface="-apple-system"/>
            </a:endParaRPr>
          </a:p>
          <a:p>
            <a:pPr algn="l"/>
            <a:r>
              <a:rPr lang="en-CA" sz="2000" b="1" i="0" dirty="0">
                <a:solidFill>
                  <a:srgbClr val="212529"/>
                </a:solidFill>
                <a:effectLst/>
                <a:latin typeface="-apple-system"/>
              </a:rPr>
              <a:t>View the value</a:t>
            </a:r>
          </a:p>
          <a:p>
            <a:pPr algn="l"/>
            <a:r>
              <a:rPr lang="en-CA" sz="2000" b="1" i="0" dirty="0">
                <a:solidFill>
                  <a:srgbClr val="212529"/>
                </a:solidFill>
                <a:effectLst/>
                <a:latin typeface="-apple-system"/>
              </a:rPr>
              <a:t> </a:t>
            </a:r>
          </a:p>
          <a:p>
            <a:pPr algn="l"/>
            <a:r>
              <a:rPr lang="en-US" sz="2000" b="1" i="0" dirty="0">
                <a:solidFill>
                  <a:srgbClr val="212529"/>
                </a:solidFill>
                <a:effectLst/>
                <a:latin typeface="-apple-system"/>
              </a:rPr>
              <a:t>Identify missing and extreme values</a:t>
            </a:r>
            <a:r>
              <a:rPr lang="en-CA" sz="2000" b="1" dirty="0">
                <a:solidFill>
                  <a:srgbClr val="212529"/>
                </a:solidFill>
                <a:latin typeface="-apple-system"/>
              </a:rPr>
              <a:t> like the city &amp; country</a:t>
            </a:r>
            <a:endParaRPr lang="en-CA" sz="2000" b="1" i="0" dirty="0">
              <a:solidFill>
                <a:srgbClr val="212529"/>
              </a:solidFill>
              <a:effectLst/>
              <a:latin typeface="-apple-system"/>
            </a:endParaRPr>
          </a:p>
          <a:p>
            <a:pPr algn="l"/>
            <a:endParaRPr lang="en-CA" sz="2000" dirty="0"/>
          </a:p>
        </p:txBody>
      </p:sp>
      <p:sp>
        <p:nvSpPr>
          <p:cNvPr id="104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21CF1AE-16C8-767E-77D4-D5382F1E09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00"/>
          <a:stretch/>
        </p:blipFill>
        <p:spPr bwMode="auto">
          <a:xfrm>
            <a:off x="3909585" y="1240370"/>
            <a:ext cx="4760977" cy="4746591"/>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69F494-C75B-E452-CFFF-ED3A4F9F9AE2}"/>
              </a:ext>
            </a:extLst>
          </p:cNvPr>
          <p:cNvSpPr txBox="1"/>
          <p:nvPr/>
        </p:nvSpPr>
        <p:spPr>
          <a:xfrm>
            <a:off x="2875478" y="3244334"/>
            <a:ext cx="6093618" cy="369332"/>
          </a:xfrm>
          <a:prstGeom prst="rect">
            <a:avLst/>
          </a:prstGeom>
          <a:noFill/>
        </p:spPr>
        <p:txBody>
          <a:bodyPr wrap="square">
            <a:spAutoFit/>
          </a:bodyPr>
          <a:lstStyle/>
          <a:p>
            <a:pPr>
              <a:spcAft>
                <a:spcPts val="600"/>
              </a:spcAft>
            </a:pPr>
            <a:r>
              <a:rPr lang="en-CA" b="0" dirty="0">
                <a:effectLst/>
              </a:rPr>
              <a:t> </a:t>
            </a:r>
            <a:endParaRPr lang="en-CA"/>
          </a:p>
        </p:txBody>
      </p:sp>
      <p:sp>
        <p:nvSpPr>
          <p:cNvPr id="7" name="TextBox 6">
            <a:extLst>
              <a:ext uri="{FF2B5EF4-FFF2-40B4-BE49-F238E27FC236}">
                <a16:creationId xmlns:a16="http://schemas.microsoft.com/office/drawing/2014/main" id="{F6730044-764C-DB5E-A30A-F8A178A8E704}"/>
              </a:ext>
            </a:extLst>
          </p:cNvPr>
          <p:cNvSpPr txBox="1"/>
          <p:nvPr/>
        </p:nvSpPr>
        <p:spPr>
          <a:xfrm>
            <a:off x="3048000" y="3301484"/>
            <a:ext cx="6096000" cy="369332"/>
          </a:xfrm>
          <a:prstGeom prst="rect">
            <a:avLst/>
          </a:prstGeom>
          <a:noFill/>
        </p:spPr>
        <p:txBody>
          <a:bodyPr wrap="square">
            <a:spAutoFit/>
          </a:bodyPr>
          <a:lstStyle/>
          <a:p>
            <a:pPr>
              <a:spcAft>
                <a:spcPts val="600"/>
              </a:spcAft>
            </a:pPr>
            <a:r>
              <a:rPr lang="en-CA" b="0" dirty="0">
                <a:effectLst/>
              </a:rPr>
              <a:t> </a:t>
            </a:r>
            <a:endParaRPr lang="en-CA"/>
          </a:p>
        </p:txBody>
      </p:sp>
    </p:spTree>
    <p:extLst>
      <p:ext uri="{BB962C8B-B14F-4D97-AF65-F5344CB8AC3E}">
        <p14:creationId xmlns:p14="http://schemas.microsoft.com/office/powerpoint/2010/main" val="366365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C38032B-F17D-EF98-6FA3-C4BC06359B2E}"/>
              </a:ext>
            </a:extLst>
          </p:cNvPr>
          <p:cNvSpPr>
            <a:spLocks noGrp="1"/>
          </p:cNvSpPr>
          <p:nvPr>
            <p:ph type="ctrTitle"/>
          </p:nvPr>
        </p:nvSpPr>
        <p:spPr>
          <a:xfrm>
            <a:off x="3094583" y="4253683"/>
            <a:ext cx="6682769" cy="3566160"/>
          </a:xfrm>
        </p:spPr>
        <p:txBody>
          <a:bodyPr anchor="b">
            <a:noAutofit/>
          </a:bodyPr>
          <a:lstStyle/>
          <a:p>
            <a:pPr algn="l"/>
            <a:r>
              <a:rPr lang="en-CA" sz="1800" b="1" dirty="0"/>
              <a:t>QA Process</a:t>
            </a:r>
            <a:br>
              <a:rPr lang="en-CA" sz="1400" dirty="0"/>
            </a:br>
            <a:br>
              <a:rPr lang="en-CA" sz="1400" dirty="0"/>
            </a:br>
            <a:br>
              <a:rPr lang="en-CA" sz="1400" dirty="0"/>
            </a:br>
            <a:r>
              <a:rPr lang="en-US" sz="1600" dirty="0"/>
              <a:t>QA Process used to check for the completeness, uniqueness and consistency of the data. </a:t>
            </a:r>
            <a:br>
              <a:rPr lang="en-US" sz="1600" dirty="0"/>
            </a:br>
            <a:br>
              <a:rPr lang="en-US" sz="1600" dirty="0"/>
            </a:br>
            <a:r>
              <a:rPr lang="en-US" sz="1600" dirty="0"/>
              <a:t>To check for the completeness, I used the COUNT in my query to confirm if there is any missing data from the entire data and which column has a NULL value. </a:t>
            </a:r>
            <a:br>
              <a:rPr lang="en-US" sz="1600" dirty="0"/>
            </a:br>
            <a:r>
              <a:rPr lang="en-US" sz="1600" dirty="0"/>
              <a:t>I used DISTINCT function to further drill down to the unique values in the data. </a:t>
            </a:r>
            <a:br>
              <a:rPr lang="en-US" sz="1600" dirty="0"/>
            </a:br>
            <a:br>
              <a:rPr lang="en-US" sz="1600" dirty="0"/>
            </a:br>
            <a:r>
              <a:rPr lang="en-US" sz="1600" dirty="0"/>
              <a:t>For the consistency I ran a corrected query on for date and time columns where the initial data was presented as an integer and not a datetime function.</a:t>
            </a:r>
            <a:br>
              <a:rPr lang="en-CA" sz="1400" dirty="0"/>
            </a:br>
            <a:br>
              <a:rPr lang="en-CA" sz="1400" dirty="0"/>
            </a:br>
            <a:br>
              <a:rPr lang="en-CA" sz="1400" dirty="0"/>
            </a:br>
            <a:br>
              <a:rPr lang="en-CA" sz="1400" dirty="0"/>
            </a:br>
            <a:br>
              <a:rPr lang="en-CA" sz="1400" dirty="0"/>
            </a:br>
            <a:endParaRPr lang="en-CA" sz="1400" dirty="0"/>
          </a:p>
        </p:txBody>
      </p:sp>
      <p:sp>
        <p:nvSpPr>
          <p:cNvPr id="9" name="Subtitle 8">
            <a:extLst>
              <a:ext uri="{FF2B5EF4-FFF2-40B4-BE49-F238E27FC236}">
                <a16:creationId xmlns:a16="http://schemas.microsoft.com/office/drawing/2014/main" id="{B46E6783-EAE4-545F-F863-2B8C4B88A553}"/>
              </a:ext>
            </a:extLst>
          </p:cNvPr>
          <p:cNvSpPr>
            <a:spLocks noGrp="1"/>
          </p:cNvSpPr>
          <p:nvPr>
            <p:ph type="subTitle" idx="1"/>
          </p:nvPr>
        </p:nvSpPr>
        <p:spPr>
          <a:xfrm>
            <a:off x="631043" y="560292"/>
            <a:ext cx="5804925" cy="3378022"/>
          </a:xfrm>
        </p:spPr>
        <p:txBody>
          <a:bodyPr>
            <a:normAutofit lnSpcReduction="10000"/>
          </a:bodyPr>
          <a:lstStyle/>
          <a:p>
            <a:pPr marL="342900" indent="-342900" algn="l">
              <a:buFont typeface="Arial" panose="020B0604020202020204" pitchFamily="34" charset="0"/>
              <a:buChar char="•"/>
            </a:pPr>
            <a:r>
              <a:rPr lang="en-CA" dirty="0"/>
              <a:t>Data profiling </a:t>
            </a:r>
          </a:p>
          <a:p>
            <a:pPr marL="342900" indent="-342900" algn="l">
              <a:buFont typeface="Arial" panose="020B0604020202020204" pitchFamily="34" charset="0"/>
              <a:buChar char="•"/>
            </a:pPr>
            <a:r>
              <a:rPr lang="en-CA" dirty="0"/>
              <a:t>Data redundancy</a:t>
            </a:r>
          </a:p>
          <a:p>
            <a:pPr marL="342900" indent="-342900" algn="l">
              <a:buFont typeface="Arial" panose="020B0604020202020204" pitchFamily="34" charset="0"/>
              <a:buChar char="•"/>
            </a:pPr>
            <a:r>
              <a:rPr lang="en-CA" dirty="0"/>
              <a:t>Entity relationship</a:t>
            </a:r>
          </a:p>
          <a:p>
            <a:pPr marL="342900" indent="-342900" algn="l">
              <a:buFont typeface="Arial" panose="020B0604020202020204" pitchFamily="34" charset="0"/>
              <a:buChar char="•"/>
            </a:pPr>
            <a:r>
              <a:rPr lang="en-CA" dirty="0"/>
              <a:t>Data types formatting</a:t>
            </a:r>
          </a:p>
          <a:p>
            <a:pPr marL="342900" indent="-342900" algn="l">
              <a:buFont typeface="Arial" panose="020B0604020202020204" pitchFamily="34" charset="0"/>
              <a:buChar char="•"/>
            </a:pPr>
            <a:r>
              <a:rPr lang="en-CA" dirty="0"/>
              <a:t>Aggregations</a:t>
            </a:r>
          </a:p>
          <a:p>
            <a:pPr marL="342900" indent="-342900" algn="l">
              <a:buFont typeface="Arial" panose="020B0604020202020204" pitchFamily="34" charset="0"/>
              <a:buChar char="•"/>
            </a:pPr>
            <a:r>
              <a:rPr lang="en-CA" dirty="0"/>
              <a:t>Trend analysis</a:t>
            </a:r>
          </a:p>
          <a:p>
            <a:pPr marL="342900" indent="-342900" algn="l">
              <a:buFont typeface="Arial" panose="020B0604020202020204" pitchFamily="34" charset="0"/>
              <a:buChar char="•"/>
            </a:pPr>
            <a:r>
              <a:rPr lang="en-CA" dirty="0"/>
              <a:t>Data accuracy </a:t>
            </a:r>
          </a:p>
          <a:p>
            <a:pPr marL="342900" indent="-342900" algn="l">
              <a:buFont typeface="Arial" panose="020B0604020202020204" pitchFamily="34" charset="0"/>
              <a:buChar char="•"/>
            </a:pPr>
            <a:r>
              <a:rPr lang="en-CA" dirty="0"/>
              <a:t>Data Completeness</a:t>
            </a:r>
          </a:p>
        </p:txBody>
      </p:sp>
      <p:sp>
        <p:nvSpPr>
          <p:cNvPr id="104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21CF1AE-16C8-767E-77D4-D5382F1E09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00"/>
          <a:stretch/>
        </p:blipFill>
        <p:spPr bwMode="auto">
          <a:xfrm>
            <a:off x="7429500" y="10"/>
            <a:ext cx="4760977" cy="4746591"/>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69F494-C75B-E452-CFFF-ED3A4F9F9AE2}"/>
              </a:ext>
            </a:extLst>
          </p:cNvPr>
          <p:cNvSpPr txBox="1"/>
          <p:nvPr/>
        </p:nvSpPr>
        <p:spPr>
          <a:xfrm>
            <a:off x="3046810" y="3244334"/>
            <a:ext cx="6093618" cy="369332"/>
          </a:xfrm>
          <a:prstGeom prst="rect">
            <a:avLst/>
          </a:prstGeom>
          <a:noFill/>
        </p:spPr>
        <p:txBody>
          <a:bodyPr wrap="square">
            <a:spAutoFit/>
          </a:bodyPr>
          <a:lstStyle/>
          <a:p>
            <a:pPr>
              <a:spcAft>
                <a:spcPts val="600"/>
              </a:spcAft>
            </a:pPr>
            <a:r>
              <a:rPr lang="en-CA" b="0" dirty="0">
                <a:effectLst/>
              </a:rPr>
              <a:t> </a:t>
            </a:r>
            <a:endParaRPr lang="en-CA"/>
          </a:p>
        </p:txBody>
      </p:sp>
      <p:sp>
        <p:nvSpPr>
          <p:cNvPr id="7" name="TextBox 6">
            <a:extLst>
              <a:ext uri="{FF2B5EF4-FFF2-40B4-BE49-F238E27FC236}">
                <a16:creationId xmlns:a16="http://schemas.microsoft.com/office/drawing/2014/main" id="{F6730044-764C-DB5E-A30A-F8A178A8E704}"/>
              </a:ext>
            </a:extLst>
          </p:cNvPr>
          <p:cNvSpPr txBox="1"/>
          <p:nvPr/>
        </p:nvSpPr>
        <p:spPr>
          <a:xfrm>
            <a:off x="3048000" y="3257550"/>
            <a:ext cx="6096000" cy="369332"/>
          </a:xfrm>
          <a:prstGeom prst="rect">
            <a:avLst/>
          </a:prstGeom>
          <a:noFill/>
        </p:spPr>
        <p:txBody>
          <a:bodyPr wrap="square">
            <a:spAutoFit/>
          </a:bodyPr>
          <a:lstStyle/>
          <a:p>
            <a:pPr>
              <a:spcAft>
                <a:spcPts val="600"/>
              </a:spcAft>
            </a:pPr>
            <a:r>
              <a:rPr lang="en-CA" b="0" dirty="0">
                <a:effectLst/>
              </a:rPr>
              <a:t> </a:t>
            </a:r>
            <a:endParaRPr lang="en-CA"/>
          </a:p>
        </p:txBody>
      </p:sp>
    </p:spTree>
    <p:extLst>
      <p:ext uri="{BB962C8B-B14F-4D97-AF65-F5344CB8AC3E}">
        <p14:creationId xmlns:p14="http://schemas.microsoft.com/office/powerpoint/2010/main" val="3865705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21CF1AE-16C8-767E-77D4-D5382F1E09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00"/>
          <a:stretch/>
        </p:blipFill>
        <p:spPr bwMode="auto">
          <a:xfrm>
            <a:off x="7429500" y="10"/>
            <a:ext cx="4760977" cy="4746591"/>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69F494-C75B-E452-CFFF-ED3A4F9F9AE2}"/>
              </a:ext>
            </a:extLst>
          </p:cNvPr>
          <p:cNvSpPr txBox="1"/>
          <p:nvPr/>
        </p:nvSpPr>
        <p:spPr>
          <a:xfrm>
            <a:off x="3046810" y="3244334"/>
            <a:ext cx="6093618" cy="369332"/>
          </a:xfrm>
          <a:prstGeom prst="rect">
            <a:avLst/>
          </a:prstGeom>
          <a:noFill/>
        </p:spPr>
        <p:txBody>
          <a:bodyPr wrap="square">
            <a:spAutoFit/>
          </a:bodyPr>
          <a:lstStyle/>
          <a:p>
            <a:pPr>
              <a:spcAft>
                <a:spcPts val="600"/>
              </a:spcAft>
            </a:pPr>
            <a:r>
              <a:rPr lang="en-CA" b="0" dirty="0">
                <a:effectLst/>
              </a:rPr>
              <a:t> </a:t>
            </a:r>
            <a:endParaRPr lang="en-CA"/>
          </a:p>
        </p:txBody>
      </p:sp>
      <p:sp>
        <p:nvSpPr>
          <p:cNvPr id="7" name="TextBox 6">
            <a:extLst>
              <a:ext uri="{FF2B5EF4-FFF2-40B4-BE49-F238E27FC236}">
                <a16:creationId xmlns:a16="http://schemas.microsoft.com/office/drawing/2014/main" id="{F6730044-764C-DB5E-A30A-F8A178A8E704}"/>
              </a:ext>
            </a:extLst>
          </p:cNvPr>
          <p:cNvSpPr txBox="1"/>
          <p:nvPr/>
        </p:nvSpPr>
        <p:spPr>
          <a:xfrm>
            <a:off x="3048000" y="3257550"/>
            <a:ext cx="6096000" cy="369332"/>
          </a:xfrm>
          <a:prstGeom prst="rect">
            <a:avLst/>
          </a:prstGeom>
          <a:noFill/>
        </p:spPr>
        <p:txBody>
          <a:bodyPr wrap="square">
            <a:spAutoFit/>
          </a:bodyPr>
          <a:lstStyle/>
          <a:p>
            <a:pPr>
              <a:spcAft>
                <a:spcPts val="600"/>
              </a:spcAft>
            </a:pPr>
            <a:r>
              <a:rPr lang="en-CA" b="0" dirty="0">
                <a:effectLst/>
              </a:rPr>
              <a:t> </a:t>
            </a:r>
            <a:endParaRPr lang="en-CA"/>
          </a:p>
        </p:txBody>
      </p:sp>
      <p:sp>
        <p:nvSpPr>
          <p:cNvPr id="8" name="Title 7">
            <a:extLst>
              <a:ext uri="{FF2B5EF4-FFF2-40B4-BE49-F238E27FC236}">
                <a16:creationId xmlns:a16="http://schemas.microsoft.com/office/drawing/2014/main" id="{12D7E28F-A8B3-8674-F663-2A2DFB40D672}"/>
              </a:ext>
            </a:extLst>
          </p:cNvPr>
          <p:cNvSpPr>
            <a:spLocks noGrp="1"/>
          </p:cNvSpPr>
          <p:nvPr>
            <p:ph type="ctrTitle"/>
          </p:nvPr>
        </p:nvSpPr>
        <p:spPr>
          <a:xfrm>
            <a:off x="6413900" y="3324960"/>
            <a:ext cx="5164457" cy="2387600"/>
          </a:xfrm>
        </p:spPr>
        <p:txBody>
          <a:bodyPr>
            <a:normAutofit/>
          </a:bodyPr>
          <a:lstStyle/>
          <a:p>
            <a:r>
              <a:rPr lang="en-CA" sz="3600" dirty="0"/>
              <a:t>Top 5 </a:t>
            </a:r>
            <a:r>
              <a:rPr lang="en-US" sz="3600" dirty="0"/>
              <a:t>city &amp; country with rev transaction</a:t>
            </a:r>
            <a:endParaRPr lang="en-CA" sz="3600" dirty="0"/>
          </a:p>
        </p:txBody>
      </p:sp>
      <p:pic>
        <p:nvPicPr>
          <p:cNvPr id="13" name="Picture 12">
            <a:extLst>
              <a:ext uri="{FF2B5EF4-FFF2-40B4-BE49-F238E27FC236}">
                <a16:creationId xmlns:a16="http://schemas.microsoft.com/office/drawing/2014/main" id="{48D030CC-FEF4-9AA6-CCF8-E7721668AEE2}"/>
              </a:ext>
            </a:extLst>
          </p:cNvPr>
          <p:cNvPicPr>
            <a:picLocks noChangeAspect="1"/>
          </p:cNvPicPr>
          <p:nvPr/>
        </p:nvPicPr>
        <p:blipFill>
          <a:blip r:embed="rId3"/>
          <a:stretch>
            <a:fillRect/>
          </a:stretch>
        </p:blipFill>
        <p:spPr>
          <a:xfrm>
            <a:off x="336427" y="1978822"/>
            <a:ext cx="6077473" cy="2351022"/>
          </a:xfrm>
          <a:prstGeom prst="rect">
            <a:avLst/>
          </a:prstGeom>
        </p:spPr>
      </p:pic>
    </p:spTree>
    <p:extLst>
      <p:ext uri="{BB962C8B-B14F-4D97-AF65-F5344CB8AC3E}">
        <p14:creationId xmlns:p14="http://schemas.microsoft.com/office/powerpoint/2010/main" val="313235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C38032B-F17D-EF98-6FA3-C4BC06359B2E}"/>
              </a:ext>
            </a:extLst>
          </p:cNvPr>
          <p:cNvSpPr>
            <a:spLocks noGrp="1"/>
          </p:cNvSpPr>
          <p:nvPr>
            <p:ph type="ctrTitle"/>
          </p:nvPr>
        </p:nvSpPr>
        <p:spPr>
          <a:xfrm>
            <a:off x="962816" y="2304757"/>
            <a:ext cx="3421615" cy="3960524"/>
          </a:xfrm>
        </p:spPr>
        <p:txBody>
          <a:bodyPr anchor="b">
            <a:normAutofit fontScale="90000"/>
          </a:bodyPr>
          <a:lstStyle/>
          <a:p>
            <a:r>
              <a:rPr lang="en-CA" sz="2800" dirty="0"/>
              <a:t>Discovery from the data</a:t>
            </a:r>
            <a:br>
              <a:rPr lang="en-CA" sz="2800" dirty="0"/>
            </a:br>
            <a:br>
              <a:rPr lang="en-CA" sz="2800" dirty="0"/>
            </a:br>
            <a:br>
              <a:rPr lang="en-CA" sz="2800" dirty="0"/>
            </a:br>
            <a:r>
              <a:rPr lang="en-CA" sz="2800" dirty="0"/>
              <a:t>Even though I know there was a fact table is could not link the primary key as a unique identifier</a:t>
            </a:r>
            <a:br>
              <a:rPr lang="en-CA" sz="2800" dirty="0"/>
            </a:br>
            <a:br>
              <a:rPr lang="en-CA" sz="2800" dirty="0"/>
            </a:br>
            <a:r>
              <a:rPr lang="en-CA" sz="2800" b="1" dirty="0"/>
              <a:t>Too many missing values and columns</a:t>
            </a:r>
            <a:br>
              <a:rPr lang="en-CA" sz="2800" dirty="0"/>
            </a:br>
            <a:br>
              <a:rPr lang="en-CA" sz="2800" dirty="0"/>
            </a:br>
            <a:br>
              <a:rPr lang="en-CA" sz="2800" dirty="0"/>
            </a:br>
            <a:br>
              <a:rPr lang="en-CA" sz="2800" dirty="0"/>
            </a:br>
            <a:br>
              <a:rPr lang="en-CA" sz="2800" dirty="0"/>
            </a:br>
            <a:br>
              <a:rPr lang="en-CA" sz="2800" dirty="0"/>
            </a:br>
            <a:endParaRPr lang="en-CA" sz="2800" dirty="0"/>
          </a:p>
        </p:txBody>
      </p:sp>
      <p:sp>
        <p:nvSpPr>
          <p:cNvPr id="104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21CF1AE-16C8-767E-77D4-D5382F1E09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00"/>
          <a:stretch/>
        </p:blipFill>
        <p:spPr bwMode="auto">
          <a:xfrm>
            <a:off x="8768862" y="-46882"/>
            <a:ext cx="3421615" cy="3411276"/>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Subtitle 10">
            <a:extLst>
              <a:ext uri="{FF2B5EF4-FFF2-40B4-BE49-F238E27FC236}">
                <a16:creationId xmlns:a16="http://schemas.microsoft.com/office/drawing/2014/main" id="{205AAE27-323A-617D-04C1-50DA11F79348}"/>
              </a:ext>
            </a:extLst>
          </p:cNvPr>
          <p:cNvSpPr>
            <a:spLocks noGrp="1"/>
          </p:cNvSpPr>
          <p:nvPr>
            <p:ph type="subTitle" idx="1"/>
          </p:nvPr>
        </p:nvSpPr>
        <p:spPr>
          <a:xfrm>
            <a:off x="1805353" y="4846320"/>
            <a:ext cx="9144000" cy="1655762"/>
          </a:xfrm>
        </p:spPr>
        <p:txBody>
          <a:bodyPr>
            <a:normAutofit fontScale="85000" lnSpcReduction="10000"/>
          </a:bodyPr>
          <a:lstStyle/>
          <a:p>
            <a:r>
              <a:rPr lang="en-CA" dirty="0"/>
              <a:t>To answer the questions attached to the data I used </a:t>
            </a:r>
            <a:r>
              <a:rPr lang="en-CA" dirty="0" err="1"/>
              <a:t>sql</a:t>
            </a:r>
            <a:r>
              <a:rPr lang="en-CA" dirty="0"/>
              <a:t> query for all</a:t>
            </a:r>
          </a:p>
          <a:p>
            <a:r>
              <a:rPr lang="en-CA" dirty="0"/>
              <a:t>Replace missing values where necessary </a:t>
            </a:r>
          </a:p>
          <a:p>
            <a:r>
              <a:rPr lang="en-CA" dirty="0"/>
              <a:t>Used some aggregate functions in my query to drill down to the required logical result</a:t>
            </a:r>
          </a:p>
          <a:p>
            <a:r>
              <a:rPr lang="en-CA" dirty="0"/>
              <a:t>And confirm results generated for accuracy</a:t>
            </a:r>
          </a:p>
        </p:txBody>
      </p:sp>
    </p:spTree>
    <p:extLst>
      <p:ext uri="{BB962C8B-B14F-4D97-AF65-F5344CB8AC3E}">
        <p14:creationId xmlns:p14="http://schemas.microsoft.com/office/powerpoint/2010/main" val="2258953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C38032B-F17D-EF98-6FA3-C4BC06359B2E}"/>
              </a:ext>
            </a:extLst>
          </p:cNvPr>
          <p:cNvSpPr>
            <a:spLocks noGrp="1"/>
          </p:cNvSpPr>
          <p:nvPr>
            <p:ph type="ctrTitle"/>
          </p:nvPr>
        </p:nvSpPr>
        <p:spPr>
          <a:xfrm>
            <a:off x="751043" y="2111410"/>
            <a:ext cx="4655371" cy="4746590"/>
          </a:xfrm>
        </p:spPr>
        <p:txBody>
          <a:bodyPr anchor="b">
            <a:normAutofit fontScale="90000"/>
          </a:bodyPr>
          <a:lstStyle/>
          <a:p>
            <a:pPr algn="l"/>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r>
              <a:rPr lang="en-CA" sz="2800" dirty="0"/>
              <a:t>What more to do if there was time </a:t>
            </a:r>
            <a:br>
              <a:rPr lang="en-CA" sz="2800" dirty="0"/>
            </a:br>
            <a:br>
              <a:rPr lang="en-CA" sz="2800" dirty="0"/>
            </a:br>
            <a:br>
              <a:rPr lang="en-CA" sz="2800" dirty="0"/>
            </a:br>
            <a:r>
              <a:rPr lang="en-CA" sz="2000" dirty="0"/>
              <a:t>1. Table normalization for better data cleaning</a:t>
            </a:r>
            <a:br>
              <a:rPr lang="en-CA" sz="2000" dirty="0"/>
            </a:br>
            <a:br>
              <a:rPr lang="en-CA" sz="2000" dirty="0"/>
            </a:br>
            <a:r>
              <a:rPr lang="en-CA" sz="2000" dirty="0"/>
              <a:t>2. Data types detailing</a:t>
            </a:r>
            <a:br>
              <a:rPr lang="en-CA" sz="2000" dirty="0"/>
            </a:br>
            <a:br>
              <a:rPr lang="en-CA" sz="2000" dirty="0"/>
            </a:br>
            <a:r>
              <a:rPr lang="en-CA" sz="2000" dirty="0"/>
              <a:t>3. Creating more tables</a:t>
            </a:r>
            <a:br>
              <a:rPr lang="en-CA" sz="2000" dirty="0"/>
            </a:br>
            <a:br>
              <a:rPr lang="en-CA" sz="2000" dirty="0"/>
            </a:br>
            <a:r>
              <a:rPr lang="en-CA" sz="2000" dirty="0"/>
              <a:t>4. Connecting the primary and foreign keys after normalizing the tables to show clearer Entity Relationships</a:t>
            </a:r>
            <a:br>
              <a:rPr lang="en-CA" sz="2800" dirty="0"/>
            </a:br>
            <a:br>
              <a:rPr lang="en-CA" sz="2800" dirty="0"/>
            </a:br>
            <a:br>
              <a:rPr lang="en-CA" sz="2800" dirty="0"/>
            </a:br>
            <a:br>
              <a:rPr lang="en-CA" sz="2800" dirty="0"/>
            </a:br>
            <a:br>
              <a:rPr lang="en-CA" sz="2800" dirty="0"/>
            </a:br>
            <a:br>
              <a:rPr lang="en-CA" sz="2800" dirty="0"/>
            </a:br>
            <a:br>
              <a:rPr lang="en-CA" sz="2800" dirty="0"/>
            </a:br>
            <a:br>
              <a:rPr lang="en-CA" sz="2800" dirty="0"/>
            </a:br>
            <a:endParaRPr lang="en-CA" sz="2800" dirty="0"/>
          </a:p>
        </p:txBody>
      </p:sp>
      <p:sp>
        <p:nvSpPr>
          <p:cNvPr id="9" name="Subtitle 8">
            <a:extLst>
              <a:ext uri="{FF2B5EF4-FFF2-40B4-BE49-F238E27FC236}">
                <a16:creationId xmlns:a16="http://schemas.microsoft.com/office/drawing/2014/main" id="{B46E6783-EAE4-545F-F863-2B8C4B88A553}"/>
              </a:ext>
            </a:extLst>
          </p:cNvPr>
          <p:cNvSpPr>
            <a:spLocks noGrp="1"/>
          </p:cNvSpPr>
          <p:nvPr>
            <p:ph type="subTitle" idx="1"/>
          </p:nvPr>
        </p:nvSpPr>
        <p:spPr>
          <a:xfrm>
            <a:off x="8454938" y="5285222"/>
            <a:ext cx="3734014" cy="1572768"/>
          </a:xfrm>
        </p:spPr>
        <p:txBody>
          <a:bodyPr>
            <a:normAutofit/>
          </a:bodyPr>
          <a:lstStyle/>
          <a:p>
            <a:pPr algn="l"/>
            <a:r>
              <a:rPr lang="en-CA" dirty="0"/>
              <a:t>Thank you.</a:t>
            </a:r>
          </a:p>
        </p:txBody>
      </p:sp>
      <p:sp>
        <p:nvSpPr>
          <p:cNvPr id="104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21CF1AE-16C8-767E-77D4-D5382F1E09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00"/>
          <a:stretch/>
        </p:blipFill>
        <p:spPr bwMode="auto">
          <a:xfrm>
            <a:off x="7429500" y="-46882"/>
            <a:ext cx="4760977" cy="4746591"/>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69F494-C75B-E452-CFFF-ED3A4F9F9AE2}"/>
              </a:ext>
            </a:extLst>
          </p:cNvPr>
          <p:cNvSpPr txBox="1"/>
          <p:nvPr/>
        </p:nvSpPr>
        <p:spPr>
          <a:xfrm>
            <a:off x="3046810" y="3244334"/>
            <a:ext cx="6093618" cy="369332"/>
          </a:xfrm>
          <a:prstGeom prst="rect">
            <a:avLst/>
          </a:prstGeom>
          <a:noFill/>
        </p:spPr>
        <p:txBody>
          <a:bodyPr wrap="square">
            <a:spAutoFit/>
          </a:bodyPr>
          <a:lstStyle/>
          <a:p>
            <a:pPr>
              <a:spcAft>
                <a:spcPts val="600"/>
              </a:spcAft>
            </a:pPr>
            <a:r>
              <a:rPr lang="en-CA" b="0" dirty="0">
                <a:effectLst/>
              </a:rPr>
              <a:t> </a:t>
            </a:r>
            <a:endParaRPr lang="en-CA"/>
          </a:p>
        </p:txBody>
      </p:sp>
      <p:sp>
        <p:nvSpPr>
          <p:cNvPr id="7" name="TextBox 6">
            <a:extLst>
              <a:ext uri="{FF2B5EF4-FFF2-40B4-BE49-F238E27FC236}">
                <a16:creationId xmlns:a16="http://schemas.microsoft.com/office/drawing/2014/main" id="{F6730044-764C-DB5E-A30A-F8A178A8E704}"/>
              </a:ext>
            </a:extLst>
          </p:cNvPr>
          <p:cNvSpPr txBox="1"/>
          <p:nvPr/>
        </p:nvSpPr>
        <p:spPr>
          <a:xfrm>
            <a:off x="3048000" y="3266315"/>
            <a:ext cx="6096000" cy="369332"/>
          </a:xfrm>
          <a:prstGeom prst="rect">
            <a:avLst/>
          </a:prstGeom>
          <a:noFill/>
        </p:spPr>
        <p:txBody>
          <a:bodyPr wrap="square">
            <a:spAutoFit/>
          </a:bodyPr>
          <a:lstStyle/>
          <a:p>
            <a:pPr>
              <a:spcAft>
                <a:spcPts val="600"/>
              </a:spcAft>
            </a:pPr>
            <a:r>
              <a:rPr lang="en-CA" b="0" dirty="0">
                <a:effectLst/>
              </a:rPr>
              <a:t> </a:t>
            </a:r>
            <a:endParaRPr lang="en-CA"/>
          </a:p>
        </p:txBody>
      </p:sp>
    </p:spTree>
    <p:extLst>
      <p:ext uri="{BB962C8B-B14F-4D97-AF65-F5344CB8AC3E}">
        <p14:creationId xmlns:p14="http://schemas.microsoft.com/office/powerpoint/2010/main" val="584230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2243</TotalTime>
  <Words>433</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Office Theme</vt:lpstr>
      <vt:lpstr>Project eCommerce </vt:lpstr>
      <vt:lpstr>Project Flow Structure   1. Create all the tables with the accommodating data types according to the data available  2. Import csv.files into the tables   </vt:lpstr>
      <vt:lpstr>QA Process   QA Process used to check for the completeness, uniqueness and consistency of the data.   To check for the completeness, I used the COUNT in my query to confirm if there is any missing data from the entire data and which column has a NULL value.  I used DISTINCT function to further drill down to the unique values in the data.   For the consistency I ran a corrected query on for date and time columns where the initial data was presented as an integer and not a datetime function.     </vt:lpstr>
      <vt:lpstr>Top 5 city &amp; country with rev transaction</vt:lpstr>
      <vt:lpstr>Discovery from the data   Even though I know there was a fact table is could not link the primary key as a unique identifier  Too many missing values and columns      </vt:lpstr>
      <vt:lpstr>                                                                                   What more to do if there was time    1. Table normalization for better data cleaning  2. Data types detailing  3. Creating more tables  4. Connecting the primary and foreign keys after normalizing the tables to show clearer Entity Relationships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eCommerce</dc:title>
  <dc:creator>Sheriff Akolade</dc:creator>
  <cp:lastModifiedBy>Sheriff Akolade</cp:lastModifiedBy>
  <cp:revision>8</cp:revision>
  <dcterms:created xsi:type="dcterms:W3CDTF">2023-08-08T14:59:43Z</dcterms:created>
  <dcterms:modified xsi:type="dcterms:W3CDTF">2023-08-10T04:22:52Z</dcterms:modified>
</cp:coreProperties>
</file>