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443" r:id="rId2"/>
    <p:sldId id="514" r:id="rId3"/>
    <p:sldId id="532" r:id="rId4"/>
    <p:sldId id="531" r:id="rId5"/>
    <p:sldId id="533" r:id="rId6"/>
    <p:sldId id="529" r:id="rId7"/>
    <p:sldId id="543" r:id="rId8"/>
    <p:sldId id="542" r:id="rId9"/>
    <p:sldId id="515" r:id="rId10"/>
    <p:sldId id="539" r:id="rId11"/>
    <p:sldId id="540" r:id="rId12"/>
    <p:sldId id="541" r:id="rId13"/>
    <p:sldId id="503" r:id="rId14"/>
  </p:sldIdLst>
  <p:sldSz cx="9144000" cy="6858000" type="screen4x3"/>
  <p:notesSz cx="9934575" cy="68024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A855"/>
    <a:srgbClr val="3EAA54"/>
    <a:srgbClr val="7F7F7F"/>
    <a:srgbClr val="0172BC"/>
    <a:srgbClr val="DAE3F3"/>
    <a:srgbClr val="09AAE0"/>
    <a:srgbClr val="E6E6E6"/>
    <a:srgbClr val="E6AF00"/>
    <a:srgbClr val="3962AB"/>
    <a:srgbClr val="8CA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87224" autoAdjust="0"/>
  </p:normalViewPr>
  <p:slideViewPr>
    <p:cSldViewPr snapToGrid="0">
      <p:cViewPr varScale="1">
        <p:scale>
          <a:sx n="100" d="100"/>
          <a:sy n="100" d="100"/>
        </p:scale>
        <p:origin x="2424" y="96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4982" cy="341303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7296" y="1"/>
            <a:ext cx="4304982" cy="341303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1D6A308F-3DFB-4F3B-852A-6ED3B31C4E7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61136"/>
            <a:ext cx="4304982" cy="341303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7296" y="6461136"/>
            <a:ext cx="4304982" cy="341303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/>
            </a:lvl1pPr>
          </a:lstStyle>
          <a:p>
            <a:fld id="{5715EF25-038C-49DD-A7B0-AD285A2ED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33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4982" cy="341303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7296" y="1"/>
            <a:ext cx="4304982" cy="341303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80601E3C-428C-40B9-887E-7F1E81C3932F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6938" y="850900"/>
            <a:ext cx="3060700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5" tIns="45693" rIns="91385" bIns="456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8" y="3273674"/>
            <a:ext cx="7947659" cy="2678460"/>
          </a:xfrm>
          <a:prstGeom prst="rect">
            <a:avLst/>
          </a:prstGeom>
        </p:spPr>
        <p:txBody>
          <a:bodyPr vert="horz" lIns="91385" tIns="45693" rIns="91385" bIns="45693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61136"/>
            <a:ext cx="4304982" cy="341303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7296" y="6461136"/>
            <a:ext cx="4304982" cy="341303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/>
            </a:lvl1pPr>
          </a:lstStyle>
          <a:p>
            <a:fld id="{8A915EB0-E91B-48B1-B316-6DCAC62BA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25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ecurity.com/solution/sol_1_4.ph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ecurity.com/solution/sol_1_4.php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ecurity.com/solution/sol_1_4.php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ecurity.com/solution/sol_1_4.php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3013"/>
            <a:ext cx="4471988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https://www.dreamsecurity.com/solution/sol_1_4.php</a:t>
            </a:r>
            <a:endParaRPr lang="en-US" altLang="ko-KR" kern="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34E3-7DF9-4A1E-B04C-D854AB4F0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27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3013"/>
            <a:ext cx="4471988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https://www.dreamsecurity.com/solution/sol_1_4.php</a:t>
            </a:r>
            <a:endParaRPr lang="en-US" altLang="ko-KR" kern="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34E3-7DF9-4A1E-B04C-D854AB4F078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05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3013"/>
            <a:ext cx="4471988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https://www.dreamsecurity.com/solution/sol_1_4.php</a:t>
            </a:r>
            <a:endParaRPr lang="en-US" altLang="ko-KR" kern="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34E3-7DF9-4A1E-B04C-D854AB4F07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91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3013"/>
            <a:ext cx="4471988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Chunk</a:t>
            </a:r>
            <a:r>
              <a:rPr lang="en-US" altLang="ko-KR" baseline="0" dirty="0" smtClean="0"/>
              <a:t> size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34E3-7DF9-4A1E-B04C-D854AB4F078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9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3013"/>
            <a:ext cx="4471988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백그라운드</a:t>
            </a:r>
            <a:endParaRPr lang="en-US" altLang="ko-KR" kern="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34E3-7DF9-4A1E-B04C-D854AB4F0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27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3013"/>
            <a:ext cx="4471988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 워크</a:t>
            </a:r>
            <a:endParaRPr lang="en-US" altLang="ko-KR" kern="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34E3-7DF9-4A1E-B04C-D854AB4F0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4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3013"/>
            <a:ext cx="4471988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Fig. 1. (a) Queried by a challenge, the PUF produces an instance-specific response. (b) SRAM PUF: Threshold voltage Vth mismatches of the transistors determines the response [7]. For example, when the Vth,M1 is slightly smaller than Vth,M2 , at power-up, the transistor M1 starts conducting before M2, thus, A = ‘1’. This in turn prevents M2 switching on. As a consequence, the SRAM power-up state prefers to be ‘1’ (A = ‘1’, B =‘0’), which is the response, while the address is the challenge.</a:t>
            </a:r>
            <a:endParaRPr lang="en-US" altLang="ko-KR" kern="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34E3-7DF9-4A1E-B04C-D854AB4F0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8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3013"/>
            <a:ext cx="4471988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 워크</a:t>
            </a:r>
            <a:endParaRPr lang="en-US" altLang="ko-KR" kern="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34E3-7DF9-4A1E-B04C-D854AB4F07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5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3013"/>
            <a:ext cx="4471988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 워크</a:t>
            </a:r>
            <a:endParaRPr lang="en-US" altLang="ko-KR" kern="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34E3-7DF9-4A1E-B04C-D854AB4F07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3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3013"/>
            <a:ext cx="4471988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Fig. 1. (a) Queried by a challenge, the PUF produces an instance-specific response. (b) SRAM PUF: Threshold voltage Vth mismatches of the transistors determines the response [7]. For example, when the Vth,M1 is slightly smaller than Vth,M2 , at power-up, the transistor M1 starts conducting before M2, thus, A = ‘1’. This in turn prevents M2 switching on. As a consequence, the SRAM power-up state prefers to be ‘1’ (A = ‘1’, B =‘0’), which is the response, while the address is the challenge.</a:t>
            </a:r>
            <a:endParaRPr lang="en-US" altLang="ko-KR" kern="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34E3-7DF9-4A1E-B04C-D854AB4F07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1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3013"/>
            <a:ext cx="4471988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 워크</a:t>
            </a:r>
            <a:endParaRPr lang="en-US" altLang="ko-KR" kern="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34E3-7DF9-4A1E-B04C-D854AB4F07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519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3013"/>
            <a:ext cx="4471988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https://www.dreamsecurity.com/solution/sol_1_4.php</a:t>
            </a:r>
            <a:endParaRPr lang="en-US" altLang="ko-KR" kern="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34E3-7DF9-4A1E-B04C-D854AB4F07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2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E0D2-FB1F-4D80-B8C1-AD64777DA287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0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42B0-A9DF-4B4B-A999-B19F1CDF33A8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9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FC23-7A87-439B-A113-03E75FCA060C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6FB9-003A-4B77-8E96-D153C078F7A7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8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3A67-C949-47F9-BA22-F57E0E58E07F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6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E23-34F1-4D99-80B1-32BBBE7CCF12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4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9DB5-5C22-4F8C-B3E7-580677B894C4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9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7BF6-7585-431A-9280-EFF831506868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4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0AA4-B707-4155-AF73-59CBF4428591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3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181-F047-437C-AF06-3494FA9CC9A0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9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FBEE-B61E-4970-92FA-065B88FF6727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9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5AFA-23F9-4C18-A30D-EF64E68AF46C}" type="datetime1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1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70038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altLang="ko-KR" sz="4000" dirty="0" smtClean="0">
                <a:solidFill>
                  <a:srgbClr val="0070C0"/>
                </a:solidFill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  <a:t>Deep Learning </a:t>
            </a:r>
            <a:r>
              <a:rPr lang="en-US" altLang="ko-KR" sz="4000" dirty="0">
                <a:solidFill>
                  <a:srgbClr val="0070C0"/>
                </a:solidFill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  <a:t/>
            </a:r>
            <a:br>
              <a:rPr lang="en-US" altLang="ko-KR" sz="4000" dirty="0">
                <a:solidFill>
                  <a:srgbClr val="0070C0"/>
                </a:solidFill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</a:br>
            <a:r>
              <a:rPr lang="en-US" altLang="ko-KR" sz="4000" dirty="0" smtClean="0">
                <a:solidFill>
                  <a:srgbClr val="0070C0"/>
                </a:solidFill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  <a:t>Term Project</a:t>
            </a:r>
            <a:br>
              <a:rPr lang="en-US" altLang="ko-KR" sz="4000" dirty="0" smtClean="0">
                <a:solidFill>
                  <a:srgbClr val="0070C0"/>
                </a:solidFill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</a:br>
            <a:r>
              <a:rPr lang="en-US" altLang="ko-KR" sz="4000" dirty="0">
                <a:solidFill>
                  <a:srgbClr val="0070C0"/>
                </a:solidFill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  <a:t/>
            </a:r>
            <a:br>
              <a:rPr lang="en-US" altLang="ko-KR" sz="4000" dirty="0">
                <a:solidFill>
                  <a:srgbClr val="0070C0"/>
                </a:solidFill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</a:br>
            <a:r>
              <a:rPr lang="en-US" altLang="ko-KR" sz="2800" dirty="0">
                <a:latin typeface="Berlin Sans FB" panose="020E0602020502020306" pitchFamily="34" charset="0"/>
                <a:ea typeface="HY견고딕" panose="02030600000101010101" pitchFamily="18" charset="-127"/>
              </a:rPr>
              <a:t>(</a:t>
            </a:r>
            <a:r>
              <a:rPr lang="en-US" altLang="ko-KR" sz="2800" dirty="0" smtClean="0"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  <a:t>Enhancement </a:t>
            </a:r>
            <a:r>
              <a:rPr lang="en-US" altLang="ko-KR" sz="2800" dirty="0"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  <a:t>of the reliability and security </a:t>
            </a:r>
            <a:r>
              <a:rPr lang="en-US" altLang="ko-KR" sz="2800" dirty="0" smtClean="0"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  <a:t/>
            </a:r>
            <a:br>
              <a:rPr lang="en-US" altLang="ko-KR" sz="2800" dirty="0" smtClean="0"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</a:br>
            <a:r>
              <a:rPr lang="en-US" altLang="ko-KR" sz="2800" dirty="0" smtClean="0"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  <a:t>of the PUF </a:t>
            </a:r>
            <a:r>
              <a:rPr lang="en-US" altLang="ko-KR" sz="2800" dirty="0"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  <a:t>authentication key </a:t>
            </a:r>
            <a:r>
              <a:rPr lang="en-US" altLang="ko-KR" sz="2800" dirty="0" smtClean="0"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  <a:t/>
            </a:r>
            <a:br>
              <a:rPr lang="en-US" altLang="ko-KR" sz="2800" dirty="0" smtClean="0"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</a:br>
            <a:r>
              <a:rPr lang="en-US" altLang="ko-KR" sz="2800" dirty="0" smtClean="0"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  <a:t>in </a:t>
            </a:r>
            <a:r>
              <a:rPr lang="en-US" altLang="ko-KR" sz="2800" dirty="0"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  <a:t>the wireless communication </a:t>
            </a:r>
            <a:r>
              <a:rPr lang="en-US" altLang="ko-KR" sz="2800" dirty="0" smtClean="0"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  <a:t>environment)</a:t>
            </a:r>
            <a:endParaRPr lang="ko-KR" altLang="en-US" sz="4000" dirty="0">
              <a:latin typeface="Berlin Sans FB" panose="020E0602020502020306" pitchFamily="34" charset="0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79839" y="4376589"/>
            <a:ext cx="6858000" cy="1655762"/>
          </a:xfrm>
        </p:spPr>
        <p:txBody>
          <a:bodyPr/>
          <a:lstStyle/>
          <a:p>
            <a:r>
              <a:rPr lang="en-US" altLang="ko-KR" dirty="0" smtClean="0"/>
              <a:t>20191064</a:t>
            </a:r>
          </a:p>
          <a:p>
            <a:r>
              <a:rPr lang="en-US" altLang="ko-KR" dirty="0" err="1" smtClean="0"/>
              <a:t>Jihoon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143000" y="3957638"/>
            <a:ext cx="7081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10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070" y="602428"/>
            <a:ext cx="8367714" cy="0"/>
          </a:xfrm>
          <a:prstGeom prst="line">
            <a:avLst/>
          </a:prstGeom>
          <a:ln w="38100">
            <a:solidFill>
              <a:srgbClr val="0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27">
            <a:extLst>
              <a:ext uri="{FF2B5EF4-FFF2-40B4-BE49-F238E27FC236}">
                <a16:creationId xmlns:a16="http://schemas.microsoft.com/office/drawing/2014/main" id="{A8496CE3-AAC9-44D5-9EB1-6229EDB481BC}"/>
              </a:ext>
            </a:extLst>
          </p:cNvPr>
          <p:cNvSpPr txBox="1">
            <a:spLocks/>
          </p:cNvSpPr>
          <p:nvPr/>
        </p:nvSpPr>
        <p:spPr>
          <a:xfrm>
            <a:off x="538162" y="304508"/>
            <a:ext cx="1686175" cy="585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200" b="1" kern="1200" cap="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rgbClr val="0070C0"/>
                </a:solidFill>
                <a:latin typeface="+mn-lt"/>
                <a:ea typeface="+mn-ea"/>
              </a:rPr>
              <a:t>results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08769" y="994869"/>
            <a:ext cx="5424177" cy="1292662"/>
            <a:chOff x="408769" y="779210"/>
            <a:chExt cx="5424177" cy="1292662"/>
          </a:xfrm>
        </p:grpSpPr>
        <p:sp>
          <p:nvSpPr>
            <p:cNvPr id="9" name="직사각형 8"/>
            <p:cNvSpPr/>
            <p:nvPr/>
          </p:nvSpPr>
          <p:spPr>
            <a:xfrm>
              <a:off x="696534" y="1539543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 latinLnBrk="0">
                <a:buFont typeface="+mj-lt"/>
                <a:buAutoNum type="arabicPeriod"/>
                <a:defRPr/>
              </a:pPr>
              <a:endParaRPr lang="en-US" altLang="ko-KR" dirty="0" smtClean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08769" y="779210"/>
              <a:ext cx="5424177" cy="12926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Paper Follow up</a:t>
              </a:r>
              <a:br>
                <a:rPr lang="en-US" altLang="ko-KR" sz="2000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- Check about perfectly reconstructed after decoding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sz="2000" dirty="0" smtClean="0"/>
                <a:t>  </a:t>
              </a:r>
              <a:endParaRPr lang="en-US" altLang="ko-KR" sz="2000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sz="2000" b="1" dirty="0"/>
            </a:p>
          </p:txBody>
        </p:sp>
      </p:grpSp>
      <p:pic>
        <p:nvPicPr>
          <p:cNvPr id="14" name="그림 13" descr="C:\Users\user\AppData\Local\Microsoft\Windows\INetCache\Content.Word\Figure_1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474" y="1641200"/>
            <a:ext cx="6073198" cy="4529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42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11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070" y="602428"/>
            <a:ext cx="8367714" cy="0"/>
          </a:xfrm>
          <a:prstGeom prst="line">
            <a:avLst/>
          </a:prstGeom>
          <a:ln w="38100">
            <a:solidFill>
              <a:srgbClr val="0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27">
            <a:extLst>
              <a:ext uri="{FF2B5EF4-FFF2-40B4-BE49-F238E27FC236}">
                <a16:creationId xmlns:a16="http://schemas.microsoft.com/office/drawing/2014/main" id="{A8496CE3-AAC9-44D5-9EB1-6229EDB481BC}"/>
              </a:ext>
            </a:extLst>
          </p:cNvPr>
          <p:cNvSpPr txBox="1">
            <a:spLocks/>
          </p:cNvSpPr>
          <p:nvPr/>
        </p:nvSpPr>
        <p:spPr>
          <a:xfrm>
            <a:off x="538162" y="304508"/>
            <a:ext cx="1686175" cy="585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200" b="1" kern="1200" cap="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rgbClr val="0070C0"/>
                </a:solidFill>
                <a:latin typeface="+mn-lt"/>
                <a:ea typeface="+mn-ea"/>
              </a:rPr>
              <a:t>results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08769" y="994869"/>
            <a:ext cx="5263236" cy="2123658"/>
            <a:chOff x="408769" y="779210"/>
            <a:chExt cx="5263236" cy="2123658"/>
          </a:xfrm>
        </p:grpSpPr>
        <p:sp>
          <p:nvSpPr>
            <p:cNvPr id="9" name="직사각형 8"/>
            <p:cNvSpPr/>
            <p:nvPr/>
          </p:nvSpPr>
          <p:spPr>
            <a:xfrm>
              <a:off x="696534" y="1539543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 latinLnBrk="0">
                <a:buFont typeface="+mj-lt"/>
                <a:buAutoNum type="arabicPeriod"/>
                <a:defRPr/>
              </a:pPr>
              <a:endParaRPr lang="en-US" altLang="ko-KR" dirty="0" smtClean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08769" y="779210"/>
              <a:ext cx="5263236" cy="21236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Proposed Method</a:t>
              </a:r>
              <a:br>
                <a:rPr lang="en-US" altLang="ko-KR" sz="2000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- Reconstruction w. 0.02% error after decoding</a:t>
              </a:r>
              <a:b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- Input: Size 10, Bit string of 0~1023(2^10 ) number</a:t>
              </a:r>
              <a:b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- Latent vector: </a:t>
              </a:r>
              <a:r>
                <a:rPr lang="en-US" altLang="ko-KR" kern="100" dirty="0">
                  <a:solidFill>
                    <a:prstClr val="black"/>
                  </a:solidFill>
                  <a:cs typeface="Arial" panose="020B0604020202020204" pitchFamily="34" charset="0"/>
                </a:rPr>
                <a:t>S</a:t>
              </a: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ize 20</a:t>
              </a:r>
              <a:b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- Adam optimizer, MSE loss, Learning rate: 0.001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sz="2000" dirty="0" smtClean="0"/>
                <a:t>  </a:t>
              </a:r>
              <a:endParaRPr lang="en-US" altLang="ko-KR" sz="2000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sz="2000" b="1" dirty="0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9" y="2586707"/>
            <a:ext cx="3999242" cy="319040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rcRect l="52604" t="56296" r="31562" b="34074"/>
          <a:stretch/>
        </p:blipFill>
        <p:spPr>
          <a:xfrm>
            <a:off x="4463836" y="2695151"/>
            <a:ext cx="4417723" cy="7556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90910" y="3952609"/>
            <a:ext cx="43732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Loss = </a:t>
            </a:r>
            <a:r>
              <a:rPr lang="en-US" altLang="ko-KR" kern="100" dirty="0">
                <a:solidFill>
                  <a:prstClr val="black"/>
                </a:solidFill>
                <a:cs typeface="Arial" panose="020B0604020202020204" pitchFamily="34" charset="0"/>
              </a:rPr>
              <a:t>100 </a:t>
            </a:r>
            <a: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* (# of False bits) / (# of total bits)</a:t>
            </a:r>
          </a:p>
          <a:p>
            <a:r>
              <a:rPr lang="en-US" altLang="ko-KR" kern="1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        = 100 * 2 / (1024*10) </a:t>
            </a:r>
            <a:b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</a:br>
            <a: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         = 0.02[%]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345873" y="5226627"/>
            <a:ext cx="706581" cy="7065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12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070" y="602428"/>
            <a:ext cx="8367714" cy="0"/>
          </a:xfrm>
          <a:prstGeom prst="line">
            <a:avLst/>
          </a:prstGeom>
          <a:ln w="38100">
            <a:solidFill>
              <a:srgbClr val="0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27">
            <a:extLst>
              <a:ext uri="{FF2B5EF4-FFF2-40B4-BE49-F238E27FC236}">
                <a16:creationId xmlns:a16="http://schemas.microsoft.com/office/drawing/2014/main" id="{A8496CE3-AAC9-44D5-9EB1-6229EDB481BC}"/>
              </a:ext>
            </a:extLst>
          </p:cNvPr>
          <p:cNvSpPr txBox="1">
            <a:spLocks/>
          </p:cNvSpPr>
          <p:nvPr/>
        </p:nvSpPr>
        <p:spPr>
          <a:xfrm>
            <a:off x="538163" y="304508"/>
            <a:ext cx="2471738" cy="585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200" b="1" kern="1200" cap="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rgbClr val="0070C0"/>
                </a:solidFill>
                <a:latin typeface="+mn-lt"/>
                <a:ea typeface="+mn-ea"/>
              </a:rPr>
              <a:t>Conclusion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08769" y="1175844"/>
            <a:ext cx="7596439" cy="3385542"/>
            <a:chOff x="408769" y="522035"/>
            <a:chExt cx="7596439" cy="3385542"/>
          </a:xfrm>
        </p:grpSpPr>
        <p:sp>
          <p:nvSpPr>
            <p:cNvPr id="9" name="직사각형 8"/>
            <p:cNvSpPr/>
            <p:nvPr/>
          </p:nvSpPr>
          <p:spPr>
            <a:xfrm>
              <a:off x="696534" y="1539543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 latinLnBrk="0">
                <a:buFont typeface="+mj-lt"/>
                <a:buAutoNum type="arabicPeriod"/>
                <a:defRPr/>
              </a:pPr>
              <a:endParaRPr lang="en-US" altLang="ko-KR" dirty="0" smtClean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08769" y="522035"/>
              <a:ext cx="7596439" cy="33855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b="1" kern="100" dirty="0">
                  <a:solidFill>
                    <a:prstClr val="black"/>
                  </a:solidFill>
                  <a:cs typeface="Arial" panose="020B0604020202020204" pitchFamily="34" charset="0"/>
                </a:rPr>
                <a:t>Failure of </a:t>
              </a:r>
              <a:r>
                <a:rPr lang="en-US" altLang="ko-KR" sz="2000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application to various </a:t>
              </a:r>
              <a:r>
                <a:rPr lang="en-US" altLang="ko-KR" sz="2000" b="1" kern="100" dirty="0" err="1">
                  <a:solidFill>
                    <a:prstClr val="black"/>
                  </a:solidFill>
                  <a:cs typeface="Arial" panose="020B0604020202020204" pitchFamily="34" charset="0"/>
                </a:rPr>
                <a:t>Autoencoder</a:t>
              </a:r>
              <a:r>
                <a:rPr lang="en-US" altLang="ko-KR" sz="2000" b="1" kern="100" dirty="0">
                  <a:solidFill>
                    <a:prstClr val="black"/>
                  </a:solidFill>
                  <a:cs typeface="Arial" panose="020B0604020202020204" pitchFamily="34" charset="0"/>
                </a:rPr>
                <a:t> model</a:t>
              </a:r>
              <a:r>
                <a:rPr lang="en-US" altLang="ko-KR" sz="2000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/>
              </a:r>
              <a:br>
                <a:rPr lang="en-US" altLang="ko-KR" sz="2000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- ex. </a:t>
              </a:r>
              <a:r>
                <a:rPr lang="en-US" altLang="ko-KR" kern="100" dirty="0" err="1" smtClean="0">
                  <a:solidFill>
                    <a:prstClr val="black"/>
                  </a:solidFill>
                  <a:cs typeface="Arial" panose="020B0604020202020204" pitchFamily="34" charset="0"/>
                </a:rPr>
                <a:t>Denoise-Autoencoder</a:t>
              </a: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, adjustment # of hidden layers, Parameter tuning</a:t>
              </a:r>
            </a:p>
            <a:p>
              <a:endPara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Information loss</a:t>
              </a: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 </a:t>
              </a:r>
              <a:b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- when converted float data to binary data in a hidden layer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sz="2000" dirty="0" smtClean="0"/>
                <a:t>  </a:t>
              </a:r>
              <a:endParaRPr lang="en-US" altLang="ko-KR" sz="2000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b="1" dirty="0" err="1" smtClean="0"/>
                <a:t>Autoencoder</a:t>
              </a:r>
              <a:r>
                <a:rPr lang="en-US" altLang="ko-KR" sz="2000" b="1" dirty="0" smtClean="0"/>
                <a:t> with different model structure</a:t>
              </a:r>
              <a:br>
                <a:rPr lang="en-US" altLang="ko-KR" sz="2000" b="1" dirty="0" smtClean="0"/>
              </a:br>
              <a:r>
                <a:rPr lang="en-US" altLang="ko-KR" sz="2000" dirty="0" smtClean="0"/>
                <a:t>- increased size of hidden layer</a:t>
              </a:r>
              <a:endParaRPr lang="en-US" altLang="ko-KR" sz="2000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sz="2000" b="1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b="1" dirty="0" smtClean="0"/>
                <a:t>Computational efficiency on BNN</a:t>
              </a:r>
              <a:br>
                <a:rPr lang="en-US" altLang="ko-KR" sz="2000" b="1" dirty="0" smtClean="0"/>
              </a:b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0550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13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070" y="602428"/>
            <a:ext cx="8367714" cy="0"/>
          </a:xfrm>
          <a:prstGeom prst="line">
            <a:avLst/>
          </a:prstGeom>
          <a:ln w="38100">
            <a:solidFill>
              <a:srgbClr val="0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0070C0"/>
                </a:solidFill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  <a:t>Thank you</a:t>
            </a:r>
            <a:endParaRPr lang="ko-KR" altLang="en-US" sz="4000" dirty="0">
              <a:solidFill>
                <a:srgbClr val="0070C0"/>
              </a:solidFill>
              <a:latin typeface="Berlin Sans FB" panose="020E0602020502020306" pitchFamily="34" charset="0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8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070" y="602428"/>
            <a:ext cx="8367714" cy="0"/>
          </a:xfrm>
          <a:prstGeom prst="line">
            <a:avLst/>
          </a:prstGeom>
          <a:ln w="38100">
            <a:solidFill>
              <a:srgbClr val="0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27">
            <a:extLst>
              <a:ext uri="{FF2B5EF4-FFF2-40B4-BE49-F238E27FC236}">
                <a16:creationId xmlns:a16="http://schemas.microsoft.com/office/drawing/2014/main" id="{A8496CE3-AAC9-44D5-9EB1-6229EDB481BC}"/>
              </a:ext>
            </a:extLst>
          </p:cNvPr>
          <p:cNvSpPr txBox="1">
            <a:spLocks/>
          </p:cNvSpPr>
          <p:nvPr/>
        </p:nvSpPr>
        <p:spPr>
          <a:xfrm>
            <a:off x="538161" y="304508"/>
            <a:ext cx="2903779" cy="585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200" b="1" kern="1200" cap="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70C0"/>
                </a:solidFill>
                <a:latin typeface="+mn-lt"/>
                <a:ea typeface="+mn-ea"/>
              </a:rPr>
              <a:t>introduction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08769" y="994869"/>
            <a:ext cx="8225650" cy="1846659"/>
            <a:chOff x="408769" y="779210"/>
            <a:chExt cx="8225650" cy="1846659"/>
          </a:xfrm>
        </p:grpSpPr>
        <p:sp>
          <p:nvSpPr>
            <p:cNvPr id="9" name="직사각형 8"/>
            <p:cNvSpPr/>
            <p:nvPr/>
          </p:nvSpPr>
          <p:spPr>
            <a:xfrm>
              <a:off x="696534" y="1539543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 latinLnBrk="0">
                <a:buFont typeface="+mj-lt"/>
                <a:buAutoNum type="arabicPeriod"/>
                <a:defRPr/>
              </a:pPr>
              <a:endParaRPr lang="en-US" altLang="ko-KR" dirty="0" smtClean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08769" y="779210"/>
              <a:ext cx="8225650" cy="18466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Authentication keys</a:t>
              </a:r>
              <a:br>
                <a:rPr lang="en-US" altLang="ko-KR" sz="2000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- Roles</a:t>
              </a:r>
              <a:b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>
                  <a:solidFill>
                    <a:prstClr val="black"/>
                  </a:solidFill>
                  <a:cs typeface="Arial" panose="020B0604020202020204" pitchFamily="34" charset="0"/>
                </a:rPr>
                <a:t>: </a:t>
              </a: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Required for encryption and </a:t>
              </a:r>
              <a:r>
                <a:rPr lang="en-US" altLang="ko-KR" kern="100" dirty="0">
                  <a:solidFill>
                    <a:prstClr val="black"/>
                  </a:solidFill>
                  <a:cs typeface="Arial" panose="020B0604020202020204" pitchFamily="34" charset="0"/>
                </a:rPr>
                <a:t>decrypted cryptogram</a:t>
              </a:r>
              <a:br>
                <a:rPr lang="en-US" altLang="ko-KR" kern="100" dirty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>
                  <a:solidFill>
                    <a:prstClr val="black"/>
                  </a:solidFill>
                  <a:cs typeface="Arial" panose="020B0604020202020204" pitchFamily="34" charset="0"/>
                </a:rPr>
                <a:t>: </a:t>
              </a: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data </a:t>
              </a:r>
              <a:r>
                <a:rPr lang="en-US" altLang="ko-KR" kern="100" dirty="0">
                  <a:solidFill>
                    <a:prstClr val="black"/>
                  </a:solidFill>
                  <a:cs typeface="Arial" panose="020B0604020202020204" pitchFamily="34" charset="0"/>
                </a:rPr>
                <a:t>confidentiality, data integrity, authentication and non-repudiation features</a:t>
              </a:r>
              <a:r>
                <a:rPr lang="en-US" altLang="ko-KR" dirty="0" smtClean="0"/>
                <a:t> </a:t>
              </a:r>
              <a:br>
                <a:rPr lang="en-US" altLang="ko-KR" dirty="0" smtClean="0"/>
              </a:br>
              <a:r>
                <a:rPr lang="en-US" altLang="ko-KR" sz="2000" dirty="0" smtClean="0"/>
                <a:t>  </a:t>
              </a:r>
              <a:endParaRPr lang="en-US" altLang="ko-KR" sz="2000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sz="2000" b="1" dirty="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63307" t="22115" r="14839" b="64403"/>
          <a:stretch/>
        </p:blipFill>
        <p:spPr>
          <a:xfrm>
            <a:off x="2224337" y="2308153"/>
            <a:ext cx="4737180" cy="82190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17494" y="6079352"/>
            <a:ext cx="5495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i="1" dirty="0">
                <a:solidFill>
                  <a:schemeClr val="accent3"/>
                </a:solidFill>
              </a:rPr>
              <a:t>https://</a:t>
            </a:r>
            <a:r>
              <a:rPr lang="en-US" altLang="ko-KR" sz="1200" i="1" dirty="0" smtClean="0">
                <a:solidFill>
                  <a:schemeClr val="accent3"/>
                </a:solidFill>
              </a:rPr>
              <a:t>www.dreamsecurity.com/solution/sol1_4_.php</a:t>
            </a:r>
            <a:endParaRPr lang="en-US" altLang="ko-KR" sz="1200" i="1" dirty="0">
              <a:solidFill>
                <a:schemeClr val="accent3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63307" t="44892" r="14839" b="13082"/>
          <a:stretch/>
        </p:blipFill>
        <p:spPr>
          <a:xfrm>
            <a:off x="2224337" y="3185203"/>
            <a:ext cx="4737180" cy="256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304814" y="2719409"/>
            <a:ext cx="6471970" cy="3390696"/>
            <a:chOff x="1555088" y="2684903"/>
            <a:chExt cx="6471970" cy="33906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l="60208" t="14445" r="10312" b="30642"/>
            <a:stretch/>
          </p:blipFill>
          <p:spPr>
            <a:xfrm>
              <a:off x="1555088" y="2684903"/>
              <a:ext cx="6471970" cy="3390696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899804" y="5551356"/>
              <a:ext cx="1457864" cy="5156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070" y="602428"/>
            <a:ext cx="8367714" cy="0"/>
          </a:xfrm>
          <a:prstGeom prst="line">
            <a:avLst/>
          </a:prstGeom>
          <a:ln w="38100">
            <a:solidFill>
              <a:srgbClr val="0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27">
            <a:extLst>
              <a:ext uri="{FF2B5EF4-FFF2-40B4-BE49-F238E27FC236}">
                <a16:creationId xmlns:a16="http://schemas.microsoft.com/office/drawing/2014/main" id="{A8496CE3-AAC9-44D5-9EB1-6229EDB481BC}"/>
              </a:ext>
            </a:extLst>
          </p:cNvPr>
          <p:cNvSpPr txBox="1">
            <a:spLocks/>
          </p:cNvSpPr>
          <p:nvPr/>
        </p:nvSpPr>
        <p:spPr>
          <a:xfrm>
            <a:off x="538161" y="304508"/>
            <a:ext cx="2903779" cy="585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200" b="1" kern="1200" cap="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70C0"/>
                </a:solidFill>
                <a:latin typeface="+mn-lt"/>
                <a:ea typeface="+mn-ea"/>
              </a:rPr>
              <a:t>introduction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08769" y="994869"/>
            <a:ext cx="6994351" cy="2954655"/>
            <a:chOff x="408769" y="779210"/>
            <a:chExt cx="6994351" cy="2954655"/>
          </a:xfrm>
        </p:grpSpPr>
        <p:sp>
          <p:nvSpPr>
            <p:cNvPr id="9" name="직사각형 8"/>
            <p:cNvSpPr/>
            <p:nvPr/>
          </p:nvSpPr>
          <p:spPr>
            <a:xfrm>
              <a:off x="696534" y="1539543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 latinLnBrk="0">
                <a:buFont typeface="+mj-lt"/>
                <a:buAutoNum type="arabicPeriod"/>
                <a:defRPr/>
              </a:pPr>
              <a:endParaRPr lang="en-US" altLang="ko-KR" dirty="0" smtClean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08769" y="779210"/>
              <a:ext cx="6994351" cy="2954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Error Correction Code (ECC)</a:t>
              </a:r>
              <a:br>
                <a:rPr lang="en-US" altLang="ko-KR" sz="2000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- Definition</a:t>
              </a:r>
              <a:b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>
                  <a:solidFill>
                    <a:prstClr val="black"/>
                  </a:solidFill>
                  <a:cs typeface="Arial" panose="020B0604020202020204" pitchFamily="34" charset="0"/>
                </a:rPr>
                <a:t>: Code that detects and corrects data when problems occur</a:t>
              </a:r>
              <a:r>
                <a:rPr lang="en-US" altLang="ko-KR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/>
              </a:r>
              <a:br>
                <a:rPr lang="en-US" altLang="ko-KR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- Objects</a:t>
              </a:r>
              <a:b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: </a:t>
              </a:r>
              <a:r>
                <a:rPr lang="en-US" altLang="ko-KR" dirty="0" smtClean="0"/>
                <a:t>Improved </a:t>
              </a:r>
              <a:r>
                <a:rPr lang="en-US" altLang="ko-KR" dirty="0"/>
                <a:t>reliability </a:t>
              </a:r>
              <a:r>
                <a:rPr lang="en-US" altLang="ko-KR" dirty="0" smtClean="0"/>
                <a:t>for data </a:t>
              </a:r>
              <a:r>
                <a:rPr lang="en-US" altLang="ko-KR" dirty="0"/>
                <a:t>transmission </a:t>
              </a:r>
              <a:r>
                <a:rPr lang="en-US" altLang="ko-KR" dirty="0" smtClean="0"/>
                <a:t>in wireless communication</a:t>
              </a:r>
              <a:br>
                <a:rPr lang="en-US" altLang="ko-KR" dirty="0" smtClean="0"/>
              </a:br>
              <a:r>
                <a:rPr lang="en-US" altLang="ko-KR" dirty="0" smtClean="0"/>
                <a:t>- Examples</a:t>
              </a:r>
              <a:br>
                <a:rPr lang="en-US" altLang="ko-KR" dirty="0" smtClean="0"/>
              </a:br>
              <a:r>
                <a:rPr lang="en-US" altLang="ko-KR" dirty="0" smtClean="0"/>
                <a:t>: Binary Hamming code</a:t>
              </a:r>
              <a:br>
                <a:rPr lang="en-US" altLang="ko-KR" dirty="0" smtClean="0"/>
              </a:br>
              <a:r>
                <a:rPr lang="en-US" altLang="ko-KR" dirty="0" smtClean="0"/>
                <a:t> </a:t>
              </a:r>
              <a:br>
                <a:rPr lang="en-US" altLang="ko-KR" dirty="0" smtClean="0"/>
              </a:br>
              <a:r>
                <a:rPr lang="en-US" altLang="ko-KR" sz="2000" dirty="0" smtClean="0"/>
                <a:t>  </a:t>
              </a:r>
              <a:endParaRPr lang="en-US" altLang="ko-KR" sz="2000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3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070" y="602428"/>
            <a:ext cx="8367714" cy="0"/>
          </a:xfrm>
          <a:prstGeom prst="line">
            <a:avLst/>
          </a:prstGeom>
          <a:ln w="38100">
            <a:solidFill>
              <a:srgbClr val="0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09881" y="935524"/>
            <a:ext cx="385733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kern="100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Autoencoder</a:t>
            </a:r>
            <a:r>
              <a:rPr lang="en-US" altLang="ko-KR" sz="2000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/>
            </a:r>
            <a:br>
              <a:rPr lang="en-US" altLang="ko-KR" sz="2000" kern="100" dirty="0" smtClean="0">
                <a:solidFill>
                  <a:prstClr val="black"/>
                </a:solidFill>
                <a:cs typeface="Arial" panose="020B0604020202020204" pitchFamily="34" charset="0"/>
              </a:rPr>
            </a:br>
            <a:r>
              <a:rPr lang="en-US" altLang="ko-KR" sz="2000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/>
            </a:r>
            <a:br>
              <a:rPr lang="en-US" altLang="ko-KR" sz="2000" kern="100" dirty="0" smtClean="0">
                <a:solidFill>
                  <a:prstClr val="black"/>
                </a:solidFill>
                <a:cs typeface="Arial" panose="020B0604020202020204" pitchFamily="34" charset="0"/>
              </a:rPr>
            </a:br>
            <a:r>
              <a:rPr lang="en-US" altLang="ko-KR" sz="2000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/>
            </a:r>
            <a:br>
              <a:rPr lang="en-US" altLang="ko-KR" sz="2000" kern="100" dirty="0" smtClean="0">
                <a:solidFill>
                  <a:prstClr val="black"/>
                </a:solidFill>
                <a:cs typeface="Arial" panose="020B0604020202020204" pitchFamily="34" charset="0"/>
              </a:rPr>
            </a:br>
            <a:endParaRPr lang="en-US" altLang="ko-KR" sz="2000" kern="100" dirty="0" smtClean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BNN(</a:t>
            </a:r>
            <a:r>
              <a:rPr lang="en-US" altLang="ko-KR" sz="2000" b="1" kern="100" dirty="0" err="1" smtClean="0">
                <a:solidFill>
                  <a:prstClr val="black"/>
                </a:solidFill>
                <a:cs typeface="Arial" panose="020B0604020202020204" pitchFamily="34" charset="0"/>
              </a:rPr>
              <a:t>Binarized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 Neural Network)</a:t>
            </a:r>
            <a:br>
              <a:rPr lang="en-US" altLang="ko-KR" sz="2000" b="1" kern="100" dirty="0" smtClean="0">
                <a:solidFill>
                  <a:prstClr val="black"/>
                </a:solidFill>
                <a:cs typeface="Arial" panose="020B0604020202020204" pitchFamily="34" charset="0"/>
              </a:rPr>
            </a:br>
            <a:r>
              <a:rPr lang="en-US" altLang="ko-KR" sz="2000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   </a:t>
            </a:r>
            <a:endParaRPr lang="en-US" altLang="ko-KR" kern="100" dirty="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4" name="Title 27">
            <a:extLst>
              <a:ext uri="{FF2B5EF4-FFF2-40B4-BE49-F238E27FC236}">
                <a16:creationId xmlns:a16="http://schemas.microsoft.com/office/drawing/2014/main" id="{A8496CE3-AAC9-44D5-9EB1-6229EDB481BC}"/>
              </a:ext>
            </a:extLst>
          </p:cNvPr>
          <p:cNvSpPr txBox="1">
            <a:spLocks/>
          </p:cNvSpPr>
          <p:nvPr/>
        </p:nvSpPr>
        <p:spPr>
          <a:xfrm>
            <a:off x="538161" y="304508"/>
            <a:ext cx="2903779" cy="585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200" b="1" kern="1200" cap="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70C0"/>
                </a:solidFill>
                <a:latin typeface="+mn-lt"/>
                <a:ea typeface="+mn-ea"/>
              </a:rPr>
              <a:t>introduction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4682" y="1253158"/>
            <a:ext cx="8108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- </a:t>
            </a:r>
            <a:r>
              <a:rPr lang="en-US" altLang="ko-KR" kern="100" dirty="0">
                <a:solidFill>
                  <a:prstClr val="black"/>
                </a:solidFill>
                <a:cs typeface="Arial" panose="020B0604020202020204" pitchFamily="34" charset="0"/>
              </a:rPr>
              <a:t>Unsupervised </a:t>
            </a:r>
            <a: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learning</a:t>
            </a:r>
            <a:b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</a:br>
            <a: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- </a:t>
            </a:r>
            <a:r>
              <a:rPr lang="en-US" altLang="ko-KR" kern="100" dirty="0">
                <a:solidFill>
                  <a:prstClr val="black"/>
                </a:solidFill>
                <a:cs typeface="Arial" panose="020B0604020202020204" pitchFamily="34" charset="0"/>
              </a:rPr>
              <a:t>Determine the parameter value so that the output comes close to the </a:t>
            </a:r>
            <a: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input </a:t>
            </a:r>
            <a:b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</a:br>
            <a: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- </a:t>
            </a:r>
            <a:r>
              <a:rPr lang="en-US" altLang="ko-KR" kern="100" dirty="0">
                <a:solidFill>
                  <a:prstClr val="black"/>
                </a:solidFill>
                <a:cs typeface="Arial" panose="020B0604020202020204" pitchFamily="34" charset="0"/>
              </a:rPr>
              <a:t>Extract meaningful features(ex. </a:t>
            </a:r>
            <a:r>
              <a:rPr lang="en-US" altLang="ko-KR" kern="100" dirty="0" err="1">
                <a:solidFill>
                  <a:prstClr val="black"/>
                </a:solidFill>
                <a:cs typeface="Arial" panose="020B0604020202020204" pitchFamily="34" charset="0"/>
              </a:rPr>
              <a:t>ReLU</a:t>
            </a:r>
            <a:r>
              <a:rPr lang="en-US" altLang="ko-KR" kern="100" dirty="0">
                <a:solidFill>
                  <a:prstClr val="black"/>
                </a:solidFill>
                <a:cs typeface="Arial" panose="020B0604020202020204" pitchFamily="34" charset="0"/>
              </a:rPr>
              <a:t> CNN)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14682" y="2462451"/>
            <a:ext cx="7404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kern="100" dirty="0">
                <a:solidFill>
                  <a:prstClr val="black"/>
                </a:solidFill>
                <a:cs typeface="Arial" panose="020B0604020202020204" pitchFamily="34" charset="0"/>
              </a:rPr>
              <a:t>- Neural net with binary(1, -1) weights and activation </a:t>
            </a:r>
            <a: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function</a:t>
            </a:r>
            <a:b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</a:br>
            <a: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- </a:t>
            </a:r>
            <a:r>
              <a:rPr lang="en-US" altLang="ko-KR" kern="100" dirty="0">
                <a:solidFill>
                  <a:prstClr val="black"/>
                </a:solidFill>
                <a:cs typeface="Arial" panose="020B0604020202020204" pitchFamily="34" charset="0"/>
              </a:rPr>
              <a:t>Bit reduction to accelerate deep learning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4308935" y="3286197"/>
            <a:ext cx="7034844" cy="2582183"/>
            <a:chOff x="4716740" y="3631666"/>
            <a:chExt cx="6312309" cy="2316972"/>
          </a:xfrm>
        </p:grpSpPr>
        <p:pic>
          <p:nvPicPr>
            <p:cNvPr id="1026" name="Picture 2" descr="https://k.kakaocdn.net/dn/bVY2uO/btqAXoLonCW/FFkHGPOygszDb7V49J61ek/im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740" y="3631666"/>
              <a:ext cx="3589126" cy="2146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4791073" y="5671639"/>
              <a:ext cx="62379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i="1" dirty="0">
                  <a:solidFill>
                    <a:schemeClr val="accent3"/>
                  </a:solidFill>
                </a:rPr>
                <a:t>https://github.com/jaygshah/Binary-Neural-Networks</a:t>
              </a:r>
              <a:endParaRPr lang="ko-KR" altLang="en-US" sz="1200" i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83207" y="3272749"/>
            <a:ext cx="2864175" cy="3063784"/>
            <a:chOff x="983207" y="3272749"/>
            <a:chExt cx="2864175" cy="3063784"/>
          </a:xfrm>
        </p:grpSpPr>
        <p:grpSp>
          <p:nvGrpSpPr>
            <p:cNvPr id="5" name="그룹 4"/>
            <p:cNvGrpSpPr/>
            <p:nvPr/>
          </p:nvGrpSpPr>
          <p:grpSpPr>
            <a:xfrm>
              <a:off x="1029119" y="3272749"/>
              <a:ext cx="2818263" cy="2579149"/>
              <a:chOff x="3052351" y="1055652"/>
              <a:chExt cx="3081151" cy="2819732"/>
            </a:xfrm>
          </p:grpSpPr>
          <p:pic>
            <p:nvPicPr>
              <p:cNvPr id="34" name="Picture 2" descr="08. 오토인코더 (AutoEncoder)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451"/>
              <a:stretch/>
            </p:blipFill>
            <p:spPr bwMode="auto">
              <a:xfrm>
                <a:off x="3052351" y="1055652"/>
                <a:ext cx="3081151" cy="25673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3699890" y="1173962"/>
                <a:ext cx="636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i="1" kern="1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w</a:t>
                </a:r>
                <a:r>
                  <a:rPr lang="en-US" altLang="ko-KR" i="1" kern="100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, </a:t>
                </a:r>
                <a:r>
                  <a:rPr lang="en-US" altLang="ko-KR" i="1" kern="100" dirty="0" err="1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fn</a:t>
                </a:r>
                <a:endParaRPr lang="ko-KR" altLang="en-US" i="1" dirty="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3556958" y="3531076"/>
                <a:ext cx="852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i="1" kern="100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Encoder</a:t>
                </a:r>
                <a:endParaRPr lang="ko-KR" altLang="en-US" sz="160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753148" y="3536830"/>
                <a:ext cx="8722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i="1" kern="100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Decoder</a:t>
                </a:r>
                <a:endParaRPr lang="ko-KR" altLang="en-US" sz="1600" dirty="0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983207" y="5813313"/>
              <a:ext cx="20938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i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w: Weights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400" i="1" kern="100" dirty="0" err="1" smtClean="0">
                  <a:solidFill>
                    <a:prstClr val="black"/>
                  </a:solidFill>
                  <a:cs typeface="Arial" panose="020B0604020202020204" pitchFamily="34" charset="0"/>
                </a:rPr>
                <a:t>fn</a:t>
              </a:r>
              <a:r>
                <a:rPr lang="en-US" altLang="ko-KR" sz="1400" i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: Activation function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55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070" y="602428"/>
            <a:ext cx="8367714" cy="0"/>
          </a:xfrm>
          <a:prstGeom prst="line">
            <a:avLst/>
          </a:prstGeom>
          <a:ln w="38100">
            <a:solidFill>
              <a:srgbClr val="0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27">
            <a:extLst>
              <a:ext uri="{FF2B5EF4-FFF2-40B4-BE49-F238E27FC236}">
                <a16:creationId xmlns:a16="http://schemas.microsoft.com/office/drawing/2014/main" id="{A8496CE3-AAC9-44D5-9EB1-6229EDB481BC}"/>
              </a:ext>
            </a:extLst>
          </p:cNvPr>
          <p:cNvSpPr txBox="1">
            <a:spLocks/>
          </p:cNvSpPr>
          <p:nvPr/>
        </p:nvSpPr>
        <p:spPr>
          <a:xfrm>
            <a:off x="538161" y="304508"/>
            <a:ext cx="1877235" cy="585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200" b="1" kern="1200" cap="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Datasets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8769" y="994869"/>
            <a:ext cx="8298810" cy="4062651"/>
            <a:chOff x="408769" y="779210"/>
            <a:chExt cx="8298810" cy="4062651"/>
          </a:xfrm>
        </p:grpSpPr>
        <p:sp>
          <p:nvSpPr>
            <p:cNvPr id="14" name="직사각형 13"/>
            <p:cNvSpPr/>
            <p:nvPr/>
          </p:nvSpPr>
          <p:spPr>
            <a:xfrm>
              <a:off x="696534" y="1539543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 latinLnBrk="0">
                <a:buFont typeface="+mj-lt"/>
                <a:buAutoNum type="arabicPeriod"/>
                <a:defRPr/>
              </a:pPr>
              <a:endParaRPr lang="en-US" altLang="ko-KR" dirty="0" smtClean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8769" y="779210"/>
              <a:ext cx="8298810" cy="40626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SRAM PUF(Physical </a:t>
              </a:r>
              <a:r>
                <a:rPr lang="en-US" altLang="ko-KR" sz="2000" b="1" kern="100" dirty="0" err="1" smtClean="0">
                  <a:solidFill>
                    <a:prstClr val="black"/>
                  </a:solidFill>
                  <a:cs typeface="Arial" panose="020B0604020202020204" pitchFamily="34" charset="0"/>
                </a:rPr>
                <a:t>Unclonable</a:t>
              </a:r>
              <a:r>
                <a:rPr lang="en-US" altLang="ko-KR" sz="2000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 Function)</a:t>
              </a:r>
              <a:br>
                <a:rPr lang="en-US" altLang="ko-KR" sz="2000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- Definition</a:t>
              </a:r>
              <a:b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>
                  <a:solidFill>
                    <a:prstClr val="black"/>
                  </a:solidFill>
                  <a:cs typeface="Arial" panose="020B0604020202020204" pitchFamily="34" charset="0"/>
                </a:rPr>
                <a:t>: </a:t>
              </a: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Generate a security key using differences in the microstructure of semiconductors </a:t>
              </a:r>
              <a:b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  produced in the same manufacturing process</a:t>
              </a:r>
              <a:b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- Roles</a:t>
              </a:r>
              <a:b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: Optimized solution for </a:t>
              </a:r>
              <a:r>
                <a:rPr lang="en-US" altLang="ko-KR" kern="100" dirty="0" err="1" smtClean="0">
                  <a:solidFill>
                    <a:prstClr val="black"/>
                  </a:solidFill>
                  <a:cs typeface="Arial" panose="020B0604020202020204" pitchFamily="34" charset="0"/>
                </a:rPr>
                <a:t>IoT</a:t>
              </a: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 device security due to high security with a small chip</a:t>
              </a:r>
              <a:r>
                <a:rPr lang="en-US" altLang="ko-KR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/>
              </a:r>
              <a:br>
                <a:rPr lang="en-US" altLang="ko-KR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- Properties</a:t>
              </a:r>
              <a:br>
                <a:rPr lang="en-US" altLang="ko-KR" kern="100" dirty="0" smtClean="0">
                  <a:solidFill>
                    <a:srgbClr val="FF0000"/>
                  </a:solidFill>
                  <a:cs typeface="Arial" panose="020B0604020202020204" pitchFamily="34" charset="0"/>
                </a:rPr>
              </a:br>
              <a:r>
                <a:rPr lang="ko-KR" altLang="en-US" kern="100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①</a:t>
              </a:r>
              <a:r>
                <a:rPr lang="en-US" altLang="ko-KR" kern="100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 Physical cloning is impossible by randomness</a:t>
              </a:r>
              <a:br>
                <a:rPr lang="en-US" altLang="ko-KR" kern="100" dirty="0" smtClean="0">
                  <a:solidFill>
                    <a:srgbClr val="FF0000"/>
                  </a:solidFill>
                  <a:cs typeface="Arial" panose="020B0604020202020204" pitchFamily="34" charset="0"/>
                </a:rPr>
              </a:br>
              <a:r>
                <a:rPr lang="ko-KR" altLang="en-US" kern="100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② </a:t>
              </a:r>
              <a:r>
                <a:rPr lang="en-US" altLang="ko-KR" kern="100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Secure key management is possible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/>
              </a:r>
              <a:br>
                <a:rPr lang="en-US" altLang="ko-KR" dirty="0" smtClean="0">
                  <a:solidFill>
                    <a:srgbClr val="FF0000"/>
                  </a:solidFill>
                </a:rPr>
              </a:br>
              <a:r>
                <a:rPr lang="ko-KR" altLang="en-US" dirty="0" smtClean="0">
                  <a:solidFill>
                    <a:srgbClr val="FF0000"/>
                  </a:solidFill>
                </a:rPr>
                <a:t>③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Data composed of small number of bits (Ex. 8bits)</a:t>
              </a:r>
              <a:br>
                <a:rPr lang="en-US" altLang="ko-KR" dirty="0" smtClean="0">
                  <a:solidFill>
                    <a:srgbClr val="FF0000"/>
                  </a:solidFill>
                </a:rPr>
              </a:b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 </a:t>
              </a:r>
              <a:br>
                <a:rPr lang="en-US" altLang="ko-KR" dirty="0" smtClean="0"/>
              </a:br>
              <a:r>
                <a:rPr lang="en-US" altLang="ko-KR" sz="2000" dirty="0" smtClean="0"/>
                <a:t>  </a:t>
              </a:r>
              <a:endParaRPr lang="en-US" altLang="ko-KR" sz="2000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sz="2000" b="1" dirty="0"/>
            </a:p>
          </p:txBody>
        </p:sp>
      </p:grpSp>
      <p:pic>
        <p:nvPicPr>
          <p:cNvPr id="1026" name="Picture 2" descr="Fig. 1. (a) Queried by a challenge, the PUF produces an instance-specific response. (b) SRAM PUF: Threshold voltage Vth mismatches of the transistors determines the response [7]. For example, when the Vth,M1 is slightly smaller than Vth,M2 , at power-up, the transistor M1 starts conducting before M2, thus, A = ‘1’. This in turn prevents M2 switching on. As a consequence, the SRAM power-up state prefers to be ‘1’ (A = ‘1’, B =‘0’), which is the response, while the address is the challenge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4"/>
          <a:stretch/>
        </p:blipFill>
        <p:spPr bwMode="auto">
          <a:xfrm>
            <a:off x="1325852" y="3986981"/>
            <a:ext cx="6534150" cy="196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8783" y="5789543"/>
            <a:ext cx="8635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i="1" dirty="0">
                <a:solidFill>
                  <a:schemeClr val="accent3"/>
                </a:solidFill>
              </a:rPr>
              <a:t>Gao, Y., Su, Y., Yang, W., Chen, S., Nepal, S., &amp; </a:t>
            </a:r>
            <a:r>
              <a:rPr lang="en-US" altLang="ko-KR" sz="1200" i="1" dirty="0" err="1">
                <a:solidFill>
                  <a:schemeClr val="accent3"/>
                </a:solidFill>
              </a:rPr>
              <a:t>Ranasinghe</a:t>
            </a:r>
            <a:r>
              <a:rPr lang="en-US" altLang="ko-KR" sz="1200" i="1" dirty="0">
                <a:solidFill>
                  <a:schemeClr val="accent3"/>
                </a:solidFill>
              </a:rPr>
              <a:t>, D.C. (2019). Building Secure SRAM PUF Key Generators on Resource Constrained Devices. 2019 IEEE ICPCCW, 912-917.</a:t>
            </a:r>
          </a:p>
        </p:txBody>
      </p:sp>
    </p:spTree>
    <p:extLst>
      <p:ext uri="{BB962C8B-B14F-4D97-AF65-F5344CB8AC3E}">
        <p14:creationId xmlns:p14="http://schemas.microsoft.com/office/powerpoint/2010/main" val="35378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6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070" y="602428"/>
            <a:ext cx="8367714" cy="0"/>
          </a:xfrm>
          <a:prstGeom prst="line">
            <a:avLst/>
          </a:prstGeom>
          <a:ln w="38100">
            <a:solidFill>
              <a:srgbClr val="0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27">
            <a:extLst>
              <a:ext uri="{FF2B5EF4-FFF2-40B4-BE49-F238E27FC236}">
                <a16:creationId xmlns:a16="http://schemas.microsoft.com/office/drawing/2014/main" id="{A8496CE3-AAC9-44D5-9EB1-6229EDB481BC}"/>
              </a:ext>
            </a:extLst>
          </p:cNvPr>
          <p:cNvSpPr txBox="1">
            <a:spLocks/>
          </p:cNvSpPr>
          <p:nvPr/>
        </p:nvSpPr>
        <p:spPr>
          <a:xfrm>
            <a:off x="538161" y="304508"/>
            <a:ext cx="3179824" cy="585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200" b="1" kern="1200" cap="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Related studies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58065" t="13513" r="17258" b="20824"/>
          <a:stretch/>
        </p:blipFill>
        <p:spPr>
          <a:xfrm>
            <a:off x="437648" y="1032641"/>
            <a:ext cx="6538908" cy="489349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09086" y="2018734"/>
            <a:ext cx="6310989" cy="2585323"/>
          </a:xfrm>
          <a:prstGeom prst="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pPr marL="285750" lvl="0" indent="-285750" latinLnBrk="0">
              <a:buFont typeface="Wingdings" panose="05000000000000000000" pitchFamily="2" charset="2"/>
              <a:buChar char="§"/>
              <a:defRPr/>
            </a:pPr>
            <a:endParaRPr lang="en-US" altLang="ko-KR" kern="100" dirty="0" smtClean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285750" lvl="0" indent="-285750" latinLnBrk="0">
              <a:buFont typeface="Wingdings" panose="05000000000000000000" pitchFamily="2" charset="2"/>
              <a:buChar char="§"/>
              <a:defRPr/>
            </a:pPr>
            <a: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Perfectly trained DNN model providing </a:t>
            </a:r>
            <a:r>
              <a:rPr lang="en-US" altLang="ko-KR" b="1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optimum channel code for one-bit quantization</a:t>
            </a:r>
          </a:p>
          <a:p>
            <a:pPr marL="285750" lvl="0" indent="-285750" latinLnBrk="0">
              <a:buFont typeface="Wingdings" panose="05000000000000000000" pitchFamily="2" charset="2"/>
              <a:buChar char="§"/>
              <a:defRPr/>
            </a:pPr>
            <a:endParaRPr lang="en-US" altLang="ko-KR" kern="100" dirty="0" smtClean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285750" lvl="0" indent="-285750" latinLnBrk="0">
              <a:buFont typeface="Wingdings" panose="05000000000000000000" pitchFamily="2" charset="2"/>
              <a:buChar char="§"/>
              <a:defRPr/>
            </a:pPr>
            <a: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Designing a </a:t>
            </a:r>
            <a:r>
              <a:rPr lang="en-US" altLang="ko-KR" b="1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novel and practical</a:t>
            </a:r>
            <a: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altLang="ko-KR" b="1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DNN</a:t>
            </a:r>
            <a:r>
              <a:rPr lang="en-US" altLang="ko-KR" kern="100" dirty="0">
                <a:solidFill>
                  <a:prstClr val="black"/>
                </a:solidFill>
                <a:cs typeface="Arial" panose="020B0604020202020204" pitchFamily="34" charset="0"/>
              </a:rPr>
              <a:t>-</a:t>
            </a:r>
            <a:r>
              <a:rPr lang="en-US" altLang="ko-KR" b="1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based channel coding </a:t>
            </a:r>
            <a: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scheme well-suited for receivers</a:t>
            </a:r>
          </a:p>
          <a:p>
            <a:pPr marL="285750" lvl="0" indent="-285750" latinLnBrk="0">
              <a:buFont typeface="Wingdings" panose="05000000000000000000" pitchFamily="2" charset="2"/>
              <a:buChar char="§"/>
              <a:defRPr/>
            </a:pPr>
            <a:endParaRPr lang="en-US" altLang="ko-KR" kern="1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285750" lvl="0" indent="-285750" latinLnBrk="0">
              <a:buFont typeface="Wingdings" panose="05000000000000000000" pitchFamily="2" charset="2"/>
              <a:buChar char="§"/>
              <a:defRPr/>
            </a:pPr>
            <a:r>
              <a:rPr lang="en-US" altLang="ko-KR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Hybrid module containing turbo code and DNN model</a:t>
            </a:r>
          </a:p>
          <a:p>
            <a:pPr marL="285750" lvl="0" indent="-285750" latinLnBrk="0">
              <a:buFont typeface="Wingdings" panose="05000000000000000000" pitchFamily="2" charset="2"/>
              <a:buChar char="§"/>
              <a:defRPr/>
            </a:pPr>
            <a:endParaRPr lang="en-US" altLang="ko-KR" kern="1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75726" t="35305" r="11693" b="10087"/>
          <a:stretch/>
        </p:blipFill>
        <p:spPr>
          <a:xfrm>
            <a:off x="2656599" y="1263516"/>
            <a:ext cx="3872655" cy="47277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7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070" y="602428"/>
            <a:ext cx="8367714" cy="0"/>
          </a:xfrm>
          <a:prstGeom prst="line">
            <a:avLst/>
          </a:prstGeom>
          <a:ln w="38100">
            <a:solidFill>
              <a:srgbClr val="0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27">
            <a:extLst>
              <a:ext uri="{FF2B5EF4-FFF2-40B4-BE49-F238E27FC236}">
                <a16:creationId xmlns:a16="http://schemas.microsoft.com/office/drawing/2014/main" id="{A8496CE3-AAC9-44D5-9EB1-6229EDB481BC}"/>
              </a:ext>
            </a:extLst>
          </p:cNvPr>
          <p:cNvSpPr txBox="1">
            <a:spLocks/>
          </p:cNvSpPr>
          <p:nvPr/>
        </p:nvSpPr>
        <p:spPr>
          <a:xfrm>
            <a:off x="538161" y="304508"/>
            <a:ext cx="3224214" cy="585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200" b="1" kern="1200" cap="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70C0"/>
                </a:solidFill>
                <a:latin typeface="+mn-lt"/>
                <a:ea typeface="+mn-ea"/>
              </a:rPr>
              <a:t>Related studies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9881" y="935524"/>
            <a:ext cx="1305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3842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8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070" y="602428"/>
            <a:ext cx="8367714" cy="0"/>
          </a:xfrm>
          <a:prstGeom prst="line">
            <a:avLst/>
          </a:prstGeom>
          <a:ln w="38100">
            <a:solidFill>
              <a:srgbClr val="0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27">
            <a:extLst>
              <a:ext uri="{FF2B5EF4-FFF2-40B4-BE49-F238E27FC236}">
                <a16:creationId xmlns:a16="http://schemas.microsoft.com/office/drawing/2014/main" id="{A8496CE3-AAC9-44D5-9EB1-6229EDB481BC}"/>
              </a:ext>
            </a:extLst>
          </p:cNvPr>
          <p:cNvSpPr txBox="1">
            <a:spLocks/>
          </p:cNvSpPr>
          <p:nvPr/>
        </p:nvSpPr>
        <p:spPr>
          <a:xfrm>
            <a:off x="538161" y="304508"/>
            <a:ext cx="1877235" cy="585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200" b="1" kern="1200" cap="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problem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8769" y="994869"/>
            <a:ext cx="7786234" cy="2923877"/>
            <a:chOff x="408769" y="779210"/>
            <a:chExt cx="7786234" cy="2923877"/>
          </a:xfrm>
        </p:grpSpPr>
        <p:sp>
          <p:nvSpPr>
            <p:cNvPr id="14" name="직사각형 13"/>
            <p:cNvSpPr/>
            <p:nvPr/>
          </p:nvSpPr>
          <p:spPr>
            <a:xfrm>
              <a:off x="696534" y="1539543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 latinLnBrk="0">
                <a:buFont typeface="+mj-lt"/>
                <a:buAutoNum type="arabicPeriod"/>
                <a:defRPr/>
              </a:pPr>
              <a:endParaRPr lang="en-US" altLang="ko-KR" dirty="0" smtClean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8769" y="779210"/>
              <a:ext cx="7786234" cy="29238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SRAM PUF(Physical </a:t>
              </a:r>
              <a:r>
                <a:rPr lang="en-US" altLang="ko-KR" sz="2000" b="1" kern="100" dirty="0" err="1" smtClean="0">
                  <a:solidFill>
                    <a:prstClr val="black"/>
                  </a:solidFill>
                  <a:cs typeface="Arial" panose="020B0604020202020204" pitchFamily="34" charset="0"/>
                </a:rPr>
                <a:t>Unclonable</a:t>
              </a:r>
              <a:r>
                <a:rPr lang="en-US" altLang="ko-KR" sz="2000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 Function)</a:t>
              </a:r>
              <a:br>
                <a:rPr lang="en-US" altLang="ko-KR" sz="2000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kern="100" dirty="0">
                  <a:solidFill>
                    <a:prstClr val="black"/>
                  </a:solidFill>
                  <a:cs typeface="Arial" panose="020B0604020202020204" pitchFamily="34" charset="0"/>
                </a:rPr>
                <a:t>- authenticated even with a small number of bits (n bits</a:t>
              </a:r>
              <a: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)</a:t>
              </a:r>
              <a:br>
                <a:rPr lang="en-US" altLang="ko-KR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ko-KR" altLang="en-US" kern="100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→</a:t>
              </a:r>
              <a:r>
                <a:rPr lang="ko-KR" altLang="en-US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kern="100" dirty="0">
                  <a:solidFill>
                    <a:srgbClr val="FF0000"/>
                  </a:solidFill>
                  <a:cs typeface="Arial" panose="020B0604020202020204" pitchFamily="34" charset="0"/>
                </a:rPr>
                <a:t>However, this also implies the risk that an attacker</a:t>
              </a:r>
              <a:br>
                <a:rPr lang="en-US" altLang="ko-KR" kern="100" dirty="0">
                  <a:solidFill>
                    <a:srgbClr val="FF0000"/>
                  </a:solidFill>
                  <a:cs typeface="Arial" panose="020B0604020202020204" pitchFamily="34" charset="0"/>
                </a:rPr>
              </a:br>
              <a:r>
                <a:rPr lang="ko-KR" altLang="en-US" kern="100" dirty="0">
                  <a:solidFill>
                    <a:srgbClr val="FF0000"/>
                  </a:solidFill>
                  <a:cs typeface="Arial" panose="020B0604020202020204" pitchFamily="34" charset="0"/>
                </a:rPr>
                <a:t>→ </a:t>
              </a:r>
              <a:r>
                <a:rPr lang="en-US" altLang="ko-KR" kern="100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randomly </a:t>
              </a:r>
              <a:r>
                <a:rPr lang="en-US" altLang="ko-KR" kern="100" dirty="0">
                  <a:solidFill>
                    <a:srgbClr val="FF0000"/>
                  </a:solidFill>
                  <a:cs typeface="Arial" panose="020B0604020202020204" pitchFamily="34" charset="0"/>
                </a:rPr>
                <a:t>authenticate and pass through an attempt to </a:t>
              </a:r>
              <a:r>
                <a:rPr lang="en-US" altLang="ko-KR" kern="100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hack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 smtClean="0">
                <a:solidFill>
                  <a:srgbClr val="FF0000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b="1" dirty="0" smtClean="0"/>
                <a:t>Application to Model </a:t>
              </a:r>
              <a:br>
                <a:rPr lang="en-US" altLang="ko-KR" sz="2000" b="1" dirty="0" smtClean="0"/>
              </a:br>
              <a:r>
                <a:rPr lang="en-US" altLang="ko-KR" dirty="0"/>
                <a:t>- </a:t>
              </a:r>
              <a:r>
                <a:rPr lang="en-US" altLang="ko-KR" dirty="0" smtClean="0"/>
                <a:t>Performed communication </a:t>
              </a:r>
              <a:r>
                <a:rPr lang="en-US" altLang="ko-KR" dirty="0"/>
                <a:t>by increasing the size (k, k&gt;n) of the </a:t>
              </a:r>
              <a:r>
                <a:rPr lang="en-US" altLang="ko-KR" dirty="0" smtClean="0"/>
                <a:t>hidden </a:t>
              </a:r>
              <a:r>
                <a:rPr lang="en-US" altLang="ko-KR" dirty="0"/>
                <a:t>layer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- Reduced risk </a:t>
              </a:r>
              <a:r>
                <a:rPr lang="en-US" altLang="ko-KR" dirty="0"/>
                <a:t>of </a:t>
              </a:r>
              <a:r>
                <a:rPr lang="en-US" altLang="ko-KR" dirty="0" smtClean="0"/>
                <a:t>hacking trial</a:t>
              </a:r>
              <a:br>
                <a:rPr lang="en-US" altLang="ko-KR" dirty="0" smtClean="0"/>
              </a:br>
              <a:r>
                <a:rPr lang="ko-KR" altLang="en-US" kern="100" dirty="0">
                  <a:solidFill>
                    <a:srgbClr val="FF0000"/>
                  </a:solidFill>
                  <a:cs typeface="Arial" panose="020B0604020202020204" pitchFamily="34" charset="0"/>
                </a:rPr>
                <a:t>→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FF0000"/>
                  </a:solidFill>
                </a:rPr>
                <a:t>16-bits or 32-bits per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neuron </a:t>
              </a:r>
              <a:r>
                <a:rPr lang="en-US" altLang="ko-KR" dirty="0">
                  <a:solidFill>
                    <a:srgbClr val="FF0000"/>
                  </a:solidFill>
                </a:rPr>
                <a:t>rather than an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integer</a:t>
              </a:r>
              <a:br>
                <a:rPr lang="en-US" altLang="ko-KR" dirty="0" smtClean="0">
                  <a:solidFill>
                    <a:srgbClr val="FF0000"/>
                  </a:solidFill>
                </a:rPr>
              </a:br>
              <a:r>
                <a:rPr lang="ko-KR" altLang="en-US" kern="100" dirty="0">
                  <a:solidFill>
                    <a:srgbClr val="FF0000"/>
                  </a:solidFill>
                  <a:cs typeface="Arial" panose="020B0604020202020204" pitchFamily="34" charset="0"/>
                </a:rPr>
                <a:t>→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Disadvantage in terms of size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26" name="Picture 2" descr="Fig. 1. (a) Queried by a challenge, the PUF produces an instance-specific response. (b) SRAM PUF: Threshold voltage Vth mismatches of the transistors determines the response [7]. For example, when the Vth,M1 is slightly smaller than Vth,M2 , at power-up, the transistor M1 starts conducting before M2, thus, A = ‘1’. This in turn prevents M2 switching on. As a consequence, the SRAM power-up state prefers to be ‘1’ (A = ‘1’, B =‘0’), which is the response, while the address is the challenge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4"/>
          <a:stretch/>
        </p:blipFill>
        <p:spPr bwMode="auto">
          <a:xfrm>
            <a:off x="1325852" y="3995331"/>
            <a:ext cx="6534150" cy="196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8783" y="5789543"/>
            <a:ext cx="8635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i="1" dirty="0">
                <a:solidFill>
                  <a:schemeClr val="accent3"/>
                </a:solidFill>
              </a:rPr>
              <a:t>Gao, Y., Su, Y., Yang, W., Chen, S., Nepal, S., &amp; </a:t>
            </a:r>
            <a:r>
              <a:rPr lang="en-US" altLang="ko-KR" sz="1200" i="1" dirty="0" err="1">
                <a:solidFill>
                  <a:schemeClr val="accent3"/>
                </a:solidFill>
              </a:rPr>
              <a:t>Ranasinghe</a:t>
            </a:r>
            <a:r>
              <a:rPr lang="en-US" altLang="ko-KR" sz="1200" i="1" dirty="0">
                <a:solidFill>
                  <a:schemeClr val="accent3"/>
                </a:solidFill>
              </a:rPr>
              <a:t>, D.C. (2019). Building Secure SRAM PUF Key Generators on Resource Constrained Devices. 2019 IEEE ICPCCW, 912-917.</a:t>
            </a:r>
          </a:p>
        </p:txBody>
      </p:sp>
    </p:spTree>
    <p:extLst>
      <p:ext uri="{BB962C8B-B14F-4D97-AF65-F5344CB8AC3E}">
        <p14:creationId xmlns:p14="http://schemas.microsoft.com/office/powerpoint/2010/main" val="27050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2233398" y="2288570"/>
            <a:ext cx="1938436" cy="202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9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070" y="602428"/>
            <a:ext cx="8367714" cy="0"/>
          </a:xfrm>
          <a:prstGeom prst="line">
            <a:avLst/>
          </a:prstGeom>
          <a:ln w="38100">
            <a:solidFill>
              <a:srgbClr val="0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27">
            <a:extLst>
              <a:ext uri="{FF2B5EF4-FFF2-40B4-BE49-F238E27FC236}">
                <a16:creationId xmlns:a16="http://schemas.microsoft.com/office/drawing/2014/main" id="{A8496CE3-AAC9-44D5-9EB1-6229EDB481BC}"/>
              </a:ext>
            </a:extLst>
          </p:cNvPr>
          <p:cNvSpPr txBox="1">
            <a:spLocks/>
          </p:cNvSpPr>
          <p:nvPr/>
        </p:nvSpPr>
        <p:spPr>
          <a:xfrm>
            <a:off x="538161" y="304508"/>
            <a:ext cx="3671530" cy="585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200" b="1" kern="1200" cap="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Proposed method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9881" y="935524"/>
            <a:ext cx="1305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Schema</a:t>
            </a:r>
          </a:p>
        </p:txBody>
      </p:sp>
      <p:grpSp>
        <p:nvGrpSpPr>
          <p:cNvPr id="117" name="그룹 116"/>
          <p:cNvGrpSpPr/>
          <p:nvPr/>
        </p:nvGrpSpPr>
        <p:grpSpPr>
          <a:xfrm>
            <a:off x="2052009" y="1304578"/>
            <a:ext cx="4926758" cy="4481208"/>
            <a:chOff x="1475117" y="1023939"/>
            <a:chExt cx="6090138" cy="4481208"/>
          </a:xfrm>
        </p:grpSpPr>
        <p:sp>
          <p:nvSpPr>
            <p:cNvPr id="87" name="직사각형 86"/>
            <p:cNvSpPr/>
            <p:nvPr/>
          </p:nvSpPr>
          <p:spPr>
            <a:xfrm>
              <a:off x="1853384" y="2114788"/>
              <a:ext cx="2084747" cy="457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SRAM PUF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직선 화살표 연결선 87"/>
            <p:cNvCxnSpPr>
              <a:stCxn id="89" idx="2"/>
              <a:endCxn id="87" idx="0"/>
            </p:cNvCxnSpPr>
            <p:nvPr/>
          </p:nvCxnSpPr>
          <p:spPr>
            <a:xfrm flipH="1">
              <a:off x="2895757" y="1368028"/>
              <a:ext cx="15999" cy="746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1951864" y="1029474"/>
              <a:ext cx="19197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kern="100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Challenge signal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0" name="직선 화살표 연결선 89"/>
            <p:cNvCxnSpPr>
              <a:stCxn id="87" idx="2"/>
              <a:endCxn id="95" idx="0"/>
            </p:cNvCxnSpPr>
            <p:nvPr/>
          </p:nvCxnSpPr>
          <p:spPr>
            <a:xfrm>
              <a:off x="2895758" y="2572704"/>
              <a:ext cx="8624" cy="800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/>
            <p:cNvSpPr/>
            <p:nvPr/>
          </p:nvSpPr>
          <p:spPr>
            <a:xfrm>
              <a:off x="2415898" y="2802776"/>
              <a:ext cx="9861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kern="100" dirty="0" err="1" smtClean="0">
                  <a:solidFill>
                    <a:prstClr val="black"/>
                  </a:solidFill>
                  <a:cs typeface="Arial" panose="020B0604020202020204" pitchFamily="34" charset="0"/>
                </a:rPr>
                <a:t>X</a:t>
              </a:r>
              <a:r>
                <a:rPr lang="en-US" altLang="ko-KR" sz="1000" kern="100" dirty="0" err="1" smtClean="0">
                  <a:solidFill>
                    <a:prstClr val="black"/>
                  </a:solidFill>
                  <a:cs typeface="Arial" panose="020B0604020202020204" pitchFamily="34" charset="0"/>
                </a:rPr>
                <a:t>n</a:t>
              </a:r>
              <a:r>
                <a:rPr lang="en-US" altLang="ko-KR" sz="1600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 (n bits)</a:t>
              </a:r>
              <a:endParaRPr lang="ko-KR" altLang="en-US" sz="16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862008" y="3373290"/>
              <a:ext cx="2084747" cy="457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Auto-Encoder(Encoder)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119924" y="2114788"/>
              <a:ext cx="2084747" cy="457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Reconstruction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직선 화살표 연결선 99"/>
            <p:cNvCxnSpPr>
              <a:stCxn id="102" idx="0"/>
            </p:cNvCxnSpPr>
            <p:nvPr/>
          </p:nvCxnSpPr>
          <p:spPr>
            <a:xfrm flipH="1" flipV="1">
              <a:off x="6170764" y="2579832"/>
              <a:ext cx="158" cy="724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/>
            <p:cNvSpPr/>
            <p:nvPr/>
          </p:nvSpPr>
          <p:spPr>
            <a:xfrm>
              <a:off x="5691254" y="2794147"/>
              <a:ext cx="9685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kern="100" dirty="0" err="1" smtClean="0">
                  <a:solidFill>
                    <a:prstClr val="black"/>
                  </a:solidFill>
                  <a:cs typeface="Arial" panose="020B0604020202020204" pitchFamily="34" charset="0"/>
                </a:rPr>
                <a:t>X</a:t>
              </a:r>
              <a:r>
                <a:rPr lang="en-US" altLang="ko-KR" sz="1000" kern="100" dirty="0" err="1" smtClean="0">
                  <a:solidFill>
                    <a:prstClr val="black"/>
                  </a:solidFill>
                  <a:cs typeface="Arial" panose="020B0604020202020204" pitchFamily="34" charset="0"/>
                </a:rPr>
                <a:t>n</a:t>
              </a:r>
              <a:r>
                <a:rPr lang="en-US" altLang="ko-KR" sz="1000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600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(n bits)</a:t>
              </a:r>
              <a:endParaRPr lang="ko-KR" altLang="en-US" sz="160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128548" y="3304276"/>
              <a:ext cx="2084747" cy="457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Auto-Encoder(Decoder)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552755" y="5047231"/>
              <a:ext cx="2084747" cy="457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Channel(AWGN)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꺾인 연결선 103"/>
            <p:cNvCxnSpPr>
              <a:stCxn id="95" idx="2"/>
              <a:endCxn id="103" idx="1"/>
            </p:cNvCxnSpPr>
            <p:nvPr/>
          </p:nvCxnSpPr>
          <p:spPr>
            <a:xfrm rot="16200000" flipH="1">
              <a:off x="2506077" y="4229510"/>
              <a:ext cx="1444983" cy="64837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>
              <a:stCxn id="103" idx="3"/>
              <a:endCxn id="102" idx="2"/>
            </p:cNvCxnSpPr>
            <p:nvPr/>
          </p:nvCxnSpPr>
          <p:spPr>
            <a:xfrm flipV="1">
              <a:off x="5637502" y="3762192"/>
              <a:ext cx="533420" cy="151399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stCxn id="96" idx="0"/>
              <a:endCxn id="107" idx="2"/>
            </p:cNvCxnSpPr>
            <p:nvPr/>
          </p:nvCxnSpPr>
          <p:spPr>
            <a:xfrm flipV="1">
              <a:off x="6162297" y="1362493"/>
              <a:ext cx="3349" cy="752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5264010" y="1023939"/>
              <a:ext cx="180327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Authentication</a:t>
              </a:r>
              <a:endParaRPr lang="ko-KR" altLang="en-US" sz="1600" b="1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222932" y="4277355"/>
              <a:ext cx="138531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kern="100" dirty="0" err="1" smtClean="0">
                  <a:solidFill>
                    <a:srgbClr val="FF0000"/>
                  </a:solidFill>
                  <a:cs typeface="Arial" panose="020B0604020202020204" pitchFamily="34" charset="0"/>
                </a:rPr>
                <a:t>Y</a:t>
              </a:r>
              <a:r>
                <a:rPr lang="en-US" altLang="ko-KR" sz="1000" b="1" kern="100" dirty="0" err="1" smtClean="0">
                  <a:solidFill>
                    <a:srgbClr val="FF0000"/>
                  </a:solidFill>
                  <a:cs typeface="Arial" panose="020B0604020202020204" pitchFamily="34" charset="0"/>
                </a:rPr>
                <a:t>n</a:t>
              </a:r>
              <a:r>
                <a:rPr lang="en-US" altLang="ko-KR" sz="1000" b="1" kern="100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600" b="1" kern="100" dirty="0" smtClean="0">
                  <a:solidFill>
                    <a:srgbClr val="FF0000"/>
                  </a:solidFill>
                  <a:cs typeface="Arial" panose="020B0604020202020204" pitchFamily="34" charset="0"/>
                </a:rPr>
                <a:t>(k bits, k&gt;n)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690777" y="2001005"/>
              <a:ext cx="2396169" cy="20275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975560" y="2005681"/>
              <a:ext cx="2396169" cy="20241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577721" y="1689161"/>
              <a:ext cx="617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User</a:t>
              </a:r>
              <a:endParaRPr lang="ko-KR" altLang="en-US" i="1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904332" y="1685225"/>
              <a:ext cx="785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Server</a:t>
              </a:r>
              <a:endParaRPr lang="ko-KR" altLang="en-US" i="1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475117" y="1669507"/>
              <a:ext cx="6090138" cy="30801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107030" y="1306472"/>
              <a:ext cx="843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System</a:t>
              </a:r>
              <a:endParaRPr lang="ko-KR" altLang="en-US" i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128548" y="4150265"/>
              <a:ext cx="2084747" cy="457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ECC (Hamming code)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6806560" y="949825"/>
            <a:ext cx="2096600" cy="307777"/>
            <a:chOff x="417658" y="5777384"/>
            <a:chExt cx="2096600" cy="307777"/>
          </a:xfrm>
        </p:grpSpPr>
        <p:sp>
          <p:nvSpPr>
            <p:cNvPr id="118" name="직사각형 117"/>
            <p:cNvSpPr/>
            <p:nvPr/>
          </p:nvSpPr>
          <p:spPr>
            <a:xfrm>
              <a:off x="417658" y="5777384"/>
              <a:ext cx="20966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i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*    :Attacker replay signal </a:t>
              </a:r>
              <a:endParaRPr lang="ko-KR" altLang="en-US" sz="1400" i="1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50002" y="5782363"/>
              <a:ext cx="45720" cy="28962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2223157" y="5773915"/>
            <a:ext cx="4685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i="1" dirty="0" smtClean="0"/>
              <a:t>Reliability, Security </a:t>
            </a:r>
            <a:r>
              <a:rPr lang="ko-KR" altLang="en-US" sz="2800" b="1" i="1" dirty="0" smtClean="0"/>
              <a:t>↑ </a:t>
            </a:r>
            <a:r>
              <a:rPr lang="en-US" altLang="ko-KR" sz="2800" b="1" i="1" dirty="0" smtClean="0"/>
              <a:t>for Keys</a:t>
            </a:r>
            <a:endParaRPr lang="ko-KR" altLang="en-US" sz="2800" b="1" i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6806560" y="1290091"/>
            <a:ext cx="2026196" cy="523220"/>
            <a:chOff x="417658" y="5777384"/>
            <a:chExt cx="2026196" cy="523220"/>
          </a:xfrm>
        </p:grpSpPr>
        <p:sp>
          <p:nvSpPr>
            <p:cNvPr id="40" name="직사각형 39"/>
            <p:cNvSpPr/>
            <p:nvPr/>
          </p:nvSpPr>
          <p:spPr>
            <a:xfrm>
              <a:off x="417658" y="5777384"/>
              <a:ext cx="2026196" cy="523220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400" i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*    : </a:t>
              </a:r>
              <a:r>
                <a:rPr lang="en-US" altLang="ko-KR" sz="1400" i="1" kern="100" dirty="0" err="1" smtClean="0">
                  <a:solidFill>
                    <a:prstClr val="black"/>
                  </a:solidFill>
                  <a:cs typeface="Arial" panose="020B0604020202020204" pitchFamily="34" charset="0"/>
                </a:rPr>
                <a:t>Binarized</a:t>
              </a:r>
              <a:r>
                <a:rPr lang="en-US" altLang="ko-KR" sz="1400" i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 Neural Net</a:t>
              </a:r>
              <a:br>
                <a:rPr lang="en-US" altLang="ko-KR" sz="1400" i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</a:br>
              <a:r>
                <a:rPr lang="en-US" altLang="ko-KR" sz="1400" i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       </a:t>
              </a:r>
              <a:r>
                <a:rPr lang="en-US" altLang="ko-KR" sz="1400" b="1" i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(Binary </a:t>
              </a:r>
              <a:r>
                <a:rPr lang="en-US" altLang="ko-KR" sz="1400" b="1" kern="100" dirty="0" err="1">
                  <a:solidFill>
                    <a:prstClr val="black"/>
                  </a:solidFill>
                  <a:cs typeface="Arial" panose="020B0604020202020204" pitchFamily="34" charset="0"/>
                </a:rPr>
                <a:t>Y</a:t>
              </a:r>
              <a:r>
                <a:rPr lang="en-US" altLang="ko-KR" sz="900" b="1" kern="100" dirty="0" err="1" smtClean="0">
                  <a:solidFill>
                    <a:prstClr val="black"/>
                  </a:solidFill>
                  <a:cs typeface="Arial" panose="020B0604020202020204" pitchFamily="34" charset="0"/>
                </a:rPr>
                <a:t>n</a:t>
              </a:r>
              <a:r>
                <a:rPr lang="en-US" altLang="ko-KR" sz="1400" b="1" i="1" kern="1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)</a:t>
              </a:r>
              <a:endParaRPr lang="ko-KR" altLang="en-US" sz="1400" b="1" i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0002" y="5782363"/>
              <a:ext cx="45720" cy="289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9844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81577</TotalTime>
  <Words>547</Words>
  <Application>Microsoft Office PowerPoint</Application>
  <PresentationFormat>화면 슬라이드 쇼(4:3)</PresentationFormat>
  <Paragraphs>105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HY견고딕</vt:lpstr>
      <vt:lpstr>Open Sans</vt:lpstr>
      <vt:lpstr>맑은 고딕</vt:lpstr>
      <vt:lpstr>Arial</vt:lpstr>
      <vt:lpstr>Berlin Sans FB</vt:lpstr>
      <vt:lpstr>Calibri</vt:lpstr>
      <vt:lpstr>Calibri Light</vt:lpstr>
      <vt:lpstr>Tahoma</vt:lpstr>
      <vt:lpstr>Wingdings</vt:lpstr>
      <vt:lpstr>Office 테마</vt:lpstr>
      <vt:lpstr>Deep Learning  Term Project  (Enhancement of the reliability and security  of the PUF authentication key  in the wireless communication environment)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Vehicle-to-Grid (V2G) Initiatives at GIST</dc:title>
  <dc:creator>YSW</dc:creator>
  <cp:lastModifiedBy>zoazoa61@naver.com</cp:lastModifiedBy>
  <cp:revision>3049</cp:revision>
  <cp:lastPrinted>2019-10-18T08:14:00Z</cp:lastPrinted>
  <dcterms:created xsi:type="dcterms:W3CDTF">2017-01-08T10:45:53Z</dcterms:created>
  <dcterms:modified xsi:type="dcterms:W3CDTF">2020-10-05T19:45:51Z</dcterms:modified>
</cp:coreProperties>
</file>