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90" r:id="rId2"/>
    <p:sldId id="281" r:id="rId3"/>
    <p:sldId id="280" r:id="rId4"/>
    <p:sldId id="284" r:id="rId5"/>
    <p:sldId id="285" r:id="rId6"/>
    <p:sldId id="289" r:id="rId7"/>
    <p:sldId id="286" r:id="rId8"/>
    <p:sldId id="287" r:id="rId9"/>
    <p:sldId id="273" r:id="rId10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000"/>
    <a:srgbClr val="118B4E"/>
    <a:srgbClr val="2E75B6"/>
    <a:srgbClr val="FFC000"/>
    <a:srgbClr val="FFE699"/>
    <a:srgbClr val="FFF2CC"/>
    <a:srgbClr val="12161C"/>
    <a:srgbClr val="D29500"/>
    <a:srgbClr val="CBADE9"/>
    <a:srgbClr val="4A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18B4E"/>
            </a:solidFill>
            <a:ln w="19050" cap="rnd">
              <a:noFill/>
              <a:round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E87-457B-9030-9BDE92B9AA3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E87-457B-9030-9BDE92B9AA3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E87-457B-9030-9BDE92B9AA3F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CF0-48E9-8489-D5228E7CA35B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9CC-43CE-9341-BA0BB2B33B71}"/>
              </c:ext>
            </c:extLst>
          </c:dPt>
          <c:dPt>
            <c:idx val="10"/>
            <c:invertIfNegative val="0"/>
            <c:bubble3D val="0"/>
            <c:spPr>
              <a:solidFill>
                <a:srgbClr val="FFC000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378D-4F0C-B718-3D62A294334A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378D-4F0C-B718-3D62A294334A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600">
                      <a:solidFill>
                        <a:schemeClr val="tx1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CF0-48E9-8489-D5228E7CA3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solidFill>
                      <a:schemeClr val="tx1"/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n-1</c:v>
                </c:pt>
                <c:pt idx="3">
                  <c:v>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0.66</c:v>
                </c:pt>
                <c:pt idx="2">
                  <c:v>0.28999999999999998</c:v>
                </c:pt>
                <c:pt idx="3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78D-4F0C-B718-3D62A29433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6"/>
        <c:axId val="-417249936"/>
        <c:axId val="-417248848"/>
      </c:barChart>
      <c:catAx>
        <c:axId val="-41724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endParaRPr lang="ko-KR"/>
          </a:p>
        </c:txPr>
        <c:crossAx val="-417248848"/>
        <c:crosses val="autoZero"/>
        <c:auto val="1"/>
        <c:lblAlgn val="ctr"/>
        <c:lblOffset val="100"/>
        <c:noMultiLvlLbl val="0"/>
      </c:catAx>
      <c:valAx>
        <c:axId val="-4172488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41724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07CE1-2181-46DB-B125-CAD7B5B7FA76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9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B0EF2-B81E-49F4-8DC7-9842653582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5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D877-E852-4EBE-A0C5-C26403D1867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6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F262-91CF-4633-8DC2-56989CDF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8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7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99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5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6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9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5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FF262-91CF-4633-8DC2-56989CDF80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microsoft.com/office/2007/relationships/hdphoto" Target="../media/hdphoto1.wdp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23772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3302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96000" rtlCol="0" anchor="ctr"/>
          <a:lstStyle/>
          <a:p>
            <a:pPr algn="ctr"/>
            <a:r>
              <a:rPr lang="ko-KR" altLang="en-US" sz="5400" dirty="0" err="1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미지정</a:t>
            </a:r>
            <a:r>
              <a:rPr lang="en-US" altLang="ko-KR" sz="540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ko-KR" altLang="en-US" sz="5400" dirty="0" err="1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미세분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용도지역의 </a:t>
            </a:r>
            <a:endParaRPr lang="en-US" altLang="ko-KR" sz="5400" dirty="0" smtClean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400" dirty="0" err="1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최유효이용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5400" dirty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</a:t>
            </a:r>
            <a:r>
              <a:rPr lang="ko-KR" altLang="en-US" sz="5400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</a:t>
            </a:r>
            <a:endParaRPr lang="ko-KR" altLang="en-US" sz="54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19670" y="4555098"/>
            <a:ext cx="3576621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118B4E"/>
                </a:solidFill>
              </a:rPr>
              <a:t>R.R.S Lab</a:t>
            </a:r>
          </a:p>
          <a:p>
            <a:pPr algn="ctr"/>
            <a:r>
              <a:rPr lang="en-US" altLang="ko-KR" sz="2800" b="1" dirty="0" smtClean="0">
                <a:solidFill>
                  <a:srgbClr val="118B4E"/>
                </a:solidFill>
              </a:rPr>
              <a:t>( </a:t>
            </a:r>
            <a:r>
              <a:rPr lang="ko-KR" altLang="en-US" sz="2800" b="1" dirty="0" smtClean="0">
                <a:solidFill>
                  <a:srgbClr val="118B4E"/>
                </a:solidFill>
              </a:rPr>
              <a:t>이 지 훈</a:t>
            </a:r>
            <a:r>
              <a:rPr lang="en-US" altLang="ko-KR" sz="2800" b="1" dirty="0" smtClean="0">
                <a:solidFill>
                  <a:srgbClr val="118B4E"/>
                </a:solidFill>
              </a:rPr>
              <a:t>, </a:t>
            </a:r>
            <a:r>
              <a:rPr lang="ko-KR" altLang="en-US" sz="2800" b="1" dirty="0" smtClean="0">
                <a:solidFill>
                  <a:srgbClr val="118B4E"/>
                </a:solidFill>
              </a:rPr>
              <a:t>김 명 선 </a:t>
            </a:r>
            <a:r>
              <a:rPr lang="en-US" altLang="ko-KR" sz="2800" b="1" dirty="0" smtClean="0">
                <a:solidFill>
                  <a:srgbClr val="118B4E"/>
                </a:solidFill>
              </a:rPr>
              <a:t>)</a:t>
            </a:r>
            <a:endParaRPr lang="ko-KR" altLang="en-US" sz="2800" b="1" dirty="0">
              <a:solidFill>
                <a:srgbClr val="118B4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8270" r="63306" b="77116"/>
          <a:stretch/>
        </p:blipFill>
        <p:spPr>
          <a:xfrm>
            <a:off x="9376667" y="4431273"/>
            <a:ext cx="1843784" cy="1588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79876" y="4009091"/>
            <a:ext cx="3833101" cy="241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Index</a:t>
            </a:r>
          </a:p>
          <a:p>
            <a:pPr marL="2343150" lvl="4" indent="-514350">
              <a:spcBef>
                <a:spcPts val="500"/>
              </a:spcBef>
              <a:buFont typeface="+mj-lt"/>
              <a:buAutoNum type="romanUcPeriod"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개요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343150" lvl="4" indent="-514350">
              <a:spcBef>
                <a:spcPts val="500"/>
              </a:spcBef>
              <a:buFont typeface="+mj-lt"/>
              <a:buAutoNum type="romanUcPeriod"/>
            </a:pPr>
            <a:r>
              <a:rPr lang="ko-KR" alt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활용데이터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343150" lvl="4" indent="-514350">
              <a:spcBef>
                <a:spcPts val="500"/>
              </a:spcBef>
              <a:buFont typeface="+mj-lt"/>
              <a:buAutoNum type="romanUcPeriod"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분석기법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2343150" lvl="4" indent="-514350">
              <a:spcBef>
                <a:spcPts val="500"/>
              </a:spcBef>
              <a:buFont typeface="+mj-lt"/>
              <a:buAutoNum type="romanUcPeriod"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활용방안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343150" lvl="4" indent="-514350">
              <a:spcBef>
                <a:spcPts val="500"/>
              </a:spcBef>
              <a:buFont typeface="+mj-lt"/>
              <a:buAutoNum type="romanUcPeriod"/>
            </a:pP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파급효과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91275" y="295443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2020-08-13</a:t>
            </a:r>
            <a:endParaRPr lang="ko-KR" altLang="en-US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요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60564" y="2296499"/>
            <a:ext cx="4733234" cy="40934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0564" y="5978741"/>
            <a:ext cx="4733234" cy="411170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prstClr val="white"/>
                </a:solidFill>
              </a:rPr>
              <a:t>용도지역제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관련 </a:t>
            </a:r>
            <a:r>
              <a:rPr lang="ko-KR" altLang="en-US" sz="2000" b="1" dirty="0">
                <a:solidFill>
                  <a:prstClr val="white"/>
                </a:solidFill>
              </a:rPr>
              <a:t>기사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391142"/>
            <a:ext cx="4528984" cy="35106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6696100" y="2296499"/>
            <a:ext cx="4701911" cy="4093412"/>
            <a:chOff x="6417366" y="2296499"/>
            <a:chExt cx="4733234" cy="4093412"/>
          </a:xfrm>
        </p:grpSpPr>
        <p:sp>
          <p:nvSpPr>
            <p:cNvPr id="33" name="직사각형 32"/>
            <p:cNvSpPr/>
            <p:nvPr/>
          </p:nvSpPr>
          <p:spPr>
            <a:xfrm>
              <a:off x="6417366" y="2296499"/>
              <a:ext cx="4733234" cy="4093412"/>
            </a:xfrm>
            <a:prstGeom prst="rect">
              <a:avLst/>
            </a:prstGeom>
            <a:solidFill>
              <a:srgbClr val="12161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17367" y="5978741"/>
              <a:ext cx="4733233" cy="411170"/>
            </a:xfrm>
            <a:prstGeom prst="rect">
              <a:avLst/>
            </a:prstGeom>
            <a:solidFill>
              <a:srgbClr val="12161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prstClr val="white"/>
                  </a:solidFill>
                </a:rPr>
                <a:t>대구 </a:t>
              </a:r>
              <a:r>
                <a:rPr lang="ko-KR" altLang="en-US" sz="2000" b="1" dirty="0" err="1">
                  <a:solidFill>
                    <a:prstClr val="white"/>
                  </a:solidFill>
                </a:rPr>
                <a:t>미지정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 및 </a:t>
              </a:r>
              <a:r>
                <a:rPr lang="ko-KR" altLang="en-US" sz="2000" b="1" dirty="0" err="1" smtClean="0">
                  <a:solidFill>
                    <a:prstClr val="white"/>
                  </a:solidFill>
                </a:rPr>
                <a:t>미세분</a:t>
              </a:r>
              <a:r>
                <a:rPr lang="ko-KR" altLang="en-US" sz="2000" b="1" dirty="0" smtClean="0">
                  <a:solidFill>
                    <a:prstClr val="white"/>
                  </a:solidFill>
                </a:rPr>
                <a:t> 지역 </a:t>
              </a:r>
              <a:r>
                <a:rPr lang="ko-KR" altLang="en-US" sz="2000" b="1" dirty="0">
                  <a:solidFill>
                    <a:prstClr val="white"/>
                  </a:solidFill>
                </a:rPr>
                <a:t>비율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동기 및 필요성</a:t>
            </a:r>
            <a:r>
              <a:rPr lang="en-US" altLang="ko-KR" sz="2400" dirty="0" smtClean="0">
                <a:solidFill>
                  <a:srgbClr val="118B4E"/>
                </a:solidFill>
              </a:rPr>
              <a:t> 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24054" y="2391482"/>
            <a:ext cx="4446004" cy="35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289936" y="2391619"/>
            <a:ext cx="3514240" cy="3509863"/>
            <a:chOff x="9525605" y="1378736"/>
            <a:chExt cx="4446000" cy="44404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25605" y="1378736"/>
              <a:ext cx="4446000" cy="206888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5605" y="3403723"/>
              <a:ext cx="4446000" cy="2415476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002375" y="6389911"/>
            <a:ext cx="479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Refe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r.: https://www.donga.com/news/Economy/article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51343" y="6389911"/>
            <a:ext cx="554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Refe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r.: http://upis.go.kr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1142" y="4305190"/>
            <a:ext cx="2799863" cy="1673738"/>
            <a:chOff x="691235" y="4216976"/>
            <a:chExt cx="2799863" cy="1673738"/>
          </a:xfrm>
        </p:grpSpPr>
        <p:grpSp>
          <p:nvGrpSpPr>
            <p:cNvPr id="21" name="그룹 20"/>
            <p:cNvGrpSpPr/>
            <p:nvPr/>
          </p:nvGrpSpPr>
          <p:grpSpPr>
            <a:xfrm>
              <a:off x="691235" y="4216976"/>
              <a:ext cx="2799863" cy="1673738"/>
              <a:chOff x="2172842" y="3396775"/>
              <a:chExt cx="5771484" cy="3450150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3"/>
              <a:srcRect l="18896" b="16551"/>
              <a:stretch/>
            </p:blipFill>
            <p:spPr>
              <a:xfrm>
                <a:off x="2172842" y="3396775"/>
                <a:ext cx="5771484" cy="3450150"/>
              </a:xfrm>
              <a:prstGeom prst="rect">
                <a:avLst/>
              </a:prstGeom>
            </p:spPr>
          </p:pic>
          <p:sp>
            <p:nvSpPr>
              <p:cNvPr id="29" name="자유형 28"/>
              <p:cNvSpPr/>
              <p:nvPr/>
            </p:nvSpPr>
            <p:spPr>
              <a:xfrm>
                <a:off x="5803928" y="4170416"/>
                <a:ext cx="1034498" cy="880598"/>
              </a:xfrm>
              <a:custGeom>
                <a:avLst/>
                <a:gdLst>
                  <a:gd name="connsiteX0" fmla="*/ 330197 w 537004"/>
                  <a:gd name="connsiteY0" fmla="*/ 1583 h 457113"/>
                  <a:gd name="connsiteX1" fmla="*/ 213655 w 537004"/>
                  <a:gd name="connsiteY1" fmla="*/ 118125 h 457113"/>
                  <a:gd name="connsiteX2" fmla="*/ 97114 w 537004"/>
                  <a:gd name="connsiteY2" fmla="*/ 100195 h 457113"/>
                  <a:gd name="connsiteX3" fmla="*/ 7467 w 537004"/>
                  <a:gd name="connsiteY3" fmla="*/ 180878 h 457113"/>
                  <a:gd name="connsiteX4" fmla="*/ 25397 w 537004"/>
                  <a:gd name="connsiteY4" fmla="*/ 279489 h 457113"/>
                  <a:gd name="connsiteX5" fmla="*/ 186761 w 537004"/>
                  <a:gd name="connsiteY5" fmla="*/ 449819 h 457113"/>
                  <a:gd name="connsiteX6" fmla="*/ 267444 w 537004"/>
                  <a:gd name="connsiteY6" fmla="*/ 404995 h 457113"/>
                  <a:gd name="connsiteX7" fmla="*/ 536385 w 537004"/>
                  <a:gd name="connsiteY7" fmla="*/ 216736 h 457113"/>
                  <a:gd name="connsiteX8" fmla="*/ 330197 w 537004"/>
                  <a:gd name="connsiteY8" fmla="*/ 1583 h 45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7004" h="457113">
                    <a:moveTo>
                      <a:pt x="330197" y="1583"/>
                    </a:moveTo>
                    <a:cubicBezTo>
                      <a:pt x="276409" y="-14852"/>
                      <a:pt x="252502" y="101690"/>
                      <a:pt x="213655" y="118125"/>
                    </a:cubicBezTo>
                    <a:cubicBezTo>
                      <a:pt x="174808" y="134560"/>
                      <a:pt x="131479" y="89736"/>
                      <a:pt x="97114" y="100195"/>
                    </a:cubicBezTo>
                    <a:cubicBezTo>
                      <a:pt x="62749" y="110654"/>
                      <a:pt x="19420" y="150996"/>
                      <a:pt x="7467" y="180878"/>
                    </a:cubicBezTo>
                    <a:cubicBezTo>
                      <a:pt x="-4486" y="210760"/>
                      <a:pt x="-4485" y="234666"/>
                      <a:pt x="25397" y="279489"/>
                    </a:cubicBezTo>
                    <a:cubicBezTo>
                      <a:pt x="55279" y="324313"/>
                      <a:pt x="146420" y="428901"/>
                      <a:pt x="186761" y="449819"/>
                    </a:cubicBezTo>
                    <a:cubicBezTo>
                      <a:pt x="227102" y="470737"/>
                      <a:pt x="209173" y="443842"/>
                      <a:pt x="267444" y="404995"/>
                    </a:cubicBezTo>
                    <a:cubicBezTo>
                      <a:pt x="325715" y="366148"/>
                      <a:pt x="524432" y="280983"/>
                      <a:pt x="536385" y="216736"/>
                    </a:cubicBezTo>
                    <a:cubicBezTo>
                      <a:pt x="548338" y="152489"/>
                      <a:pt x="383985" y="18018"/>
                      <a:pt x="330197" y="158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3751" y="4441205"/>
                <a:ext cx="271482" cy="271482"/>
              </a:xfrm>
              <a:prstGeom prst="rect">
                <a:avLst/>
              </a:prstGeom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458" y="4858446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4813" y="5209328"/>
                <a:ext cx="242311" cy="242311"/>
              </a:xfrm>
              <a:prstGeom prst="rect">
                <a:avLst/>
              </a:prstGeom>
            </p:spPr>
          </p:pic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1964" y="5923601"/>
                <a:ext cx="247260" cy="24726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0220" y="5314149"/>
                <a:ext cx="254013" cy="254013"/>
              </a:xfrm>
              <a:prstGeom prst="rect">
                <a:avLst/>
              </a:prstGeom>
            </p:spPr>
          </p:pic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9485" y="3960153"/>
                <a:ext cx="242021" cy="242021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5126" y="5088462"/>
                <a:ext cx="242021" cy="242021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9845" y="5531081"/>
                <a:ext cx="253061" cy="253061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6522" y="3846379"/>
                <a:ext cx="256177" cy="256177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26" y="4275871"/>
                <a:ext cx="449835" cy="449835"/>
              </a:xfrm>
              <a:prstGeom prst="rect">
                <a:avLst/>
              </a:prstGeom>
              <a:effectLst/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3334" y="6335062"/>
                <a:ext cx="242021" cy="242021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6307" y="4086395"/>
                <a:ext cx="242022" cy="242022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6688" y="5088462"/>
                <a:ext cx="242022" cy="242022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5233" y="3710992"/>
                <a:ext cx="242022" cy="242022"/>
              </a:xfrm>
              <a:prstGeom prst="rect">
                <a:avLst/>
              </a:prstGeom>
            </p:spPr>
          </p:pic>
        </p:grp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297" y="5590241"/>
              <a:ext cx="110983" cy="110983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716863" y="1513909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제안 기획</a:t>
            </a:r>
            <a:r>
              <a:rPr lang="en-US" altLang="ko-KR" sz="2400" dirty="0" smtClean="0">
                <a:solidFill>
                  <a:srgbClr val="118B4E"/>
                </a:solidFill>
              </a:rPr>
              <a:t> </a:t>
            </a:r>
            <a:endParaRPr lang="en-US" altLang="ko-KR" sz="2400" dirty="0">
              <a:solidFill>
                <a:srgbClr val="118B4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요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1293629" y="6296735"/>
            <a:ext cx="1348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특징 추출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원형 85"/>
          <p:cNvSpPr/>
          <p:nvPr/>
        </p:nvSpPr>
        <p:spPr>
          <a:xfrm rot="14400000">
            <a:off x="720062" y="3638778"/>
            <a:ext cx="4106090" cy="2437225"/>
          </a:xfrm>
          <a:prstGeom prst="pie">
            <a:avLst>
              <a:gd name="adj1" fmla="val 19890809"/>
              <a:gd name="adj2" fmla="val 1344947"/>
            </a:avLst>
          </a:prstGeom>
          <a:solidFill>
            <a:schemeClr val="bg2">
              <a:lumMod val="2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11867" y="2440733"/>
            <a:ext cx="1631564" cy="1631566"/>
            <a:chOff x="9152853" y="2087292"/>
            <a:chExt cx="1382584" cy="1382584"/>
          </a:xfrm>
        </p:grpSpPr>
        <p:sp>
          <p:nvSpPr>
            <p:cNvPr id="13" name="타원 12"/>
            <p:cNvSpPr/>
            <p:nvPr/>
          </p:nvSpPr>
          <p:spPr>
            <a:xfrm>
              <a:off x="9152853" y="2087292"/>
              <a:ext cx="1382584" cy="138258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782" y="2739709"/>
              <a:ext cx="330345" cy="3303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324" y="2234772"/>
              <a:ext cx="329234" cy="3801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2133" y="2782871"/>
              <a:ext cx="196902" cy="3217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00" y="3050757"/>
              <a:ext cx="324677" cy="32467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3311" y="2302787"/>
              <a:ext cx="301750" cy="3047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413" y="2494290"/>
              <a:ext cx="483820" cy="483820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1" name="원형 화살표 70"/>
          <p:cNvSpPr/>
          <p:nvPr/>
        </p:nvSpPr>
        <p:spPr>
          <a:xfrm rot="2705565">
            <a:off x="2177334" y="1958281"/>
            <a:ext cx="5664683" cy="5664683"/>
          </a:xfrm>
          <a:prstGeom prst="circularArrow">
            <a:avLst>
              <a:gd name="adj1" fmla="val 2593"/>
              <a:gd name="adj2" fmla="val 336015"/>
              <a:gd name="adj3" fmla="val 12260330"/>
              <a:gd name="adj4" fmla="val 10632611"/>
              <a:gd name="adj5" fmla="val 3186"/>
            </a:avLst>
          </a:prstGeom>
          <a:solidFill>
            <a:srgbClr val="118B4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그룹 4"/>
          <p:cNvGrpSpPr/>
          <p:nvPr/>
        </p:nvGrpSpPr>
        <p:grpSpPr>
          <a:xfrm>
            <a:off x="4200025" y="1333720"/>
            <a:ext cx="3759542" cy="3010169"/>
            <a:chOff x="7434422" y="2613704"/>
            <a:chExt cx="4505954" cy="360780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17"/>
            <a:srcRect l="-9351" t="15876" r="9351" b="2882"/>
            <a:stretch/>
          </p:blipFill>
          <p:spPr>
            <a:xfrm>
              <a:off x="7434422" y="2613704"/>
              <a:ext cx="4505954" cy="3536903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8223074" y="2904427"/>
              <a:ext cx="3523479" cy="3003800"/>
              <a:chOff x="8256174" y="2093056"/>
              <a:chExt cx="3523479" cy="3003800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10081666" y="2757170"/>
                <a:ext cx="1668894" cy="1668894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5936" y="3005473"/>
                <a:ext cx="237558" cy="237558"/>
              </a:xfrm>
              <a:prstGeom prst="rect">
                <a:avLst/>
              </a:prstGeom>
            </p:spPr>
          </p:pic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2724" y="3262998"/>
                <a:ext cx="237558" cy="237558"/>
              </a:xfrm>
              <a:prstGeom prst="rect">
                <a:avLst/>
              </a:prstGeom>
            </p:spPr>
          </p:pic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9951" y="2728609"/>
                <a:ext cx="237558" cy="237558"/>
              </a:xfrm>
              <a:prstGeom prst="rect">
                <a:avLst/>
              </a:prstGeom>
            </p:spPr>
          </p:pic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936" y="4115014"/>
                <a:ext cx="237996" cy="237996"/>
              </a:xfrm>
              <a:prstGeom prst="rect">
                <a:avLst/>
              </a:prstGeom>
            </p:spPr>
          </p:pic>
          <p:pic>
            <p:nvPicPr>
              <p:cNvPr id="119" name="그림 118"/>
              <p:cNvPicPr>
                <a:picLocks noChangeAspect="1"/>
              </p:cNvPicPr>
              <p:nvPr/>
            </p:nvPicPr>
            <p:blipFill>
              <a:blip r:embed="rId1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9401" y="3329726"/>
                <a:ext cx="252318" cy="252318"/>
              </a:xfrm>
              <a:prstGeom prst="rect">
                <a:avLst/>
              </a:prstGeom>
            </p:spPr>
          </p:pic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1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1766" y="3724096"/>
                <a:ext cx="252318" cy="252318"/>
              </a:xfrm>
              <a:prstGeom prst="rect">
                <a:avLst/>
              </a:prstGeom>
            </p:spPr>
          </p:pic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1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99272" y="3903180"/>
                <a:ext cx="252318" cy="252318"/>
              </a:xfrm>
              <a:prstGeom prst="rect">
                <a:avLst/>
              </a:prstGeom>
            </p:spPr>
          </p:pic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1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6778" y="3769395"/>
                <a:ext cx="252318" cy="252318"/>
              </a:xfrm>
              <a:prstGeom prst="rect">
                <a:avLst/>
              </a:prstGeom>
            </p:spPr>
          </p:pic>
          <p:pic>
            <p:nvPicPr>
              <p:cNvPr id="131" name="그림 130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6174" y="4222531"/>
                <a:ext cx="237996" cy="237996"/>
              </a:xfrm>
              <a:prstGeom prst="rect">
                <a:avLst/>
              </a:prstGeom>
            </p:spPr>
          </p:pic>
          <p:pic>
            <p:nvPicPr>
              <p:cNvPr id="132" name="그림 131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1395" y="4029418"/>
                <a:ext cx="237996" cy="237996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6897" y="3320262"/>
                <a:ext cx="237996" cy="237996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9113" y="4083419"/>
                <a:ext cx="237996" cy="237996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5374" y="3676490"/>
                <a:ext cx="237996" cy="237996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6681" y="2620139"/>
                <a:ext cx="237558" cy="237558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0215" y="2093056"/>
                <a:ext cx="237558" cy="237558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8135" y="2209358"/>
                <a:ext cx="237558" cy="237558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>
              <a:blip r:embed="rId1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27335" y="4179378"/>
                <a:ext cx="252318" cy="252318"/>
              </a:xfrm>
              <a:prstGeom prst="rect">
                <a:avLst/>
              </a:prstGeom>
            </p:spPr>
          </p:pic>
          <p:pic>
            <p:nvPicPr>
              <p:cNvPr id="140" name="그림 139"/>
              <p:cNvPicPr>
                <a:picLocks noChangeAspect="1"/>
              </p:cNvPicPr>
              <p:nvPr/>
            </p:nvPicPr>
            <p:blipFill>
              <a:blip r:embed="rId1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7167" y="2968821"/>
                <a:ext cx="252318" cy="252318"/>
              </a:xfrm>
              <a:prstGeom prst="rect">
                <a:avLst/>
              </a:prstGeom>
            </p:spPr>
          </p:pic>
          <p:pic>
            <p:nvPicPr>
              <p:cNvPr id="142" name="그림 14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1478" y="3129802"/>
                <a:ext cx="449835" cy="449835"/>
              </a:xfrm>
              <a:prstGeom prst="rect">
                <a:avLst/>
              </a:prstGeom>
              <a:effectLst/>
            </p:spPr>
          </p:pic>
          <p:pic>
            <p:nvPicPr>
              <p:cNvPr id="154" name="그림 153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7961" y="3839231"/>
                <a:ext cx="237996" cy="237996"/>
              </a:xfrm>
              <a:prstGeom prst="rect">
                <a:avLst/>
              </a:prstGeom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16483" y="2505020"/>
                <a:ext cx="237558" cy="237558"/>
              </a:xfrm>
              <a:prstGeom prst="rect">
                <a:avLst/>
              </a:prstGeom>
            </p:spPr>
          </p:pic>
          <p:pic>
            <p:nvPicPr>
              <p:cNvPr id="156" name="그림 155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8822" y="4311310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158" name="그림 157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05102" y="4392606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6290" y="4852134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357" y="4640429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5338" y="4561598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4848" y="4867347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163" name="그림 162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7670" y="4605046"/>
                <a:ext cx="229509" cy="229509"/>
              </a:xfrm>
              <a:prstGeom prst="rect">
                <a:avLst/>
              </a:prstGeom>
            </p:spPr>
          </p:pic>
          <p:pic>
            <p:nvPicPr>
              <p:cNvPr id="164" name="그림 163"/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6564" y="4812835"/>
                <a:ext cx="229509" cy="229509"/>
              </a:xfrm>
              <a:prstGeom prst="rect">
                <a:avLst/>
              </a:prstGeom>
            </p:spPr>
          </p:pic>
        </p:grpSp>
        <p:sp>
          <p:nvSpPr>
            <p:cNvPr id="36" name="직사각형 35"/>
            <p:cNvSpPr/>
            <p:nvPr/>
          </p:nvSpPr>
          <p:spPr>
            <a:xfrm>
              <a:off x="7862047" y="2613704"/>
              <a:ext cx="4078329" cy="360780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9617588" y="6296735"/>
            <a:ext cx="1758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용도지역 추천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colorTemperature colorTemp="6926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27" y="2489584"/>
            <a:ext cx="1552273" cy="1552273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9406914" y="4293108"/>
            <a:ext cx="2317921" cy="1681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effectLst>
                  <a:outerShdw blurRad="63500" dist="38100" dir="4200000" sx="102000" sy="102000" algn="t" rotWithShape="0">
                    <a:prstClr val="black">
                      <a:alpha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일반공업지역 </a:t>
            </a:r>
            <a:r>
              <a:rPr lang="en-US" altLang="ko-KR" dirty="0" smtClean="0">
                <a:solidFill>
                  <a:srgbClr val="C00000"/>
                </a:solidFill>
                <a:effectLst>
                  <a:outerShdw blurRad="63500" dist="38100" dir="4200000" sx="102000" sy="102000" algn="t" rotWithShape="0">
                    <a:prstClr val="black">
                      <a:alpha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90%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ffectLst>
                  <a:outerShdw blurRad="63500" dist="38100" dir="4200000" sx="102000" sy="102000" algn="t" rotWithShape="0">
                    <a:prstClr val="black">
                      <a:alpha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일반상업지역 </a:t>
            </a:r>
            <a:r>
              <a:rPr lang="en-US" altLang="ko-KR" dirty="0" smtClean="0">
                <a:effectLst>
                  <a:outerShdw blurRad="63500" dist="38100" dir="4200000" sx="102000" sy="102000" algn="t" rotWithShape="0">
                    <a:prstClr val="black">
                      <a:alpha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8%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ffectLst>
                  <a:outerShdw blurRad="63500" dist="38100" dir="4200000" sx="102000" sy="102000" algn="t" rotWithShape="0">
                    <a:prstClr val="black">
                      <a:alpha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자연녹지지역 </a:t>
            </a:r>
            <a:r>
              <a:rPr lang="en-US" altLang="ko-KR" dirty="0" smtClean="0">
                <a:effectLst>
                  <a:outerShdw blurRad="63500" dist="38100" dir="4200000" sx="102000" sy="102000" algn="t" rotWithShape="0">
                    <a:prstClr val="black">
                      <a:alpha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2%</a:t>
            </a:r>
            <a:endParaRPr lang="ko-KR" altLang="en-US" dirty="0">
              <a:effectLst>
                <a:outerShdw blurRad="63500" dist="38100" dir="4200000" sx="102000" sy="102000" algn="t" rotWithShape="0">
                  <a:prstClr val="black">
                    <a:alpha val="5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2" name="원형 화살표 81"/>
          <p:cNvSpPr/>
          <p:nvPr/>
        </p:nvSpPr>
        <p:spPr>
          <a:xfrm rot="6322405">
            <a:off x="4728244" y="1924807"/>
            <a:ext cx="5664683" cy="5664683"/>
          </a:xfrm>
          <a:prstGeom prst="circularArrow">
            <a:avLst>
              <a:gd name="adj1" fmla="val 2593"/>
              <a:gd name="adj2" fmla="val 336015"/>
              <a:gd name="adj3" fmla="val 12260330"/>
              <a:gd name="adj4" fmla="val 10632611"/>
              <a:gd name="adj5" fmla="val 3186"/>
            </a:avLst>
          </a:prstGeom>
          <a:solidFill>
            <a:srgbClr val="118B4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3" name="직사각형 82"/>
          <p:cNvSpPr/>
          <p:nvPr/>
        </p:nvSpPr>
        <p:spPr>
          <a:xfrm>
            <a:off x="751142" y="6151359"/>
            <a:ext cx="2799863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white"/>
                </a:solidFill>
              </a:rPr>
              <a:t>1.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특징 </a:t>
            </a:r>
            <a:r>
              <a:rPr lang="ko-KR" altLang="en-US" sz="2000" b="1" dirty="0">
                <a:solidFill>
                  <a:prstClr val="white"/>
                </a:solidFill>
              </a:rPr>
              <a:t>추출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 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57323" y="4459454"/>
            <a:ext cx="2799863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white"/>
                </a:solidFill>
              </a:rPr>
              <a:t>2.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군집화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040431" y="6143374"/>
            <a:ext cx="2799863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3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.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용도지역 추천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2" y="2847435"/>
            <a:ext cx="356090" cy="359588"/>
          </a:xfrm>
          <a:prstGeom prst="rect">
            <a:avLst/>
          </a:prstGeom>
          <a:ln>
            <a:noFill/>
          </a:ln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64" y="3730103"/>
            <a:ext cx="383146" cy="383146"/>
          </a:xfrm>
          <a:prstGeom prst="rect">
            <a:avLst/>
          </a:prstGeom>
          <a:ln>
            <a:noFill/>
          </a:ln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35" y="3413975"/>
            <a:ext cx="232361" cy="3796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4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</a:t>
            </a:r>
            <a:r>
              <a:rPr lang="ko-KR" altLang="en-US" sz="2800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용 데 이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터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4" name="사각형: 둥근 모서리 4">
            <a:extLst>
              <a:ext uri="{FF2B5EF4-FFF2-40B4-BE49-F238E27FC236}">
                <a16:creationId xmlns:a16="http://schemas.microsoft.com/office/drawing/2014/main" id="{09CE5959-0D78-46D2-9860-E5C7A4D34A72}"/>
              </a:ext>
            </a:extLst>
          </p:cNvPr>
          <p:cNvSpPr/>
          <p:nvPr/>
        </p:nvSpPr>
        <p:spPr>
          <a:xfrm>
            <a:off x="3149294" y="1254724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118B4E"/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600" b="1" dirty="0">
                <a:solidFill>
                  <a:prstClr val="white"/>
                </a:solidFill>
              </a:rPr>
              <a:t>데이터 명</a:t>
            </a:r>
          </a:p>
        </p:txBody>
      </p:sp>
      <p:sp>
        <p:nvSpPr>
          <p:cNvPr id="175" name="사각형: 둥근 모서리 5">
            <a:extLst>
              <a:ext uri="{FF2B5EF4-FFF2-40B4-BE49-F238E27FC236}">
                <a16:creationId xmlns:a16="http://schemas.microsoft.com/office/drawing/2014/main" id="{E0EB1664-FDFE-4923-9888-CB17C72720CE}"/>
              </a:ext>
            </a:extLst>
          </p:cNvPr>
          <p:cNvSpPr/>
          <p:nvPr/>
        </p:nvSpPr>
        <p:spPr>
          <a:xfrm>
            <a:off x="7555269" y="1254723"/>
            <a:ext cx="1514475" cy="44767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정보 및 특징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7A4DD1C-4839-45EA-9AAB-1A57C4104FAF}"/>
              </a:ext>
            </a:extLst>
          </p:cNvPr>
          <p:cNvSpPr txBox="1"/>
          <p:nvPr/>
        </p:nvSpPr>
        <p:spPr>
          <a:xfrm>
            <a:off x="7091949" y="1789880"/>
            <a:ext cx="30422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fontAlgn="ctr" latinLnBrk="0"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전력 사용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패턴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인구 규모 파악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도시 개발 가능성 추정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781AA36-28A4-4780-9C03-8801376B58C6}"/>
              </a:ext>
            </a:extLst>
          </p:cNvPr>
          <p:cNvSpPr/>
          <p:nvPr/>
        </p:nvSpPr>
        <p:spPr>
          <a:xfrm>
            <a:off x="5792069" y="2247803"/>
            <a:ext cx="60785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ko-KR" sz="1050" dirty="0">
                <a:solidFill>
                  <a:prstClr val="white"/>
                </a:solidFill>
              </a:rPr>
              <a:t>Step. 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C63BEDA-1980-4F89-8B40-B0C9D33E8B87}"/>
              </a:ext>
            </a:extLst>
          </p:cNvPr>
          <p:cNvSpPr txBox="1"/>
          <p:nvPr/>
        </p:nvSpPr>
        <p:spPr>
          <a:xfrm>
            <a:off x="6574724" y="2028905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A489A01-A8A3-4115-95C6-DB2599CBEA70}"/>
              </a:ext>
            </a:extLst>
          </p:cNvPr>
          <p:cNvSpPr txBox="1"/>
          <p:nvPr/>
        </p:nvSpPr>
        <p:spPr>
          <a:xfrm>
            <a:off x="5146126" y="203205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40F6D64-FBD4-4681-86F5-EC317C8A7BA6}"/>
              </a:ext>
            </a:extLst>
          </p:cNvPr>
          <p:cNvSpPr txBox="1"/>
          <p:nvPr/>
        </p:nvSpPr>
        <p:spPr>
          <a:xfrm>
            <a:off x="2192835" y="1931990"/>
            <a:ext cx="32457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지역별 용도별 전기 사용량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marL="171450" indent="-171450" fontAlgn="ctr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건물 에너지 정보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서비스</a:t>
            </a:r>
          </a:p>
          <a:p>
            <a:pPr marL="285750" indent="-285750" fontAlgn="ctr" latinLnBrk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  <p:sp>
        <p:nvSpPr>
          <p:cNvPr id="200" name="Freeform 5"/>
          <p:cNvSpPr>
            <a:spLocks noEditPoints="1"/>
          </p:cNvSpPr>
          <p:nvPr/>
        </p:nvSpPr>
        <p:spPr bwMode="auto">
          <a:xfrm>
            <a:off x="5902431" y="1988244"/>
            <a:ext cx="373939" cy="310642"/>
          </a:xfrm>
          <a:custGeom>
            <a:avLst/>
            <a:gdLst>
              <a:gd name="T0" fmla="*/ 8195 w 9217"/>
              <a:gd name="T1" fmla="*/ 24 h 7655"/>
              <a:gd name="T2" fmla="*/ 6840 w 9217"/>
              <a:gd name="T3" fmla="*/ 33 h 7655"/>
              <a:gd name="T4" fmla="*/ 6189 w 9217"/>
              <a:gd name="T5" fmla="*/ 270 h 7655"/>
              <a:gd name="T6" fmla="*/ 5191 w 9217"/>
              <a:gd name="T7" fmla="*/ 850 h 7655"/>
              <a:gd name="T8" fmla="*/ 3948 w 9217"/>
              <a:gd name="T9" fmla="*/ 1124 h 7655"/>
              <a:gd name="T10" fmla="*/ 2116 w 9217"/>
              <a:gd name="T11" fmla="*/ 2293 h 7655"/>
              <a:gd name="T12" fmla="*/ 380 w 9217"/>
              <a:gd name="T13" fmla="*/ 4303 h 7655"/>
              <a:gd name="T14" fmla="*/ 0 w 9217"/>
              <a:gd name="T15" fmla="*/ 5641 h 7655"/>
              <a:gd name="T16" fmla="*/ 184 w 9217"/>
              <a:gd name="T17" fmla="*/ 6349 h 7655"/>
              <a:gd name="T18" fmla="*/ 399 w 9217"/>
              <a:gd name="T19" fmla="*/ 6198 h 7655"/>
              <a:gd name="T20" fmla="*/ 399 w 9217"/>
              <a:gd name="T21" fmla="*/ 5239 h 7655"/>
              <a:gd name="T22" fmla="*/ 1332 w 9217"/>
              <a:gd name="T23" fmla="*/ 3549 h 7655"/>
              <a:gd name="T24" fmla="*/ 2777 w 9217"/>
              <a:gd name="T25" fmla="*/ 2355 h 7655"/>
              <a:gd name="T26" fmla="*/ 4040 w 9217"/>
              <a:gd name="T27" fmla="*/ 1507 h 7655"/>
              <a:gd name="T28" fmla="*/ 5101 w 9217"/>
              <a:gd name="T29" fmla="*/ 1215 h 7655"/>
              <a:gd name="T30" fmla="*/ 5924 w 9217"/>
              <a:gd name="T31" fmla="*/ 993 h 7655"/>
              <a:gd name="T32" fmla="*/ 6482 w 9217"/>
              <a:gd name="T33" fmla="*/ 1059 h 7655"/>
              <a:gd name="T34" fmla="*/ 6832 w 9217"/>
              <a:gd name="T35" fmla="*/ 961 h 7655"/>
              <a:gd name="T36" fmla="*/ 6678 w 9217"/>
              <a:gd name="T37" fmla="*/ 727 h 7655"/>
              <a:gd name="T38" fmla="*/ 6478 w 9217"/>
              <a:gd name="T39" fmla="*/ 544 h 7655"/>
              <a:gd name="T40" fmla="*/ 6687 w 9217"/>
              <a:gd name="T41" fmla="*/ 364 h 7655"/>
              <a:gd name="T42" fmla="*/ 6956 w 9217"/>
              <a:gd name="T43" fmla="*/ 594 h 7655"/>
              <a:gd name="T44" fmla="*/ 7172 w 9217"/>
              <a:gd name="T45" fmla="*/ 362 h 7655"/>
              <a:gd name="T46" fmla="*/ 8440 w 9217"/>
              <a:gd name="T47" fmla="*/ 567 h 7655"/>
              <a:gd name="T48" fmla="*/ 8746 w 9217"/>
              <a:gd name="T49" fmla="*/ 1166 h 7655"/>
              <a:gd name="T50" fmla="*/ 8042 w 9217"/>
              <a:gd name="T51" fmla="*/ 1478 h 7655"/>
              <a:gd name="T52" fmla="*/ 4547 w 9217"/>
              <a:gd name="T53" fmla="*/ 5883 h 7655"/>
              <a:gd name="T54" fmla="*/ 3815 w 9217"/>
              <a:gd name="T55" fmla="*/ 7227 h 7655"/>
              <a:gd name="T56" fmla="*/ 3366 w 9217"/>
              <a:gd name="T57" fmla="*/ 6395 h 7655"/>
              <a:gd name="T58" fmla="*/ 3470 w 9217"/>
              <a:gd name="T59" fmla="*/ 4477 h 7655"/>
              <a:gd name="T60" fmla="*/ 4234 w 9217"/>
              <a:gd name="T61" fmla="*/ 3297 h 7655"/>
              <a:gd name="T62" fmla="*/ 4108 w 9217"/>
              <a:gd name="T63" fmla="*/ 3033 h 7655"/>
              <a:gd name="T64" fmla="*/ 3448 w 9217"/>
              <a:gd name="T65" fmla="*/ 3706 h 7655"/>
              <a:gd name="T66" fmla="*/ 2852 w 9217"/>
              <a:gd name="T67" fmla="*/ 4328 h 7655"/>
              <a:gd name="T68" fmla="*/ 2048 w 9217"/>
              <a:gd name="T69" fmla="*/ 3844 h 7655"/>
              <a:gd name="T70" fmla="*/ 1535 w 9217"/>
              <a:gd name="T71" fmla="*/ 3966 h 7655"/>
              <a:gd name="T72" fmla="*/ 1708 w 9217"/>
              <a:gd name="T73" fmla="*/ 4189 h 7655"/>
              <a:gd name="T74" fmla="*/ 2346 w 9217"/>
              <a:gd name="T75" fmla="*/ 4349 h 7655"/>
              <a:gd name="T76" fmla="*/ 2859 w 9217"/>
              <a:gd name="T77" fmla="*/ 5168 h 7655"/>
              <a:gd name="T78" fmla="*/ 2970 w 9217"/>
              <a:gd name="T79" fmla="*/ 6286 h 7655"/>
              <a:gd name="T80" fmla="*/ 2232 w 9217"/>
              <a:gd name="T81" fmla="*/ 6548 h 7655"/>
              <a:gd name="T82" fmla="*/ 2414 w 9217"/>
              <a:gd name="T83" fmla="*/ 6748 h 7655"/>
              <a:gd name="T84" fmla="*/ 3072 w 9217"/>
              <a:gd name="T85" fmla="*/ 7213 h 7655"/>
              <a:gd name="T86" fmla="*/ 1053 w 9217"/>
              <a:gd name="T87" fmla="*/ 7279 h 7655"/>
              <a:gd name="T88" fmla="*/ 847 w 9217"/>
              <a:gd name="T89" fmla="*/ 7481 h 7655"/>
              <a:gd name="T90" fmla="*/ 1177 w 9217"/>
              <a:gd name="T91" fmla="*/ 7655 h 7655"/>
              <a:gd name="T92" fmla="*/ 3387 w 9217"/>
              <a:gd name="T93" fmla="*/ 7422 h 7655"/>
              <a:gd name="T94" fmla="*/ 3936 w 9217"/>
              <a:gd name="T95" fmla="*/ 7645 h 7655"/>
              <a:gd name="T96" fmla="*/ 4702 w 9217"/>
              <a:gd name="T97" fmla="*/ 7495 h 7655"/>
              <a:gd name="T98" fmla="*/ 5248 w 9217"/>
              <a:gd name="T99" fmla="*/ 7544 h 7655"/>
              <a:gd name="T100" fmla="*/ 6222 w 9217"/>
              <a:gd name="T101" fmla="*/ 7628 h 7655"/>
              <a:gd name="T102" fmla="*/ 6210 w 9217"/>
              <a:gd name="T103" fmla="*/ 6638 h 7655"/>
              <a:gd name="T104" fmla="*/ 8713 w 9217"/>
              <a:gd name="T105" fmla="*/ 1626 h 7655"/>
              <a:gd name="T106" fmla="*/ 9217 w 9217"/>
              <a:gd name="T107" fmla="*/ 871 h 7655"/>
              <a:gd name="T108" fmla="*/ 9035 w 9217"/>
              <a:gd name="T109" fmla="*/ 367 h 7655"/>
              <a:gd name="T110" fmla="*/ 484 w 9217"/>
              <a:gd name="T111" fmla="*/ 7131 h 7655"/>
              <a:gd name="T112" fmla="*/ 249 w 9217"/>
              <a:gd name="T113" fmla="*/ 6975 h 7655"/>
              <a:gd name="T114" fmla="*/ 429 w 9217"/>
              <a:gd name="T115" fmla="*/ 6775 h 7655"/>
              <a:gd name="T116" fmla="*/ 5903 w 9217"/>
              <a:gd name="T117" fmla="*/ 5527 h 7655"/>
              <a:gd name="T118" fmla="*/ 5646 w 9217"/>
              <a:gd name="T119" fmla="*/ 7291 h 7655"/>
              <a:gd name="T120" fmla="*/ 5191 w 9217"/>
              <a:gd name="T121" fmla="*/ 6974 h 7655"/>
              <a:gd name="T122" fmla="*/ 5140 w 9217"/>
              <a:gd name="T123" fmla="*/ 5191 h 7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17" h="7655">
                <a:moveTo>
                  <a:pt x="8951" y="332"/>
                </a:moveTo>
                <a:lnTo>
                  <a:pt x="8601" y="236"/>
                </a:lnTo>
                <a:lnTo>
                  <a:pt x="8569" y="208"/>
                </a:lnTo>
                <a:lnTo>
                  <a:pt x="8502" y="158"/>
                </a:lnTo>
                <a:lnTo>
                  <a:pt x="8430" y="115"/>
                </a:lnTo>
                <a:lnTo>
                  <a:pt x="8355" y="77"/>
                </a:lnTo>
                <a:lnTo>
                  <a:pt x="8277" y="47"/>
                </a:lnTo>
                <a:lnTo>
                  <a:pt x="8195" y="24"/>
                </a:lnTo>
                <a:lnTo>
                  <a:pt x="8113" y="8"/>
                </a:lnTo>
                <a:lnTo>
                  <a:pt x="8028" y="1"/>
                </a:lnTo>
                <a:lnTo>
                  <a:pt x="7986" y="0"/>
                </a:lnTo>
                <a:lnTo>
                  <a:pt x="7216" y="0"/>
                </a:lnTo>
                <a:lnTo>
                  <a:pt x="7129" y="2"/>
                </a:lnTo>
                <a:lnTo>
                  <a:pt x="6956" y="24"/>
                </a:lnTo>
                <a:lnTo>
                  <a:pt x="6871" y="44"/>
                </a:lnTo>
                <a:lnTo>
                  <a:pt x="6840" y="33"/>
                </a:lnTo>
                <a:lnTo>
                  <a:pt x="6776" y="14"/>
                </a:lnTo>
                <a:lnTo>
                  <a:pt x="6714" y="4"/>
                </a:lnTo>
                <a:lnTo>
                  <a:pt x="6652" y="1"/>
                </a:lnTo>
                <a:lnTo>
                  <a:pt x="6562" y="8"/>
                </a:lnTo>
                <a:lnTo>
                  <a:pt x="6448" y="43"/>
                </a:lnTo>
                <a:lnTo>
                  <a:pt x="6346" y="99"/>
                </a:lnTo>
                <a:lnTo>
                  <a:pt x="6258" y="175"/>
                </a:lnTo>
                <a:lnTo>
                  <a:pt x="6189" y="270"/>
                </a:lnTo>
                <a:lnTo>
                  <a:pt x="6150" y="351"/>
                </a:lnTo>
                <a:lnTo>
                  <a:pt x="6132" y="408"/>
                </a:lnTo>
                <a:lnTo>
                  <a:pt x="6125" y="437"/>
                </a:lnTo>
                <a:lnTo>
                  <a:pt x="5780" y="656"/>
                </a:lnTo>
                <a:lnTo>
                  <a:pt x="5702" y="702"/>
                </a:lnTo>
                <a:lnTo>
                  <a:pt x="5539" y="776"/>
                </a:lnTo>
                <a:lnTo>
                  <a:pt x="5368" y="826"/>
                </a:lnTo>
                <a:lnTo>
                  <a:pt x="5191" y="850"/>
                </a:lnTo>
                <a:lnTo>
                  <a:pt x="5101" y="853"/>
                </a:lnTo>
                <a:lnTo>
                  <a:pt x="4851" y="853"/>
                </a:lnTo>
                <a:lnTo>
                  <a:pt x="4763" y="855"/>
                </a:lnTo>
                <a:lnTo>
                  <a:pt x="4589" y="873"/>
                </a:lnTo>
                <a:lnTo>
                  <a:pt x="4419" y="909"/>
                </a:lnTo>
                <a:lnTo>
                  <a:pt x="4254" y="964"/>
                </a:lnTo>
                <a:lnTo>
                  <a:pt x="4097" y="1036"/>
                </a:lnTo>
                <a:lnTo>
                  <a:pt x="3948" y="1124"/>
                </a:lnTo>
                <a:lnTo>
                  <a:pt x="3808" y="1228"/>
                </a:lnTo>
                <a:lnTo>
                  <a:pt x="3680" y="1346"/>
                </a:lnTo>
                <a:lnTo>
                  <a:pt x="3621" y="1412"/>
                </a:lnTo>
                <a:lnTo>
                  <a:pt x="3327" y="1749"/>
                </a:lnTo>
                <a:lnTo>
                  <a:pt x="2764" y="1968"/>
                </a:lnTo>
                <a:lnTo>
                  <a:pt x="2627" y="2022"/>
                </a:lnTo>
                <a:lnTo>
                  <a:pt x="2365" y="2148"/>
                </a:lnTo>
                <a:lnTo>
                  <a:pt x="2116" y="2293"/>
                </a:lnTo>
                <a:lnTo>
                  <a:pt x="1881" y="2456"/>
                </a:lnTo>
                <a:lnTo>
                  <a:pt x="1662" y="2634"/>
                </a:lnTo>
                <a:lnTo>
                  <a:pt x="1459" y="2824"/>
                </a:lnTo>
                <a:lnTo>
                  <a:pt x="1273" y="3026"/>
                </a:lnTo>
                <a:lnTo>
                  <a:pt x="1108" y="3236"/>
                </a:lnTo>
                <a:lnTo>
                  <a:pt x="1033" y="3344"/>
                </a:lnTo>
                <a:lnTo>
                  <a:pt x="432" y="4224"/>
                </a:lnTo>
                <a:lnTo>
                  <a:pt x="380" y="4303"/>
                </a:lnTo>
                <a:lnTo>
                  <a:pt x="287" y="4467"/>
                </a:lnTo>
                <a:lnTo>
                  <a:pt x="206" y="4636"/>
                </a:lnTo>
                <a:lnTo>
                  <a:pt x="138" y="4810"/>
                </a:lnTo>
                <a:lnTo>
                  <a:pt x="84" y="4990"/>
                </a:lnTo>
                <a:lnTo>
                  <a:pt x="43" y="5171"/>
                </a:lnTo>
                <a:lnTo>
                  <a:pt x="14" y="5358"/>
                </a:lnTo>
                <a:lnTo>
                  <a:pt x="1" y="5546"/>
                </a:lnTo>
                <a:lnTo>
                  <a:pt x="0" y="5641"/>
                </a:lnTo>
                <a:lnTo>
                  <a:pt x="1" y="5780"/>
                </a:lnTo>
                <a:lnTo>
                  <a:pt x="22" y="6060"/>
                </a:lnTo>
                <a:lnTo>
                  <a:pt x="40" y="6196"/>
                </a:lnTo>
                <a:lnTo>
                  <a:pt x="46" y="6227"/>
                </a:lnTo>
                <a:lnTo>
                  <a:pt x="79" y="6284"/>
                </a:lnTo>
                <a:lnTo>
                  <a:pt x="117" y="6320"/>
                </a:lnTo>
                <a:lnTo>
                  <a:pt x="148" y="6338"/>
                </a:lnTo>
                <a:lnTo>
                  <a:pt x="184" y="6349"/>
                </a:lnTo>
                <a:lnTo>
                  <a:pt x="225" y="6352"/>
                </a:lnTo>
                <a:lnTo>
                  <a:pt x="246" y="6349"/>
                </a:lnTo>
                <a:lnTo>
                  <a:pt x="265" y="6346"/>
                </a:lnTo>
                <a:lnTo>
                  <a:pt x="298" y="6335"/>
                </a:lnTo>
                <a:lnTo>
                  <a:pt x="328" y="6316"/>
                </a:lnTo>
                <a:lnTo>
                  <a:pt x="354" y="6293"/>
                </a:lnTo>
                <a:lnTo>
                  <a:pt x="385" y="6250"/>
                </a:lnTo>
                <a:lnTo>
                  <a:pt x="399" y="6198"/>
                </a:lnTo>
                <a:lnTo>
                  <a:pt x="402" y="6162"/>
                </a:lnTo>
                <a:lnTo>
                  <a:pt x="399" y="6143"/>
                </a:lnTo>
                <a:lnTo>
                  <a:pt x="383" y="6019"/>
                </a:lnTo>
                <a:lnTo>
                  <a:pt x="364" y="5767"/>
                </a:lnTo>
                <a:lnTo>
                  <a:pt x="363" y="5641"/>
                </a:lnTo>
                <a:lnTo>
                  <a:pt x="364" y="5560"/>
                </a:lnTo>
                <a:lnTo>
                  <a:pt x="376" y="5399"/>
                </a:lnTo>
                <a:lnTo>
                  <a:pt x="399" y="5239"/>
                </a:lnTo>
                <a:lnTo>
                  <a:pt x="435" y="5082"/>
                </a:lnTo>
                <a:lnTo>
                  <a:pt x="481" y="4929"/>
                </a:lnTo>
                <a:lnTo>
                  <a:pt x="540" y="4780"/>
                </a:lnTo>
                <a:lnTo>
                  <a:pt x="609" y="4634"/>
                </a:lnTo>
                <a:lnTo>
                  <a:pt x="688" y="4495"/>
                </a:lnTo>
                <a:lnTo>
                  <a:pt x="733" y="4427"/>
                </a:lnTo>
                <a:lnTo>
                  <a:pt x="1033" y="3988"/>
                </a:lnTo>
                <a:lnTo>
                  <a:pt x="1332" y="3549"/>
                </a:lnTo>
                <a:lnTo>
                  <a:pt x="1406" y="3444"/>
                </a:lnTo>
                <a:lnTo>
                  <a:pt x="1564" y="3245"/>
                </a:lnTo>
                <a:lnTo>
                  <a:pt x="1737" y="3059"/>
                </a:lnTo>
                <a:lnTo>
                  <a:pt x="1921" y="2888"/>
                </a:lnTo>
                <a:lnTo>
                  <a:pt x="2119" y="2732"/>
                </a:lnTo>
                <a:lnTo>
                  <a:pt x="2327" y="2590"/>
                </a:lnTo>
                <a:lnTo>
                  <a:pt x="2546" y="2464"/>
                </a:lnTo>
                <a:lnTo>
                  <a:pt x="2777" y="2355"/>
                </a:lnTo>
                <a:lnTo>
                  <a:pt x="2895" y="2306"/>
                </a:lnTo>
                <a:lnTo>
                  <a:pt x="3500" y="2071"/>
                </a:lnTo>
                <a:lnTo>
                  <a:pt x="3520" y="2063"/>
                </a:lnTo>
                <a:lnTo>
                  <a:pt x="3554" y="2038"/>
                </a:lnTo>
                <a:lnTo>
                  <a:pt x="3570" y="2021"/>
                </a:lnTo>
                <a:lnTo>
                  <a:pt x="3894" y="1651"/>
                </a:lnTo>
                <a:lnTo>
                  <a:pt x="3940" y="1599"/>
                </a:lnTo>
                <a:lnTo>
                  <a:pt x="4040" y="1507"/>
                </a:lnTo>
                <a:lnTo>
                  <a:pt x="4149" y="1426"/>
                </a:lnTo>
                <a:lnTo>
                  <a:pt x="4265" y="1359"/>
                </a:lnTo>
                <a:lnTo>
                  <a:pt x="4387" y="1303"/>
                </a:lnTo>
                <a:lnTo>
                  <a:pt x="4515" y="1259"/>
                </a:lnTo>
                <a:lnTo>
                  <a:pt x="4648" y="1231"/>
                </a:lnTo>
                <a:lnTo>
                  <a:pt x="4783" y="1216"/>
                </a:lnTo>
                <a:lnTo>
                  <a:pt x="4851" y="1215"/>
                </a:lnTo>
                <a:lnTo>
                  <a:pt x="5101" y="1215"/>
                </a:lnTo>
                <a:lnTo>
                  <a:pt x="5159" y="1215"/>
                </a:lnTo>
                <a:lnTo>
                  <a:pt x="5274" y="1206"/>
                </a:lnTo>
                <a:lnTo>
                  <a:pt x="5388" y="1190"/>
                </a:lnTo>
                <a:lnTo>
                  <a:pt x="5500" y="1166"/>
                </a:lnTo>
                <a:lnTo>
                  <a:pt x="5610" y="1134"/>
                </a:lnTo>
                <a:lnTo>
                  <a:pt x="5718" y="1095"/>
                </a:lnTo>
                <a:lnTo>
                  <a:pt x="5823" y="1048"/>
                </a:lnTo>
                <a:lnTo>
                  <a:pt x="5924" y="993"/>
                </a:lnTo>
                <a:lnTo>
                  <a:pt x="5974" y="963"/>
                </a:lnTo>
                <a:lnTo>
                  <a:pt x="6193" y="825"/>
                </a:lnTo>
                <a:lnTo>
                  <a:pt x="6212" y="853"/>
                </a:lnTo>
                <a:lnTo>
                  <a:pt x="6253" y="908"/>
                </a:lnTo>
                <a:lnTo>
                  <a:pt x="6302" y="956"/>
                </a:lnTo>
                <a:lnTo>
                  <a:pt x="6357" y="997"/>
                </a:lnTo>
                <a:lnTo>
                  <a:pt x="6418" y="1032"/>
                </a:lnTo>
                <a:lnTo>
                  <a:pt x="6482" y="1059"/>
                </a:lnTo>
                <a:lnTo>
                  <a:pt x="6550" y="1078"/>
                </a:lnTo>
                <a:lnTo>
                  <a:pt x="6622" y="1088"/>
                </a:lnTo>
                <a:lnTo>
                  <a:pt x="6660" y="1088"/>
                </a:lnTo>
                <a:lnTo>
                  <a:pt x="6678" y="1088"/>
                </a:lnTo>
                <a:lnTo>
                  <a:pt x="6713" y="1081"/>
                </a:lnTo>
                <a:lnTo>
                  <a:pt x="6762" y="1058"/>
                </a:lnTo>
                <a:lnTo>
                  <a:pt x="6811" y="1009"/>
                </a:lnTo>
                <a:lnTo>
                  <a:pt x="6832" y="961"/>
                </a:lnTo>
                <a:lnTo>
                  <a:pt x="6840" y="925"/>
                </a:lnTo>
                <a:lnTo>
                  <a:pt x="6841" y="907"/>
                </a:lnTo>
                <a:lnTo>
                  <a:pt x="6840" y="888"/>
                </a:lnTo>
                <a:lnTo>
                  <a:pt x="6832" y="853"/>
                </a:lnTo>
                <a:lnTo>
                  <a:pt x="6811" y="804"/>
                </a:lnTo>
                <a:lnTo>
                  <a:pt x="6762" y="755"/>
                </a:lnTo>
                <a:lnTo>
                  <a:pt x="6713" y="734"/>
                </a:lnTo>
                <a:lnTo>
                  <a:pt x="6678" y="727"/>
                </a:lnTo>
                <a:lnTo>
                  <a:pt x="6660" y="725"/>
                </a:lnTo>
                <a:lnTo>
                  <a:pt x="6641" y="725"/>
                </a:lnTo>
                <a:lnTo>
                  <a:pt x="6605" y="718"/>
                </a:lnTo>
                <a:lnTo>
                  <a:pt x="6557" y="695"/>
                </a:lnTo>
                <a:lnTo>
                  <a:pt x="6508" y="646"/>
                </a:lnTo>
                <a:lnTo>
                  <a:pt x="6485" y="598"/>
                </a:lnTo>
                <a:lnTo>
                  <a:pt x="6478" y="562"/>
                </a:lnTo>
                <a:lnTo>
                  <a:pt x="6478" y="544"/>
                </a:lnTo>
                <a:lnTo>
                  <a:pt x="6478" y="525"/>
                </a:lnTo>
                <a:lnTo>
                  <a:pt x="6485" y="490"/>
                </a:lnTo>
                <a:lnTo>
                  <a:pt x="6508" y="442"/>
                </a:lnTo>
                <a:lnTo>
                  <a:pt x="6557" y="393"/>
                </a:lnTo>
                <a:lnTo>
                  <a:pt x="6605" y="371"/>
                </a:lnTo>
                <a:lnTo>
                  <a:pt x="6641" y="364"/>
                </a:lnTo>
                <a:lnTo>
                  <a:pt x="6660" y="362"/>
                </a:lnTo>
                <a:lnTo>
                  <a:pt x="6687" y="364"/>
                </a:lnTo>
                <a:lnTo>
                  <a:pt x="6739" y="381"/>
                </a:lnTo>
                <a:lnTo>
                  <a:pt x="6783" y="411"/>
                </a:lnTo>
                <a:lnTo>
                  <a:pt x="6818" y="454"/>
                </a:lnTo>
                <a:lnTo>
                  <a:pt x="6830" y="480"/>
                </a:lnTo>
                <a:lnTo>
                  <a:pt x="6837" y="498"/>
                </a:lnTo>
                <a:lnTo>
                  <a:pt x="6855" y="528"/>
                </a:lnTo>
                <a:lnTo>
                  <a:pt x="6893" y="565"/>
                </a:lnTo>
                <a:lnTo>
                  <a:pt x="6956" y="594"/>
                </a:lnTo>
                <a:lnTo>
                  <a:pt x="7010" y="597"/>
                </a:lnTo>
                <a:lnTo>
                  <a:pt x="7046" y="591"/>
                </a:lnTo>
                <a:lnTo>
                  <a:pt x="7063" y="586"/>
                </a:lnTo>
                <a:lnTo>
                  <a:pt x="7095" y="571"/>
                </a:lnTo>
                <a:lnTo>
                  <a:pt x="7145" y="525"/>
                </a:lnTo>
                <a:lnTo>
                  <a:pt x="7174" y="465"/>
                </a:lnTo>
                <a:lnTo>
                  <a:pt x="7180" y="397"/>
                </a:lnTo>
                <a:lnTo>
                  <a:pt x="7172" y="362"/>
                </a:lnTo>
                <a:lnTo>
                  <a:pt x="7986" y="362"/>
                </a:lnTo>
                <a:lnTo>
                  <a:pt x="8041" y="365"/>
                </a:lnTo>
                <a:lnTo>
                  <a:pt x="8149" y="387"/>
                </a:lnTo>
                <a:lnTo>
                  <a:pt x="8250" y="429"/>
                </a:lnTo>
                <a:lnTo>
                  <a:pt x="8340" y="489"/>
                </a:lnTo>
                <a:lnTo>
                  <a:pt x="8381" y="526"/>
                </a:lnTo>
                <a:lnTo>
                  <a:pt x="8398" y="544"/>
                </a:lnTo>
                <a:lnTo>
                  <a:pt x="8440" y="567"/>
                </a:lnTo>
                <a:lnTo>
                  <a:pt x="8461" y="574"/>
                </a:lnTo>
                <a:lnTo>
                  <a:pt x="8855" y="682"/>
                </a:lnTo>
                <a:lnTo>
                  <a:pt x="8855" y="871"/>
                </a:lnTo>
                <a:lnTo>
                  <a:pt x="8853" y="908"/>
                </a:lnTo>
                <a:lnTo>
                  <a:pt x="8842" y="979"/>
                </a:lnTo>
                <a:lnTo>
                  <a:pt x="8820" y="1046"/>
                </a:lnTo>
                <a:lnTo>
                  <a:pt x="8788" y="1110"/>
                </a:lnTo>
                <a:lnTo>
                  <a:pt x="8746" y="1166"/>
                </a:lnTo>
                <a:lnTo>
                  <a:pt x="8696" y="1216"/>
                </a:lnTo>
                <a:lnTo>
                  <a:pt x="8638" y="1258"/>
                </a:lnTo>
                <a:lnTo>
                  <a:pt x="8575" y="1291"/>
                </a:lnTo>
                <a:lnTo>
                  <a:pt x="8539" y="1303"/>
                </a:lnTo>
                <a:lnTo>
                  <a:pt x="8107" y="1442"/>
                </a:lnTo>
                <a:lnTo>
                  <a:pt x="8090" y="1448"/>
                </a:lnTo>
                <a:lnTo>
                  <a:pt x="8057" y="1467"/>
                </a:lnTo>
                <a:lnTo>
                  <a:pt x="8042" y="1478"/>
                </a:lnTo>
                <a:lnTo>
                  <a:pt x="5270" y="3907"/>
                </a:lnTo>
                <a:lnTo>
                  <a:pt x="5254" y="3923"/>
                </a:lnTo>
                <a:lnTo>
                  <a:pt x="5229" y="3959"/>
                </a:lnTo>
                <a:lnTo>
                  <a:pt x="5221" y="3979"/>
                </a:lnTo>
                <a:lnTo>
                  <a:pt x="4748" y="5207"/>
                </a:lnTo>
                <a:lnTo>
                  <a:pt x="4699" y="5340"/>
                </a:lnTo>
                <a:lnTo>
                  <a:pt x="4614" y="5609"/>
                </a:lnTo>
                <a:lnTo>
                  <a:pt x="4547" y="5883"/>
                </a:lnTo>
                <a:lnTo>
                  <a:pt x="4496" y="6160"/>
                </a:lnTo>
                <a:lnTo>
                  <a:pt x="4479" y="6300"/>
                </a:lnTo>
                <a:lnTo>
                  <a:pt x="4361" y="7292"/>
                </a:lnTo>
                <a:lnTo>
                  <a:pt x="4073" y="7292"/>
                </a:lnTo>
                <a:lnTo>
                  <a:pt x="4034" y="7291"/>
                </a:lnTo>
                <a:lnTo>
                  <a:pt x="3958" y="7281"/>
                </a:lnTo>
                <a:lnTo>
                  <a:pt x="3884" y="7259"/>
                </a:lnTo>
                <a:lnTo>
                  <a:pt x="3815" y="7227"/>
                </a:lnTo>
                <a:lnTo>
                  <a:pt x="3750" y="7187"/>
                </a:lnTo>
                <a:lnTo>
                  <a:pt x="3693" y="7138"/>
                </a:lnTo>
                <a:lnTo>
                  <a:pt x="3641" y="7080"/>
                </a:lnTo>
                <a:lnTo>
                  <a:pt x="3598" y="7016"/>
                </a:lnTo>
                <a:lnTo>
                  <a:pt x="3580" y="6981"/>
                </a:lnTo>
                <a:lnTo>
                  <a:pt x="3527" y="6866"/>
                </a:lnTo>
                <a:lnTo>
                  <a:pt x="3436" y="6633"/>
                </a:lnTo>
                <a:lnTo>
                  <a:pt x="3366" y="6395"/>
                </a:lnTo>
                <a:lnTo>
                  <a:pt x="3314" y="6153"/>
                </a:lnTo>
                <a:lnTo>
                  <a:pt x="3281" y="5911"/>
                </a:lnTo>
                <a:lnTo>
                  <a:pt x="3266" y="5668"/>
                </a:lnTo>
                <a:lnTo>
                  <a:pt x="3271" y="5425"/>
                </a:lnTo>
                <a:lnTo>
                  <a:pt x="3292" y="5183"/>
                </a:lnTo>
                <a:lnTo>
                  <a:pt x="3334" y="4944"/>
                </a:lnTo>
                <a:lnTo>
                  <a:pt x="3392" y="4708"/>
                </a:lnTo>
                <a:lnTo>
                  <a:pt x="3470" y="4477"/>
                </a:lnTo>
                <a:lnTo>
                  <a:pt x="3563" y="4251"/>
                </a:lnTo>
                <a:lnTo>
                  <a:pt x="3675" y="4034"/>
                </a:lnTo>
                <a:lnTo>
                  <a:pt x="3804" y="3824"/>
                </a:lnTo>
                <a:lnTo>
                  <a:pt x="3951" y="3622"/>
                </a:lnTo>
                <a:lnTo>
                  <a:pt x="4113" y="3432"/>
                </a:lnTo>
                <a:lnTo>
                  <a:pt x="4201" y="3341"/>
                </a:lnTo>
                <a:lnTo>
                  <a:pt x="4214" y="3327"/>
                </a:lnTo>
                <a:lnTo>
                  <a:pt x="4234" y="3297"/>
                </a:lnTo>
                <a:lnTo>
                  <a:pt x="4252" y="3248"/>
                </a:lnTo>
                <a:lnTo>
                  <a:pt x="4252" y="3177"/>
                </a:lnTo>
                <a:lnTo>
                  <a:pt x="4234" y="3128"/>
                </a:lnTo>
                <a:lnTo>
                  <a:pt x="4214" y="3098"/>
                </a:lnTo>
                <a:lnTo>
                  <a:pt x="4201" y="3084"/>
                </a:lnTo>
                <a:lnTo>
                  <a:pt x="4188" y="3072"/>
                </a:lnTo>
                <a:lnTo>
                  <a:pt x="4158" y="3052"/>
                </a:lnTo>
                <a:lnTo>
                  <a:pt x="4108" y="3033"/>
                </a:lnTo>
                <a:lnTo>
                  <a:pt x="4038" y="3033"/>
                </a:lnTo>
                <a:lnTo>
                  <a:pt x="3988" y="3052"/>
                </a:lnTo>
                <a:lnTo>
                  <a:pt x="3958" y="3072"/>
                </a:lnTo>
                <a:lnTo>
                  <a:pt x="3945" y="3084"/>
                </a:lnTo>
                <a:lnTo>
                  <a:pt x="3864" y="3167"/>
                </a:lnTo>
                <a:lnTo>
                  <a:pt x="3713" y="3338"/>
                </a:lnTo>
                <a:lnTo>
                  <a:pt x="3575" y="3518"/>
                </a:lnTo>
                <a:lnTo>
                  <a:pt x="3448" y="3706"/>
                </a:lnTo>
                <a:lnTo>
                  <a:pt x="3336" y="3898"/>
                </a:lnTo>
                <a:lnTo>
                  <a:pt x="3235" y="4099"/>
                </a:lnTo>
                <a:lnTo>
                  <a:pt x="3147" y="4303"/>
                </a:lnTo>
                <a:lnTo>
                  <a:pt x="3073" y="4512"/>
                </a:lnTo>
                <a:lnTo>
                  <a:pt x="3042" y="4618"/>
                </a:lnTo>
                <a:lnTo>
                  <a:pt x="3009" y="4555"/>
                </a:lnTo>
                <a:lnTo>
                  <a:pt x="2934" y="4437"/>
                </a:lnTo>
                <a:lnTo>
                  <a:pt x="2852" y="4328"/>
                </a:lnTo>
                <a:lnTo>
                  <a:pt x="2761" y="4225"/>
                </a:lnTo>
                <a:lnTo>
                  <a:pt x="2712" y="4179"/>
                </a:lnTo>
                <a:lnTo>
                  <a:pt x="2660" y="4132"/>
                </a:lnTo>
                <a:lnTo>
                  <a:pt x="2549" y="4048"/>
                </a:lnTo>
                <a:lnTo>
                  <a:pt x="2431" y="3976"/>
                </a:lnTo>
                <a:lnTo>
                  <a:pt x="2309" y="3919"/>
                </a:lnTo>
                <a:lnTo>
                  <a:pt x="2181" y="3874"/>
                </a:lnTo>
                <a:lnTo>
                  <a:pt x="2048" y="3844"/>
                </a:lnTo>
                <a:lnTo>
                  <a:pt x="1911" y="3827"/>
                </a:lnTo>
                <a:lnTo>
                  <a:pt x="1771" y="3822"/>
                </a:lnTo>
                <a:lnTo>
                  <a:pt x="1699" y="3827"/>
                </a:lnTo>
                <a:lnTo>
                  <a:pt x="1681" y="3829"/>
                </a:lnTo>
                <a:lnTo>
                  <a:pt x="1646" y="3838"/>
                </a:lnTo>
                <a:lnTo>
                  <a:pt x="1600" y="3864"/>
                </a:lnTo>
                <a:lnTo>
                  <a:pt x="1554" y="3917"/>
                </a:lnTo>
                <a:lnTo>
                  <a:pt x="1535" y="3966"/>
                </a:lnTo>
                <a:lnTo>
                  <a:pt x="1531" y="4002"/>
                </a:lnTo>
                <a:lnTo>
                  <a:pt x="1532" y="4021"/>
                </a:lnTo>
                <a:lnTo>
                  <a:pt x="1534" y="4040"/>
                </a:lnTo>
                <a:lnTo>
                  <a:pt x="1544" y="4074"/>
                </a:lnTo>
                <a:lnTo>
                  <a:pt x="1570" y="4120"/>
                </a:lnTo>
                <a:lnTo>
                  <a:pt x="1622" y="4166"/>
                </a:lnTo>
                <a:lnTo>
                  <a:pt x="1672" y="4185"/>
                </a:lnTo>
                <a:lnTo>
                  <a:pt x="1708" y="4189"/>
                </a:lnTo>
                <a:lnTo>
                  <a:pt x="1727" y="4189"/>
                </a:lnTo>
                <a:lnTo>
                  <a:pt x="1779" y="4185"/>
                </a:lnTo>
                <a:lnTo>
                  <a:pt x="1881" y="4188"/>
                </a:lnTo>
                <a:lnTo>
                  <a:pt x="1982" y="4201"/>
                </a:lnTo>
                <a:lnTo>
                  <a:pt x="2078" y="4222"/>
                </a:lnTo>
                <a:lnTo>
                  <a:pt x="2172" y="4256"/>
                </a:lnTo>
                <a:lnTo>
                  <a:pt x="2261" y="4297"/>
                </a:lnTo>
                <a:lnTo>
                  <a:pt x="2346" y="4349"/>
                </a:lnTo>
                <a:lnTo>
                  <a:pt x="2427" y="4411"/>
                </a:lnTo>
                <a:lnTo>
                  <a:pt x="2466" y="4446"/>
                </a:lnTo>
                <a:lnTo>
                  <a:pt x="2518" y="4495"/>
                </a:lnTo>
                <a:lnTo>
                  <a:pt x="2610" y="4605"/>
                </a:lnTo>
                <a:lnTo>
                  <a:pt x="2690" y="4731"/>
                </a:lnTo>
                <a:lnTo>
                  <a:pt x="2759" y="4866"/>
                </a:lnTo>
                <a:lnTo>
                  <a:pt x="2816" y="5013"/>
                </a:lnTo>
                <a:lnTo>
                  <a:pt x="2859" y="5168"/>
                </a:lnTo>
                <a:lnTo>
                  <a:pt x="2888" y="5331"/>
                </a:lnTo>
                <a:lnTo>
                  <a:pt x="2902" y="5501"/>
                </a:lnTo>
                <a:lnTo>
                  <a:pt x="2903" y="5589"/>
                </a:lnTo>
                <a:lnTo>
                  <a:pt x="2903" y="5589"/>
                </a:lnTo>
                <a:lnTo>
                  <a:pt x="2903" y="5688"/>
                </a:lnTo>
                <a:lnTo>
                  <a:pt x="2915" y="5888"/>
                </a:lnTo>
                <a:lnTo>
                  <a:pt x="2937" y="6087"/>
                </a:lnTo>
                <a:lnTo>
                  <a:pt x="2970" y="6286"/>
                </a:lnTo>
                <a:lnTo>
                  <a:pt x="2991" y="6385"/>
                </a:lnTo>
                <a:lnTo>
                  <a:pt x="2414" y="6385"/>
                </a:lnTo>
                <a:lnTo>
                  <a:pt x="2395" y="6385"/>
                </a:lnTo>
                <a:lnTo>
                  <a:pt x="2359" y="6394"/>
                </a:lnTo>
                <a:lnTo>
                  <a:pt x="2312" y="6415"/>
                </a:lnTo>
                <a:lnTo>
                  <a:pt x="2261" y="6464"/>
                </a:lnTo>
                <a:lnTo>
                  <a:pt x="2240" y="6512"/>
                </a:lnTo>
                <a:lnTo>
                  <a:pt x="2232" y="6548"/>
                </a:lnTo>
                <a:lnTo>
                  <a:pt x="2232" y="6566"/>
                </a:lnTo>
                <a:lnTo>
                  <a:pt x="2232" y="6585"/>
                </a:lnTo>
                <a:lnTo>
                  <a:pt x="2240" y="6621"/>
                </a:lnTo>
                <a:lnTo>
                  <a:pt x="2261" y="6669"/>
                </a:lnTo>
                <a:lnTo>
                  <a:pt x="2312" y="6718"/>
                </a:lnTo>
                <a:lnTo>
                  <a:pt x="2359" y="6741"/>
                </a:lnTo>
                <a:lnTo>
                  <a:pt x="2395" y="6748"/>
                </a:lnTo>
                <a:lnTo>
                  <a:pt x="2414" y="6748"/>
                </a:lnTo>
                <a:lnTo>
                  <a:pt x="3094" y="6748"/>
                </a:lnTo>
                <a:lnTo>
                  <a:pt x="3121" y="6827"/>
                </a:lnTo>
                <a:lnTo>
                  <a:pt x="3183" y="6983"/>
                </a:lnTo>
                <a:lnTo>
                  <a:pt x="3216" y="7059"/>
                </a:lnTo>
                <a:lnTo>
                  <a:pt x="3200" y="7085"/>
                </a:lnTo>
                <a:lnTo>
                  <a:pt x="3163" y="7134"/>
                </a:lnTo>
                <a:lnTo>
                  <a:pt x="3120" y="7177"/>
                </a:lnTo>
                <a:lnTo>
                  <a:pt x="3072" y="7213"/>
                </a:lnTo>
                <a:lnTo>
                  <a:pt x="3019" y="7245"/>
                </a:lnTo>
                <a:lnTo>
                  <a:pt x="2963" y="7268"/>
                </a:lnTo>
                <a:lnTo>
                  <a:pt x="2903" y="7283"/>
                </a:lnTo>
                <a:lnTo>
                  <a:pt x="2842" y="7291"/>
                </a:lnTo>
                <a:lnTo>
                  <a:pt x="2810" y="7292"/>
                </a:lnTo>
                <a:lnTo>
                  <a:pt x="1177" y="7292"/>
                </a:lnTo>
                <a:lnTo>
                  <a:pt x="1122" y="7291"/>
                </a:lnTo>
                <a:lnTo>
                  <a:pt x="1053" y="7279"/>
                </a:lnTo>
                <a:lnTo>
                  <a:pt x="1028" y="7278"/>
                </a:lnTo>
                <a:lnTo>
                  <a:pt x="995" y="7281"/>
                </a:lnTo>
                <a:lnTo>
                  <a:pt x="938" y="7301"/>
                </a:lnTo>
                <a:lnTo>
                  <a:pt x="890" y="7341"/>
                </a:lnTo>
                <a:lnTo>
                  <a:pt x="857" y="7394"/>
                </a:lnTo>
                <a:lnTo>
                  <a:pt x="850" y="7426"/>
                </a:lnTo>
                <a:lnTo>
                  <a:pt x="847" y="7445"/>
                </a:lnTo>
                <a:lnTo>
                  <a:pt x="847" y="7481"/>
                </a:lnTo>
                <a:lnTo>
                  <a:pt x="860" y="7531"/>
                </a:lnTo>
                <a:lnTo>
                  <a:pt x="900" y="7589"/>
                </a:lnTo>
                <a:lnTo>
                  <a:pt x="943" y="7620"/>
                </a:lnTo>
                <a:lnTo>
                  <a:pt x="976" y="7633"/>
                </a:lnTo>
                <a:lnTo>
                  <a:pt x="994" y="7638"/>
                </a:lnTo>
                <a:lnTo>
                  <a:pt x="1040" y="7645"/>
                </a:lnTo>
                <a:lnTo>
                  <a:pt x="1131" y="7653"/>
                </a:lnTo>
                <a:lnTo>
                  <a:pt x="1177" y="7655"/>
                </a:lnTo>
                <a:lnTo>
                  <a:pt x="2808" y="7655"/>
                </a:lnTo>
                <a:lnTo>
                  <a:pt x="2876" y="7653"/>
                </a:lnTo>
                <a:lnTo>
                  <a:pt x="2987" y="7636"/>
                </a:lnTo>
                <a:lnTo>
                  <a:pt x="3065" y="7615"/>
                </a:lnTo>
                <a:lnTo>
                  <a:pt x="3145" y="7584"/>
                </a:lnTo>
                <a:lnTo>
                  <a:pt x="3228" y="7543"/>
                </a:lnTo>
                <a:lnTo>
                  <a:pt x="3308" y="7489"/>
                </a:lnTo>
                <a:lnTo>
                  <a:pt x="3387" y="7422"/>
                </a:lnTo>
                <a:lnTo>
                  <a:pt x="3426" y="7383"/>
                </a:lnTo>
                <a:lnTo>
                  <a:pt x="3458" y="7414"/>
                </a:lnTo>
                <a:lnTo>
                  <a:pt x="3527" y="7472"/>
                </a:lnTo>
                <a:lnTo>
                  <a:pt x="3601" y="7521"/>
                </a:lnTo>
                <a:lnTo>
                  <a:pt x="3680" y="7564"/>
                </a:lnTo>
                <a:lnTo>
                  <a:pt x="3762" y="7600"/>
                </a:lnTo>
                <a:lnTo>
                  <a:pt x="3847" y="7626"/>
                </a:lnTo>
                <a:lnTo>
                  <a:pt x="3936" y="7645"/>
                </a:lnTo>
                <a:lnTo>
                  <a:pt x="4027" y="7653"/>
                </a:lnTo>
                <a:lnTo>
                  <a:pt x="4073" y="7655"/>
                </a:lnTo>
                <a:lnTo>
                  <a:pt x="4522" y="7655"/>
                </a:lnTo>
                <a:lnTo>
                  <a:pt x="4557" y="7652"/>
                </a:lnTo>
                <a:lnTo>
                  <a:pt x="4617" y="7629"/>
                </a:lnTo>
                <a:lnTo>
                  <a:pt x="4666" y="7586"/>
                </a:lnTo>
                <a:lnTo>
                  <a:pt x="4697" y="7528"/>
                </a:lnTo>
                <a:lnTo>
                  <a:pt x="4702" y="7495"/>
                </a:lnTo>
                <a:lnTo>
                  <a:pt x="4771" y="6909"/>
                </a:lnTo>
                <a:lnTo>
                  <a:pt x="4813" y="7017"/>
                </a:lnTo>
                <a:lnTo>
                  <a:pt x="4859" y="7122"/>
                </a:lnTo>
                <a:lnTo>
                  <a:pt x="4888" y="7183"/>
                </a:lnTo>
                <a:lnTo>
                  <a:pt x="4959" y="7292"/>
                </a:lnTo>
                <a:lnTo>
                  <a:pt x="5042" y="7390"/>
                </a:lnTo>
                <a:lnTo>
                  <a:pt x="5140" y="7474"/>
                </a:lnTo>
                <a:lnTo>
                  <a:pt x="5248" y="7544"/>
                </a:lnTo>
                <a:lnTo>
                  <a:pt x="5365" y="7597"/>
                </a:lnTo>
                <a:lnTo>
                  <a:pt x="5489" y="7635"/>
                </a:lnTo>
                <a:lnTo>
                  <a:pt x="5618" y="7653"/>
                </a:lnTo>
                <a:lnTo>
                  <a:pt x="5686" y="7655"/>
                </a:lnTo>
                <a:lnTo>
                  <a:pt x="6122" y="7655"/>
                </a:lnTo>
                <a:lnTo>
                  <a:pt x="6145" y="7653"/>
                </a:lnTo>
                <a:lnTo>
                  <a:pt x="6186" y="7645"/>
                </a:lnTo>
                <a:lnTo>
                  <a:pt x="6222" y="7628"/>
                </a:lnTo>
                <a:lnTo>
                  <a:pt x="6251" y="7603"/>
                </a:lnTo>
                <a:lnTo>
                  <a:pt x="6274" y="7574"/>
                </a:lnTo>
                <a:lnTo>
                  <a:pt x="6291" y="7541"/>
                </a:lnTo>
                <a:lnTo>
                  <a:pt x="6301" y="7507"/>
                </a:lnTo>
                <a:lnTo>
                  <a:pt x="6304" y="7471"/>
                </a:lnTo>
                <a:lnTo>
                  <a:pt x="6302" y="7452"/>
                </a:lnTo>
                <a:lnTo>
                  <a:pt x="6226" y="6788"/>
                </a:lnTo>
                <a:lnTo>
                  <a:pt x="6210" y="6638"/>
                </a:lnTo>
                <a:lnTo>
                  <a:pt x="6197" y="6338"/>
                </a:lnTo>
                <a:lnTo>
                  <a:pt x="6206" y="6038"/>
                </a:lnTo>
                <a:lnTo>
                  <a:pt x="6236" y="5739"/>
                </a:lnTo>
                <a:lnTo>
                  <a:pt x="6261" y="5589"/>
                </a:lnTo>
                <a:lnTo>
                  <a:pt x="6688" y="3147"/>
                </a:lnTo>
                <a:lnTo>
                  <a:pt x="8254" y="1776"/>
                </a:lnTo>
                <a:lnTo>
                  <a:pt x="8651" y="1648"/>
                </a:lnTo>
                <a:lnTo>
                  <a:pt x="8713" y="1626"/>
                </a:lnTo>
                <a:lnTo>
                  <a:pt x="8830" y="1567"/>
                </a:lnTo>
                <a:lnTo>
                  <a:pt x="8934" y="1491"/>
                </a:lnTo>
                <a:lnTo>
                  <a:pt x="9023" y="1402"/>
                </a:lnTo>
                <a:lnTo>
                  <a:pt x="9096" y="1300"/>
                </a:lnTo>
                <a:lnTo>
                  <a:pt x="9156" y="1187"/>
                </a:lnTo>
                <a:lnTo>
                  <a:pt x="9194" y="1065"/>
                </a:lnTo>
                <a:lnTo>
                  <a:pt x="9216" y="937"/>
                </a:lnTo>
                <a:lnTo>
                  <a:pt x="9217" y="871"/>
                </a:lnTo>
                <a:lnTo>
                  <a:pt x="9217" y="682"/>
                </a:lnTo>
                <a:lnTo>
                  <a:pt x="9216" y="652"/>
                </a:lnTo>
                <a:lnTo>
                  <a:pt x="9207" y="593"/>
                </a:lnTo>
                <a:lnTo>
                  <a:pt x="9187" y="538"/>
                </a:lnTo>
                <a:lnTo>
                  <a:pt x="9160" y="486"/>
                </a:lnTo>
                <a:lnTo>
                  <a:pt x="9125" y="440"/>
                </a:lnTo>
                <a:lnTo>
                  <a:pt x="9082" y="400"/>
                </a:lnTo>
                <a:lnTo>
                  <a:pt x="9035" y="367"/>
                </a:lnTo>
                <a:lnTo>
                  <a:pt x="8980" y="342"/>
                </a:lnTo>
                <a:lnTo>
                  <a:pt x="8951" y="332"/>
                </a:lnTo>
                <a:close/>
                <a:moveTo>
                  <a:pt x="611" y="6957"/>
                </a:moveTo>
                <a:lnTo>
                  <a:pt x="611" y="6975"/>
                </a:lnTo>
                <a:lnTo>
                  <a:pt x="603" y="7011"/>
                </a:lnTo>
                <a:lnTo>
                  <a:pt x="580" y="7059"/>
                </a:lnTo>
                <a:lnTo>
                  <a:pt x="531" y="7109"/>
                </a:lnTo>
                <a:lnTo>
                  <a:pt x="484" y="7131"/>
                </a:lnTo>
                <a:lnTo>
                  <a:pt x="448" y="7138"/>
                </a:lnTo>
                <a:lnTo>
                  <a:pt x="429" y="7139"/>
                </a:lnTo>
                <a:lnTo>
                  <a:pt x="410" y="7138"/>
                </a:lnTo>
                <a:lnTo>
                  <a:pt x="376" y="7131"/>
                </a:lnTo>
                <a:lnTo>
                  <a:pt x="327" y="7109"/>
                </a:lnTo>
                <a:lnTo>
                  <a:pt x="278" y="7059"/>
                </a:lnTo>
                <a:lnTo>
                  <a:pt x="256" y="7011"/>
                </a:lnTo>
                <a:lnTo>
                  <a:pt x="249" y="6975"/>
                </a:lnTo>
                <a:lnTo>
                  <a:pt x="248" y="6957"/>
                </a:lnTo>
                <a:lnTo>
                  <a:pt x="249" y="6938"/>
                </a:lnTo>
                <a:lnTo>
                  <a:pt x="256" y="6903"/>
                </a:lnTo>
                <a:lnTo>
                  <a:pt x="278" y="6856"/>
                </a:lnTo>
                <a:lnTo>
                  <a:pt x="327" y="6805"/>
                </a:lnTo>
                <a:lnTo>
                  <a:pt x="376" y="6784"/>
                </a:lnTo>
                <a:lnTo>
                  <a:pt x="410" y="6777"/>
                </a:lnTo>
                <a:lnTo>
                  <a:pt x="429" y="6775"/>
                </a:lnTo>
                <a:lnTo>
                  <a:pt x="448" y="6777"/>
                </a:lnTo>
                <a:lnTo>
                  <a:pt x="484" y="6784"/>
                </a:lnTo>
                <a:lnTo>
                  <a:pt x="531" y="6805"/>
                </a:lnTo>
                <a:lnTo>
                  <a:pt x="580" y="6856"/>
                </a:lnTo>
                <a:lnTo>
                  <a:pt x="603" y="6903"/>
                </a:lnTo>
                <a:lnTo>
                  <a:pt x="611" y="6938"/>
                </a:lnTo>
                <a:lnTo>
                  <a:pt x="611" y="6957"/>
                </a:lnTo>
                <a:close/>
                <a:moveTo>
                  <a:pt x="5903" y="5527"/>
                </a:moveTo>
                <a:lnTo>
                  <a:pt x="5878" y="5688"/>
                </a:lnTo>
                <a:lnTo>
                  <a:pt x="5844" y="6014"/>
                </a:lnTo>
                <a:lnTo>
                  <a:pt x="5834" y="6340"/>
                </a:lnTo>
                <a:lnTo>
                  <a:pt x="5849" y="6667"/>
                </a:lnTo>
                <a:lnTo>
                  <a:pt x="5866" y="6830"/>
                </a:lnTo>
                <a:lnTo>
                  <a:pt x="5919" y="7292"/>
                </a:lnTo>
                <a:lnTo>
                  <a:pt x="5686" y="7292"/>
                </a:lnTo>
                <a:lnTo>
                  <a:pt x="5646" y="7291"/>
                </a:lnTo>
                <a:lnTo>
                  <a:pt x="5568" y="7279"/>
                </a:lnTo>
                <a:lnTo>
                  <a:pt x="5493" y="7258"/>
                </a:lnTo>
                <a:lnTo>
                  <a:pt x="5422" y="7226"/>
                </a:lnTo>
                <a:lnTo>
                  <a:pt x="5359" y="7184"/>
                </a:lnTo>
                <a:lnTo>
                  <a:pt x="5300" y="7134"/>
                </a:lnTo>
                <a:lnTo>
                  <a:pt x="5250" y="7076"/>
                </a:lnTo>
                <a:lnTo>
                  <a:pt x="5208" y="7010"/>
                </a:lnTo>
                <a:lnTo>
                  <a:pt x="5191" y="6974"/>
                </a:lnTo>
                <a:lnTo>
                  <a:pt x="5134" y="6844"/>
                </a:lnTo>
                <a:lnTo>
                  <a:pt x="5042" y="6578"/>
                </a:lnTo>
                <a:lnTo>
                  <a:pt x="4975" y="6306"/>
                </a:lnTo>
                <a:lnTo>
                  <a:pt x="4931" y="6027"/>
                </a:lnTo>
                <a:lnTo>
                  <a:pt x="4920" y="5885"/>
                </a:lnTo>
                <a:lnTo>
                  <a:pt x="4934" y="5813"/>
                </a:lnTo>
                <a:lnTo>
                  <a:pt x="4998" y="5603"/>
                </a:lnTo>
                <a:lnTo>
                  <a:pt x="5140" y="5191"/>
                </a:lnTo>
                <a:lnTo>
                  <a:pt x="5473" y="4326"/>
                </a:lnTo>
                <a:lnTo>
                  <a:pt x="5543" y="4150"/>
                </a:lnTo>
                <a:lnTo>
                  <a:pt x="6253" y="3528"/>
                </a:lnTo>
                <a:lnTo>
                  <a:pt x="5903" y="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648627" y="1770761"/>
            <a:ext cx="889200" cy="889200"/>
          </a:xfrm>
          <a:prstGeom prst="ellipse">
            <a:avLst/>
          </a:prstGeom>
          <a:solidFill>
            <a:srgbClr val="118B4E"/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ko-KR" altLang="en-US" sz="1600" b="1" dirty="0" smtClean="0">
                <a:solidFill>
                  <a:prstClr val="white"/>
                </a:solidFill>
              </a:rPr>
              <a:t>전력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094838" y="3028052"/>
            <a:ext cx="33470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fontAlgn="ctr" latinLnBrk="0"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defRPr>
            </a:lvl1pPr>
          </a:lstStyle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데이터 수집의 용이성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정보 유효 시간의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이질성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도시 인프라 현황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6574724" y="3300513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7D2D81B-C3D5-4947-BD2F-DC1AC698AB24}"/>
              </a:ext>
            </a:extLst>
          </p:cNvPr>
          <p:cNvSpPr txBox="1"/>
          <p:nvPr/>
        </p:nvSpPr>
        <p:spPr>
          <a:xfrm>
            <a:off x="5146126" y="3303658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5F44D20-4E22-4A9F-8F13-656F003464FE}"/>
              </a:ext>
            </a:extLst>
          </p:cNvPr>
          <p:cNvSpPr txBox="1"/>
          <p:nvPr/>
        </p:nvSpPr>
        <p:spPr>
          <a:xfrm>
            <a:off x="2192835" y="3055662"/>
            <a:ext cx="40580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fontAlgn="ctr" latinLnBrk="0">
              <a:buFont typeface="Arial" panose="020B0604020202020204" pitchFamily="34" charset="0"/>
              <a:buChar char="•"/>
              <a:defRPr sz="14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b="1" dirty="0" smtClean="0"/>
              <a:t>시내버스 </a:t>
            </a:r>
            <a:r>
              <a:rPr lang="ko-KR" altLang="en-US" b="1" dirty="0"/>
              <a:t>전용 차로 운영 현황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ko-KR" altLang="en-US" b="1" dirty="0" smtClean="0"/>
              <a:t>시내버스 </a:t>
            </a:r>
            <a:r>
              <a:rPr lang="ko-KR" altLang="en-US" b="1" dirty="0"/>
              <a:t>정류소 명 및 좌표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ko-KR" altLang="en-US" b="1" dirty="0" smtClean="0"/>
              <a:t>도시철도 </a:t>
            </a:r>
            <a:r>
              <a:rPr lang="en-US" altLang="ko-KR" b="1" dirty="0" smtClean="0"/>
              <a:t>1</a:t>
            </a:r>
            <a:r>
              <a:rPr lang="en-US" altLang="ko-KR" b="1" dirty="0"/>
              <a:t>, 2, 3 </a:t>
            </a:r>
            <a:r>
              <a:rPr lang="ko-KR" altLang="en-US" b="1" dirty="0"/>
              <a:t>호선 승강장 정보</a:t>
            </a:r>
            <a:endParaRPr lang="en-US" altLang="ko-KR" b="1" dirty="0"/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2264945" y="2843325"/>
            <a:ext cx="7643068" cy="44825"/>
          </a:xfrm>
          <a:prstGeom prst="line">
            <a:avLst/>
          </a:prstGeom>
          <a:ln>
            <a:solidFill>
              <a:srgbClr val="118B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648627" y="3040579"/>
            <a:ext cx="889200" cy="889200"/>
          </a:xfrm>
          <a:prstGeom prst="ellipse">
            <a:avLst/>
          </a:prstGeom>
          <a:solidFill>
            <a:srgbClr val="FFC000"/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교통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90ECC92-C933-4D18-9F27-FD7AC64EAFE4}"/>
              </a:ext>
            </a:extLst>
          </p:cNvPr>
          <p:cNvSpPr txBox="1"/>
          <p:nvPr/>
        </p:nvSpPr>
        <p:spPr>
          <a:xfrm>
            <a:off x="7085006" y="4301304"/>
            <a:ext cx="28455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fontAlgn="ctr" latinLnBrk="0"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통행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패턴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유동성 및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규모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파악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도시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개발 가능성 추정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F4B5172-3F4F-4074-B99C-822DE85B2544}"/>
              </a:ext>
            </a:extLst>
          </p:cNvPr>
          <p:cNvSpPr/>
          <p:nvPr/>
        </p:nvSpPr>
        <p:spPr>
          <a:xfrm>
            <a:off x="5792069" y="4822233"/>
            <a:ext cx="60785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Step.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5B35F13-1CB0-449C-A126-3FF4041721F3}"/>
              </a:ext>
            </a:extLst>
          </p:cNvPr>
          <p:cNvSpPr txBox="1"/>
          <p:nvPr/>
        </p:nvSpPr>
        <p:spPr>
          <a:xfrm>
            <a:off x="6574724" y="4603335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8F2F52D-7C49-4ED1-8446-50FD6994E8FB}"/>
              </a:ext>
            </a:extLst>
          </p:cNvPr>
          <p:cNvSpPr txBox="1"/>
          <p:nvPr/>
        </p:nvSpPr>
        <p:spPr>
          <a:xfrm>
            <a:off x="5146126" y="460648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4FC04DF-EFA0-4EDF-BC60-BAF6F8CDDA4E}"/>
              </a:ext>
            </a:extLst>
          </p:cNvPr>
          <p:cNvSpPr txBox="1"/>
          <p:nvPr/>
        </p:nvSpPr>
        <p:spPr>
          <a:xfrm>
            <a:off x="2211865" y="4372006"/>
            <a:ext cx="522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fontAlgn="ctr" latinLnBrk="0">
              <a:buFont typeface="Arial" panose="020B0604020202020204" pitchFamily="34" charset="0"/>
              <a:buChar char="•"/>
              <a:defRPr sz="14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defRPr>
            </a:lvl1pPr>
          </a:lstStyle>
          <a:p>
            <a:pPr>
              <a:spcBef>
                <a:spcPts val="600"/>
              </a:spcBef>
            </a:pPr>
            <a:r>
              <a:rPr lang="ko-KR" altLang="en-US" b="1" dirty="0" smtClean="0"/>
              <a:t>시내버스 정류소 별 </a:t>
            </a:r>
            <a:r>
              <a:rPr lang="ko-KR" altLang="en-US" b="1" dirty="0"/>
              <a:t>이용자 수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ko-KR" altLang="en-US" b="1" dirty="0" smtClean="0"/>
              <a:t>도시철도 승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하차 인원</a:t>
            </a:r>
            <a:endParaRPr lang="en-US" altLang="ko-KR" b="1" dirty="0"/>
          </a:p>
          <a:p>
            <a:pPr>
              <a:spcBef>
                <a:spcPts val="600"/>
              </a:spcBef>
            </a:pPr>
            <a:r>
              <a:rPr lang="ko-KR" altLang="en-US" b="1" dirty="0" smtClean="0"/>
              <a:t>인구 현황</a:t>
            </a:r>
            <a:endParaRPr lang="ko-KR" altLang="en-US" b="1" dirty="0"/>
          </a:p>
          <a:p>
            <a:pPr>
              <a:spcBef>
                <a:spcPts val="600"/>
              </a:spcBef>
            </a:pPr>
            <a:endParaRPr lang="en-US" altLang="ko-KR" b="1" dirty="0"/>
          </a:p>
          <a:p>
            <a:pPr>
              <a:spcBef>
                <a:spcPts val="600"/>
              </a:spcBef>
            </a:pPr>
            <a:endParaRPr lang="ko-KR" altLang="en-US" b="1" dirty="0"/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22217D9E-8F96-45A9-BF07-205F55625DDC}"/>
              </a:ext>
            </a:extLst>
          </p:cNvPr>
          <p:cNvCxnSpPr>
            <a:cxnSpLocks/>
          </p:cNvCxnSpPr>
          <p:nvPr/>
        </p:nvCxnSpPr>
        <p:spPr>
          <a:xfrm flipV="1">
            <a:off x="2292988" y="4129785"/>
            <a:ext cx="7643068" cy="44825"/>
          </a:xfrm>
          <a:prstGeom prst="line">
            <a:avLst/>
          </a:prstGeom>
          <a:ln>
            <a:solidFill>
              <a:srgbClr val="118B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 5"/>
          <p:cNvSpPr>
            <a:spLocks noEditPoints="1"/>
          </p:cNvSpPr>
          <p:nvPr/>
        </p:nvSpPr>
        <p:spPr bwMode="auto">
          <a:xfrm>
            <a:off x="5917671" y="4561899"/>
            <a:ext cx="373939" cy="310642"/>
          </a:xfrm>
          <a:custGeom>
            <a:avLst/>
            <a:gdLst>
              <a:gd name="T0" fmla="*/ 8195 w 9217"/>
              <a:gd name="T1" fmla="*/ 24 h 7655"/>
              <a:gd name="T2" fmla="*/ 6840 w 9217"/>
              <a:gd name="T3" fmla="*/ 33 h 7655"/>
              <a:gd name="T4" fmla="*/ 6189 w 9217"/>
              <a:gd name="T5" fmla="*/ 270 h 7655"/>
              <a:gd name="T6" fmla="*/ 5191 w 9217"/>
              <a:gd name="T7" fmla="*/ 850 h 7655"/>
              <a:gd name="T8" fmla="*/ 3948 w 9217"/>
              <a:gd name="T9" fmla="*/ 1124 h 7655"/>
              <a:gd name="T10" fmla="*/ 2116 w 9217"/>
              <a:gd name="T11" fmla="*/ 2293 h 7655"/>
              <a:gd name="T12" fmla="*/ 380 w 9217"/>
              <a:gd name="T13" fmla="*/ 4303 h 7655"/>
              <a:gd name="T14" fmla="*/ 0 w 9217"/>
              <a:gd name="T15" fmla="*/ 5641 h 7655"/>
              <a:gd name="T16" fmla="*/ 184 w 9217"/>
              <a:gd name="T17" fmla="*/ 6349 h 7655"/>
              <a:gd name="T18" fmla="*/ 399 w 9217"/>
              <a:gd name="T19" fmla="*/ 6198 h 7655"/>
              <a:gd name="T20" fmla="*/ 399 w 9217"/>
              <a:gd name="T21" fmla="*/ 5239 h 7655"/>
              <a:gd name="T22" fmla="*/ 1332 w 9217"/>
              <a:gd name="T23" fmla="*/ 3549 h 7655"/>
              <a:gd name="T24" fmla="*/ 2777 w 9217"/>
              <a:gd name="T25" fmla="*/ 2355 h 7655"/>
              <a:gd name="T26" fmla="*/ 4040 w 9217"/>
              <a:gd name="T27" fmla="*/ 1507 h 7655"/>
              <a:gd name="T28" fmla="*/ 5101 w 9217"/>
              <a:gd name="T29" fmla="*/ 1215 h 7655"/>
              <a:gd name="T30" fmla="*/ 5924 w 9217"/>
              <a:gd name="T31" fmla="*/ 993 h 7655"/>
              <a:gd name="T32" fmla="*/ 6482 w 9217"/>
              <a:gd name="T33" fmla="*/ 1059 h 7655"/>
              <a:gd name="T34" fmla="*/ 6832 w 9217"/>
              <a:gd name="T35" fmla="*/ 961 h 7655"/>
              <a:gd name="T36" fmla="*/ 6678 w 9217"/>
              <a:gd name="T37" fmla="*/ 727 h 7655"/>
              <a:gd name="T38" fmla="*/ 6478 w 9217"/>
              <a:gd name="T39" fmla="*/ 544 h 7655"/>
              <a:gd name="T40" fmla="*/ 6687 w 9217"/>
              <a:gd name="T41" fmla="*/ 364 h 7655"/>
              <a:gd name="T42" fmla="*/ 6956 w 9217"/>
              <a:gd name="T43" fmla="*/ 594 h 7655"/>
              <a:gd name="T44" fmla="*/ 7172 w 9217"/>
              <a:gd name="T45" fmla="*/ 362 h 7655"/>
              <a:gd name="T46" fmla="*/ 8440 w 9217"/>
              <a:gd name="T47" fmla="*/ 567 h 7655"/>
              <a:gd name="T48" fmla="*/ 8746 w 9217"/>
              <a:gd name="T49" fmla="*/ 1166 h 7655"/>
              <a:gd name="T50" fmla="*/ 8042 w 9217"/>
              <a:gd name="T51" fmla="*/ 1478 h 7655"/>
              <a:gd name="T52" fmla="*/ 4547 w 9217"/>
              <a:gd name="T53" fmla="*/ 5883 h 7655"/>
              <a:gd name="T54" fmla="*/ 3815 w 9217"/>
              <a:gd name="T55" fmla="*/ 7227 h 7655"/>
              <a:gd name="T56" fmla="*/ 3366 w 9217"/>
              <a:gd name="T57" fmla="*/ 6395 h 7655"/>
              <a:gd name="T58" fmla="*/ 3470 w 9217"/>
              <a:gd name="T59" fmla="*/ 4477 h 7655"/>
              <a:gd name="T60" fmla="*/ 4234 w 9217"/>
              <a:gd name="T61" fmla="*/ 3297 h 7655"/>
              <a:gd name="T62" fmla="*/ 4108 w 9217"/>
              <a:gd name="T63" fmla="*/ 3033 h 7655"/>
              <a:gd name="T64" fmla="*/ 3448 w 9217"/>
              <a:gd name="T65" fmla="*/ 3706 h 7655"/>
              <a:gd name="T66" fmla="*/ 2852 w 9217"/>
              <a:gd name="T67" fmla="*/ 4328 h 7655"/>
              <a:gd name="T68" fmla="*/ 2048 w 9217"/>
              <a:gd name="T69" fmla="*/ 3844 h 7655"/>
              <a:gd name="T70" fmla="*/ 1535 w 9217"/>
              <a:gd name="T71" fmla="*/ 3966 h 7655"/>
              <a:gd name="T72" fmla="*/ 1708 w 9217"/>
              <a:gd name="T73" fmla="*/ 4189 h 7655"/>
              <a:gd name="T74" fmla="*/ 2346 w 9217"/>
              <a:gd name="T75" fmla="*/ 4349 h 7655"/>
              <a:gd name="T76" fmla="*/ 2859 w 9217"/>
              <a:gd name="T77" fmla="*/ 5168 h 7655"/>
              <a:gd name="T78" fmla="*/ 2970 w 9217"/>
              <a:gd name="T79" fmla="*/ 6286 h 7655"/>
              <a:gd name="T80" fmla="*/ 2232 w 9217"/>
              <a:gd name="T81" fmla="*/ 6548 h 7655"/>
              <a:gd name="T82" fmla="*/ 2414 w 9217"/>
              <a:gd name="T83" fmla="*/ 6748 h 7655"/>
              <a:gd name="T84" fmla="*/ 3072 w 9217"/>
              <a:gd name="T85" fmla="*/ 7213 h 7655"/>
              <a:gd name="T86" fmla="*/ 1053 w 9217"/>
              <a:gd name="T87" fmla="*/ 7279 h 7655"/>
              <a:gd name="T88" fmla="*/ 847 w 9217"/>
              <a:gd name="T89" fmla="*/ 7481 h 7655"/>
              <a:gd name="T90" fmla="*/ 1177 w 9217"/>
              <a:gd name="T91" fmla="*/ 7655 h 7655"/>
              <a:gd name="T92" fmla="*/ 3387 w 9217"/>
              <a:gd name="T93" fmla="*/ 7422 h 7655"/>
              <a:gd name="T94" fmla="*/ 3936 w 9217"/>
              <a:gd name="T95" fmla="*/ 7645 h 7655"/>
              <a:gd name="T96" fmla="*/ 4702 w 9217"/>
              <a:gd name="T97" fmla="*/ 7495 h 7655"/>
              <a:gd name="T98" fmla="*/ 5248 w 9217"/>
              <a:gd name="T99" fmla="*/ 7544 h 7655"/>
              <a:gd name="T100" fmla="*/ 6222 w 9217"/>
              <a:gd name="T101" fmla="*/ 7628 h 7655"/>
              <a:gd name="T102" fmla="*/ 6210 w 9217"/>
              <a:gd name="T103" fmla="*/ 6638 h 7655"/>
              <a:gd name="T104" fmla="*/ 8713 w 9217"/>
              <a:gd name="T105" fmla="*/ 1626 h 7655"/>
              <a:gd name="T106" fmla="*/ 9217 w 9217"/>
              <a:gd name="T107" fmla="*/ 871 h 7655"/>
              <a:gd name="T108" fmla="*/ 9035 w 9217"/>
              <a:gd name="T109" fmla="*/ 367 h 7655"/>
              <a:gd name="T110" fmla="*/ 484 w 9217"/>
              <a:gd name="T111" fmla="*/ 7131 h 7655"/>
              <a:gd name="T112" fmla="*/ 249 w 9217"/>
              <a:gd name="T113" fmla="*/ 6975 h 7655"/>
              <a:gd name="T114" fmla="*/ 429 w 9217"/>
              <a:gd name="T115" fmla="*/ 6775 h 7655"/>
              <a:gd name="T116" fmla="*/ 5903 w 9217"/>
              <a:gd name="T117" fmla="*/ 5527 h 7655"/>
              <a:gd name="T118" fmla="*/ 5646 w 9217"/>
              <a:gd name="T119" fmla="*/ 7291 h 7655"/>
              <a:gd name="T120" fmla="*/ 5191 w 9217"/>
              <a:gd name="T121" fmla="*/ 6974 h 7655"/>
              <a:gd name="T122" fmla="*/ 5140 w 9217"/>
              <a:gd name="T123" fmla="*/ 5191 h 7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217" h="7655">
                <a:moveTo>
                  <a:pt x="8951" y="332"/>
                </a:moveTo>
                <a:lnTo>
                  <a:pt x="8601" y="236"/>
                </a:lnTo>
                <a:lnTo>
                  <a:pt x="8569" y="208"/>
                </a:lnTo>
                <a:lnTo>
                  <a:pt x="8502" y="158"/>
                </a:lnTo>
                <a:lnTo>
                  <a:pt x="8430" y="115"/>
                </a:lnTo>
                <a:lnTo>
                  <a:pt x="8355" y="77"/>
                </a:lnTo>
                <a:lnTo>
                  <a:pt x="8277" y="47"/>
                </a:lnTo>
                <a:lnTo>
                  <a:pt x="8195" y="24"/>
                </a:lnTo>
                <a:lnTo>
                  <a:pt x="8113" y="8"/>
                </a:lnTo>
                <a:lnTo>
                  <a:pt x="8028" y="1"/>
                </a:lnTo>
                <a:lnTo>
                  <a:pt x="7986" y="0"/>
                </a:lnTo>
                <a:lnTo>
                  <a:pt x="7216" y="0"/>
                </a:lnTo>
                <a:lnTo>
                  <a:pt x="7129" y="2"/>
                </a:lnTo>
                <a:lnTo>
                  <a:pt x="6956" y="24"/>
                </a:lnTo>
                <a:lnTo>
                  <a:pt x="6871" y="44"/>
                </a:lnTo>
                <a:lnTo>
                  <a:pt x="6840" y="33"/>
                </a:lnTo>
                <a:lnTo>
                  <a:pt x="6776" y="14"/>
                </a:lnTo>
                <a:lnTo>
                  <a:pt x="6714" y="4"/>
                </a:lnTo>
                <a:lnTo>
                  <a:pt x="6652" y="1"/>
                </a:lnTo>
                <a:lnTo>
                  <a:pt x="6562" y="8"/>
                </a:lnTo>
                <a:lnTo>
                  <a:pt x="6448" y="43"/>
                </a:lnTo>
                <a:lnTo>
                  <a:pt x="6346" y="99"/>
                </a:lnTo>
                <a:lnTo>
                  <a:pt x="6258" y="175"/>
                </a:lnTo>
                <a:lnTo>
                  <a:pt x="6189" y="270"/>
                </a:lnTo>
                <a:lnTo>
                  <a:pt x="6150" y="351"/>
                </a:lnTo>
                <a:lnTo>
                  <a:pt x="6132" y="408"/>
                </a:lnTo>
                <a:lnTo>
                  <a:pt x="6125" y="437"/>
                </a:lnTo>
                <a:lnTo>
                  <a:pt x="5780" y="656"/>
                </a:lnTo>
                <a:lnTo>
                  <a:pt x="5702" y="702"/>
                </a:lnTo>
                <a:lnTo>
                  <a:pt x="5539" y="776"/>
                </a:lnTo>
                <a:lnTo>
                  <a:pt x="5368" y="826"/>
                </a:lnTo>
                <a:lnTo>
                  <a:pt x="5191" y="850"/>
                </a:lnTo>
                <a:lnTo>
                  <a:pt x="5101" y="853"/>
                </a:lnTo>
                <a:lnTo>
                  <a:pt x="4851" y="853"/>
                </a:lnTo>
                <a:lnTo>
                  <a:pt x="4763" y="855"/>
                </a:lnTo>
                <a:lnTo>
                  <a:pt x="4589" y="873"/>
                </a:lnTo>
                <a:lnTo>
                  <a:pt x="4419" y="909"/>
                </a:lnTo>
                <a:lnTo>
                  <a:pt x="4254" y="964"/>
                </a:lnTo>
                <a:lnTo>
                  <a:pt x="4097" y="1036"/>
                </a:lnTo>
                <a:lnTo>
                  <a:pt x="3948" y="1124"/>
                </a:lnTo>
                <a:lnTo>
                  <a:pt x="3808" y="1228"/>
                </a:lnTo>
                <a:lnTo>
                  <a:pt x="3680" y="1346"/>
                </a:lnTo>
                <a:lnTo>
                  <a:pt x="3621" y="1412"/>
                </a:lnTo>
                <a:lnTo>
                  <a:pt x="3327" y="1749"/>
                </a:lnTo>
                <a:lnTo>
                  <a:pt x="2764" y="1968"/>
                </a:lnTo>
                <a:lnTo>
                  <a:pt x="2627" y="2022"/>
                </a:lnTo>
                <a:lnTo>
                  <a:pt x="2365" y="2148"/>
                </a:lnTo>
                <a:lnTo>
                  <a:pt x="2116" y="2293"/>
                </a:lnTo>
                <a:lnTo>
                  <a:pt x="1881" y="2456"/>
                </a:lnTo>
                <a:lnTo>
                  <a:pt x="1662" y="2634"/>
                </a:lnTo>
                <a:lnTo>
                  <a:pt x="1459" y="2824"/>
                </a:lnTo>
                <a:lnTo>
                  <a:pt x="1273" y="3026"/>
                </a:lnTo>
                <a:lnTo>
                  <a:pt x="1108" y="3236"/>
                </a:lnTo>
                <a:lnTo>
                  <a:pt x="1033" y="3344"/>
                </a:lnTo>
                <a:lnTo>
                  <a:pt x="432" y="4224"/>
                </a:lnTo>
                <a:lnTo>
                  <a:pt x="380" y="4303"/>
                </a:lnTo>
                <a:lnTo>
                  <a:pt x="287" y="4467"/>
                </a:lnTo>
                <a:lnTo>
                  <a:pt x="206" y="4636"/>
                </a:lnTo>
                <a:lnTo>
                  <a:pt x="138" y="4810"/>
                </a:lnTo>
                <a:lnTo>
                  <a:pt x="84" y="4990"/>
                </a:lnTo>
                <a:lnTo>
                  <a:pt x="43" y="5171"/>
                </a:lnTo>
                <a:lnTo>
                  <a:pt x="14" y="5358"/>
                </a:lnTo>
                <a:lnTo>
                  <a:pt x="1" y="5546"/>
                </a:lnTo>
                <a:lnTo>
                  <a:pt x="0" y="5641"/>
                </a:lnTo>
                <a:lnTo>
                  <a:pt x="1" y="5780"/>
                </a:lnTo>
                <a:lnTo>
                  <a:pt x="22" y="6060"/>
                </a:lnTo>
                <a:lnTo>
                  <a:pt x="40" y="6196"/>
                </a:lnTo>
                <a:lnTo>
                  <a:pt x="46" y="6227"/>
                </a:lnTo>
                <a:lnTo>
                  <a:pt x="79" y="6284"/>
                </a:lnTo>
                <a:lnTo>
                  <a:pt x="117" y="6320"/>
                </a:lnTo>
                <a:lnTo>
                  <a:pt x="148" y="6338"/>
                </a:lnTo>
                <a:lnTo>
                  <a:pt x="184" y="6349"/>
                </a:lnTo>
                <a:lnTo>
                  <a:pt x="225" y="6352"/>
                </a:lnTo>
                <a:lnTo>
                  <a:pt x="246" y="6349"/>
                </a:lnTo>
                <a:lnTo>
                  <a:pt x="265" y="6346"/>
                </a:lnTo>
                <a:lnTo>
                  <a:pt x="298" y="6335"/>
                </a:lnTo>
                <a:lnTo>
                  <a:pt x="328" y="6316"/>
                </a:lnTo>
                <a:lnTo>
                  <a:pt x="354" y="6293"/>
                </a:lnTo>
                <a:lnTo>
                  <a:pt x="385" y="6250"/>
                </a:lnTo>
                <a:lnTo>
                  <a:pt x="399" y="6198"/>
                </a:lnTo>
                <a:lnTo>
                  <a:pt x="402" y="6162"/>
                </a:lnTo>
                <a:lnTo>
                  <a:pt x="399" y="6143"/>
                </a:lnTo>
                <a:lnTo>
                  <a:pt x="383" y="6019"/>
                </a:lnTo>
                <a:lnTo>
                  <a:pt x="364" y="5767"/>
                </a:lnTo>
                <a:lnTo>
                  <a:pt x="363" y="5641"/>
                </a:lnTo>
                <a:lnTo>
                  <a:pt x="364" y="5560"/>
                </a:lnTo>
                <a:lnTo>
                  <a:pt x="376" y="5399"/>
                </a:lnTo>
                <a:lnTo>
                  <a:pt x="399" y="5239"/>
                </a:lnTo>
                <a:lnTo>
                  <a:pt x="435" y="5082"/>
                </a:lnTo>
                <a:lnTo>
                  <a:pt x="481" y="4929"/>
                </a:lnTo>
                <a:lnTo>
                  <a:pt x="540" y="4780"/>
                </a:lnTo>
                <a:lnTo>
                  <a:pt x="609" y="4634"/>
                </a:lnTo>
                <a:lnTo>
                  <a:pt x="688" y="4495"/>
                </a:lnTo>
                <a:lnTo>
                  <a:pt x="733" y="4427"/>
                </a:lnTo>
                <a:lnTo>
                  <a:pt x="1033" y="3988"/>
                </a:lnTo>
                <a:lnTo>
                  <a:pt x="1332" y="3549"/>
                </a:lnTo>
                <a:lnTo>
                  <a:pt x="1406" y="3444"/>
                </a:lnTo>
                <a:lnTo>
                  <a:pt x="1564" y="3245"/>
                </a:lnTo>
                <a:lnTo>
                  <a:pt x="1737" y="3059"/>
                </a:lnTo>
                <a:lnTo>
                  <a:pt x="1921" y="2888"/>
                </a:lnTo>
                <a:lnTo>
                  <a:pt x="2119" y="2732"/>
                </a:lnTo>
                <a:lnTo>
                  <a:pt x="2327" y="2590"/>
                </a:lnTo>
                <a:lnTo>
                  <a:pt x="2546" y="2464"/>
                </a:lnTo>
                <a:lnTo>
                  <a:pt x="2777" y="2355"/>
                </a:lnTo>
                <a:lnTo>
                  <a:pt x="2895" y="2306"/>
                </a:lnTo>
                <a:lnTo>
                  <a:pt x="3500" y="2071"/>
                </a:lnTo>
                <a:lnTo>
                  <a:pt x="3520" y="2063"/>
                </a:lnTo>
                <a:lnTo>
                  <a:pt x="3554" y="2038"/>
                </a:lnTo>
                <a:lnTo>
                  <a:pt x="3570" y="2021"/>
                </a:lnTo>
                <a:lnTo>
                  <a:pt x="3894" y="1651"/>
                </a:lnTo>
                <a:lnTo>
                  <a:pt x="3940" y="1599"/>
                </a:lnTo>
                <a:lnTo>
                  <a:pt x="4040" y="1507"/>
                </a:lnTo>
                <a:lnTo>
                  <a:pt x="4149" y="1426"/>
                </a:lnTo>
                <a:lnTo>
                  <a:pt x="4265" y="1359"/>
                </a:lnTo>
                <a:lnTo>
                  <a:pt x="4387" y="1303"/>
                </a:lnTo>
                <a:lnTo>
                  <a:pt x="4515" y="1259"/>
                </a:lnTo>
                <a:lnTo>
                  <a:pt x="4648" y="1231"/>
                </a:lnTo>
                <a:lnTo>
                  <a:pt x="4783" y="1216"/>
                </a:lnTo>
                <a:lnTo>
                  <a:pt x="4851" y="1215"/>
                </a:lnTo>
                <a:lnTo>
                  <a:pt x="5101" y="1215"/>
                </a:lnTo>
                <a:lnTo>
                  <a:pt x="5159" y="1215"/>
                </a:lnTo>
                <a:lnTo>
                  <a:pt x="5274" y="1206"/>
                </a:lnTo>
                <a:lnTo>
                  <a:pt x="5388" y="1190"/>
                </a:lnTo>
                <a:lnTo>
                  <a:pt x="5500" y="1166"/>
                </a:lnTo>
                <a:lnTo>
                  <a:pt x="5610" y="1134"/>
                </a:lnTo>
                <a:lnTo>
                  <a:pt x="5718" y="1095"/>
                </a:lnTo>
                <a:lnTo>
                  <a:pt x="5823" y="1048"/>
                </a:lnTo>
                <a:lnTo>
                  <a:pt x="5924" y="993"/>
                </a:lnTo>
                <a:lnTo>
                  <a:pt x="5974" y="963"/>
                </a:lnTo>
                <a:lnTo>
                  <a:pt x="6193" y="825"/>
                </a:lnTo>
                <a:lnTo>
                  <a:pt x="6212" y="853"/>
                </a:lnTo>
                <a:lnTo>
                  <a:pt x="6253" y="908"/>
                </a:lnTo>
                <a:lnTo>
                  <a:pt x="6302" y="956"/>
                </a:lnTo>
                <a:lnTo>
                  <a:pt x="6357" y="997"/>
                </a:lnTo>
                <a:lnTo>
                  <a:pt x="6418" y="1032"/>
                </a:lnTo>
                <a:lnTo>
                  <a:pt x="6482" y="1059"/>
                </a:lnTo>
                <a:lnTo>
                  <a:pt x="6550" y="1078"/>
                </a:lnTo>
                <a:lnTo>
                  <a:pt x="6622" y="1088"/>
                </a:lnTo>
                <a:lnTo>
                  <a:pt x="6660" y="1088"/>
                </a:lnTo>
                <a:lnTo>
                  <a:pt x="6678" y="1088"/>
                </a:lnTo>
                <a:lnTo>
                  <a:pt x="6713" y="1081"/>
                </a:lnTo>
                <a:lnTo>
                  <a:pt x="6762" y="1058"/>
                </a:lnTo>
                <a:lnTo>
                  <a:pt x="6811" y="1009"/>
                </a:lnTo>
                <a:lnTo>
                  <a:pt x="6832" y="961"/>
                </a:lnTo>
                <a:lnTo>
                  <a:pt x="6840" y="925"/>
                </a:lnTo>
                <a:lnTo>
                  <a:pt x="6841" y="907"/>
                </a:lnTo>
                <a:lnTo>
                  <a:pt x="6840" y="888"/>
                </a:lnTo>
                <a:lnTo>
                  <a:pt x="6832" y="853"/>
                </a:lnTo>
                <a:lnTo>
                  <a:pt x="6811" y="804"/>
                </a:lnTo>
                <a:lnTo>
                  <a:pt x="6762" y="755"/>
                </a:lnTo>
                <a:lnTo>
                  <a:pt x="6713" y="734"/>
                </a:lnTo>
                <a:lnTo>
                  <a:pt x="6678" y="727"/>
                </a:lnTo>
                <a:lnTo>
                  <a:pt x="6660" y="725"/>
                </a:lnTo>
                <a:lnTo>
                  <a:pt x="6641" y="725"/>
                </a:lnTo>
                <a:lnTo>
                  <a:pt x="6605" y="718"/>
                </a:lnTo>
                <a:lnTo>
                  <a:pt x="6557" y="695"/>
                </a:lnTo>
                <a:lnTo>
                  <a:pt x="6508" y="646"/>
                </a:lnTo>
                <a:lnTo>
                  <a:pt x="6485" y="598"/>
                </a:lnTo>
                <a:lnTo>
                  <a:pt x="6478" y="562"/>
                </a:lnTo>
                <a:lnTo>
                  <a:pt x="6478" y="544"/>
                </a:lnTo>
                <a:lnTo>
                  <a:pt x="6478" y="525"/>
                </a:lnTo>
                <a:lnTo>
                  <a:pt x="6485" y="490"/>
                </a:lnTo>
                <a:lnTo>
                  <a:pt x="6508" y="442"/>
                </a:lnTo>
                <a:lnTo>
                  <a:pt x="6557" y="393"/>
                </a:lnTo>
                <a:lnTo>
                  <a:pt x="6605" y="371"/>
                </a:lnTo>
                <a:lnTo>
                  <a:pt x="6641" y="364"/>
                </a:lnTo>
                <a:lnTo>
                  <a:pt x="6660" y="362"/>
                </a:lnTo>
                <a:lnTo>
                  <a:pt x="6687" y="364"/>
                </a:lnTo>
                <a:lnTo>
                  <a:pt x="6739" y="381"/>
                </a:lnTo>
                <a:lnTo>
                  <a:pt x="6783" y="411"/>
                </a:lnTo>
                <a:lnTo>
                  <a:pt x="6818" y="454"/>
                </a:lnTo>
                <a:lnTo>
                  <a:pt x="6830" y="480"/>
                </a:lnTo>
                <a:lnTo>
                  <a:pt x="6837" y="498"/>
                </a:lnTo>
                <a:lnTo>
                  <a:pt x="6855" y="528"/>
                </a:lnTo>
                <a:lnTo>
                  <a:pt x="6893" y="565"/>
                </a:lnTo>
                <a:lnTo>
                  <a:pt x="6956" y="594"/>
                </a:lnTo>
                <a:lnTo>
                  <a:pt x="7010" y="597"/>
                </a:lnTo>
                <a:lnTo>
                  <a:pt x="7046" y="591"/>
                </a:lnTo>
                <a:lnTo>
                  <a:pt x="7063" y="586"/>
                </a:lnTo>
                <a:lnTo>
                  <a:pt x="7095" y="571"/>
                </a:lnTo>
                <a:lnTo>
                  <a:pt x="7145" y="525"/>
                </a:lnTo>
                <a:lnTo>
                  <a:pt x="7174" y="465"/>
                </a:lnTo>
                <a:lnTo>
                  <a:pt x="7180" y="397"/>
                </a:lnTo>
                <a:lnTo>
                  <a:pt x="7172" y="362"/>
                </a:lnTo>
                <a:lnTo>
                  <a:pt x="7986" y="362"/>
                </a:lnTo>
                <a:lnTo>
                  <a:pt x="8041" y="365"/>
                </a:lnTo>
                <a:lnTo>
                  <a:pt x="8149" y="387"/>
                </a:lnTo>
                <a:lnTo>
                  <a:pt x="8250" y="429"/>
                </a:lnTo>
                <a:lnTo>
                  <a:pt x="8340" y="489"/>
                </a:lnTo>
                <a:lnTo>
                  <a:pt x="8381" y="526"/>
                </a:lnTo>
                <a:lnTo>
                  <a:pt x="8398" y="544"/>
                </a:lnTo>
                <a:lnTo>
                  <a:pt x="8440" y="567"/>
                </a:lnTo>
                <a:lnTo>
                  <a:pt x="8461" y="574"/>
                </a:lnTo>
                <a:lnTo>
                  <a:pt x="8855" y="682"/>
                </a:lnTo>
                <a:lnTo>
                  <a:pt x="8855" y="871"/>
                </a:lnTo>
                <a:lnTo>
                  <a:pt x="8853" y="908"/>
                </a:lnTo>
                <a:lnTo>
                  <a:pt x="8842" y="979"/>
                </a:lnTo>
                <a:lnTo>
                  <a:pt x="8820" y="1046"/>
                </a:lnTo>
                <a:lnTo>
                  <a:pt x="8788" y="1110"/>
                </a:lnTo>
                <a:lnTo>
                  <a:pt x="8746" y="1166"/>
                </a:lnTo>
                <a:lnTo>
                  <a:pt x="8696" y="1216"/>
                </a:lnTo>
                <a:lnTo>
                  <a:pt x="8638" y="1258"/>
                </a:lnTo>
                <a:lnTo>
                  <a:pt x="8575" y="1291"/>
                </a:lnTo>
                <a:lnTo>
                  <a:pt x="8539" y="1303"/>
                </a:lnTo>
                <a:lnTo>
                  <a:pt x="8107" y="1442"/>
                </a:lnTo>
                <a:lnTo>
                  <a:pt x="8090" y="1448"/>
                </a:lnTo>
                <a:lnTo>
                  <a:pt x="8057" y="1467"/>
                </a:lnTo>
                <a:lnTo>
                  <a:pt x="8042" y="1478"/>
                </a:lnTo>
                <a:lnTo>
                  <a:pt x="5270" y="3907"/>
                </a:lnTo>
                <a:lnTo>
                  <a:pt x="5254" y="3923"/>
                </a:lnTo>
                <a:lnTo>
                  <a:pt x="5229" y="3959"/>
                </a:lnTo>
                <a:lnTo>
                  <a:pt x="5221" y="3979"/>
                </a:lnTo>
                <a:lnTo>
                  <a:pt x="4748" y="5207"/>
                </a:lnTo>
                <a:lnTo>
                  <a:pt x="4699" y="5340"/>
                </a:lnTo>
                <a:lnTo>
                  <a:pt x="4614" y="5609"/>
                </a:lnTo>
                <a:lnTo>
                  <a:pt x="4547" y="5883"/>
                </a:lnTo>
                <a:lnTo>
                  <a:pt x="4496" y="6160"/>
                </a:lnTo>
                <a:lnTo>
                  <a:pt x="4479" y="6300"/>
                </a:lnTo>
                <a:lnTo>
                  <a:pt x="4361" y="7292"/>
                </a:lnTo>
                <a:lnTo>
                  <a:pt x="4073" y="7292"/>
                </a:lnTo>
                <a:lnTo>
                  <a:pt x="4034" y="7291"/>
                </a:lnTo>
                <a:lnTo>
                  <a:pt x="3958" y="7281"/>
                </a:lnTo>
                <a:lnTo>
                  <a:pt x="3884" y="7259"/>
                </a:lnTo>
                <a:lnTo>
                  <a:pt x="3815" y="7227"/>
                </a:lnTo>
                <a:lnTo>
                  <a:pt x="3750" y="7187"/>
                </a:lnTo>
                <a:lnTo>
                  <a:pt x="3693" y="7138"/>
                </a:lnTo>
                <a:lnTo>
                  <a:pt x="3641" y="7080"/>
                </a:lnTo>
                <a:lnTo>
                  <a:pt x="3598" y="7016"/>
                </a:lnTo>
                <a:lnTo>
                  <a:pt x="3580" y="6981"/>
                </a:lnTo>
                <a:lnTo>
                  <a:pt x="3527" y="6866"/>
                </a:lnTo>
                <a:lnTo>
                  <a:pt x="3436" y="6633"/>
                </a:lnTo>
                <a:lnTo>
                  <a:pt x="3366" y="6395"/>
                </a:lnTo>
                <a:lnTo>
                  <a:pt x="3314" y="6153"/>
                </a:lnTo>
                <a:lnTo>
                  <a:pt x="3281" y="5911"/>
                </a:lnTo>
                <a:lnTo>
                  <a:pt x="3266" y="5668"/>
                </a:lnTo>
                <a:lnTo>
                  <a:pt x="3271" y="5425"/>
                </a:lnTo>
                <a:lnTo>
                  <a:pt x="3292" y="5183"/>
                </a:lnTo>
                <a:lnTo>
                  <a:pt x="3334" y="4944"/>
                </a:lnTo>
                <a:lnTo>
                  <a:pt x="3392" y="4708"/>
                </a:lnTo>
                <a:lnTo>
                  <a:pt x="3470" y="4477"/>
                </a:lnTo>
                <a:lnTo>
                  <a:pt x="3563" y="4251"/>
                </a:lnTo>
                <a:lnTo>
                  <a:pt x="3675" y="4034"/>
                </a:lnTo>
                <a:lnTo>
                  <a:pt x="3804" y="3824"/>
                </a:lnTo>
                <a:lnTo>
                  <a:pt x="3951" y="3622"/>
                </a:lnTo>
                <a:lnTo>
                  <a:pt x="4113" y="3432"/>
                </a:lnTo>
                <a:lnTo>
                  <a:pt x="4201" y="3341"/>
                </a:lnTo>
                <a:lnTo>
                  <a:pt x="4214" y="3327"/>
                </a:lnTo>
                <a:lnTo>
                  <a:pt x="4234" y="3297"/>
                </a:lnTo>
                <a:lnTo>
                  <a:pt x="4252" y="3248"/>
                </a:lnTo>
                <a:lnTo>
                  <a:pt x="4252" y="3177"/>
                </a:lnTo>
                <a:lnTo>
                  <a:pt x="4234" y="3128"/>
                </a:lnTo>
                <a:lnTo>
                  <a:pt x="4214" y="3098"/>
                </a:lnTo>
                <a:lnTo>
                  <a:pt x="4201" y="3084"/>
                </a:lnTo>
                <a:lnTo>
                  <a:pt x="4188" y="3072"/>
                </a:lnTo>
                <a:lnTo>
                  <a:pt x="4158" y="3052"/>
                </a:lnTo>
                <a:lnTo>
                  <a:pt x="4108" y="3033"/>
                </a:lnTo>
                <a:lnTo>
                  <a:pt x="4038" y="3033"/>
                </a:lnTo>
                <a:lnTo>
                  <a:pt x="3988" y="3052"/>
                </a:lnTo>
                <a:lnTo>
                  <a:pt x="3958" y="3072"/>
                </a:lnTo>
                <a:lnTo>
                  <a:pt x="3945" y="3084"/>
                </a:lnTo>
                <a:lnTo>
                  <a:pt x="3864" y="3167"/>
                </a:lnTo>
                <a:lnTo>
                  <a:pt x="3713" y="3338"/>
                </a:lnTo>
                <a:lnTo>
                  <a:pt x="3575" y="3518"/>
                </a:lnTo>
                <a:lnTo>
                  <a:pt x="3448" y="3706"/>
                </a:lnTo>
                <a:lnTo>
                  <a:pt x="3336" y="3898"/>
                </a:lnTo>
                <a:lnTo>
                  <a:pt x="3235" y="4099"/>
                </a:lnTo>
                <a:lnTo>
                  <a:pt x="3147" y="4303"/>
                </a:lnTo>
                <a:lnTo>
                  <a:pt x="3073" y="4512"/>
                </a:lnTo>
                <a:lnTo>
                  <a:pt x="3042" y="4618"/>
                </a:lnTo>
                <a:lnTo>
                  <a:pt x="3009" y="4555"/>
                </a:lnTo>
                <a:lnTo>
                  <a:pt x="2934" y="4437"/>
                </a:lnTo>
                <a:lnTo>
                  <a:pt x="2852" y="4328"/>
                </a:lnTo>
                <a:lnTo>
                  <a:pt x="2761" y="4225"/>
                </a:lnTo>
                <a:lnTo>
                  <a:pt x="2712" y="4179"/>
                </a:lnTo>
                <a:lnTo>
                  <a:pt x="2660" y="4132"/>
                </a:lnTo>
                <a:lnTo>
                  <a:pt x="2549" y="4048"/>
                </a:lnTo>
                <a:lnTo>
                  <a:pt x="2431" y="3976"/>
                </a:lnTo>
                <a:lnTo>
                  <a:pt x="2309" y="3919"/>
                </a:lnTo>
                <a:lnTo>
                  <a:pt x="2181" y="3874"/>
                </a:lnTo>
                <a:lnTo>
                  <a:pt x="2048" y="3844"/>
                </a:lnTo>
                <a:lnTo>
                  <a:pt x="1911" y="3827"/>
                </a:lnTo>
                <a:lnTo>
                  <a:pt x="1771" y="3822"/>
                </a:lnTo>
                <a:lnTo>
                  <a:pt x="1699" y="3827"/>
                </a:lnTo>
                <a:lnTo>
                  <a:pt x="1681" y="3829"/>
                </a:lnTo>
                <a:lnTo>
                  <a:pt x="1646" y="3838"/>
                </a:lnTo>
                <a:lnTo>
                  <a:pt x="1600" y="3864"/>
                </a:lnTo>
                <a:lnTo>
                  <a:pt x="1554" y="3917"/>
                </a:lnTo>
                <a:lnTo>
                  <a:pt x="1535" y="3966"/>
                </a:lnTo>
                <a:lnTo>
                  <a:pt x="1531" y="4002"/>
                </a:lnTo>
                <a:lnTo>
                  <a:pt x="1532" y="4021"/>
                </a:lnTo>
                <a:lnTo>
                  <a:pt x="1534" y="4040"/>
                </a:lnTo>
                <a:lnTo>
                  <a:pt x="1544" y="4074"/>
                </a:lnTo>
                <a:lnTo>
                  <a:pt x="1570" y="4120"/>
                </a:lnTo>
                <a:lnTo>
                  <a:pt x="1622" y="4166"/>
                </a:lnTo>
                <a:lnTo>
                  <a:pt x="1672" y="4185"/>
                </a:lnTo>
                <a:lnTo>
                  <a:pt x="1708" y="4189"/>
                </a:lnTo>
                <a:lnTo>
                  <a:pt x="1727" y="4189"/>
                </a:lnTo>
                <a:lnTo>
                  <a:pt x="1779" y="4185"/>
                </a:lnTo>
                <a:lnTo>
                  <a:pt x="1881" y="4188"/>
                </a:lnTo>
                <a:lnTo>
                  <a:pt x="1982" y="4201"/>
                </a:lnTo>
                <a:lnTo>
                  <a:pt x="2078" y="4222"/>
                </a:lnTo>
                <a:lnTo>
                  <a:pt x="2172" y="4256"/>
                </a:lnTo>
                <a:lnTo>
                  <a:pt x="2261" y="4297"/>
                </a:lnTo>
                <a:lnTo>
                  <a:pt x="2346" y="4349"/>
                </a:lnTo>
                <a:lnTo>
                  <a:pt x="2427" y="4411"/>
                </a:lnTo>
                <a:lnTo>
                  <a:pt x="2466" y="4446"/>
                </a:lnTo>
                <a:lnTo>
                  <a:pt x="2518" y="4495"/>
                </a:lnTo>
                <a:lnTo>
                  <a:pt x="2610" y="4605"/>
                </a:lnTo>
                <a:lnTo>
                  <a:pt x="2690" y="4731"/>
                </a:lnTo>
                <a:lnTo>
                  <a:pt x="2759" y="4866"/>
                </a:lnTo>
                <a:lnTo>
                  <a:pt x="2816" y="5013"/>
                </a:lnTo>
                <a:lnTo>
                  <a:pt x="2859" y="5168"/>
                </a:lnTo>
                <a:lnTo>
                  <a:pt x="2888" y="5331"/>
                </a:lnTo>
                <a:lnTo>
                  <a:pt x="2902" y="5501"/>
                </a:lnTo>
                <a:lnTo>
                  <a:pt x="2903" y="5589"/>
                </a:lnTo>
                <a:lnTo>
                  <a:pt x="2903" y="5589"/>
                </a:lnTo>
                <a:lnTo>
                  <a:pt x="2903" y="5688"/>
                </a:lnTo>
                <a:lnTo>
                  <a:pt x="2915" y="5888"/>
                </a:lnTo>
                <a:lnTo>
                  <a:pt x="2937" y="6087"/>
                </a:lnTo>
                <a:lnTo>
                  <a:pt x="2970" y="6286"/>
                </a:lnTo>
                <a:lnTo>
                  <a:pt x="2991" y="6385"/>
                </a:lnTo>
                <a:lnTo>
                  <a:pt x="2414" y="6385"/>
                </a:lnTo>
                <a:lnTo>
                  <a:pt x="2395" y="6385"/>
                </a:lnTo>
                <a:lnTo>
                  <a:pt x="2359" y="6394"/>
                </a:lnTo>
                <a:lnTo>
                  <a:pt x="2312" y="6415"/>
                </a:lnTo>
                <a:lnTo>
                  <a:pt x="2261" y="6464"/>
                </a:lnTo>
                <a:lnTo>
                  <a:pt x="2240" y="6512"/>
                </a:lnTo>
                <a:lnTo>
                  <a:pt x="2232" y="6548"/>
                </a:lnTo>
                <a:lnTo>
                  <a:pt x="2232" y="6566"/>
                </a:lnTo>
                <a:lnTo>
                  <a:pt x="2232" y="6585"/>
                </a:lnTo>
                <a:lnTo>
                  <a:pt x="2240" y="6621"/>
                </a:lnTo>
                <a:lnTo>
                  <a:pt x="2261" y="6669"/>
                </a:lnTo>
                <a:lnTo>
                  <a:pt x="2312" y="6718"/>
                </a:lnTo>
                <a:lnTo>
                  <a:pt x="2359" y="6741"/>
                </a:lnTo>
                <a:lnTo>
                  <a:pt x="2395" y="6748"/>
                </a:lnTo>
                <a:lnTo>
                  <a:pt x="2414" y="6748"/>
                </a:lnTo>
                <a:lnTo>
                  <a:pt x="3094" y="6748"/>
                </a:lnTo>
                <a:lnTo>
                  <a:pt x="3121" y="6827"/>
                </a:lnTo>
                <a:lnTo>
                  <a:pt x="3183" y="6983"/>
                </a:lnTo>
                <a:lnTo>
                  <a:pt x="3216" y="7059"/>
                </a:lnTo>
                <a:lnTo>
                  <a:pt x="3200" y="7085"/>
                </a:lnTo>
                <a:lnTo>
                  <a:pt x="3163" y="7134"/>
                </a:lnTo>
                <a:lnTo>
                  <a:pt x="3120" y="7177"/>
                </a:lnTo>
                <a:lnTo>
                  <a:pt x="3072" y="7213"/>
                </a:lnTo>
                <a:lnTo>
                  <a:pt x="3019" y="7245"/>
                </a:lnTo>
                <a:lnTo>
                  <a:pt x="2963" y="7268"/>
                </a:lnTo>
                <a:lnTo>
                  <a:pt x="2903" y="7283"/>
                </a:lnTo>
                <a:lnTo>
                  <a:pt x="2842" y="7291"/>
                </a:lnTo>
                <a:lnTo>
                  <a:pt x="2810" y="7292"/>
                </a:lnTo>
                <a:lnTo>
                  <a:pt x="1177" y="7292"/>
                </a:lnTo>
                <a:lnTo>
                  <a:pt x="1122" y="7291"/>
                </a:lnTo>
                <a:lnTo>
                  <a:pt x="1053" y="7279"/>
                </a:lnTo>
                <a:lnTo>
                  <a:pt x="1028" y="7278"/>
                </a:lnTo>
                <a:lnTo>
                  <a:pt x="995" y="7281"/>
                </a:lnTo>
                <a:lnTo>
                  <a:pt x="938" y="7301"/>
                </a:lnTo>
                <a:lnTo>
                  <a:pt x="890" y="7341"/>
                </a:lnTo>
                <a:lnTo>
                  <a:pt x="857" y="7394"/>
                </a:lnTo>
                <a:lnTo>
                  <a:pt x="850" y="7426"/>
                </a:lnTo>
                <a:lnTo>
                  <a:pt x="847" y="7445"/>
                </a:lnTo>
                <a:lnTo>
                  <a:pt x="847" y="7481"/>
                </a:lnTo>
                <a:lnTo>
                  <a:pt x="860" y="7531"/>
                </a:lnTo>
                <a:lnTo>
                  <a:pt x="900" y="7589"/>
                </a:lnTo>
                <a:lnTo>
                  <a:pt x="943" y="7620"/>
                </a:lnTo>
                <a:lnTo>
                  <a:pt x="976" y="7633"/>
                </a:lnTo>
                <a:lnTo>
                  <a:pt x="994" y="7638"/>
                </a:lnTo>
                <a:lnTo>
                  <a:pt x="1040" y="7645"/>
                </a:lnTo>
                <a:lnTo>
                  <a:pt x="1131" y="7653"/>
                </a:lnTo>
                <a:lnTo>
                  <a:pt x="1177" y="7655"/>
                </a:lnTo>
                <a:lnTo>
                  <a:pt x="2808" y="7655"/>
                </a:lnTo>
                <a:lnTo>
                  <a:pt x="2876" y="7653"/>
                </a:lnTo>
                <a:lnTo>
                  <a:pt x="2987" y="7636"/>
                </a:lnTo>
                <a:lnTo>
                  <a:pt x="3065" y="7615"/>
                </a:lnTo>
                <a:lnTo>
                  <a:pt x="3145" y="7584"/>
                </a:lnTo>
                <a:lnTo>
                  <a:pt x="3228" y="7543"/>
                </a:lnTo>
                <a:lnTo>
                  <a:pt x="3308" y="7489"/>
                </a:lnTo>
                <a:lnTo>
                  <a:pt x="3387" y="7422"/>
                </a:lnTo>
                <a:lnTo>
                  <a:pt x="3426" y="7383"/>
                </a:lnTo>
                <a:lnTo>
                  <a:pt x="3458" y="7414"/>
                </a:lnTo>
                <a:lnTo>
                  <a:pt x="3527" y="7472"/>
                </a:lnTo>
                <a:lnTo>
                  <a:pt x="3601" y="7521"/>
                </a:lnTo>
                <a:lnTo>
                  <a:pt x="3680" y="7564"/>
                </a:lnTo>
                <a:lnTo>
                  <a:pt x="3762" y="7600"/>
                </a:lnTo>
                <a:lnTo>
                  <a:pt x="3847" y="7626"/>
                </a:lnTo>
                <a:lnTo>
                  <a:pt x="3936" y="7645"/>
                </a:lnTo>
                <a:lnTo>
                  <a:pt x="4027" y="7653"/>
                </a:lnTo>
                <a:lnTo>
                  <a:pt x="4073" y="7655"/>
                </a:lnTo>
                <a:lnTo>
                  <a:pt x="4522" y="7655"/>
                </a:lnTo>
                <a:lnTo>
                  <a:pt x="4557" y="7652"/>
                </a:lnTo>
                <a:lnTo>
                  <a:pt x="4617" y="7629"/>
                </a:lnTo>
                <a:lnTo>
                  <a:pt x="4666" y="7586"/>
                </a:lnTo>
                <a:lnTo>
                  <a:pt x="4697" y="7528"/>
                </a:lnTo>
                <a:lnTo>
                  <a:pt x="4702" y="7495"/>
                </a:lnTo>
                <a:lnTo>
                  <a:pt x="4771" y="6909"/>
                </a:lnTo>
                <a:lnTo>
                  <a:pt x="4813" y="7017"/>
                </a:lnTo>
                <a:lnTo>
                  <a:pt x="4859" y="7122"/>
                </a:lnTo>
                <a:lnTo>
                  <a:pt x="4888" y="7183"/>
                </a:lnTo>
                <a:lnTo>
                  <a:pt x="4959" y="7292"/>
                </a:lnTo>
                <a:lnTo>
                  <a:pt x="5042" y="7390"/>
                </a:lnTo>
                <a:lnTo>
                  <a:pt x="5140" y="7474"/>
                </a:lnTo>
                <a:lnTo>
                  <a:pt x="5248" y="7544"/>
                </a:lnTo>
                <a:lnTo>
                  <a:pt x="5365" y="7597"/>
                </a:lnTo>
                <a:lnTo>
                  <a:pt x="5489" y="7635"/>
                </a:lnTo>
                <a:lnTo>
                  <a:pt x="5618" y="7653"/>
                </a:lnTo>
                <a:lnTo>
                  <a:pt x="5686" y="7655"/>
                </a:lnTo>
                <a:lnTo>
                  <a:pt x="6122" y="7655"/>
                </a:lnTo>
                <a:lnTo>
                  <a:pt x="6145" y="7653"/>
                </a:lnTo>
                <a:lnTo>
                  <a:pt x="6186" y="7645"/>
                </a:lnTo>
                <a:lnTo>
                  <a:pt x="6222" y="7628"/>
                </a:lnTo>
                <a:lnTo>
                  <a:pt x="6251" y="7603"/>
                </a:lnTo>
                <a:lnTo>
                  <a:pt x="6274" y="7574"/>
                </a:lnTo>
                <a:lnTo>
                  <a:pt x="6291" y="7541"/>
                </a:lnTo>
                <a:lnTo>
                  <a:pt x="6301" y="7507"/>
                </a:lnTo>
                <a:lnTo>
                  <a:pt x="6304" y="7471"/>
                </a:lnTo>
                <a:lnTo>
                  <a:pt x="6302" y="7452"/>
                </a:lnTo>
                <a:lnTo>
                  <a:pt x="6226" y="6788"/>
                </a:lnTo>
                <a:lnTo>
                  <a:pt x="6210" y="6638"/>
                </a:lnTo>
                <a:lnTo>
                  <a:pt x="6197" y="6338"/>
                </a:lnTo>
                <a:lnTo>
                  <a:pt x="6206" y="6038"/>
                </a:lnTo>
                <a:lnTo>
                  <a:pt x="6236" y="5739"/>
                </a:lnTo>
                <a:lnTo>
                  <a:pt x="6261" y="5589"/>
                </a:lnTo>
                <a:lnTo>
                  <a:pt x="6688" y="3147"/>
                </a:lnTo>
                <a:lnTo>
                  <a:pt x="8254" y="1776"/>
                </a:lnTo>
                <a:lnTo>
                  <a:pt x="8651" y="1648"/>
                </a:lnTo>
                <a:lnTo>
                  <a:pt x="8713" y="1626"/>
                </a:lnTo>
                <a:lnTo>
                  <a:pt x="8830" y="1567"/>
                </a:lnTo>
                <a:lnTo>
                  <a:pt x="8934" y="1491"/>
                </a:lnTo>
                <a:lnTo>
                  <a:pt x="9023" y="1402"/>
                </a:lnTo>
                <a:lnTo>
                  <a:pt x="9096" y="1300"/>
                </a:lnTo>
                <a:lnTo>
                  <a:pt x="9156" y="1187"/>
                </a:lnTo>
                <a:lnTo>
                  <a:pt x="9194" y="1065"/>
                </a:lnTo>
                <a:lnTo>
                  <a:pt x="9216" y="937"/>
                </a:lnTo>
                <a:lnTo>
                  <a:pt x="9217" y="871"/>
                </a:lnTo>
                <a:lnTo>
                  <a:pt x="9217" y="682"/>
                </a:lnTo>
                <a:lnTo>
                  <a:pt x="9216" y="652"/>
                </a:lnTo>
                <a:lnTo>
                  <a:pt x="9207" y="593"/>
                </a:lnTo>
                <a:lnTo>
                  <a:pt x="9187" y="538"/>
                </a:lnTo>
                <a:lnTo>
                  <a:pt x="9160" y="486"/>
                </a:lnTo>
                <a:lnTo>
                  <a:pt x="9125" y="440"/>
                </a:lnTo>
                <a:lnTo>
                  <a:pt x="9082" y="400"/>
                </a:lnTo>
                <a:lnTo>
                  <a:pt x="9035" y="367"/>
                </a:lnTo>
                <a:lnTo>
                  <a:pt x="8980" y="342"/>
                </a:lnTo>
                <a:lnTo>
                  <a:pt x="8951" y="332"/>
                </a:lnTo>
                <a:close/>
                <a:moveTo>
                  <a:pt x="611" y="6957"/>
                </a:moveTo>
                <a:lnTo>
                  <a:pt x="611" y="6975"/>
                </a:lnTo>
                <a:lnTo>
                  <a:pt x="603" y="7011"/>
                </a:lnTo>
                <a:lnTo>
                  <a:pt x="580" y="7059"/>
                </a:lnTo>
                <a:lnTo>
                  <a:pt x="531" y="7109"/>
                </a:lnTo>
                <a:lnTo>
                  <a:pt x="484" y="7131"/>
                </a:lnTo>
                <a:lnTo>
                  <a:pt x="448" y="7138"/>
                </a:lnTo>
                <a:lnTo>
                  <a:pt x="429" y="7139"/>
                </a:lnTo>
                <a:lnTo>
                  <a:pt x="410" y="7138"/>
                </a:lnTo>
                <a:lnTo>
                  <a:pt x="376" y="7131"/>
                </a:lnTo>
                <a:lnTo>
                  <a:pt x="327" y="7109"/>
                </a:lnTo>
                <a:lnTo>
                  <a:pt x="278" y="7059"/>
                </a:lnTo>
                <a:lnTo>
                  <a:pt x="256" y="7011"/>
                </a:lnTo>
                <a:lnTo>
                  <a:pt x="249" y="6975"/>
                </a:lnTo>
                <a:lnTo>
                  <a:pt x="248" y="6957"/>
                </a:lnTo>
                <a:lnTo>
                  <a:pt x="249" y="6938"/>
                </a:lnTo>
                <a:lnTo>
                  <a:pt x="256" y="6903"/>
                </a:lnTo>
                <a:lnTo>
                  <a:pt x="278" y="6856"/>
                </a:lnTo>
                <a:lnTo>
                  <a:pt x="327" y="6805"/>
                </a:lnTo>
                <a:lnTo>
                  <a:pt x="376" y="6784"/>
                </a:lnTo>
                <a:lnTo>
                  <a:pt x="410" y="6777"/>
                </a:lnTo>
                <a:lnTo>
                  <a:pt x="429" y="6775"/>
                </a:lnTo>
                <a:lnTo>
                  <a:pt x="448" y="6777"/>
                </a:lnTo>
                <a:lnTo>
                  <a:pt x="484" y="6784"/>
                </a:lnTo>
                <a:lnTo>
                  <a:pt x="531" y="6805"/>
                </a:lnTo>
                <a:lnTo>
                  <a:pt x="580" y="6856"/>
                </a:lnTo>
                <a:lnTo>
                  <a:pt x="603" y="6903"/>
                </a:lnTo>
                <a:lnTo>
                  <a:pt x="611" y="6938"/>
                </a:lnTo>
                <a:lnTo>
                  <a:pt x="611" y="6957"/>
                </a:lnTo>
                <a:close/>
                <a:moveTo>
                  <a:pt x="5903" y="5527"/>
                </a:moveTo>
                <a:lnTo>
                  <a:pt x="5878" y="5688"/>
                </a:lnTo>
                <a:lnTo>
                  <a:pt x="5844" y="6014"/>
                </a:lnTo>
                <a:lnTo>
                  <a:pt x="5834" y="6340"/>
                </a:lnTo>
                <a:lnTo>
                  <a:pt x="5849" y="6667"/>
                </a:lnTo>
                <a:lnTo>
                  <a:pt x="5866" y="6830"/>
                </a:lnTo>
                <a:lnTo>
                  <a:pt x="5919" y="7292"/>
                </a:lnTo>
                <a:lnTo>
                  <a:pt x="5686" y="7292"/>
                </a:lnTo>
                <a:lnTo>
                  <a:pt x="5646" y="7291"/>
                </a:lnTo>
                <a:lnTo>
                  <a:pt x="5568" y="7279"/>
                </a:lnTo>
                <a:lnTo>
                  <a:pt x="5493" y="7258"/>
                </a:lnTo>
                <a:lnTo>
                  <a:pt x="5422" y="7226"/>
                </a:lnTo>
                <a:lnTo>
                  <a:pt x="5359" y="7184"/>
                </a:lnTo>
                <a:lnTo>
                  <a:pt x="5300" y="7134"/>
                </a:lnTo>
                <a:lnTo>
                  <a:pt x="5250" y="7076"/>
                </a:lnTo>
                <a:lnTo>
                  <a:pt x="5208" y="7010"/>
                </a:lnTo>
                <a:lnTo>
                  <a:pt x="5191" y="6974"/>
                </a:lnTo>
                <a:lnTo>
                  <a:pt x="5134" y="6844"/>
                </a:lnTo>
                <a:lnTo>
                  <a:pt x="5042" y="6578"/>
                </a:lnTo>
                <a:lnTo>
                  <a:pt x="4975" y="6306"/>
                </a:lnTo>
                <a:lnTo>
                  <a:pt x="4931" y="6027"/>
                </a:lnTo>
                <a:lnTo>
                  <a:pt x="4920" y="5885"/>
                </a:lnTo>
                <a:lnTo>
                  <a:pt x="4934" y="5813"/>
                </a:lnTo>
                <a:lnTo>
                  <a:pt x="4998" y="5603"/>
                </a:lnTo>
                <a:lnTo>
                  <a:pt x="5140" y="5191"/>
                </a:lnTo>
                <a:lnTo>
                  <a:pt x="5473" y="4326"/>
                </a:lnTo>
                <a:lnTo>
                  <a:pt x="5543" y="4150"/>
                </a:lnTo>
                <a:lnTo>
                  <a:pt x="6253" y="3528"/>
                </a:lnTo>
                <a:lnTo>
                  <a:pt x="5903" y="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648627" y="4343646"/>
            <a:ext cx="889200" cy="889200"/>
          </a:xfrm>
          <a:prstGeom prst="ellipse">
            <a:avLst/>
          </a:prstGeom>
          <a:solidFill>
            <a:srgbClr val="118B4E"/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인구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3621D7-FADB-47C7-854C-4BDBB088D7BA}"/>
              </a:ext>
            </a:extLst>
          </p:cNvPr>
          <p:cNvSpPr txBox="1"/>
          <p:nvPr/>
        </p:nvSpPr>
        <p:spPr>
          <a:xfrm>
            <a:off x="7094840" y="5628995"/>
            <a:ext cx="264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fontAlgn="ctr" latinLnBrk="0"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defRPr>
            </a:lvl1pPr>
          </a:lstStyle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도시 인프라 현황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도시 생태계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파악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도시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개발 가능성 추정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6574724" y="5881788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▶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D2D81B-C3D5-4947-BD2F-DC1AC698AB24}"/>
              </a:ext>
            </a:extLst>
          </p:cNvPr>
          <p:cNvSpPr txBox="1"/>
          <p:nvPr/>
        </p:nvSpPr>
        <p:spPr>
          <a:xfrm>
            <a:off x="5146126" y="5884933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F44D20-4E22-4A9F-8F13-656F003464FE}"/>
              </a:ext>
            </a:extLst>
          </p:cNvPr>
          <p:cNvSpPr txBox="1"/>
          <p:nvPr/>
        </p:nvSpPr>
        <p:spPr>
          <a:xfrm>
            <a:off x="2198884" y="5497955"/>
            <a:ext cx="405195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 fontAlgn="ctr" latinLnBrk="0">
              <a:buFont typeface="Arial" panose="020B0604020202020204" pitchFamily="34" charset="0"/>
              <a:buChar char="•"/>
              <a:defRPr sz="14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ko-KR" b="1" dirty="0" smtClean="0"/>
              <a:t>GIS </a:t>
            </a:r>
            <a:r>
              <a:rPr lang="ko-KR" altLang="en-US" b="1" dirty="0" smtClean="0"/>
              <a:t>건물 정보</a:t>
            </a:r>
            <a:endParaRPr lang="ko-KR" altLang="en-US" b="1" dirty="0"/>
          </a:p>
          <a:p>
            <a:pPr>
              <a:spcBef>
                <a:spcPts val="600"/>
              </a:spcBef>
            </a:pPr>
            <a:r>
              <a:rPr lang="ko-KR" altLang="en-US" b="1" dirty="0" smtClean="0"/>
              <a:t>국토공간지원체계</a:t>
            </a:r>
            <a:r>
              <a:rPr lang="en-US" altLang="ko-KR" b="1" dirty="0" smtClean="0"/>
              <a:t> </a:t>
            </a:r>
            <a:r>
              <a:rPr lang="ko-KR" altLang="en-US" b="1" dirty="0"/>
              <a:t>기능 리스트</a:t>
            </a:r>
          </a:p>
          <a:p>
            <a:pPr>
              <a:spcBef>
                <a:spcPts val="600"/>
              </a:spcBef>
            </a:pPr>
            <a:r>
              <a:rPr lang="ko-KR" altLang="en-US" b="1" dirty="0"/>
              <a:t>도시 계획 통계</a:t>
            </a:r>
          </a:p>
          <a:p>
            <a:pPr>
              <a:spcBef>
                <a:spcPts val="600"/>
              </a:spcBef>
            </a:pPr>
            <a:r>
              <a:rPr lang="ko-KR" altLang="en-US" b="1" dirty="0"/>
              <a:t>개별공시지가 조회</a:t>
            </a:r>
            <a:endParaRPr lang="en-US" altLang="ko-KR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A0CD142-015D-4F5B-B108-3EDA4FF6EBF7}"/>
              </a:ext>
            </a:extLst>
          </p:cNvPr>
          <p:cNvCxnSpPr>
            <a:cxnSpLocks/>
          </p:cNvCxnSpPr>
          <p:nvPr/>
        </p:nvCxnSpPr>
        <p:spPr>
          <a:xfrm flipV="1">
            <a:off x="2264945" y="5397657"/>
            <a:ext cx="7643068" cy="44825"/>
          </a:xfrm>
          <a:prstGeom prst="line">
            <a:avLst/>
          </a:prstGeom>
          <a:ln>
            <a:solidFill>
              <a:srgbClr val="118B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48627" y="5621854"/>
            <a:ext cx="889200" cy="889200"/>
          </a:xfrm>
          <a:prstGeom prst="ellipse">
            <a:avLst/>
          </a:prstGeom>
          <a:solidFill>
            <a:srgbClr val="FFC000"/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지리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93731" y="2448010"/>
            <a:ext cx="2725220" cy="2378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기 법 </a:t>
            </a:r>
            <a:r>
              <a:rPr lang="en-US" altLang="ko-KR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 </a:t>
            </a:r>
            <a:r>
              <a:rPr lang="en-US" altLang="ko-KR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  <a:endParaRPr lang="en-US" altLang="ko-KR" sz="2800" b="1" dirty="0" smtClean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5041" y="1540804"/>
            <a:ext cx="817897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solidFill>
                  <a:srgbClr val="118B4E"/>
                </a:solidFill>
              </a:rPr>
              <a:t>개략도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93731" y="4327720"/>
            <a:ext cx="2725219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특징 추출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 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93731" y="5021419"/>
            <a:ext cx="27252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피어슨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상관계수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특징 중요도 점수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5250" y="2448010"/>
            <a:ext cx="2725220" cy="2378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25250" y="4327720"/>
            <a:ext cx="2725219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군집 분석</a:t>
            </a:r>
            <a:r>
              <a:rPr lang="en-US" altLang="ko-KR" sz="20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5250" y="5021419"/>
            <a:ext cx="272522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K-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평균 군집화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계층적 군집화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가우스 혼합 모델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56769" y="2448010"/>
            <a:ext cx="2725220" cy="23788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56769" y="4327720"/>
            <a:ext cx="2725219" cy="498169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유효성 평가</a:t>
            </a:r>
            <a:r>
              <a:rPr lang="en-US" altLang="ko-KR" sz="20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056769" y="5021419"/>
            <a:ext cx="2967160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군집 타당성 지표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기존 사례 분류 정확도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 rot="5400000">
            <a:off x="4073942" y="3389589"/>
            <a:ext cx="759174" cy="3580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5400000">
            <a:off x="7374032" y="3389588"/>
            <a:ext cx="759174" cy="35801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476373" y="2745901"/>
            <a:ext cx="2436201" cy="1110840"/>
            <a:chOff x="1533523" y="2814481"/>
            <a:chExt cx="2436201" cy="1110840"/>
          </a:xfrm>
        </p:grpSpPr>
        <p:grpSp>
          <p:nvGrpSpPr>
            <p:cNvPr id="6" name="그룹 5"/>
            <p:cNvGrpSpPr/>
            <p:nvPr/>
          </p:nvGrpSpPr>
          <p:grpSpPr>
            <a:xfrm>
              <a:off x="1533523" y="3058049"/>
              <a:ext cx="2436201" cy="705856"/>
              <a:chOff x="1838323" y="3153299"/>
              <a:chExt cx="2436201" cy="705856"/>
            </a:xfrm>
          </p:grpSpPr>
          <p:sp>
            <p:nvSpPr>
              <p:cNvPr id="26" name="오각형 25"/>
              <p:cNvSpPr/>
              <p:nvPr/>
            </p:nvSpPr>
            <p:spPr>
              <a:xfrm>
                <a:off x="3558814" y="3154305"/>
                <a:ext cx="715710" cy="704850"/>
              </a:xfrm>
              <a:prstGeom prst="homePlate">
                <a:avLst/>
              </a:prstGeom>
              <a:solidFill>
                <a:srgbClr val="AD38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1838323" y="3153299"/>
                <a:ext cx="2078188" cy="704850"/>
                <a:chOff x="1885948" y="3153299"/>
                <a:chExt cx="2078188" cy="704850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1885949" y="3153299"/>
                  <a:ext cx="2078187" cy="704850"/>
                  <a:chOff x="2281849" y="3152776"/>
                  <a:chExt cx="2078187" cy="704850"/>
                </a:xfrm>
              </p:grpSpPr>
              <p:sp>
                <p:nvSpPr>
                  <p:cNvPr id="18" name="오각형 17"/>
                  <p:cNvSpPr/>
                  <p:nvPr/>
                </p:nvSpPr>
                <p:spPr>
                  <a:xfrm>
                    <a:off x="3457575" y="3152776"/>
                    <a:ext cx="902461" cy="704850"/>
                  </a:xfrm>
                  <a:prstGeom prst="homePlate">
                    <a:avLst/>
                  </a:prstGeom>
                  <a:solidFill>
                    <a:srgbClr val="EC2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" name="오각형 19"/>
                  <p:cNvSpPr/>
                  <p:nvPr/>
                </p:nvSpPr>
                <p:spPr>
                  <a:xfrm>
                    <a:off x="2990433" y="3152776"/>
                    <a:ext cx="838617" cy="704850"/>
                  </a:xfrm>
                  <a:prstGeom prst="homePlate">
                    <a:avLst/>
                  </a:prstGeom>
                  <a:solidFill>
                    <a:srgbClr val="EF7B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오각형 22"/>
                  <p:cNvSpPr/>
                  <p:nvPr/>
                </p:nvSpPr>
                <p:spPr>
                  <a:xfrm>
                    <a:off x="2281849" y="3152776"/>
                    <a:ext cx="1069333" cy="704850"/>
                  </a:xfrm>
                  <a:prstGeom prst="homePlate">
                    <a:avLst/>
                  </a:prstGeom>
                  <a:solidFill>
                    <a:srgbClr val="F6B4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오각형 24"/>
                <p:cNvSpPr/>
                <p:nvPr/>
              </p:nvSpPr>
              <p:spPr>
                <a:xfrm>
                  <a:off x="1885948" y="3153299"/>
                  <a:ext cx="366517" cy="704850"/>
                </a:xfrm>
                <a:prstGeom prst="homePlate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1579427" y="2814481"/>
              <a:ext cx="2274540" cy="261610"/>
              <a:chOff x="1579427" y="2890681"/>
              <a:chExt cx="2274540" cy="26161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79427" y="2890681"/>
                <a:ext cx="50366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Poor</a:t>
                </a:r>
                <a:endParaRPr lang="ko-KR" altLang="en-US" sz="105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09669" y="2890681"/>
                <a:ext cx="7104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Average</a:t>
                </a:r>
                <a:endParaRPr lang="ko-KR" altLang="en-US" sz="105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627177" y="2890681"/>
                <a:ext cx="53412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Good</a:t>
                </a:r>
                <a:endParaRPr lang="ko-KR" altLang="en-US" sz="105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105044" y="2890681"/>
                <a:ext cx="74892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50" b="1" dirty="0" smtClean="0">
                    <a:solidFill>
                      <a:prstClr val="white"/>
                    </a:solidFill>
                  </a:rPr>
                  <a:t>Excellent</a:t>
                </a:r>
                <a:endParaRPr lang="ko-KR" altLang="en-US" sz="1050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666875" y="3925321"/>
              <a:ext cx="1963886" cy="0"/>
              <a:chOff x="1666875" y="3948181"/>
              <a:chExt cx="1963886" cy="0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666875" y="3948181"/>
                <a:ext cx="1963886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666875" y="3948181"/>
                <a:ext cx="575233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2737408" y="3948181"/>
                <a:ext cx="53305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1523896" y="3907565"/>
            <a:ext cx="2295640" cy="246221"/>
            <a:chOff x="1542946" y="3907565"/>
            <a:chExt cx="2295640" cy="246221"/>
          </a:xfrm>
        </p:grpSpPr>
        <p:sp>
          <p:nvSpPr>
            <p:cNvPr id="41" name="직사각형 40"/>
            <p:cNvSpPr/>
            <p:nvPr/>
          </p:nvSpPr>
          <p:spPr>
            <a:xfrm>
              <a:off x="1542946" y="3907565"/>
              <a:ext cx="2584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0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70631" y="3907565"/>
              <a:ext cx="3321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35</a:t>
              </a:r>
              <a:endParaRPr lang="ko-KR" altLang="en-US" sz="10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05046" y="3907565"/>
              <a:ext cx="3321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85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432706" y="3907565"/>
              <a:ext cx="4058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100</a:t>
              </a:r>
              <a:endParaRPr lang="ko-KR" altLang="en-US" sz="10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71646" y="3907565"/>
              <a:ext cx="3321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dirty="0" smtClean="0">
                  <a:solidFill>
                    <a:prstClr val="white"/>
                  </a:solidFill>
                </a:rPr>
                <a:t>50</a:t>
              </a:r>
              <a:endParaRPr lang="ko-KR" altLang="en-US" sz="10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885162" y="2704074"/>
            <a:ext cx="2421676" cy="1268645"/>
            <a:chOff x="247639" y="1686784"/>
            <a:chExt cx="6473226" cy="3391133"/>
          </a:xfrm>
        </p:grpSpPr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1017580" y="4070555"/>
              <a:ext cx="3323878" cy="1007362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F47D1F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2182703" y="3254477"/>
              <a:ext cx="3323878" cy="1823440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E82D22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3396987" y="2497395"/>
              <a:ext cx="3323878" cy="2580522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AB376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47639" y="1686784"/>
              <a:ext cx="3323878" cy="3391132"/>
            </a:xfrm>
            <a:custGeom>
              <a:avLst/>
              <a:gdLst>
                <a:gd name="T0" fmla="*/ 736 w 22448"/>
                <a:gd name="T1" fmla="*/ 11464 h 11608"/>
                <a:gd name="T2" fmla="*/ 1632 w 22448"/>
                <a:gd name="T3" fmla="*/ 11464 h 11608"/>
                <a:gd name="T4" fmla="*/ 2520 w 22448"/>
                <a:gd name="T5" fmla="*/ 11464 h 11608"/>
                <a:gd name="T6" fmla="*/ 3414 w 22448"/>
                <a:gd name="T7" fmla="*/ 11441 h 11608"/>
                <a:gd name="T8" fmla="*/ 4297 w 22448"/>
                <a:gd name="T9" fmla="*/ 11377 h 11608"/>
                <a:gd name="T10" fmla="*/ 5178 w 22448"/>
                <a:gd name="T11" fmla="*/ 11172 h 11608"/>
                <a:gd name="T12" fmla="*/ 6053 w 22448"/>
                <a:gd name="T13" fmla="*/ 10671 h 11608"/>
                <a:gd name="T14" fmla="*/ 6925 w 22448"/>
                <a:gd name="T15" fmla="*/ 9616 h 11608"/>
                <a:gd name="T16" fmla="*/ 7814 w 22448"/>
                <a:gd name="T17" fmla="*/ 7789 h 11608"/>
                <a:gd name="T18" fmla="*/ 8700 w 22448"/>
                <a:gd name="T19" fmla="*/ 5258 h 11608"/>
                <a:gd name="T20" fmla="*/ 9596 w 22448"/>
                <a:gd name="T21" fmla="*/ 2545 h 11608"/>
                <a:gd name="T22" fmla="*/ 10491 w 22448"/>
                <a:gd name="T23" fmla="*/ 540 h 11608"/>
                <a:gd name="T24" fmla="*/ 10983 w 22448"/>
                <a:gd name="T25" fmla="*/ 59 h 11608"/>
                <a:gd name="T26" fmla="*/ 11492 w 22448"/>
                <a:gd name="T27" fmla="*/ 71 h 11608"/>
                <a:gd name="T28" fmla="*/ 12182 w 22448"/>
                <a:gd name="T29" fmla="*/ 916 h 11608"/>
                <a:gd name="T30" fmla="*/ 13077 w 22448"/>
                <a:gd name="T31" fmla="*/ 3193 h 11608"/>
                <a:gd name="T32" fmla="*/ 13973 w 22448"/>
                <a:gd name="T33" fmla="*/ 5938 h 11608"/>
                <a:gd name="T34" fmla="*/ 14859 w 22448"/>
                <a:gd name="T35" fmla="*/ 8325 h 11608"/>
                <a:gd name="T36" fmla="*/ 15748 w 22448"/>
                <a:gd name="T37" fmla="*/ 9944 h 11608"/>
                <a:gd name="T38" fmla="*/ 16620 w 22448"/>
                <a:gd name="T39" fmla="*/ 10839 h 11608"/>
                <a:gd name="T40" fmla="*/ 17495 w 22448"/>
                <a:gd name="T41" fmla="*/ 11244 h 11608"/>
                <a:gd name="T42" fmla="*/ 18368 w 22448"/>
                <a:gd name="T43" fmla="*/ 11401 h 11608"/>
                <a:gd name="T44" fmla="*/ 19259 w 22448"/>
                <a:gd name="T45" fmla="*/ 11449 h 11608"/>
                <a:gd name="T46" fmla="*/ 20152 w 22448"/>
                <a:gd name="T47" fmla="*/ 11464 h 11608"/>
                <a:gd name="T48" fmla="*/ 21040 w 22448"/>
                <a:gd name="T49" fmla="*/ 11464 h 11608"/>
                <a:gd name="T50" fmla="*/ 21936 w 22448"/>
                <a:gd name="T51" fmla="*/ 11464 h 11608"/>
                <a:gd name="T52" fmla="*/ 22376 w 22448"/>
                <a:gd name="T53" fmla="*/ 11608 h 11608"/>
                <a:gd name="T54" fmla="*/ 21488 w 22448"/>
                <a:gd name="T55" fmla="*/ 11608 h 11608"/>
                <a:gd name="T56" fmla="*/ 20592 w 22448"/>
                <a:gd name="T57" fmla="*/ 11608 h 11608"/>
                <a:gd name="T58" fmla="*/ 19704 w 22448"/>
                <a:gd name="T59" fmla="*/ 11600 h 11608"/>
                <a:gd name="T60" fmla="*/ 18803 w 22448"/>
                <a:gd name="T61" fmla="*/ 11576 h 11608"/>
                <a:gd name="T62" fmla="*/ 17908 w 22448"/>
                <a:gd name="T63" fmla="*/ 11479 h 11608"/>
                <a:gd name="T64" fmla="*/ 16990 w 22448"/>
                <a:gd name="T65" fmla="*/ 11216 h 11608"/>
                <a:gd name="T66" fmla="*/ 16083 w 22448"/>
                <a:gd name="T67" fmla="*/ 10569 h 11608"/>
                <a:gd name="T68" fmla="*/ 15176 w 22448"/>
                <a:gd name="T69" fmla="*/ 9305 h 11608"/>
                <a:gd name="T70" fmla="*/ 14277 w 22448"/>
                <a:gd name="T71" fmla="*/ 7256 h 11608"/>
                <a:gd name="T72" fmla="*/ 13388 w 22448"/>
                <a:gd name="T73" fmla="*/ 4607 h 11608"/>
                <a:gd name="T74" fmla="*/ 12494 w 22448"/>
                <a:gd name="T75" fmla="*/ 1988 h 11608"/>
                <a:gd name="T76" fmla="*/ 11616 w 22448"/>
                <a:gd name="T77" fmla="*/ 341 h 11608"/>
                <a:gd name="T78" fmla="*/ 11207 w 22448"/>
                <a:gd name="T79" fmla="*/ 142 h 11608"/>
                <a:gd name="T80" fmla="*/ 10820 w 22448"/>
                <a:gd name="T81" fmla="*/ 354 h 11608"/>
                <a:gd name="T82" fmla="*/ 10179 w 22448"/>
                <a:gd name="T83" fmla="*/ 1452 h 11608"/>
                <a:gd name="T84" fmla="*/ 9285 w 22448"/>
                <a:gd name="T85" fmla="*/ 3911 h 11608"/>
                <a:gd name="T86" fmla="*/ 8388 w 22448"/>
                <a:gd name="T87" fmla="*/ 6640 h 11608"/>
                <a:gd name="T88" fmla="*/ 7497 w 22448"/>
                <a:gd name="T89" fmla="*/ 8865 h 11608"/>
                <a:gd name="T90" fmla="*/ 6590 w 22448"/>
                <a:gd name="T91" fmla="*/ 10321 h 11608"/>
                <a:gd name="T92" fmla="*/ 5682 w 22448"/>
                <a:gd name="T93" fmla="*/ 11096 h 11608"/>
                <a:gd name="T94" fmla="*/ 4765 w 22448"/>
                <a:gd name="T95" fmla="*/ 11439 h 11608"/>
                <a:gd name="T96" fmla="*/ 3870 w 22448"/>
                <a:gd name="T97" fmla="*/ 11560 h 11608"/>
                <a:gd name="T98" fmla="*/ 2968 w 22448"/>
                <a:gd name="T99" fmla="*/ 11600 h 11608"/>
                <a:gd name="T100" fmla="*/ 2080 w 22448"/>
                <a:gd name="T101" fmla="*/ 11608 h 11608"/>
                <a:gd name="T102" fmla="*/ 1184 w 22448"/>
                <a:gd name="T103" fmla="*/ 11608 h 11608"/>
                <a:gd name="T104" fmla="*/ 288 w 22448"/>
                <a:gd name="T105" fmla="*/ 11608 h 1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8" h="11608">
                  <a:moveTo>
                    <a:pt x="72" y="11464"/>
                  </a:moveTo>
                  <a:lnTo>
                    <a:pt x="288" y="11464"/>
                  </a:lnTo>
                  <a:lnTo>
                    <a:pt x="512" y="11464"/>
                  </a:lnTo>
                  <a:lnTo>
                    <a:pt x="736" y="11464"/>
                  </a:lnTo>
                  <a:lnTo>
                    <a:pt x="960" y="11464"/>
                  </a:lnTo>
                  <a:lnTo>
                    <a:pt x="1184" y="11464"/>
                  </a:lnTo>
                  <a:lnTo>
                    <a:pt x="1408" y="11464"/>
                  </a:lnTo>
                  <a:lnTo>
                    <a:pt x="1632" y="11464"/>
                  </a:lnTo>
                  <a:lnTo>
                    <a:pt x="1856" y="11464"/>
                  </a:lnTo>
                  <a:lnTo>
                    <a:pt x="2080" y="11464"/>
                  </a:lnTo>
                  <a:lnTo>
                    <a:pt x="2296" y="11464"/>
                  </a:lnTo>
                  <a:lnTo>
                    <a:pt x="2520" y="11464"/>
                  </a:lnTo>
                  <a:lnTo>
                    <a:pt x="2742" y="11457"/>
                  </a:lnTo>
                  <a:lnTo>
                    <a:pt x="2968" y="11456"/>
                  </a:lnTo>
                  <a:lnTo>
                    <a:pt x="3190" y="11449"/>
                  </a:lnTo>
                  <a:lnTo>
                    <a:pt x="3414" y="11441"/>
                  </a:lnTo>
                  <a:lnTo>
                    <a:pt x="3638" y="11433"/>
                  </a:lnTo>
                  <a:lnTo>
                    <a:pt x="3859" y="11417"/>
                  </a:lnTo>
                  <a:lnTo>
                    <a:pt x="4083" y="11401"/>
                  </a:lnTo>
                  <a:lnTo>
                    <a:pt x="4297" y="11377"/>
                  </a:lnTo>
                  <a:lnTo>
                    <a:pt x="4516" y="11338"/>
                  </a:lnTo>
                  <a:lnTo>
                    <a:pt x="4740" y="11298"/>
                  </a:lnTo>
                  <a:lnTo>
                    <a:pt x="4959" y="11243"/>
                  </a:lnTo>
                  <a:lnTo>
                    <a:pt x="5178" y="11172"/>
                  </a:lnTo>
                  <a:lnTo>
                    <a:pt x="5398" y="11085"/>
                  </a:lnTo>
                  <a:lnTo>
                    <a:pt x="5614" y="10969"/>
                  </a:lnTo>
                  <a:lnTo>
                    <a:pt x="5835" y="10835"/>
                  </a:lnTo>
                  <a:lnTo>
                    <a:pt x="6053" y="10671"/>
                  </a:lnTo>
                  <a:lnTo>
                    <a:pt x="6263" y="10469"/>
                  </a:lnTo>
                  <a:lnTo>
                    <a:pt x="6483" y="10224"/>
                  </a:lnTo>
                  <a:lnTo>
                    <a:pt x="6704" y="9940"/>
                  </a:lnTo>
                  <a:lnTo>
                    <a:pt x="6925" y="9616"/>
                  </a:lnTo>
                  <a:lnTo>
                    <a:pt x="7146" y="9236"/>
                  </a:lnTo>
                  <a:lnTo>
                    <a:pt x="7368" y="8800"/>
                  </a:lnTo>
                  <a:lnTo>
                    <a:pt x="7591" y="8322"/>
                  </a:lnTo>
                  <a:lnTo>
                    <a:pt x="7814" y="7789"/>
                  </a:lnTo>
                  <a:lnTo>
                    <a:pt x="8037" y="7207"/>
                  </a:lnTo>
                  <a:lnTo>
                    <a:pt x="8253" y="6593"/>
                  </a:lnTo>
                  <a:lnTo>
                    <a:pt x="8476" y="5937"/>
                  </a:lnTo>
                  <a:lnTo>
                    <a:pt x="8700" y="5258"/>
                  </a:lnTo>
                  <a:lnTo>
                    <a:pt x="8924" y="4562"/>
                  </a:lnTo>
                  <a:lnTo>
                    <a:pt x="9148" y="3866"/>
                  </a:lnTo>
                  <a:lnTo>
                    <a:pt x="9372" y="3194"/>
                  </a:lnTo>
                  <a:lnTo>
                    <a:pt x="9596" y="2545"/>
                  </a:lnTo>
                  <a:lnTo>
                    <a:pt x="9821" y="1936"/>
                  </a:lnTo>
                  <a:lnTo>
                    <a:pt x="10046" y="1397"/>
                  </a:lnTo>
                  <a:lnTo>
                    <a:pt x="10263" y="923"/>
                  </a:lnTo>
                  <a:lnTo>
                    <a:pt x="10491" y="540"/>
                  </a:lnTo>
                  <a:lnTo>
                    <a:pt x="10720" y="251"/>
                  </a:lnTo>
                  <a:cubicBezTo>
                    <a:pt x="10724" y="247"/>
                    <a:pt x="10728" y="243"/>
                    <a:pt x="10733" y="239"/>
                  </a:cubicBezTo>
                  <a:lnTo>
                    <a:pt x="10957" y="71"/>
                  </a:lnTo>
                  <a:cubicBezTo>
                    <a:pt x="10965" y="65"/>
                    <a:pt x="10974" y="61"/>
                    <a:pt x="10983" y="59"/>
                  </a:cubicBezTo>
                  <a:lnTo>
                    <a:pt x="11207" y="3"/>
                  </a:lnTo>
                  <a:cubicBezTo>
                    <a:pt x="11218" y="0"/>
                    <a:pt x="11230" y="0"/>
                    <a:pt x="11242" y="3"/>
                  </a:cubicBezTo>
                  <a:lnTo>
                    <a:pt x="11466" y="59"/>
                  </a:lnTo>
                  <a:cubicBezTo>
                    <a:pt x="11475" y="61"/>
                    <a:pt x="11484" y="65"/>
                    <a:pt x="11492" y="71"/>
                  </a:cubicBezTo>
                  <a:lnTo>
                    <a:pt x="11716" y="239"/>
                  </a:lnTo>
                  <a:cubicBezTo>
                    <a:pt x="11721" y="243"/>
                    <a:pt x="11725" y="247"/>
                    <a:pt x="11729" y="251"/>
                  </a:cubicBezTo>
                  <a:lnTo>
                    <a:pt x="11953" y="531"/>
                  </a:lnTo>
                  <a:lnTo>
                    <a:pt x="12182" y="916"/>
                  </a:lnTo>
                  <a:lnTo>
                    <a:pt x="12402" y="1395"/>
                  </a:lnTo>
                  <a:lnTo>
                    <a:pt x="12627" y="1933"/>
                  </a:lnTo>
                  <a:lnTo>
                    <a:pt x="12852" y="2544"/>
                  </a:lnTo>
                  <a:lnTo>
                    <a:pt x="13077" y="3193"/>
                  </a:lnTo>
                  <a:lnTo>
                    <a:pt x="13301" y="3866"/>
                  </a:lnTo>
                  <a:lnTo>
                    <a:pt x="13525" y="4562"/>
                  </a:lnTo>
                  <a:lnTo>
                    <a:pt x="13749" y="5258"/>
                  </a:lnTo>
                  <a:lnTo>
                    <a:pt x="13973" y="5938"/>
                  </a:lnTo>
                  <a:lnTo>
                    <a:pt x="14197" y="6593"/>
                  </a:lnTo>
                  <a:lnTo>
                    <a:pt x="14412" y="7209"/>
                  </a:lnTo>
                  <a:lnTo>
                    <a:pt x="14636" y="7791"/>
                  </a:lnTo>
                  <a:lnTo>
                    <a:pt x="14859" y="8325"/>
                  </a:lnTo>
                  <a:lnTo>
                    <a:pt x="15082" y="8802"/>
                  </a:lnTo>
                  <a:lnTo>
                    <a:pt x="15305" y="9240"/>
                  </a:lnTo>
                  <a:lnTo>
                    <a:pt x="15527" y="9620"/>
                  </a:lnTo>
                  <a:lnTo>
                    <a:pt x="15748" y="9944"/>
                  </a:lnTo>
                  <a:lnTo>
                    <a:pt x="15969" y="10228"/>
                  </a:lnTo>
                  <a:lnTo>
                    <a:pt x="16190" y="10472"/>
                  </a:lnTo>
                  <a:lnTo>
                    <a:pt x="16402" y="10677"/>
                  </a:lnTo>
                  <a:lnTo>
                    <a:pt x="16620" y="10839"/>
                  </a:lnTo>
                  <a:lnTo>
                    <a:pt x="16838" y="10971"/>
                  </a:lnTo>
                  <a:lnTo>
                    <a:pt x="17058" y="11089"/>
                  </a:lnTo>
                  <a:lnTo>
                    <a:pt x="17275" y="11173"/>
                  </a:lnTo>
                  <a:lnTo>
                    <a:pt x="17495" y="11244"/>
                  </a:lnTo>
                  <a:lnTo>
                    <a:pt x="17714" y="11299"/>
                  </a:lnTo>
                  <a:lnTo>
                    <a:pt x="17933" y="11338"/>
                  </a:lnTo>
                  <a:lnTo>
                    <a:pt x="18157" y="11378"/>
                  </a:lnTo>
                  <a:lnTo>
                    <a:pt x="18368" y="11401"/>
                  </a:lnTo>
                  <a:lnTo>
                    <a:pt x="18590" y="11417"/>
                  </a:lnTo>
                  <a:lnTo>
                    <a:pt x="18814" y="11433"/>
                  </a:lnTo>
                  <a:lnTo>
                    <a:pt x="19035" y="11441"/>
                  </a:lnTo>
                  <a:lnTo>
                    <a:pt x="19259" y="11449"/>
                  </a:lnTo>
                  <a:lnTo>
                    <a:pt x="19483" y="11457"/>
                  </a:lnTo>
                  <a:lnTo>
                    <a:pt x="19704" y="11456"/>
                  </a:lnTo>
                  <a:lnTo>
                    <a:pt x="19931" y="11465"/>
                  </a:lnTo>
                  <a:lnTo>
                    <a:pt x="20152" y="11464"/>
                  </a:lnTo>
                  <a:lnTo>
                    <a:pt x="20368" y="11464"/>
                  </a:lnTo>
                  <a:lnTo>
                    <a:pt x="20592" y="11464"/>
                  </a:lnTo>
                  <a:lnTo>
                    <a:pt x="20816" y="11464"/>
                  </a:lnTo>
                  <a:lnTo>
                    <a:pt x="21040" y="11464"/>
                  </a:lnTo>
                  <a:lnTo>
                    <a:pt x="21264" y="11464"/>
                  </a:lnTo>
                  <a:lnTo>
                    <a:pt x="21488" y="11464"/>
                  </a:lnTo>
                  <a:lnTo>
                    <a:pt x="21712" y="11464"/>
                  </a:lnTo>
                  <a:lnTo>
                    <a:pt x="21936" y="11464"/>
                  </a:lnTo>
                  <a:lnTo>
                    <a:pt x="22160" y="11464"/>
                  </a:lnTo>
                  <a:lnTo>
                    <a:pt x="22376" y="11464"/>
                  </a:lnTo>
                  <a:cubicBezTo>
                    <a:pt x="22416" y="11464"/>
                    <a:pt x="22448" y="11497"/>
                    <a:pt x="22448" y="11536"/>
                  </a:cubicBezTo>
                  <a:cubicBezTo>
                    <a:pt x="22448" y="11576"/>
                    <a:pt x="22416" y="11608"/>
                    <a:pt x="22376" y="11608"/>
                  </a:cubicBezTo>
                  <a:lnTo>
                    <a:pt x="22160" y="11608"/>
                  </a:lnTo>
                  <a:lnTo>
                    <a:pt x="21936" y="11608"/>
                  </a:lnTo>
                  <a:lnTo>
                    <a:pt x="21712" y="11608"/>
                  </a:lnTo>
                  <a:lnTo>
                    <a:pt x="21488" y="11608"/>
                  </a:lnTo>
                  <a:lnTo>
                    <a:pt x="21264" y="11608"/>
                  </a:lnTo>
                  <a:lnTo>
                    <a:pt x="21040" y="11608"/>
                  </a:lnTo>
                  <a:lnTo>
                    <a:pt x="20816" y="11608"/>
                  </a:lnTo>
                  <a:lnTo>
                    <a:pt x="20592" y="11608"/>
                  </a:lnTo>
                  <a:lnTo>
                    <a:pt x="20368" y="11608"/>
                  </a:lnTo>
                  <a:lnTo>
                    <a:pt x="20152" y="11608"/>
                  </a:lnTo>
                  <a:lnTo>
                    <a:pt x="19926" y="11608"/>
                  </a:lnTo>
                  <a:lnTo>
                    <a:pt x="19704" y="11600"/>
                  </a:lnTo>
                  <a:lnTo>
                    <a:pt x="19478" y="11600"/>
                  </a:lnTo>
                  <a:lnTo>
                    <a:pt x="19254" y="11592"/>
                  </a:lnTo>
                  <a:lnTo>
                    <a:pt x="19030" y="11584"/>
                  </a:lnTo>
                  <a:lnTo>
                    <a:pt x="18803" y="11576"/>
                  </a:lnTo>
                  <a:lnTo>
                    <a:pt x="18579" y="11560"/>
                  </a:lnTo>
                  <a:lnTo>
                    <a:pt x="18353" y="11544"/>
                  </a:lnTo>
                  <a:lnTo>
                    <a:pt x="18132" y="11519"/>
                  </a:lnTo>
                  <a:lnTo>
                    <a:pt x="17908" y="11479"/>
                  </a:lnTo>
                  <a:lnTo>
                    <a:pt x="17679" y="11438"/>
                  </a:lnTo>
                  <a:lnTo>
                    <a:pt x="17450" y="11381"/>
                  </a:lnTo>
                  <a:lnTo>
                    <a:pt x="17222" y="11307"/>
                  </a:lnTo>
                  <a:lnTo>
                    <a:pt x="16990" y="11216"/>
                  </a:lnTo>
                  <a:lnTo>
                    <a:pt x="16763" y="11094"/>
                  </a:lnTo>
                  <a:lnTo>
                    <a:pt x="16533" y="10954"/>
                  </a:lnTo>
                  <a:lnTo>
                    <a:pt x="16303" y="10780"/>
                  </a:lnTo>
                  <a:lnTo>
                    <a:pt x="16083" y="10569"/>
                  </a:lnTo>
                  <a:lnTo>
                    <a:pt x="15856" y="10317"/>
                  </a:lnTo>
                  <a:lnTo>
                    <a:pt x="15629" y="10025"/>
                  </a:lnTo>
                  <a:lnTo>
                    <a:pt x="15402" y="9693"/>
                  </a:lnTo>
                  <a:lnTo>
                    <a:pt x="15176" y="9305"/>
                  </a:lnTo>
                  <a:lnTo>
                    <a:pt x="14951" y="8863"/>
                  </a:lnTo>
                  <a:lnTo>
                    <a:pt x="14726" y="8380"/>
                  </a:lnTo>
                  <a:lnTo>
                    <a:pt x="14501" y="7842"/>
                  </a:lnTo>
                  <a:lnTo>
                    <a:pt x="14277" y="7256"/>
                  </a:lnTo>
                  <a:lnTo>
                    <a:pt x="14060" y="6640"/>
                  </a:lnTo>
                  <a:lnTo>
                    <a:pt x="13836" y="5983"/>
                  </a:lnTo>
                  <a:lnTo>
                    <a:pt x="13612" y="5303"/>
                  </a:lnTo>
                  <a:lnTo>
                    <a:pt x="13388" y="4607"/>
                  </a:lnTo>
                  <a:lnTo>
                    <a:pt x="13164" y="3911"/>
                  </a:lnTo>
                  <a:lnTo>
                    <a:pt x="12940" y="3240"/>
                  </a:lnTo>
                  <a:lnTo>
                    <a:pt x="12717" y="2593"/>
                  </a:lnTo>
                  <a:lnTo>
                    <a:pt x="12494" y="1988"/>
                  </a:lnTo>
                  <a:lnTo>
                    <a:pt x="12271" y="1454"/>
                  </a:lnTo>
                  <a:lnTo>
                    <a:pt x="12059" y="989"/>
                  </a:lnTo>
                  <a:lnTo>
                    <a:pt x="11840" y="621"/>
                  </a:lnTo>
                  <a:lnTo>
                    <a:pt x="11616" y="341"/>
                  </a:lnTo>
                  <a:lnTo>
                    <a:pt x="11629" y="354"/>
                  </a:lnTo>
                  <a:lnTo>
                    <a:pt x="11405" y="186"/>
                  </a:lnTo>
                  <a:lnTo>
                    <a:pt x="11431" y="198"/>
                  </a:lnTo>
                  <a:lnTo>
                    <a:pt x="11207" y="142"/>
                  </a:lnTo>
                  <a:lnTo>
                    <a:pt x="11242" y="142"/>
                  </a:lnTo>
                  <a:lnTo>
                    <a:pt x="11018" y="198"/>
                  </a:lnTo>
                  <a:lnTo>
                    <a:pt x="11044" y="186"/>
                  </a:lnTo>
                  <a:lnTo>
                    <a:pt x="10820" y="354"/>
                  </a:lnTo>
                  <a:lnTo>
                    <a:pt x="10833" y="341"/>
                  </a:lnTo>
                  <a:lnTo>
                    <a:pt x="10614" y="613"/>
                  </a:lnTo>
                  <a:lnTo>
                    <a:pt x="10394" y="982"/>
                  </a:lnTo>
                  <a:lnTo>
                    <a:pt x="10179" y="1452"/>
                  </a:lnTo>
                  <a:lnTo>
                    <a:pt x="9956" y="1985"/>
                  </a:lnTo>
                  <a:lnTo>
                    <a:pt x="9733" y="2592"/>
                  </a:lnTo>
                  <a:lnTo>
                    <a:pt x="9509" y="3239"/>
                  </a:lnTo>
                  <a:lnTo>
                    <a:pt x="9285" y="3911"/>
                  </a:lnTo>
                  <a:lnTo>
                    <a:pt x="9061" y="4607"/>
                  </a:lnTo>
                  <a:lnTo>
                    <a:pt x="8837" y="5303"/>
                  </a:lnTo>
                  <a:lnTo>
                    <a:pt x="8613" y="5984"/>
                  </a:lnTo>
                  <a:lnTo>
                    <a:pt x="8388" y="6640"/>
                  </a:lnTo>
                  <a:lnTo>
                    <a:pt x="8172" y="7258"/>
                  </a:lnTo>
                  <a:lnTo>
                    <a:pt x="7947" y="7844"/>
                  </a:lnTo>
                  <a:lnTo>
                    <a:pt x="7722" y="8383"/>
                  </a:lnTo>
                  <a:lnTo>
                    <a:pt x="7497" y="8865"/>
                  </a:lnTo>
                  <a:lnTo>
                    <a:pt x="7271" y="9309"/>
                  </a:lnTo>
                  <a:lnTo>
                    <a:pt x="7044" y="9697"/>
                  </a:lnTo>
                  <a:lnTo>
                    <a:pt x="6817" y="10029"/>
                  </a:lnTo>
                  <a:lnTo>
                    <a:pt x="6590" y="10321"/>
                  </a:lnTo>
                  <a:lnTo>
                    <a:pt x="6362" y="10572"/>
                  </a:lnTo>
                  <a:lnTo>
                    <a:pt x="6140" y="10786"/>
                  </a:lnTo>
                  <a:lnTo>
                    <a:pt x="5910" y="10958"/>
                  </a:lnTo>
                  <a:lnTo>
                    <a:pt x="5682" y="11096"/>
                  </a:lnTo>
                  <a:lnTo>
                    <a:pt x="5451" y="11219"/>
                  </a:lnTo>
                  <a:lnTo>
                    <a:pt x="5223" y="11309"/>
                  </a:lnTo>
                  <a:lnTo>
                    <a:pt x="4994" y="11382"/>
                  </a:lnTo>
                  <a:lnTo>
                    <a:pt x="4765" y="11439"/>
                  </a:lnTo>
                  <a:lnTo>
                    <a:pt x="4541" y="11479"/>
                  </a:lnTo>
                  <a:lnTo>
                    <a:pt x="4312" y="11520"/>
                  </a:lnTo>
                  <a:lnTo>
                    <a:pt x="4094" y="11544"/>
                  </a:lnTo>
                  <a:lnTo>
                    <a:pt x="3870" y="11560"/>
                  </a:lnTo>
                  <a:lnTo>
                    <a:pt x="3643" y="11576"/>
                  </a:lnTo>
                  <a:lnTo>
                    <a:pt x="3419" y="11584"/>
                  </a:lnTo>
                  <a:lnTo>
                    <a:pt x="3195" y="11592"/>
                  </a:lnTo>
                  <a:lnTo>
                    <a:pt x="2968" y="11600"/>
                  </a:lnTo>
                  <a:lnTo>
                    <a:pt x="2747" y="11600"/>
                  </a:lnTo>
                  <a:lnTo>
                    <a:pt x="2520" y="11608"/>
                  </a:lnTo>
                  <a:lnTo>
                    <a:pt x="2296" y="11608"/>
                  </a:lnTo>
                  <a:lnTo>
                    <a:pt x="2080" y="11608"/>
                  </a:lnTo>
                  <a:lnTo>
                    <a:pt x="1856" y="11608"/>
                  </a:lnTo>
                  <a:lnTo>
                    <a:pt x="1632" y="11608"/>
                  </a:lnTo>
                  <a:lnTo>
                    <a:pt x="1408" y="11608"/>
                  </a:lnTo>
                  <a:lnTo>
                    <a:pt x="1184" y="11608"/>
                  </a:lnTo>
                  <a:lnTo>
                    <a:pt x="960" y="11608"/>
                  </a:lnTo>
                  <a:lnTo>
                    <a:pt x="736" y="11608"/>
                  </a:lnTo>
                  <a:lnTo>
                    <a:pt x="512" y="11608"/>
                  </a:lnTo>
                  <a:lnTo>
                    <a:pt x="288" y="11608"/>
                  </a:lnTo>
                  <a:lnTo>
                    <a:pt x="72" y="11608"/>
                  </a:lnTo>
                  <a:cubicBezTo>
                    <a:pt x="33" y="11608"/>
                    <a:pt x="0" y="11576"/>
                    <a:pt x="0" y="11536"/>
                  </a:cubicBezTo>
                  <a:cubicBezTo>
                    <a:pt x="0" y="11497"/>
                    <a:pt x="33" y="11464"/>
                    <a:pt x="72" y="11464"/>
                  </a:cubicBezTo>
                  <a:close/>
                </a:path>
              </a:pathLst>
            </a:custGeom>
            <a:solidFill>
              <a:srgbClr val="FF0000"/>
            </a:solidFill>
            <a:ln w="19050" cap="flat">
              <a:solidFill>
                <a:srgbClr val="FAB71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4888680" y="4153786"/>
            <a:ext cx="2418158" cy="0"/>
          </a:xfrm>
          <a:prstGeom prst="line">
            <a:avLst/>
          </a:prstGeom>
          <a:ln w="1905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5604386" y="4104192"/>
            <a:ext cx="350726" cy="100708"/>
            <a:chOff x="5604386" y="4104192"/>
            <a:chExt cx="350726" cy="100708"/>
          </a:xfrm>
        </p:grpSpPr>
        <p:sp>
          <p:nvSpPr>
            <p:cNvPr id="58" name="타원 57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61589" y="4104191"/>
            <a:ext cx="350726" cy="100708"/>
            <a:chOff x="5604386" y="4104192"/>
            <a:chExt cx="350726" cy="100708"/>
          </a:xfrm>
          <a:solidFill>
            <a:srgbClr val="E82D22"/>
          </a:solidFill>
        </p:grpSpPr>
        <p:sp>
          <p:nvSpPr>
            <p:cNvPr id="66" name="타원 65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516410" y="4104190"/>
            <a:ext cx="350726" cy="100708"/>
            <a:chOff x="5604386" y="4104192"/>
            <a:chExt cx="350726" cy="100708"/>
          </a:xfrm>
          <a:solidFill>
            <a:srgbClr val="AB3760"/>
          </a:solidFill>
        </p:grpSpPr>
        <p:sp>
          <p:nvSpPr>
            <p:cNvPr id="72" name="타원 71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273373" y="4106570"/>
            <a:ext cx="350726" cy="100708"/>
            <a:chOff x="5604386" y="4104192"/>
            <a:chExt cx="350726" cy="100708"/>
          </a:xfrm>
          <a:solidFill>
            <a:srgbClr val="FAB718"/>
          </a:solidFill>
        </p:grpSpPr>
        <p:sp>
          <p:nvSpPr>
            <p:cNvPr id="78" name="타원 77"/>
            <p:cNvSpPr/>
            <p:nvPr/>
          </p:nvSpPr>
          <p:spPr>
            <a:xfrm>
              <a:off x="5604386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5675821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5730588" y="4106578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5792498" y="410419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5856790" y="410419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/>
          <p:cNvSpPr/>
          <p:nvPr/>
        </p:nvSpPr>
        <p:spPr>
          <a:xfrm>
            <a:off x="6914514" y="4101059"/>
            <a:ext cx="98322" cy="98322"/>
          </a:xfrm>
          <a:prstGeom prst="ellipse">
            <a:avLst/>
          </a:prstGeom>
          <a:solidFill>
            <a:srgbClr val="AB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060702" y="4104190"/>
            <a:ext cx="98322" cy="98322"/>
          </a:xfrm>
          <a:prstGeom prst="ellipse">
            <a:avLst/>
          </a:prstGeom>
          <a:solidFill>
            <a:srgbClr val="AB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5018116" y="4105875"/>
            <a:ext cx="98322" cy="98322"/>
          </a:xfrm>
          <a:prstGeom prst="ellipse">
            <a:avLst/>
          </a:prstGeom>
          <a:solidFill>
            <a:srgbClr val="FAB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174448" y="4106571"/>
            <a:ext cx="98322" cy="98322"/>
          </a:xfrm>
          <a:prstGeom prst="ellipse">
            <a:avLst/>
          </a:prstGeom>
          <a:solidFill>
            <a:srgbClr val="FAB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379277" y="4104190"/>
            <a:ext cx="98322" cy="98322"/>
          </a:xfrm>
          <a:prstGeom prst="ellipse">
            <a:avLst/>
          </a:prstGeom>
          <a:solidFill>
            <a:srgbClr val="F47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956807" y="4104190"/>
            <a:ext cx="98322" cy="98322"/>
          </a:xfrm>
          <a:prstGeom prst="ellipse">
            <a:avLst/>
          </a:prstGeom>
          <a:solidFill>
            <a:srgbClr val="FAB7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337673" y="4104190"/>
            <a:ext cx="98322" cy="98322"/>
          </a:xfrm>
          <a:prstGeom prst="ellipse">
            <a:avLst/>
          </a:prstGeom>
          <a:solidFill>
            <a:srgbClr val="AB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507423" y="2745158"/>
            <a:ext cx="0" cy="1216447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FAB718"/>
            </a:solidFill>
            <a:prstDash val="sysDot"/>
            <a:bevel/>
            <a:headEnd/>
            <a:tailEnd/>
          </a:ln>
        </p:spPr>
      </p:cxnSp>
      <p:cxnSp>
        <p:nvCxnSpPr>
          <p:cNvPr id="100" name="직선 연결선 99"/>
          <p:cNvCxnSpPr/>
          <p:nvPr/>
        </p:nvCxnSpPr>
        <p:spPr>
          <a:xfrm>
            <a:off x="6685440" y="3054350"/>
            <a:ext cx="0" cy="902675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AB3760"/>
            </a:solidFill>
            <a:prstDash val="sysDot"/>
            <a:bevel/>
            <a:headEnd/>
            <a:tailEnd/>
          </a:ln>
        </p:spPr>
      </p:cxnSp>
      <p:cxnSp>
        <p:nvCxnSpPr>
          <p:cNvPr id="102" name="직선 연결선 101"/>
          <p:cNvCxnSpPr>
            <a:endCxn id="54" idx="49"/>
          </p:cNvCxnSpPr>
          <p:nvPr/>
        </p:nvCxnSpPr>
        <p:spPr>
          <a:xfrm>
            <a:off x="6227763" y="3331438"/>
            <a:ext cx="0" cy="640616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E82D22"/>
            </a:solidFill>
            <a:prstDash val="sysDot"/>
            <a:bevel/>
            <a:headEnd/>
            <a:tailEnd/>
          </a:ln>
        </p:spPr>
      </p:cxnSp>
      <p:cxnSp>
        <p:nvCxnSpPr>
          <p:cNvPr id="104" name="직선 연결선 103"/>
          <p:cNvCxnSpPr/>
          <p:nvPr/>
        </p:nvCxnSpPr>
        <p:spPr>
          <a:xfrm>
            <a:off x="5798197" y="3634294"/>
            <a:ext cx="0" cy="322261"/>
          </a:xfrm>
          <a:prstGeom prst="line">
            <a:avLst/>
          </a:prstGeom>
          <a:solidFill>
            <a:srgbClr val="FF0000"/>
          </a:solidFill>
          <a:ln w="19050" cap="flat">
            <a:solidFill>
              <a:srgbClr val="F47D1F"/>
            </a:solidFill>
            <a:prstDash val="sysDot"/>
            <a:bevel/>
            <a:headEnd/>
            <a:tailEnd/>
          </a:ln>
        </p:spPr>
      </p:cxnSp>
      <p:sp>
        <p:nvSpPr>
          <p:cNvPr id="108" name="타원 107"/>
          <p:cNvSpPr/>
          <p:nvPr/>
        </p:nvSpPr>
        <p:spPr>
          <a:xfrm>
            <a:off x="5330358" y="4108953"/>
            <a:ext cx="98322" cy="98322"/>
          </a:xfrm>
          <a:prstGeom prst="ellipse">
            <a:avLst/>
          </a:prstGeom>
          <a:solidFill>
            <a:srgbClr val="F47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/>
          <p:cNvGrpSpPr/>
          <p:nvPr/>
        </p:nvGrpSpPr>
        <p:grpSpPr>
          <a:xfrm>
            <a:off x="6855002" y="2598964"/>
            <a:ext cx="480349" cy="101153"/>
            <a:chOff x="6855002" y="2553244"/>
            <a:chExt cx="480349" cy="101153"/>
          </a:xfrm>
        </p:grpSpPr>
        <p:sp>
          <p:nvSpPr>
            <p:cNvPr id="107" name="타원 106"/>
            <p:cNvSpPr/>
            <p:nvPr/>
          </p:nvSpPr>
          <p:spPr>
            <a:xfrm>
              <a:off x="6855002" y="2556075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983909" y="2553244"/>
              <a:ext cx="98322" cy="98322"/>
            </a:xfrm>
            <a:prstGeom prst="ellipse">
              <a:avLst/>
            </a:prstGeom>
            <a:solidFill>
              <a:srgbClr val="F47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7112158" y="2555325"/>
              <a:ext cx="98322" cy="98322"/>
            </a:xfrm>
            <a:prstGeom prst="ellipse">
              <a:avLst/>
            </a:prstGeom>
            <a:solidFill>
              <a:srgbClr val="E82D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237029" y="2555325"/>
              <a:ext cx="98322" cy="98322"/>
            </a:xfrm>
            <a:prstGeom prst="ellipse">
              <a:avLst/>
            </a:prstGeom>
            <a:solidFill>
              <a:srgbClr val="AB3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5101229" y="258811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 smtClean="0">
                <a:solidFill>
                  <a:prstClr val="white"/>
                </a:solidFill>
              </a:rPr>
              <a:t>1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5652564" y="323654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>
                <a:solidFill>
                  <a:prstClr val="white"/>
                </a:solidFill>
              </a:rPr>
              <a:t>2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942609" y="296210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 smtClean="0">
                <a:solidFill>
                  <a:prstClr val="white"/>
                </a:solidFill>
              </a:rPr>
              <a:t>3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310875" y="2739444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</a:rPr>
              <a:t>µ</a:t>
            </a:r>
            <a:r>
              <a:rPr lang="en-US" altLang="ko-KR" sz="1050" dirty="0">
                <a:solidFill>
                  <a:prstClr val="white"/>
                </a:solidFill>
              </a:rPr>
              <a:t>4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20883" y="2528944"/>
            <a:ext cx="6110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prstClr val="white"/>
                </a:solidFill>
              </a:rPr>
              <a:t>Clusters </a:t>
            </a:r>
            <a:endParaRPr lang="ko-KR" altLang="en-US" sz="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604311" y="2622915"/>
            <a:ext cx="1630133" cy="1397376"/>
            <a:chOff x="8210299" y="2552281"/>
            <a:chExt cx="1630133" cy="1556673"/>
          </a:xfrm>
        </p:grpSpPr>
        <p:cxnSp>
          <p:nvCxnSpPr>
            <p:cNvPr id="98" name="직선 연결선 97"/>
            <p:cNvCxnSpPr/>
            <p:nvPr/>
          </p:nvCxnSpPr>
          <p:spPr>
            <a:xfrm flipV="1">
              <a:off x="8210299" y="2552281"/>
              <a:ext cx="0" cy="1556673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 flipV="1">
              <a:off x="9025366" y="3293887"/>
              <a:ext cx="0" cy="1630133"/>
            </a:xfrm>
            <a:prstGeom prst="line">
              <a:avLst/>
            </a:prstGeom>
            <a:ln w="19050">
              <a:solidFill>
                <a:schemeClr val="bg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직사각형 100"/>
          <p:cNvSpPr/>
          <p:nvPr/>
        </p:nvSpPr>
        <p:spPr>
          <a:xfrm>
            <a:off x="8996110" y="4056179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Feature A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 rot="16200000">
            <a:off x="8024363" y="3197331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Feature B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800190" y="2860103"/>
            <a:ext cx="508309" cy="548955"/>
            <a:chOff x="8924020" y="2941069"/>
            <a:chExt cx="508309" cy="548955"/>
          </a:xfrm>
        </p:grpSpPr>
        <p:sp>
          <p:nvSpPr>
            <p:cNvPr id="105" name="타원 104"/>
            <p:cNvSpPr/>
            <p:nvPr/>
          </p:nvSpPr>
          <p:spPr>
            <a:xfrm>
              <a:off x="8924020" y="2941069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9088695" y="3008784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9125240" y="3171259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9300442" y="2950656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334007" y="3245987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946949" y="3241397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102693" y="3391702"/>
              <a:ext cx="98322" cy="98322"/>
            </a:xfrm>
            <a:prstGeom prst="ellipse">
              <a:avLst/>
            </a:prstGeom>
            <a:solidFill>
              <a:srgbClr val="FAB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 rot="3974425">
            <a:off x="9566783" y="3340385"/>
            <a:ext cx="488177" cy="569884"/>
            <a:chOff x="8924020" y="2920140"/>
            <a:chExt cx="488177" cy="569884"/>
          </a:xfrm>
          <a:solidFill>
            <a:srgbClr val="AB3760"/>
          </a:solidFill>
        </p:grpSpPr>
        <p:sp>
          <p:nvSpPr>
            <p:cNvPr id="123" name="타원 122"/>
            <p:cNvSpPr/>
            <p:nvPr/>
          </p:nvSpPr>
          <p:spPr>
            <a:xfrm>
              <a:off x="8924020" y="2941069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9088695" y="3008784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125240" y="3171259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313875" y="2920140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9299134" y="3230636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946949" y="3241397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9102693" y="3391702"/>
              <a:ext cx="98322" cy="983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직선 연결선 129"/>
          <p:cNvCxnSpPr/>
          <p:nvPr/>
        </p:nvCxnSpPr>
        <p:spPr>
          <a:xfrm>
            <a:off x="9298974" y="3258753"/>
            <a:ext cx="321276" cy="202682"/>
          </a:xfrm>
          <a:prstGeom prst="line">
            <a:avLst/>
          </a:prstGeom>
          <a:ln w="1905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9643044" y="3695163"/>
            <a:ext cx="418789" cy="6903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9752426" y="2622916"/>
            <a:ext cx="252767" cy="0"/>
          </a:xfrm>
          <a:prstGeom prst="line">
            <a:avLst/>
          </a:prstGeom>
          <a:ln w="1905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9764159" y="2742076"/>
            <a:ext cx="252767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9995983" y="2509460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prstClr val="white"/>
                </a:solidFill>
              </a:rPr>
              <a:t>Inter cluster</a:t>
            </a:r>
          </a:p>
          <a:p>
            <a:r>
              <a:rPr lang="en-US" altLang="ko-KR" sz="800" b="1" dirty="0" smtClean="0">
                <a:solidFill>
                  <a:prstClr val="white"/>
                </a:solidFill>
              </a:rPr>
              <a:t>Intra cluster</a:t>
            </a:r>
            <a:endParaRPr lang="ko-KR" altLang="en-US" sz="800" b="1" dirty="0"/>
          </a:p>
        </p:txBody>
      </p:sp>
      <p:sp>
        <p:nvSpPr>
          <p:cNvPr id="132" name="오각형 131"/>
          <p:cNvSpPr/>
          <p:nvPr/>
        </p:nvSpPr>
        <p:spPr>
          <a:xfrm>
            <a:off x="1406299" y="2983117"/>
            <a:ext cx="657742" cy="714916"/>
          </a:xfrm>
          <a:prstGeom prst="homePlat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 석 기 법 </a:t>
            </a:r>
            <a:r>
              <a:rPr lang="en-US" altLang="ko-KR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제 </a:t>
            </a:r>
            <a:r>
              <a:rPr lang="en-US" altLang="ko-KR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2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98079" y="5037188"/>
            <a:ext cx="1510004" cy="1243817"/>
            <a:chOff x="6630909" y="662903"/>
            <a:chExt cx="3111334" cy="2968622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6633556" y="3629846"/>
              <a:ext cx="31086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6630909" y="662903"/>
              <a:ext cx="0" cy="2968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2282311" y="6331506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주성분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1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 rot="16200000">
            <a:off x="898287" y="5262797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주성분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2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 rot="16200000">
            <a:off x="1381724" y="5379323"/>
            <a:ext cx="610522" cy="2140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831634" y="5918173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992518" y="6082584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62655" y="6106498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92518" y="5825137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73336" y="5263345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434221" y="5427757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103242" y="5286310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36053" y="5843440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345551" y="5234683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667075" y="6031765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490363" y="6149251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888502" y="5829855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298654" y="5327945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364201" y="5393492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933672" y="5946183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999221" y="6011730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61960" y="5755496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827507" y="5821044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893056" y="5886592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730674" y="5040429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701602" y="5908987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315762" y="5201368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381311" y="5266916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898245" y="6105630"/>
            <a:ext cx="56346" cy="563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026094" y="5073463"/>
            <a:ext cx="532811" cy="520982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536992" y="5694510"/>
            <a:ext cx="532811" cy="520982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013765" y="5233137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710903" y="5315564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35765" y="5750321"/>
            <a:ext cx="448764" cy="438801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803432" y="2114235"/>
            <a:ext cx="3095673" cy="2201539"/>
            <a:chOff x="803432" y="2114235"/>
            <a:chExt cx="3095673" cy="2201539"/>
          </a:xfrm>
        </p:grpSpPr>
        <p:grpSp>
          <p:nvGrpSpPr>
            <p:cNvPr id="16" name="그룹 15"/>
            <p:cNvGrpSpPr/>
            <p:nvPr/>
          </p:nvGrpSpPr>
          <p:grpSpPr>
            <a:xfrm>
              <a:off x="803432" y="2456104"/>
              <a:ext cx="2984911" cy="1513079"/>
              <a:chOff x="1059934" y="2095500"/>
              <a:chExt cx="10145092" cy="3222540"/>
            </a:xfrm>
          </p:grpSpPr>
          <p:graphicFrame>
            <p:nvGraphicFramePr>
              <p:cNvPr id="23" name="차트 22">
                <a:extLst>
                  <a:ext uri="{FF2B5EF4-FFF2-40B4-BE49-F238E27FC236}">
                    <a16:creationId xmlns:a16="http://schemas.microsoft.com/office/drawing/2014/main" id="{DE9E9F55-2344-49D3-8325-DD6E6DEDC5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70585035"/>
                  </p:ext>
                </p:extLst>
              </p:nvPr>
            </p:nvGraphicFramePr>
            <p:xfrm>
              <a:off x="1059934" y="2095500"/>
              <a:ext cx="10145092" cy="32225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3" name="직사각형 32"/>
              <p:cNvSpPr/>
              <p:nvPr/>
            </p:nvSpPr>
            <p:spPr>
              <a:xfrm>
                <a:off x="8624065" y="2147793"/>
                <a:ext cx="1924247" cy="2992857"/>
              </a:xfrm>
              <a:prstGeom prst="rect">
                <a:avLst/>
              </a:prstGeom>
              <a:noFill/>
              <a:ln w="1587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  <a:defRPr/>
                </a:pPr>
                <a:endParaRPr lang="ko-KR" altLang="en-US" sz="8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803432" y="3970028"/>
              <a:ext cx="2984911" cy="345746"/>
              <a:chOff x="803432" y="5275654"/>
              <a:chExt cx="2984911" cy="345746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687975" y="5282846"/>
                <a:ext cx="1066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b="1" i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No.: </a:t>
                </a:r>
                <a:r>
                  <a:rPr lang="ko-KR" altLang="en-US" sz="1600" b="1" i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</a:rPr>
                  <a:t>특징</a:t>
                </a:r>
                <a:endParaRPr lang="ko-KR" altLang="en-US" sz="1600" b="1" i="1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8" name="직선 연결선 7"/>
              <p:cNvCxnSpPr/>
              <p:nvPr/>
            </p:nvCxnSpPr>
            <p:spPr>
              <a:xfrm>
                <a:off x="803432" y="5275654"/>
                <a:ext cx="298491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직사각형 68"/>
            <p:cNvSpPr/>
            <p:nvPr/>
          </p:nvSpPr>
          <p:spPr>
            <a:xfrm>
              <a:off x="2731798" y="2114235"/>
              <a:ext cx="11673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kern="0" dirty="0" smtClean="0">
                  <a:latin typeface="+mn-ea"/>
                </a:rPr>
                <a:t>Important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45041" y="1540804"/>
            <a:ext cx="29038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>
                <a:solidFill>
                  <a:srgbClr val="118B4E"/>
                </a:solidFill>
              </a:rPr>
              <a:t>특징 추출 그래프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5041" y="4291039"/>
            <a:ext cx="29038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차원 축소 군집화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71720" y="1643185"/>
            <a:ext cx="23372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중심상업지역 </a:t>
            </a:r>
            <a:r>
              <a:rPr lang="en-US" altLang="ko-KR" b="1" dirty="0" smtClean="0"/>
              <a:t>[90%]</a:t>
            </a:r>
            <a:endParaRPr lang="en-US" altLang="ko-KR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44400" y="1539269"/>
            <a:ext cx="290385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18B4E"/>
                </a:solidFill>
              </a:rPr>
              <a:t>지도 </a:t>
            </a:r>
            <a:r>
              <a:rPr lang="en-US" altLang="ko-KR" sz="2400" b="1" dirty="0" smtClean="0">
                <a:solidFill>
                  <a:srgbClr val="118B4E"/>
                </a:solidFill>
              </a:rPr>
              <a:t>API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8154" y="2452790"/>
            <a:ext cx="5212797" cy="3872688"/>
          </a:xfrm>
          <a:prstGeom prst="rect">
            <a:avLst/>
          </a:prstGeom>
          <a:solidFill>
            <a:srgbClr val="118B4E"/>
          </a:solidFill>
          <a:ln>
            <a:solidFill>
              <a:schemeClr val="tx1"/>
            </a:solidFill>
          </a:ln>
        </p:spPr>
      </p:pic>
      <p:sp>
        <p:nvSpPr>
          <p:cNvPr id="76" name="타원 75"/>
          <p:cNvSpPr/>
          <p:nvPr/>
        </p:nvSpPr>
        <p:spPr>
          <a:xfrm>
            <a:off x="4764763" y="4498703"/>
            <a:ext cx="117476" cy="11747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/>
          <p:cNvSpPr/>
          <p:nvPr/>
        </p:nvSpPr>
        <p:spPr>
          <a:xfrm>
            <a:off x="8068187" y="3822981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329349" y="4724724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7206670" y="4468255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5359765" y="5323099"/>
            <a:ext cx="117476" cy="11747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070506" y="4108278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960564" y="4121016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7800594" y="4059737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/>
          <p:cNvSpPr/>
          <p:nvPr/>
        </p:nvSpPr>
        <p:spPr>
          <a:xfrm>
            <a:off x="5489246" y="4550089"/>
            <a:ext cx="117476" cy="11747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881709" y="3736300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7390327" y="4878955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6440771" y="5523848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6681673" y="5124490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/>
          <p:cNvSpPr/>
          <p:nvPr/>
        </p:nvSpPr>
        <p:spPr>
          <a:xfrm>
            <a:off x="6253913" y="5146661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5825966" y="3102622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5941585" y="2743254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6372751" y="2677893"/>
            <a:ext cx="117476" cy="1174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8891544" y="3003512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9135276" y="3352802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8409531" y="4107964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660950" y="4388027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6650471" y="5888641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7371111" y="4256232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8525150" y="3613463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7822001" y="4304563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8780655" y="3855476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8862548" y="4358327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5873039" y="4878955"/>
            <a:ext cx="117476" cy="11747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839268" y="3495653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6292248" y="3163325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/>
          <p:cNvSpPr/>
          <p:nvPr/>
        </p:nvSpPr>
        <p:spPr>
          <a:xfrm>
            <a:off x="4809278" y="5495006"/>
            <a:ext cx="117476" cy="11747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/>
          <p:cNvSpPr/>
          <p:nvPr/>
        </p:nvSpPr>
        <p:spPr>
          <a:xfrm>
            <a:off x="8110297" y="2953681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9189701" y="3845403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130410" y="3726891"/>
            <a:ext cx="117476" cy="1174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/>
          <p:cNvSpPr/>
          <p:nvPr/>
        </p:nvSpPr>
        <p:spPr>
          <a:xfrm>
            <a:off x="4686561" y="4840343"/>
            <a:ext cx="117476" cy="11747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8918836" y="3607249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352107" y="2724235"/>
            <a:ext cx="117476" cy="1174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/>
          <p:cNvSpPr/>
          <p:nvPr/>
        </p:nvSpPr>
        <p:spPr>
          <a:xfrm>
            <a:off x="5947109" y="3548632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/>
          <p:cNvSpPr/>
          <p:nvPr/>
        </p:nvSpPr>
        <p:spPr>
          <a:xfrm>
            <a:off x="6076590" y="2775622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/>
          <p:cNvSpPr/>
          <p:nvPr/>
        </p:nvSpPr>
        <p:spPr>
          <a:xfrm>
            <a:off x="5396622" y="3720537"/>
            <a:ext cx="117476" cy="1174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5273905" y="3065875"/>
            <a:ext cx="117476" cy="1174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/>
          <p:cNvSpPr/>
          <p:nvPr/>
        </p:nvSpPr>
        <p:spPr>
          <a:xfrm>
            <a:off x="6243499" y="5497083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6359118" y="5002581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/>
          <p:cNvSpPr/>
          <p:nvPr/>
        </p:nvSpPr>
        <p:spPr>
          <a:xfrm>
            <a:off x="6614623" y="5244595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/>
          <p:cNvSpPr/>
          <p:nvPr/>
        </p:nvSpPr>
        <p:spPr>
          <a:xfrm>
            <a:off x="6696516" y="5747445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/>
          <p:cNvSpPr/>
          <p:nvPr/>
        </p:nvSpPr>
        <p:spPr>
          <a:xfrm>
            <a:off x="7023669" y="5234522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/>
          <p:cNvSpPr/>
          <p:nvPr/>
        </p:nvSpPr>
        <p:spPr>
          <a:xfrm>
            <a:off x="6752804" y="4996368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/>
          <p:cNvSpPr/>
          <p:nvPr/>
        </p:nvSpPr>
        <p:spPr>
          <a:xfrm>
            <a:off x="8932121" y="3202814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/>
          <p:cNvSpPr/>
          <p:nvPr/>
        </p:nvSpPr>
        <p:spPr>
          <a:xfrm>
            <a:off x="8976636" y="4199116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/>
          <p:cNvSpPr/>
          <p:nvPr/>
        </p:nvSpPr>
        <p:spPr>
          <a:xfrm>
            <a:off x="8853919" y="3544454"/>
            <a:ext cx="117476" cy="117476"/>
          </a:xfrm>
          <a:prstGeom prst="ellipse">
            <a:avLst/>
          </a:prstGeom>
          <a:solidFill>
            <a:srgbClr val="118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03362"/>
              </p:ext>
            </p:extLst>
          </p:nvPr>
        </p:nvGraphicFramePr>
        <p:xfrm>
          <a:off x="9959747" y="2200279"/>
          <a:ext cx="2152868" cy="4155624"/>
        </p:xfrm>
        <a:graphic>
          <a:graphicData uri="http://schemas.openxmlformats.org/drawingml/2006/table">
            <a:tbl>
              <a:tblPr/>
              <a:tblGrid>
                <a:gridCol w="336547">
                  <a:extLst>
                    <a:ext uri="{9D8B030D-6E8A-4147-A177-3AD203B41FA5}">
                      <a16:colId xmlns:a16="http://schemas.microsoft.com/office/drawing/2014/main" val="1894608221"/>
                    </a:ext>
                  </a:extLst>
                </a:gridCol>
                <a:gridCol w="1816321">
                  <a:extLst>
                    <a:ext uri="{9D8B030D-6E8A-4147-A177-3AD203B41FA5}">
                      <a16:colId xmlns:a16="http://schemas.microsoft.com/office/drawing/2014/main" val="1979490379"/>
                    </a:ext>
                  </a:extLst>
                </a:gridCol>
              </a:tblGrid>
              <a:tr h="2308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전용주거지역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559611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일반주거지역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88880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준주거지역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708802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2E75B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중심상업지역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96303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일반상업지역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85244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근린상업지역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104025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유통상업지역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71149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전용공업지역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30068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일반공업지역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95371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7F6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준공업지역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47048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생산녹지지역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760976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118B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자연녹지지역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40068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◆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보전녹지지역</a:t>
                      </a:r>
                      <a:endParaRPr lang="ko-KR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536831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계획관리지역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40970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생산관리지역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257278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◆</a:t>
                      </a:r>
                      <a:endParaRPr lang="ko-KR" altLang="en-US" sz="800" b="0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 보전관리지역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농림지역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자연환경보전지역</a:t>
                      </a:r>
                      <a:endParaRPr lang="ko-KR" altLang="en-US" sz="1400" b="0" i="0" u="none" strike="noStrike" dirty="0" smtClean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924474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63594"/>
                  </a:ext>
                </a:extLst>
              </a:tr>
              <a:tr h="2308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18" marR="9418" marT="9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57935"/>
                  </a:ext>
                </a:extLst>
              </a:tr>
            </a:tbl>
          </a:graphicData>
        </a:graphic>
      </p:graphicFrame>
      <p:sp>
        <p:nvSpPr>
          <p:cNvPr id="152" name="직사각형 151"/>
          <p:cNvSpPr/>
          <p:nvPr/>
        </p:nvSpPr>
        <p:spPr>
          <a:xfrm>
            <a:off x="9959747" y="1765621"/>
            <a:ext cx="1835407" cy="348614"/>
          </a:xfrm>
          <a:prstGeom prst="rect">
            <a:avLst/>
          </a:prstGeom>
          <a:solidFill>
            <a:srgbClr val="12161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지역 분류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429795" y="2114235"/>
            <a:ext cx="2306396" cy="1316576"/>
            <a:chOff x="7429795" y="2114235"/>
            <a:chExt cx="2147495" cy="1316576"/>
          </a:xfrm>
        </p:grpSpPr>
        <p:cxnSp>
          <p:nvCxnSpPr>
            <p:cNvPr id="38" name="직선 연결선 37"/>
            <p:cNvCxnSpPr/>
            <p:nvPr/>
          </p:nvCxnSpPr>
          <p:spPr>
            <a:xfrm flipV="1">
              <a:off x="7429795" y="2151016"/>
              <a:ext cx="228520" cy="1279795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672505" y="2114235"/>
              <a:ext cx="190478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4" name="타원 153"/>
          <p:cNvSpPr/>
          <p:nvPr/>
        </p:nvSpPr>
        <p:spPr>
          <a:xfrm>
            <a:off x="5703457" y="5594445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5050121" y="4780898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291023" y="4381540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863263" y="4403711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5259821" y="5145691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852849" y="4754133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5223973" y="4501645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305866" y="5004495"/>
            <a:ext cx="117476" cy="11747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755563" y="4498703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67847" y="3520911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…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917508" y="5525702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765829" y="5220404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723570" y="5523689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329682" y="5704619"/>
            <a:ext cx="56346" cy="563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02632" y="2118545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 smtClean="0"/>
              <a:t>(</a:t>
            </a:r>
            <a:r>
              <a:rPr lang="ko-KR" altLang="en-US" sz="1600" b="1" i="1" dirty="0" smtClean="0"/>
              <a:t>예시</a:t>
            </a:r>
            <a:r>
              <a:rPr lang="en-US" altLang="ko-KR" sz="1600" b="1" i="1" dirty="0" smtClean="0"/>
              <a:t>)</a:t>
            </a:r>
            <a:endParaRPr lang="ko-KR" altLang="en-US" sz="1600" b="1" i="1" dirty="0"/>
          </a:p>
        </p:txBody>
      </p:sp>
      <p:sp>
        <p:nvSpPr>
          <p:cNvPr id="136" name="타원 135"/>
          <p:cNvSpPr/>
          <p:nvPr/>
        </p:nvSpPr>
        <p:spPr>
          <a:xfrm>
            <a:off x="7522824" y="4012537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/>
          <p:cNvSpPr/>
          <p:nvPr/>
        </p:nvSpPr>
        <p:spPr>
          <a:xfrm>
            <a:off x="7952587" y="4770476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/>
          <p:cNvSpPr/>
          <p:nvPr/>
        </p:nvSpPr>
        <p:spPr>
          <a:xfrm>
            <a:off x="9060697" y="5286377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9301599" y="4887019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/>
          <p:cNvSpPr/>
          <p:nvPr/>
        </p:nvSpPr>
        <p:spPr>
          <a:xfrm>
            <a:off x="8863425" y="5259612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/>
          <p:cNvSpPr/>
          <p:nvPr/>
        </p:nvSpPr>
        <p:spPr>
          <a:xfrm>
            <a:off x="9372730" y="4758897"/>
            <a:ext cx="117476" cy="11747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2700000">
            <a:off x="7311319" y="3405873"/>
            <a:ext cx="149314" cy="149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 rot="2700000">
            <a:off x="5665454" y="4061947"/>
            <a:ext cx="149314" cy="149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 rot="2700000">
            <a:off x="8047535" y="5691375"/>
            <a:ext cx="149314" cy="1493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675224" y="3517237"/>
            <a:ext cx="117476" cy="117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7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 용 방 안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00981" y="2166058"/>
            <a:ext cx="8790038" cy="4477039"/>
            <a:chOff x="1700981" y="2118433"/>
            <a:chExt cx="8790038" cy="4477039"/>
          </a:xfrm>
        </p:grpSpPr>
        <p:grpSp>
          <p:nvGrpSpPr>
            <p:cNvPr id="9" name="그룹 8"/>
            <p:cNvGrpSpPr/>
            <p:nvPr/>
          </p:nvGrpSpPr>
          <p:grpSpPr>
            <a:xfrm>
              <a:off x="1700981" y="2118433"/>
              <a:ext cx="8790038" cy="3735434"/>
              <a:chOff x="2231923" y="2018927"/>
              <a:chExt cx="7728154" cy="385744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231923" y="2677686"/>
                <a:ext cx="7728154" cy="2539932"/>
              </a:xfrm>
              <a:prstGeom prst="rect">
                <a:avLst/>
              </a:prstGeom>
              <a:noFill/>
              <a:ln w="57150">
                <a:solidFill>
                  <a:srgbClr val="118B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순서도: 수동 연산 7"/>
              <p:cNvSpPr/>
              <p:nvPr/>
            </p:nvSpPr>
            <p:spPr>
              <a:xfrm>
                <a:off x="2231923" y="2018929"/>
                <a:ext cx="1986116" cy="658760"/>
              </a:xfrm>
              <a:prstGeom prst="flowChartManualOperation">
                <a:avLst/>
              </a:prstGeom>
              <a:noFill/>
              <a:ln w="57150">
                <a:solidFill>
                  <a:srgbClr val="118B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수동 연산 17"/>
              <p:cNvSpPr/>
              <p:nvPr/>
            </p:nvSpPr>
            <p:spPr>
              <a:xfrm flipV="1">
                <a:off x="7973961" y="5217616"/>
                <a:ext cx="1986116" cy="658760"/>
              </a:xfrm>
              <a:prstGeom prst="flowChartManualOperation">
                <a:avLst/>
              </a:prstGeom>
              <a:noFill/>
              <a:ln w="57150">
                <a:solidFill>
                  <a:srgbClr val="118B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순서도: 수동 연산 18"/>
              <p:cNvSpPr/>
              <p:nvPr/>
            </p:nvSpPr>
            <p:spPr>
              <a:xfrm>
                <a:off x="2326849" y="2018927"/>
                <a:ext cx="1806098" cy="658759"/>
              </a:xfrm>
              <a:prstGeom prst="flowChartManualOperation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수동 연산 19"/>
              <p:cNvSpPr/>
              <p:nvPr/>
            </p:nvSpPr>
            <p:spPr>
              <a:xfrm flipV="1">
                <a:off x="8063967" y="5217613"/>
                <a:ext cx="1806098" cy="658760"/>
              </a:xfrm>
              <a:prstGeom prst="flowChartManualOperation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41B49E1-95DA-4896-BCF5-53469855EF3A}"/>
                </a:ext>
              </a:extLst>
            </p:cNvPr>
            <p:cNvSpPr/>
            <p:nvPr/>
          </p:nvSpPr>
          <p:spPr>
            <a:xfrm>
              <a:off x="2600510" y="3104614"/>
              <a:ext cx="1801806" cy="1763094"/>
            </a:xfrm>
            <a:prstGeom prst="ellipse">
              <a:avLst/>
            </a:prstGeom>
            <a:solidFill>
              <a:srgbClr val="118B4E"/>
            </a:solidFill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특징 분석</a:t>
              </a:r>
              <a:endParaRPr lang="en-US" altLang="ko-KR" b="1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· </a:t>
              </a:r>
              <a:r>
                <a:rPr lang="ko-KR" altLang="en-US" sz="1600" b="1" dirty="0" err="1">
                  <a:solidFill>
                    <a:prstClr val="white"/>
                  </a:solidFill>
                </a:rPr>
                <a:t>유보지</a:t>
              </a:r>
              <a:endParaRPr lang="en-US" altLang="ko-KR" sz="1600" b="1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· </a:t>
              </a:r>
              <a:r>
                <a:rPr lang="ko-KR" altLang="en-US" sz="1600" b="1" dirty="0">
                  <a:solidFill>
                    <a:prstClr val="white"/>
                  </a:solidFill>
                </a:rPr>
                <a:t>후보지</a:t>
              </a:r>
              <a:endParaRPr lang="en-US" altLang="ko-KR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9A7EDFD-5A47-4BDD-B115-894321B3C188}"/>
                </a:ext>
              </a:extLst>
            </p:cNvPr>
            <p:cNvSpPr/>
            <p:nvPr/>
          </p:nvSpPr>
          <p:spPr>
            <a:xfrm>
              <a:off x="5174702" y="3065828"/>
              <a:ext cx="1760850" cy="1742836"/>
            </a:xfrm>
            <a:prstGeom prst="ellipse">
              <a:avLst/>
            </a:prstGeom>
            <a:solidFill>
              <a:srgbClr val="FFC000"/>
            </a:solidFill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prstClr val="white"/>
                  </a:solidFill>
                </a:rPr>
                <a:t>제안 모델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41B49E1-95DA-4896-BCF5-53469855EF3A}"/>
                </a:ext>
              </a:extLst>
            </p:cNvPr>
            <p:cNvSpPr/>
            <p:nvPr/>
          </p:nvSpPr>
          <p:spPr>
            <a:xfrm>
              <a:off x="7707184" y="3055699"/>
              <a:ext cx="1801806" cy="1763094"/>
            </a:xfrm>
            <a:prstGeom prst="ellipse">
              <a:avLst/>
            </a:prstGeom>
            <a:solidFill>
              <a:srgbClr val="118B4E"/>
            </a:solidFill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후보지</a:t>
              </a:r>
              <a:endParaRPr lang="en-US" altLang="ko-KR" b="1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· A 30%</a:t>
              </a:r>
            </a:p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· B 20%</a:t>
              </a:r>
            </a:p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· C 50%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63BEDA-1980-4F89-8B40-B0C9D33E8B87}"/>
                </a:ext>
              </a:extLst>
            </p:cNvPr>
            <p:cNvSpPr txBox="1"/>
            <p:nvPr/>
          </p:nvSpPr>
          <p:spPr>
            <a:xfrm>
              <a:off x="4402316" y="3603203"/>
              <a:ext cx="787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10E1B-32E4-4878-8CB7-59680D56EA13}"/>
                </a:ext>
              </a:extLst>
            </p:cNvPr>
            <p:cNvSpPr txBox="1"/>
            <p:nvPr/>
          </p:nvSpPr>
          <p:spPr>
            <a:xfrm>
              <a:off x="7089402" y="3603202"/>
              <a:ext cx="475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▶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436014" y="5693406"/>
              <a:ext cx="1850986" cy="902066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prstClr val="white"/>
                  </a:solidFill>
                </a:rPr>
                <a:t>용도 </a:t>
              </a:r>
              <a:r>
                <a:rPr lang="ko-KR" altLang="en-US" sz="2000" b="1" dirty="0" err="1" smtClean="0">
                  <a:solidFill>
                    <a:prstClr val="white"/>
                  </a:solidFill>
                </a:rPr>
                <a:t>지역제</a:t>
              </a:r>
              <a:endParaRPr lang="en-US" altLang="ko-KR" sz="2000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sz="2000" b="1" dirty="0" smtClean="0">
                  <a:solidFill>
                    <a:prstClr val="white"/>
                  </a:solidFill>
                </a:rPr>
                <a:t>개선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63BEDA-1980-4F89-8B40-B0C9D33E8B87}"/>
                </a:ext>
              </a:extLst>
            </p:cNvPr>
            <p:cNvSpPr txBox="1"/>
            <p:nvPr/>
          </p:nvSpPr>
          <p:spPr>
            <a:xfrm>
              <a:off x="2428656" y="2256488"/>
              <a:ext cx="787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  <a:endPara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63BEDA-1980-4F89-8B40-B0C9D33E8B87}"/>
                </a:ext>
              </a:extLst>
            </p:cNvPr>
            <p:cNvSpPr txBox="1"/>
            <p:nvPr/>
          </p:nvSpPr>
          <p:spPr>
            <a:xfrm>
              <a:off x="8967773" y="4996275"/>
              <a:ext cx="787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  <a:endParaRPr lang="ko-KR" altLang="en-US" sz="3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96896" y="1375620"/>
            <a:ext cx="1850986" cy="902066"/>
          </a:xfrm>
          <a:prstGeom prst="rect">
            <a:avLst/>
          </a:prstGeom>
          <a:solidFill>
            <a:srgbClr val="FFC000"/>
          </a:solidFill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white"/>
                </a:solidFill>
              </a:rPr>
              <a:t>빅데이터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4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 급 효 과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812" y="5841858"/>
            <a:ext cx="710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Refer.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irealty.tistory.com/60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276" y="5845120"/>
            <a:ext cx="721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chemeClr val="bg1">
                    <a:lumMod val="65000"/>
                  </a:schemeClr>
                </a:solidFill>
              </a:rPr>
              <a:t>Refer.: https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://twitter.com/colorfuldg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7276" y="1748446"/>
            <a:ext cx="10337447" cy="4093412"/>
            <a:chOff x="965314" y="1476623"/>
            <a:chExt cx="10337447" cy="4093412"/>
          </a:xfrm>
        </p:grpSpPr>
        <p:sp>
          <p:nvSpPr>
            <p:cNvPr id="12" name="직사각형 11"/>
            <p:cNvSpPr/>
            <p:nvPr/>
          </p:nvSpPr>
          <p:spPr>
            <a:xfrm>
              <a:off x="965314" y="1476623"/>
              <a:ext cx="4733234" cy="40934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65314" y="5158865"/>
              <a:ext cx="4733234" cy="411170"/>
            </a:xfrm>
            <a:prstGeom prst="rect">
              <a:avLst/>
            </a:prstGeom>
            <a:solidFill>
              <a:srgbClr val="12161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prstClr val="white"/>
                  </a:solidFill>
                </a:rPr>
                <a:t>거리 활성화 사업</a:t>
              </a:r>
              <a:endParaRPr lang="en-US" altLang="ko-KR" sz="20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600850" y="1476623"/>
              <a:ext cx="4701911" cy="4093412"/>
              <a:chOff x="6417366" y="2296499"/>
              <a:chExt cx="4733234" cy="409341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417366" y="2296499"/>
                <a:ext cx="4733234" cy="409341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17367" y="5978741"/>
                <a:ext cx="4733233" cy="411170"/>
              </a:xfrm>
              <a:prstGeom prst="rect">
                <a:avLst/>
              </a:prstGeom>
              <a:solidFill>
                <a:srgbClr val="12161C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smtClean="0">
                    <a:solidFill>
                      <a:prstClr val="white"/>
                    </a:solidFill>
                  </a:rPr>
                  <a:t>감정 평가 보조 지표</a:t>
                </a:r>
                <a:endParaRPr lang="en-US" altLang="ko-KR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6728806" y="1571606"/>
              <a:ext cx="4446000" cy="351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" descr="근대골목 hashtag on Twitt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7" b="9403"/>
            <a:stretch/>
          </p:blipFill>
          <p:spPr bwMode="auto">
            <a:xfrm>
              <a:off x="1076425" y="1571607"/>
              <a:ext cx="4511012" cy="3527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486" y="1571606"/>
              <a:ext cx="4345775" cy="35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 . O . D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8270" r="63306" b="77116"/>
          <a:stretch/>
        </p:blipFill>
        <p:spPr>
          <a:xfrm>
            <a:off x="2988018" y="1248647"/>
            <a:ext cx="6215963" cy="53568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04787" y="2942818"/>
            <a:ext cx="5982426" cy="1003300"/>
          </a:xfrm>
          <a:prstGeom prst="rect">
            <a:avLst/>
          </a:prstGeom>
          <a:solidFill>
            <a:srgbClr val="118B4E"/>
          </a:solidFill>
          <a:ln w="222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prstClr val="white"/>
                </a:solidFill>
              </a:rPr>
              <a:t>감 사 합 </a:t>
            </a:r>
            <a:r>
              <a:rPr lang="ko-KR" altLang="en-US" sz="4000" b="1" dirty="0" err="1" smtClean="0">
                <a:solidFill>
                  <a:prstClr val="white"/>
                </a:solidFill>
              </a:rPr>
              <a:t>니</a:t>
            </a:r>
            <a:r>
              <a:rPr lang="ko-KR" altLang="en-US" sz="4000" b="1" dirty="0" smtClean="0">
                <a:solidFill>
                  <a:prstClr val="white"/>
                </a:solidFill>
              </a:rPr>
              <a:t> 다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420</Words>
  <Application>Microsoft Office PowerPoint</Application>
  <PresentationFormat>와이드스크린</PresentationFormat>
  <Paragraphs>179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Aharoni</vt:lpstr>
      <vt:lpstr>HY견고딕</vt:lpstr>
      <vt:lpstr>HY헤드라인M</vt:lpstr>
      <vt:lpstr>나눔스퀘어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zoazoa61@naver.com</cp:lastModifiedBy>
  <cp:revision>95</cp:revision>
  <cp:lastPrinted>2020-08-11T14:15:13Z</cp:lastPrinted>
  <dcterms:created xsi:type="dcterms:W3CDTF">2020-07-29T02:43:58Z</dcterms:created>
  <dcterms:modified xsi:type="dcterms:W3CDTF">2020-08-18T08:23:47Z</dcterms:modified>
</cp:coreProperties>
</file>