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8EC3909-9C21-4394-99A4-934802A98B9B}" type="datetimeFigureOut">
              <a:rPr lang="en-US" smtClean="0"/>
              <a:t>18-Apr-18</a:t>
            </a:fld>
            <a:endParaRPr lang="en-US"/>
          </a:p>
        </p:txBody>
      </p:sp>
      <p:sp>
        <p:nvSpPr>
          <p:cNvPr id="8" name="Slide Number Placeholder 7"/>
          <p:cNvSpPr>
            <a:spLocks noGrp="1"/>
          </p:cNvSpPr>
          <p:nvPr>
            <p:ph type="sldNum" sz="quarter" idx="11"/>
          </p:nvPr>
        </p:nvSpPr>
        <p:spPr/>
        <p:txBody>
          <a:bodyPr/>
          <a:lstStyle/>
          <a:p>
            <a:fld id="{B2B2705E-E990-4AFC-BD87-E03C8DD5528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EC3909-9C21-4394-99A4-934802A98B9B}" type="datetimeFigureOut">
              <a:rPr lang="en-US" smtClean="0"/>
              <a:t>18-Apr-18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2705E-E990-4AFC-BD87-E03C8DD552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EC3909-9C21-4394-99A4-934802A98B9B}" type="datetimeFigureOut">
              <a:rPr lang="en-US" smtClean="0"/>
              <a:t>18-Apr-18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2705E-E990-4AFC-BD87-E03C8DD552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C8EC3909-9C21-4394-99A4-934802A98B9B}" type="datetimeFigureOut">
              <a:rPr lang="en-US" smtClean="0"/>
              <a:t>18-Apr-18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2705E-E990-4AFC-BD87-E03C8DD552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EC3909-9C21-4394-99A4-934802A98B9B}" type="datetimeFigureOut">
              <a:rPr lang="en-US" smtClean="0"/>
              <a:t>18-Apr-18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2705E-E990-4AFC-BD87-E03C8DD55287}"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C8EC3909-9C21-4394-99A4-934802A98B9B}" type="datetimeFigureOut">
              <a:rPr lang="en-US" smtClean="0"/>
              <a:t>18-Apr-18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2705E-E990-4AFC-BD87-E03C8DD55287}"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8EC3909-9C21-4394-99A4-934802A98B9B}" type="datetimeFigureOut">
              <a:rPr lang="en-US" smtClean="0"/>
              <a:t>18-Apr-18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B2705E-E990-4AFC-BD87-E03C8DD55287}"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EC3909-9C21-4394-99A4-934802A98B9B}" type="datetimeFigureOut">
              <a:rPr lang="en-US" smtClean="0"/>
              <a:t>18-Apr-18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B2705E-E990-4AFC-BD87-E03C8DD552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C3909-9C21-4394-99A4-934802A98B9B}" type="datetimeFigureOut">
              <a:rPr lang="en-US" smtClean="0"/>
              <a:t>18-Apr-18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B2705E-E990-4AFC-BD87-E03C8DD552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EC3909-9C21-4394-99A4-934802A98B9B}" type="datetimeFigureOut">
              <a:rPr lang="en-US" smtClean="0"/>
              <a:t>18-Apr-18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2705E-E990-4AFC-BD87-E03C8DD552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EC3909-9C21-4394-99A4-934802A98B9B}" type="datetimeFigureOut">
              <a:rPr lang="en-US" smtClean="0"/>
              <a:t>18-Apr-18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2705E-E990-4AFC-BD87-E03C8DD5528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C8EC3909-9C21-4394-99A4-934802A98B9B}" type="datetimeFigureOut">
              <a:rPr lang="en-US" smtClean="0"/>
              <a:t>18-Apr-18</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2B2705E-E990-4AFC-BD87-E03C8DD55287}"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914400"/>
            <a:ext cx="6400800" cy="1752600"/>
          </a:xfrm>
        </p:spPr>
        <p:txBody>
          <a:bodyPr>
            <a:normAutofit fontScale="92500" lnSpcReduction="10000"/>
          </a:bodyPr>
          <a:lstStyle/>
          <a:p>
            <a:r>
              <a:rPr lang="en-US" sz="6000" b="1" i="1" dirty="0" smtClean="0">
                <a:solidFill>
                  <a:schemeClr val="tx1"/>
                </a:solidFill>
              </a:rPr>
              <a:t>Cloud Computing Security </a:t>
            </a:r>
            <a:endParaRPr lang="en-US" sz="6000" b="1" i="1" dirty="0">
              <a:solidFill>
                <a:schemeClr val="tx1"/>
              </a:solidFill>
            </a:endParaRPr>
          </a:p>
        </p:txBody>
      </p:sp>
      <p:sp>
        <p:nvSpPr>
          <p:cNvPr id="5" name="TextBox 4"/>
          <p:cNvSpPr txBox="1"/>
          <p:nvPr/>
        </p:nvSpPr>
        <p:spPr>
          <a:xfrm>
            <a:off x="914400" y="3733800"/>
            <a:ext cx="7467600" cy="1569660"/>
          </a:xfrm>
          <a:prstGeom prst="rect">
            <a:avLst/>
          </a:prstGeom>
          <a:noFill/>
        </p:spPr>
        <p:txBody>
          <a:bodyPr wrap="square" rtlCol="0">
            <a:spAutoFit/>
          </a:bodyPr>
          <a:lstStyle/>
          <a:p>
            <a:r>
              <a:rPr lang="en-US" dirty="0" smtClean="0"/>
              <a:t>Presented by: </a:t>
            </a:r>
          </a:p>
          <a:p>
            <a:endParaRPr lang="en-US" dirty="0" smtClean="0"/>
          </a:p>
          <a:p>
            <a:r>
              <a:rPr lang="en-US" dirty="0"/>
              <a:t> </a:t>
            </a:r>
            <a:r>
              <a:rPr lang="en-US" dirty="0" smtClean="0"/>
              <a:t>         </a:t>
            </a:r>
            <a:r>
              <a:rPr lang="en-US" sz="2000" b="1" dirty="0" err="1"/>
              <a:t>Zobaer</a:t>
            </a:r>
            <a:r>
              <a:rPr lang="en-US" sz="2000" b="1" dirty="0"/>
              <a:t> </a:t>
            </a:r>
            <a:r>
              <a:rPr lang="en-US" sz="2000" b="1" dirty="0" smtClean="0"/>
              <a:t>Hasan                           ID: 13-22874-1</a:t>
            </a:r>
          </a:p>
          <a:p>
            <a:r>
              <a:rPr lang="en-US" sz="2000" b="1" dirty="0"/>
              <a:t> </a:t>
            </a:r>
            <a:r>
              <a:rPr lang="en-US" sz="2000" b="1" dirty="0" smtClean="0"/>
              <a:t>        </a:t>
            </a:r>
            <a:r>
              <a:rPr lang="en-US" sz="2000" b="1" dirty="0" err="1"/>
              <a:t>Sakib</a:t>
            </a:r>
            <a:r>
              <a:rPr lang="en-US" sz="2000" b="1" dirty="0"/>
              <a:t>, Md. </a:t>
            </a:r>
            <a:r>
              <a:rPr lang="en-US" sz="2000" b="1" dirty="0" err="1"/>
              <a:t>Najmus</a:t>
            </a:r>
            <a:r>
              <a:rPr lang="en-US" sz="2000" b="1" dirty="0" smtClean="0"/>
              <a:t>                 ID: 14-25582-1</a:t>
            </a:r>
          </a:p>
          <a:p>
            <a:r>
              <a:rPr lang="en-US" sz="2000" b="1" dirty="0"/>
              <a:t> </a:t>
            </a:r>
            <a:r>
              <a:rPr lang="en-US" sz="2000" b="1" dirty="0" smtClean="0"/>
              <a:t>        </a:t>
            </a:r>
            <a:r>
              <a:rPr lang="en-US" sz="2000" b="1" dirty="0" err="1" smtClean="0"/>
              <a:t>Mahfuj</a:t>
            </a:r>
            <a:r>
              <a:rPr lang="en-US" sz="2000" b="1" dirty="0" smtClean="0"/>
              <a:t>, Sheikh Ashik            ID: 14-27184-2</a:t>
            </a:r>
            <a:endParaRPr lang="en-US" sz="2000" b="1" dirty="0"/>
          </a:p>
        </p:txBody>
      </p:sp>
    </p:spTree>
    <p:extLst>
      <p:ext uri="{BB962C8B-B14F-4D97-AF65-F5344CB8AC3E}">
        <p14:creationId xmlns:p14="http://schemas.microsoft.com/office/powerpoint/2010/main" val="2876180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Wrapping  Attack </a:t>
            </a:r>
            <a:r>
              <a:rPr lang="en-US" dirty="0"/>
              <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1447800"/>
            <a:ext cx="8641822" cy="5257800"/>
          </a:xfrm>
          <a:prstGeom prst="rect">
            <a:avLst/>
          </a:prstGeom>
        </p:spPr>
      </p:pic>
    </p:spTree>
    <p:extLst>
      <p:ext uri="{BB962C8B-B14F-4D97-AF65-F5344CB8AC3E}">
        <p14:creationId xmlns:p14="http://schemas.microsoft.com/office/powerpoint/2010/main" val="303156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371599"/>
          </a:xfrm>
        </p:spPr>
        <p:txBody>
          <a:bodyPr/>
          <a:lstStyle/>
          <a:p>
            <a:r>
              <a:rPr lang="en-US" sz="2400" b="1" dirty="0">
                <a:effectLst/>
              </a:rPr>
              <a:t>Denial of Service (</a:t>
            </a:r>
            <a:r>
              <a:rPr lang="en-US" sz="2400" b="1" dirty="0" err="1">
                <a:effectLst/>
              </a:rPr>
              <a:t>DoS</a:t>
            </a:r>
            <a:r>
              <a:rPr lang="en-US" sz="2400" b="1" dirty="0">
                <a:effectLst/>
              </a:rPr>
              <a:t>) attacks: </a:t>
            </a:r>
            <a:r>
              <a:rPr lang="en-US" sz="9600" dirty="0"/>
              <a:t/>
            </a:r>
            <a:br>
              <a:rPr lang="en-US" sz="9600" dirty="0"/>
            </a:br>
            <a:r>
              <a:rPr lang="en-US" sz="1800" b="1" dirty="0">
                <a:solidFill>
                  <a:schemeClr val="tx1"/>
                </a:solidFill>
                <a:effectLst/>
                <a:latin typeface="Arial" panose="020B0604020202020204" pitchFamily="34" charset="0"/>
                <a:cs typeface="Arial" panose="020B0604020202020204" pitchFamily="34" charset="0"/>
              </a:rPr>
              <a:t>A </a:t>
            </a:r>
            <a:r>
              <a:rPr lang="en-US" sz="1800" b="1" dirty="0" err="1">
                <a:solidFill>
                  <a:schemeClr val="tx1"/>
                </a:solidFill>
                <a:effectLst/>
                <a:latin typeface="Arial" panose="020B0604020202020204" pitchFamily="34" charset="0"/>
                <a:cs typeface="Arial" panose="020B0604020202020204" pitchFamily="34" charset="0"/>
              </a:rPr>
              <a:t>DoS</a:t>
            </a:r>
            <a:r>
              <a:rPr lang="en-US" sz="1800" b="1" dirty="0">
                <a:solidFill>
                  <a:schemeClr val="tx1"/>
                </a:solidFill>
                <a:effectLst/>
                <a:latin typeface="Arial" panose="020B0604020202020204" pitchFamily="34" charset="0"/>
                <a:cs typeface="Arial" panose="020B0604020202020204" pitchFamily="34" charset="0"/>
              </a:rPr>
              <a:t> attack is an attempt to make the services assigned to the authorized users unavailable. In such an attack, the server providing the service is flooded by a large number of requests and hence the service becomes unavailable to the authorized user. Sometimes, when we try to access a site we see that due to overloading of the server with the requests to access the site, we are unable to access the site and observe an error.</a:t>
            </a:r>
            <a:r>
              <a:rPr lang="en-US" sz="2000" dirty="0"/>
              <a:t/>
            </a:r>
            <a:br>
              <a:rPr lang="en-US" sz="2000" dirty="0"/>
            </a:b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124200"/>
            <a:ext cx="8305800" cy="3505200"/>
          </a:xfrm>
          <a:prstGeom prst="rect">
            <a:avLst/>
          </a:prstGeom>
        </p:spPr>
      </p:pic>
    </p:spTree>
    <p:extLst>
      <p:ext uri="{BB962C8B-B14F-4D97-AF65-F5344CB8AC3E}">
        <p14:creationId xmlns:p14="http://schemas.microsoft.com/office/powerpoint/2010/main" val="147948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loss</a:t>
            </a:r>
            <a:endParaRPr lang="en-US" dirty="0"/>
          </a:p>
        </p:txBody>
      </p:sp>
      <p:sp>
        <p:nvSpPr>
          <p:cNvPr id="3" name="Content Placeholder 2"/>
          <p:cNvSpPr>
            <a:spLocks noGrp="1"/>
          </p:cNvSpPr>
          <p:nvPr>
            <p:ph idx="1"/>
          </p:nvPr>
        </p:nvSpPr>
        <p:spPr/>
        <p:txBody>
          <a:bodyPr/>
          <a:lstStyle/>
          <a:p>
            <a:pPr marL="0" indent="0">
              <a:buNone/>
            </a:pPr>
            <a:endParaRPr lang="en-US" dirty="0" smtClean="0">
              <a:solidFill>
                <a:schemeClr val="tx1"/>
              </a:solidFill>
            </a:endParaRPr>
          </a:p>
          <a:p>
            <a:pPr marL="0" indent="0">
              <a:buNone/>
            </a:pPr>
            <a:r>
              <a:rPr lang="en-US" dirty="0" smtClean="0">
                <a:solidFill>
                  <a:schemeClr val="tx1"/>
                </a:solidFill>
                <a:latin typeface="Arial" panose="020B0604020202020204" pitchFamily="34" charset="0"/>
                <a:cs typeface="Arial" panose="020B0604020202020204" pitchFamily="34" charset="0"/>
              </a:rPr>
              <a:t>Sometimes </a:t>
            </a:r>
            <a:r>
              <a:rPr lang="en-US" dirty="0">
                <a:solidFill>
                  <a:schemeClr val="tx1"/>
                </a:solidFill>
                <a:latin typeface="Arial" panose="020B0604020202020204" pitchFamily="34" charset="0"/>
                <a:cs typeface="Arial" panose="020B0604020202020204" pitchFamily="34" charset="0"/>
              </a:rPr>
              <a:t>data lost from cloud servers is not due to cyber attack. Non-malicious causes of data loss include natural disasters like floods and earthquakes and simple human error, such as when a cloud administrator accidentally deletes files. Threats to your cloud data don’t always look like clever kids wearing hoodies. It’s easy to underestimate the risk of something bad happening to your data due to an innocent mistake.</a:t>
            </a:r>
          </a:p>
          <a:p>
            <a:endParaRPr lang="en-US" dirty="0"/>
          </a:p>
        </p:txBody>
      </p:sp>
    </p:spTree>
    <p:extLst>
      <p:ext uri="{BB962C8B-B14F-4D97-AF65-F5344CB8AC3E}">
        <p14:creationId xmlns:p14="http://schemas.microsoft.com/office/powerpoint/2010/main" val="1929204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9144000" cy="6857999"/>
          </a:xfrm>
          <a:prstGeom prst="rect">
            <a:avLst/>
          </a:prstGeom>
        </p:spPr>
      </p:pic>
    </p:spTree>
    <p:extLst>
      <p:ext uri="{BB962C8B-B14F-4D97-AF65-F5344CB8AC3E}">
        <p14:creationId xmlns:p14="http://schemas.microsoft.com/office/powerpoint/2010/main" val="36836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Improvement</a:t>
            </a:r>
          </a:p>
        </p:txBody>
      </p:sp>
      <p:sp>
        <p:nvSpPr>
          <p:cNvPr id="3" name="Rectangle 2"/>
          <p:cNvSpPr/>
          <p:nvPr/>
        </p:nvSpPr>
        <p:spPr>
          <a:xfrm>
            <a:off x="914400" y="2182505"/>
            <a:ext cx="7010400" cy="1569660"/>
          </a:xfrm>
          <a:prstGeom prst="rect">
            <a:avLst/>
          </a:prstGeom>
        </p:spPr>
        <p:txBody>
          <a:bodyPr wrap="square">
            <a:spAutoFit/>
          </a:bodyPr>
          <a:lstStyle/>
          <a:p>
            <a:pPr marL="457200" indent="-457200">
              <a:buFont typeface="Arial" panose="020B0604020202020204" pitchFamily="34" charset="0"/>
              <a:buChar char="•"/>
            </a:pPr>
            <a:r>
              <a:rPr lang="en-US" sz="3200" dirty="0" smtClean="0"/>
              <a:t>Visibility</a:t>
            </a:r>
          </a:p>
          <a:p>
            <a:pPr marL="457200" indent="-457200">
              <a:buFont typeface="Arial" panose="020B0604020202020204" pitchFamily="34" charset="0"/>
              <a:buChar char="•"/>
            </a:pPr>
            <a:r>
              <a:rPr lang="en-US" sz="3200" dirty="0" smtClean="0"/>
              <a:t>Collaboration</a:t>
            </a:r>
          </a:p>
          <a:p>
            <a:pPr marL="457200" indent="-457200">
              <a:buFont typeface="Arial" panose="020B0604020202020204" pitchFamily="34" charset="0"/>
              <a:buChar char="•"/>
            </a:pPr>
            <a:r>
              <a:rPr lang="en-US" sz="3200" dirty="0" smtClean="0"/>
              <a:t>Infrastructure</a:t>
            </a:r>
            <a:endParaRPr lang="en-US" sz="3200" dirty="0"/>
          </a:p>
        </p:txBody>
      </p:sp>
    </p:spTree>
    <p:extLst>
      <p:ext uri="{BB962C8B-B14F-4D97-AF65-F5344CB8AC3E}">
        <p14:creationId xmlns:p14="http://schemas.microsoft.com/office/powerpoint/2010/main" val="3316148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295399"/>
          </a:xfrm>
        </p:spPr>
        <p:txBody>
          <a:bodyPr/>
          <a:lstStyle/>
          <a:p>
            <a:r>
              <a:rPr lang="en-US" sz="5400" dirty="0"/>
              <a:t>Types of Cloud Security</a:t>
            </a:r>
          </a:p>
        </p:txBody>
      </p:sp>
      <p:sp>
        <p:nvSpPr>
          <p:cNvPr id="3" name="Subtitle 2"/>
          <p:cNvSpPr>
            <a:spLocks noGrp="1"/>
          </p:cNvSpPr>
          <p:nvPr>
            <p:ph type="subTitle" idx="1"/>
          </p:nvPr>
        </p:nvSpPr>
        <p:spPr>
          <a:xfrm>
            <a:off x="1143000" y="2514600"/>
            <a:ext cx="6400800" cy="1219200"/>
          </a:xfrm>
        </p:spPr>
        <p:txBody>
          <a:bodyPr>
            <a:noAutofit/>
          </a:bodyPr>
          <a:lstStyle/>
          <a:p>
            <a:pPr marL="342900" indent="-342900" algn="l">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Data Encryption Standard (DES)</a:t>
            </a:r>
          </a:p>
          <a:p>
            <a:pPr marL="342900" indent="-342900" algn="l">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Advance Encryption Algorithm  (AES)</a:t>
            </a:r>
          </a:p>
          <a:p>
            <a:pPr marL="342900" indent="-342900" algn="l">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RSA</a:t>
            </a:r>
            <a:endParaRPr lang="en-US" sz="3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639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905000"/>
            <a:ext cx="7086600" cy="4572000"/>
          </a:xfrm>
          <a:prstGeom prst="rect">
            <a:avLst/>
          </a:prstGeom>
        </p:spPr>
      </p:pic>
    </p:spTree>
    <p:extLst>
      <p:ext uri="{BB962C8B-B14F-4D97-AF65-F5344CB8AC3E}">
        <p14:creationId xmlns:p14="http://schemas.microsoft.com/office/powerpoint/2010/main" val="1982837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763000" cy="6477000"/>
          </a:xfrm>
        </p:spPr>
        <p:txBody>
          <a:bodyPr>
            <a:normAutofit/>
          </a:bodyPr>
          <a:lstStyle/>
          <a:p>
            <a:r>
              <a:rPr lang="en-US" sz="4000" dirty="0" smtClean="0">
                <a:solidFill>
                  <a:schemeClr val="tx2"/>
                </a:solidFill>
                <a:latin typeface="Adobe Fan Heiti Std B" pitchFamily="34" charset="-128"/>
                <a:ea typeface="Adobe Fan Heiti Std B" pitchFamily="34" charset="-128"/>
              </a:rPr>
              <a:t>What is cloud Computing..? </a:t>
            </a:r>
            <a:endParaRPr lang="en-US" sz="4000" dirty="0">
              <a:solidFill>
                <a:schemeClr val="tx2"/>
              </a:solidFill>
              <a:latin typeface="Adobe Fan Heiti Std B" pitchFamily="34" charset="-128"/>
              <a:ea typeface="Adobe Fan Heiti Std B" pitchFamily="34" charset="-12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535" y="1066800"/>
            <a:ext cx="7570929" cy="5791200"/>
          </a:xfrm>
          <a:prstGeom prst="rect">
            <a:avLst/>
          </a:prstGeom>
        </p:spPr>
      </p:pic>
    </p:spTree>
    <p:extLst>
      <p:ext uri="{BB962C8B-B14F-4D97-AF65-F5344CB8AC3E}">
        <p14:creationId xmlns:p14="http://schemas.microsoft.com/office/powerpoint/2010/main" val="1288970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629400"/>
          </a:xfrm>
        </p:spPr>
        <p:txBody>
          <a:bodyPr/>
          <a:lstStyle/>
          <a:p>
            <a:r>
              <a:rPr lang="en-US" sz="2400" dirty="0"/>
              <a:t>Cloud System</a:t>
            </a:r>
          </a:p>
        </p:txBody>
      </p:sp>
      <p:pic>
        <p:nvPicPr>
          <p:cNvPr id="3"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7986" r="7986"/>
          <a:stretch>
            <a:fillRect/>
          </a:stretch>
        </p:blipFill>
        <p:spPr>
          <a:xfrm>
            <a:off x="1792288" y="612774"/>
            <a:ext cx="5486400" cy="4873625"/>
          </a:xfrm>
        </p:spPr>
      </p:pic>
      <p:pic>
        <p:nvPicPr>
          <p:cNvPr id="5" name="Picture Placeholder 4"/>
          <p:cNvPicPr>
            <a:picLocks noChangeAspect="1"/>
          </p:cNvPicPr>
          <p:nvPr/>
        </p:nvPicPr>
        <p:blipFill>
          <a:blip r:embed="rId2">
            <a:extLst>
              <a:ext uri="{28A0092B-C50C-407E-A947-70E740481C1C}">
                <a14:useLocalDpi xmlns:a14="http://schemas.microsoft.com/office/drawing/2010/main" val="0"/>
              </a:ext>
            </a:extLst>
          </a:blip>
          <a:srcRect l="7986" r="7986"/>
          <a:stretch>
            <a:fillRect/>
          </a:stretch>
        </p:blipFill>
        <p:spPr>
          <a:xfrm>
            <a:off x="533400" y="612774"/>
            <a:ext cx="8153400" cy="5254625"/>
          </a:xfrm>
          <a:prstGeom prst="rect">
            <a:avLst/>
          </a:prstGeom>
        </p:spPr>
      </p:pic>
    </p:spTree>
    <p:extLst>
      <p:ext uri="{BB962C8B-B14F-4D97-AF65-F5344CB8AC3E}">
        <p14:creationId xmlns:p14="http://schemas.microsoft.com/office/powerpoint/2010/main" val="653517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pPr algn="l"/>
            <a:r>
              <a:rPr lang="en-US" sz="4800" dirty="0"/>
              <a:t>Cloud Computing Landscape </a:t>
            </a:r>
          </a:p>
        </p:txBody>
      </p:sp>
      <p:graphicFrame>
        <p:nvGraphicFramePr>
          <p:cNvPr id="3" name="Content Placeholder 3"/>
          <p:cNvGraphicFramePr>
            <a:graphicFrameLocks/>
          </p:cNvGraphicFramePr>
          <p:nvPr/>
        </p:nvGraphicFramePr>
        <p:xfrm>
          <a:off x="685800" y="1406525"/>
          <a:ext cx="7772400" cy="4284664"/>
        </p:xfrm>
        <a:graphic>
          <a:graphicData uri="http://schemas.openxmlformats.org/drawingml/2006/table">
            <a:tbl>
              <a:tblPr firstRow="1" bandRow="1"/>
              <a:tblGrid>
                <a:gridCol w="1676400"/>
                <a:gridCol w="6096000"/>
              </a:tblGrid>
              <a:tr h="1071166">
                <a:tc>
                  <a:txBody>
                    <a:bodyPr/>
                    <a:lstStyle/>
                    <a:p>
                      <a:pPr algn="ctr"/>
                      <a:r>
                        <a:rPr lang="en-US" sz="1800" b="1" dirty="0" smtClean="0"/>
                        <a:t>Applications</a:t>
                      </a:r>
                      <a:endParaRPr lang="en-US" sz="1800" b="1" dirty="0"/>
                    </a:p>
                  </a:txBody>
                  <a:tcPr anchor="ctr">
                    <a:solidFill>
                      <a:srgbClr val="005481">
                        <a:alpha val="39000"/>
                      </a:srgbClr>
                    </a:solidFill>
                  </a:tcPr>
                </a:tc>
                <a:tc>
                  <a:txBody>
                    <a:bodyPr/>
                    <a:lstStyle/>
                    <a:p>
                      <a:pPr algn="ctr"/>
                      <a:endParaRPr lang="en-US" sz="1800" dirty="0"/>
                    </a:p>
                  </a:txBody>
                  <a:tcPr anchor="ctr"/>
                </a:tc>
              </a:tr>
              <a:tr h="10711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dirty="0" smtClean="0"/>
                        <a:t>Storage</a:t>
                      </a:r>
                    </a:p>
                  </a:txBody>
                  <a:tcPr anchor="ctr">
                    <a:solidFill>
                      <a:srgbClr val="005481">
                        <a:alpha val="39000"/>
                      </a:srgbClr>
                    </a:solidFill>
                  </a:tcPr>
                </a:tc>
                <a:tc>
                  <a:txBody>
                    <a:bodyPr/>
                    <a:lstStyle/>
                    <a:p>
                      <a:pPr algn="ctr"/>
                      <a:endParaRPr lang="en-US" sz="1800" dirty="0"/>
                    </a:p>
                  </a:txBody>
                  <a:tcPr anchor="ctr"/>
                </a:tc>
              </a:tr>
              <a:tr h="1071166">
                <a:tc>
                  <a:txBody>
                    <a:bodyPr/>
                    <a:lstStyle/>
                    <a:p>
                      <a:pPr algn="ctr"/>
                      <a:r>
                        <a:rPr lang="en-US" sz="1800" b="1" dirty="0" smtClean="0"/>
                        <a:t>Computing</a:t>
                      </a:r>
                      <a:endParaRPr lang="en-US" sz="1800" b="1" dirty="0"/>
                    </a:p>
                  </a:txBody>
                  <a:tcPr anchor="ctr">
                    <a:solidFill>
                      <a:srgbClr val="005481">
                        <a:alpha val="39000"/>
                      </a:srgbClr>
                    </a:solidFill>
                  </a:tcPr>
                </a:tc>
                <a:tc>
                  <a:txBody>
                    <a:bodyPr/>
                    <a:lstStyle/>
                    <a:p>
                      <a:pPr algn="ctr"/>
                      <a:endParaRPr lang="en-US" sz="1800" dirty="0"/>
                    </a:p>
                  </a:txBody>
                  <a:tcPr anchor="ctr"/>
                </a:tc>
              </a:tr>
              <a:tr h="1071166">
                <a:tc>
                  <a:txBody>
                    <a:bodyPr/>
                    <a:lstStyle/>
                    <a:p>
                      <a:pPr algn="ctr"/>
                      <a:r>
                        <a:rPr lang="en-US" sz="1800" b="1" dirty="0" smtClean="0"/>
                        <a:t>Development platform</a:t>
                      </a:r>
                      <a:endParaRPr lang="en-US" sz="1800" b="1" dirty="0"/>
                    </a:p>
                  </a:txBody>
                  <a:tcPr anchor="ctr">
                    <a:solidFill>
                      <a:srgbClr val="005481">
                        <a:alpha val="39000"/>
                      </a:srgbClr>
                    </a:solidFill>
                  </a:tcPr>
                </a:tc>
                <a:tc>
                  <a:txBody>
                    <a:bodyPr/>
                    <a:lstStyle/>
                    <a:p>
                      <a:pPr algn="ctr"/>
                      <a:endParaRPr lang="en-US" sz="1800" dirty="0"/>
                    </a:p>
                  </a:txBody>
                  <a:tcPr anchor="ctr"/>
                </a:tc>
              </a:tr>
            </a:tbl>
          </a:graphicData>
        </a:graphic>
      </p:graphicFrame>
      <p:grpSp>
        <p:nvGrpSpPr>
          <p:cNvPr id="4" name="Group 13"/>
          <p:cNvGrpSpPr>
            <a:grpSpLocks/>
          </p:cNvGrpSpPr>
          <p:nvPr/>
        </p:nvGrpSpPr>
        <p:grpSpPr bwMode="auto">
          <a:xfrm>
            <a:off x="2549525" y="1503363"/>
            <a:ext cx="5807075" cy="3924300"/>
            <a:chOff x="2602520" y="1450733"/>
            <a:chExt cx="5807621" cy="3924377"/>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2520" y="1450733"/>
              <a:ext cx="1828800" cy="890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81841"/>
              <a:ext cx="1371792" cy="6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23896" y="1658052"/>
              <a:ext cx="1886245" cy="42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85685" y="2626585"/>
              <a:ext cx="876422" cy="55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537435" y="2498336"/>
              <a:ext cx="1638529" cy="91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788932" y="3686211"/>
              <a:ext cx="1733792" cy="74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637947" y="3743369"/>
              <a:ext cx="1771897" cy="6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285472" y="4822583"/>
              <a:ext cx="2476846" cy="55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761965" y="4841636"/>
              <a:ext cx="2038635" cy="514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Content Placeholder 2"/>
          <p:cNvSpPr txBox="1">
            <a:spLocks/>
          </p:cNvSpPr>
          <p:nvPr/>
        </p:nvSpPr>
        <p:spPr bwMode="auto">
          <a:xfrm>
            <a:off x="685800" y="5683250"/>
            <a:ext cx="77724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marL="342900" indent="-342900" algn="l" rtl="0" eaLnBrk="0" fontAlgn="base" hangingPunct="0">
              <a:spcBef>
                <a:spcPct val="20000"/>
              </a:spcBef>
              <a:spcAft>
                <a:spcPct val="0"/>
              </a:spcAft>
              <a:buClr>
                <a:srgbClr val="005481"/>
              </a:buClr>
              <a:buFont typeface="Times" pitchFamily="-8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5481"/>
              </a:buClr>
              <a:buFont typeface="Times" pitchFamily="-84" charset="0"/>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lr>
                <a:srgbClr val="005481"/>
              </a:buClr>
              <a:buFont typeface="Times" pitchFamily="-84" charset="0"/>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lr>
                <a:srgbClr val="005481"/>
              </a:buClr>
              <a:buFont typeface="Times" pitchFamily="-84" charset="0"/>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rgbClr val="005481"/>
              </a:buClr>
              <a:buFont typeface="Times" pitchFamily="-84" charset="0"/>
              <a:buChar char="•"/>
              <a:defRPr sz="2000">
                <a:solidFill>
                  <a:schemeClr val="tx1"/>
                </a:solidFill>
                <a:latin typeface="+mn-lt"/>
                <a:ea typeface="+mn-ea"/>
                <a:cs typeface="+mn-cs"/>
              </a:defRPr>
            </a:lvl5pPr>
            <a:lvl6pPr marL="2514600" indent="-228600" algn="l" rtl="0" fontAlgn="base">
              <a:spcBef>
                <a:spcPct val="20000"/>
              </a:spcBef>
              <a:spcAft>
                <a:spcPct val="0"/>
              </a:spcAft>
              <a:buClr>
                <a:srgbClr val="005481"/>
              </a:buClr>
              <a:buFont typeface="Times" charset="0"/>
              <a:buChar char="•"/>
              <a:defRPr sz="2000">
                <a:solidFill>
                  <a:schemeClr val="tx1"/>
                </a:solidFill>
                <a:latin typeface="+mn-lt"/>
                <a:ea typeface="+mn-ea"/>
                <a:cs typeface="+mn-cs"/>
              </a:defRPr>
            </a:lvl6pPr>
            <a:lvl7pPr marL="2971800" indent="-228600" algn="l" rtl="0" fontAlgn="base">
              <a:spcBef>
                <a:spcPct val="20000"/>
              </a:spcBef>
              <a:spcAft>
                <a:spcPct val="0"/>
              </a:spcAft>
              <a:buClr>
                <a:srgbClr val="005481"/>
              </a:buClr>
              <a:buFont typeface="Times" charset="0"/>
              <a:buChar char="•"/>
              <a:defRPr sz="2000">
                <a:solidFill>
                  <a:schemeClr val="tx1"/>
                </a:solidFill>
                <a:latin typeface="+mn-lt"/>
                <a:ea typeface="+mn-ea"/>
                <a:cs typeface="+mn-cs"/>
              </a:defRPr>
            </a:lvl7pPr>
            <a:lvl8pPr marL="3429000" indent="-228600" algn="l" rtl="0" fontAlgn="base">
              <a:spcBef>
                <a:spcPct val="20000"/>
              </a:spcBef>
              <a:spcAft>
                <a:spcPct val="0"/>
              </a:spcAft>
              <a:buClr>
                <a:srgbClr val="005481"/>
              </a:buClr>
              <a:buFont typeface="Times" charset="0"/>
              <a:buChar char="•"/>
              <a:defRPr sz="2000">
                <a:solidFill>
                  <a:schemeClr val="tx1"/>
                </a:solidFill>
                <a:latin typeface="+mn-lt"/>
                <a:ea typeface="+mn-ea"/>
                <a:cs typeface="+mn-cs"/>
              </a:defRPr>
            </a:lvl8pPr>
            <a:lvl9pPr marL="3886200" indent="-228600" algn="l" rtl="0" fontAlgn="base">
              <a:spcBef>
                <a:spcPct val="20000"/>
              </a:spcBef>
              <a:spcAft>
                <a:spcPct val="0"/>
              </a:spcAft>
              <a:buClr>
                <a:srgbClr val="005481"/>
              </a:buClr>
              <a:buFont typeface="Times" charset="0"/>
              <a:buChar char="•"/>
              <a:defRPr sz="2000">
                <a:solidFill>
                  <a:schemeClr val="tx1"/>
                </a:solidFill>
                <a:latin typeface="+mn-lt"/>
                <a:ea typeface="+mn-ea"/>
                <a:cs typeface="+mn-cs"/>
              </a:defRPr>
            </a:lvl9pPr>
          </a:lstStyle>
          <a:p>
            <a:pPr marL="0" indent="0">
              <a:buFont typeface="Times" pitchFamily="-84" charset="0"/>
              <a:buNone/>
              <a:defRPr/>
            </a:pPr>
            <a:r>
              <a:rPr lang="en-US" sz="1600" kern="0" dirty="0" smtClean="0"/>
              <a:t>Gartner predicts revenue of USD 131billion in 2013</a:t>
            </a:r>
            <a:endParaRPr lang="en-US" sz="1600" kern="0" dirty="0"/>
          </a:p>
        </p:txBody>
      </p:sp>
    </p:spTree>
    <p:extLst>
      <p:ext uri="{BB962C8B-B14F-4D97-AF65-F5344CB8AC3E}">
        <p14:creationId xmlns:p14="http://schemas.microsoft.com/office/powerpoint/2010/main" val="79562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600200"/>
          </a:xfrm>
        </p:spPr>
        <p:txBody>
          <a:bodyPr/>
          <a:lstStyle/>
          <a:p>
            <a:r>
              <a:rPr lang="en-US" sz="4400" dirty="0"/>
              <a:t>Who uses cloud computing? </a:t>
            </a:r>
          </a:p>
        </p:txBody>
      </p:sp>
      <p:pic>
        <p:nvPicPr>
          <p:cNvPr id="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31321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963737"/>
            <a:ext cx="14478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07163" y="1524000"/>
            <a:ext cx="18637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6413" y="2632075"/>
            <a:ext cx="876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2641600"/>
            <a:ext cx="10096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p:cNvGrpSpPr/>
          <p:nvPr/>
        </p:nvGrpSpPr>
        <p:grpSpPr>
          <a:xfrm>
            <a:off x="666750" y="3881438"/>
            <a:ext cx="8124825" cy="2297112"/>
            <a:chOff x="666750" y="3881438"/>
            <a:chExt cx="8124825" cy="2297112"/>
          </a:xfrm>
        </p:grpSpPr>
        <p:pic>
          <p:nvPicPr>
            <p:cNvPr id="9"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239000" y="4446588"/>
              <a:ext cx="155257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58838" y="4989513"/>
              <a:ext cx="20637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66750" y="3881438"/>
              <a:ext cx="14319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218113" y="4741863"/>
              <a:ext cx="1450975"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505200" y="4883150"/>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0"/>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950075" y="2681288"/>
            <a:ext cx="1285875" cy="127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33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33400" y="1295400"/>
            <a:ext cx="8229600" cy="1295400"/>
          </a:xfrm>
        </p:spPr>
        <p:txBody>
          <a:bodyPr>
            <a:normAutofit fontScale="90000"/>
          </a:bodyPr>
          <a:lstStyle/>
          <a:p>
            <a:r>
              <a:rPr lang="en-US" sz="6000" dirty="0" smtClean="0"/>
              <a:t/>
            </a:r>
            <a:br>
              <a:rPr lang="en-US" sz="6000" dirty="0" smtClean="0"/>
            </a:br>
            <a:r>
              <a:rPr lang="en-US" sz="6000" dirty="0"/>
              <a:t/>
            </a:r>
            <a:br>
              <a:rPr lang="en-US" sz="6000" dirty="0"/>
            </a:br>
            <a:r>
              <a:rPr lang="en-US" sz="6000" dirty="0" smtClean="0"/>
              <a:t/>
            </a:r>
            <a:br>
              <a:rPr lang="en-US" sz="6000" dirty="0" smtClean="0"/>
            </a:br>
            <a:r>
              <a:rPr lang="en-US" sz="6000" dirty="0"/>
              <a:t/>
            </a:r>
            <a:br>
              <a:rPr lang="en-US" sz="6000" dirty="0"/>
            </a:br>
            <a:r>
              <a:rPr lang="en-US" sz="6000" dirty="0" smtClean="0"/>
              <a:t/>
            </a:r>
            <a:br>
              <a:rPr lang="en-US" sz="6000" dirty="0" smtClean="0"/>
            </a:br>
            <a:r>
              <a:rPr lang="en-US" sz="6000" dirty="0"/>
              <a:t/>
            </a:r>
            <a:br>
              <a:rPr lang="en-US" sz="6000" dirty="0"/>
            </a:br>
            <a:r>
              <a:rPr lang="en-US" sz="6000" dirty="0" smtClean="0"/>
              <a:t>Advantages</a:t>
            </a:r>
            <a:r>
              <a:rPr lang="en-US" dirty="0"/>
              <a:t/>
            </a:r>
            <a:br>
              <a:rPr lang="en-US" dirty="0"/>
            </a:br>
            <a:endParaRPr lang="en-US" dirty="0"/>
          </a:p>
        </p:txBody>
      </p:sp>
      <p:sp>
        <p:nvSpPr>
          <p:cNvPr id="4" name="Rectangle 3"/>
          <p:cNvSpPr/>
          <p:nvPr/>
        </p:nvSpPr>
        <p:spPr>
          <a:xfrm>
            <a:off x="1371600" y="2590800"/>
            <a:ext cx="5486400" cy="1569660"/>
          </a:xfrm>
          <a:prstGeom prst="rect">
            <a:avLst/>
          </a:prstGeom>
        </p:spPr>
        <p:txBody>
          <a:bodyPr wrap="square">
            <a:spAutoFit/>
          </a:bodyPr>
          <a:lstStyle/>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Accessibility</a:t>
            </a:r>
          </a:p>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Collaboration</a:t>
            </a:r>
          </a:p>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Cost Saving</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3540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295399"/>
          </a:xfrm>
        </p:spPr>
        <p:txBody>
          <a:bodyPr/>
          <a:lstStyle/>
          <a:p>
            <a:r>
              <a:rPr lang="en-US" sz="5400" dirty="0"/>
              <a:t>Disadvantages</a:t>
            </a:r>
          </a:p>
        </p:txBody>
      </p:sp>
      <p:sp>
        <p:nvSpPr>
          <p:cNvPr id="3" name="Subtitle 2"/>
          <p:cNvSpPr>
            <a:spLocks noGrp="1"/>
          </p:cNvSpPr>
          <p:nvPr>
            <p:ph type="subTitle" idx="1"/>
          </p:nvPr>
        </p:nvSpPr>
        <p:spPr>
          <a:xfrm>
            <a:off x="1371600" y="2895600"/>
            <a:ext cx="6400800" cy="1219200"/>
          </a:xfrm>
        </p:spPr>
        <p:txBody>
          <a:bodyPr/>
          <a:lstStyle/>
          <a:p>
            <a:pPr marL="342900" indent="-342900" algn="l">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Security Risks</a:t>
            </a:r>
          </a:p>
          <a:p>
            <a:pPr marL="342900" indent="-342900" algn="l">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Storing Sensitive Data Off-Site</a:t>
            </a:r>
          </a:p>
          <a:p>
            <a:endParaRPr lang="en-US" dirty="0"/>
          </a:p>
        </p:txBody>
      </p:sp>
    </p:spTree>
    <p:extLst>
      <p:ext uri="{BB962C8B-B14F-4D97-AF65-F5344CB8AC3E}">
        <p14:creationId xmlns:p14="http://schemas.microsoft.com/office/powerpoint/2010/main" val="4196331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idx="1"/>
          </p:nvPr>
        </p:nvSpPr>
        <p:spPr>
          <a:xfrm>
            <a:off x="838200" y="381000"/>
            <a:ext cx="7848600" cy="5791200"/>
          </a:xfrm>
        </p:spPr>
        <p:txBody>
          <a:bodyPr/>
          <a:lstStyle/>
          <a:p>
            <a:endParaRPr lang="en-US" sz="3600" b="1" dirty="0" smtClean="0">
              <a:solidFill>
                <a:srgbClr val="0070C0"/>
              </a:solidFill>
            </a:endParaRPr>
          </a:p>
          <a:p>
            <a:r>
              <a:rPr lang="en-US" sz="3600" b="1" dirty="0" smtClean="0">
                <a:solidFill>
                  <a:srgbClr val="0070C0"/>
                </a:solidFill>
              </a:rPr>
              <a:t>Some </a:t>
            </a:r>
            <a:r>
              <a:rPr lang="en-US" sz="3600" b="1" dirty="0">
                <a:solidFill>
                  <a:srgbClr val="0070C0"/>
                </a:solidFill>
              </a:rPr>
              <a:t>attack in cloud computing </a:t>
            </a:r>
          </a:p>
          <a:p>
            <a:endParaRPr lang="en-US" sz="3200" dirty="0"/>
          </a:p>
          <a:p>
            <a:pPr marL="514350" indent="-514350" algn="l">
              <a:buAutoNum type="arabicPeriod"/>
            </a:pPr>
            <a:r>
              <a:rPr lang="en-US" sz="2800" dirty="0">
                <a:solidFill>
                  <a:schemeClr val="tx1"/>
                </a:solidFill>
                <a:latin typeface="Arial" panose="020B0604020202020204" pitchFamily="34" charset="0"/>
                <a:cs typeface="Arial" panose="020B0604020202020204" pitchFamily="34" charset="0"/>
              </a:rPr>
              <a:t>Malware-Injection Attack </a:t>
            </a:r>
          </a:p>
          <a:p>
            <a:pPr marL="514350" indent="-514350" algn="l">
              <a:buAutoNum type="arabicPeriod"/>
            </a:pPr>
            <a:r>
              <a:rPr lang="en-US" sz="2800" dirty="0">
                <a:solidFill>
                  <a:schemeClr val="tx1"/>
                </a:solidFill>
                <a:latin typeface="Arial" panose="020B0604020202020204" pitchFamily="34" charset="0"/>
                <a:cs typeface="Arial" panose="020B0604020202020204" pitchFamily="34" charset="0"/>
              </a:rPr>
              <a:t>Wrapping  Attack </a:t>
            </a:r>
          </a:p>
          <a:p>
            <a:pPr marL="514350" indent="-514350" algn="l">
              <a:buAutoNum type="arabicPeriod"/>
            </a:pPr>
            <a:r>
              <a:rPr lang="en-US" sz="2800" dirty="0">
                <a:solidFill>
                  <a:schemeClr val="tx1"/>
                </a:solidFill>
                <a:latin typeface="Arial" panose="020B0604020202020204" pitchFamily="34" charset="0"/>
                <a:cs typeface="Arial" panose="020B0604020202020204" pitchFamily="34" charset="0"/>
              </a:rPr>
              <a:t>Denial of service Attack</a:t>
            </a:r>
          </a:p>
          <a:p>
            <a:endParaRPr lang="en-US" dirty="0"/>
          </a:p>
        </p:txBody>
      </p:sp>
    </p:spTree>
    <p:extLst>
      <p:ext uri="{BB962C8B-B14F-4D97-AF65-F5344CB8AC3E}">
        <p14:creationId xmlns:p14="http://schemas.microsoft.com/office/powerpoint/2010/main" val="246863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152400"/>
            <a:ext cx="6400800" cy="1219200"/>
          </a:xfrm>
        </p:spPr>
        <p:txBody>
          <a:bodyPr>
            <a:normAutofit/>
          </a:bodyPr>
          <a:lstStyle/>
          <a:p>
            <a:r>
              <a:rPr lang="en-US" sz="3200" b="1" dirty="0">
                <a:solidFill>
                  <a:srgbClr val="0070C0"/>
                </a:solidFill>
              </a:rPr>
              <a:t>Malware-Injection Attack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762000"/>
            <a:ext cx="8153399" cy="6096000"/>
          </a:xfrm>
          <a:prstGeom prst="rect">
            <a:avLst/>
          </a:prstGeom>
        </p:spPr>
      </p:pic>
    </p:spTree>
    <p:extLst>
      <p:ext uri="{BB962C8B-B14F-4D97-AF65-F5344CB8AC3E}">
        <p14:creationId xmlns:p14="http://schemas.microsoft.com/office/powerpoint/2010/main" val="21407558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50</TotalTime>
  <Words>192</Words>
  <Application>Microsoft Office PowerPoint</Application>
  <PresentationFormat>On-screen Show (4:3)</PresentationFormat>
  <Paragraphs>43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Executive</vt:lpstr>
      <vt:lpstr>PowerPoint Presentation</vt:lpstr>
      <vt:lpstr>PowerPoint Presentation</vt:lpstr>
      <vt:lpstr>Cloud System</vt:lpstr>
      <vt:lpstr>Cloud Computing Landscape </vt:lpstr>
      <vt:lpstr>Who uses cloud computing? </vt:lpstr>
      <vt:lpstr>      Advantages </vt:lpstr>
      <vt:lpstr>Disadvantages</vt:lpstr>
      <vt:lpstr>PowerPoint Presentation</vt:lpstr>
      <vt:lpstr>PowerPoint Presentation</vt:lpstr>
      <vt:lpstr>Wrapping  Attack  </vt:lpstr>
      <vt:lpstr>Denial of Service (DoS) attacks:  A DoS attack is an attempt to make the services assigned to the authorized users unavailable. In such an attack, the server providing the service is flooded by a large number of requests and hence the service becomes unavailable to the authorized user. Sometimes, when we try to access a site we see that due to overloading of the server with the requests to access the site, we are unable to access the site and observe an error. </vt:lpstr>
      <vt:lpstr>Data loss</vt:lpstr>
      <vt:lpstr>PowerPoint Presentation</vt:lpstr>
      <vt:lpstr>Security Improvement</vt:lpstr>
      <vt:lpstr>Types of Cloud Security</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Ashik</dc:creator>
  <cp:lastModifiedBy>Ashik</cp:lastModifiedBy>
  <cp:revision>7</cp:revision>
  <dcterms:created xsi:type="dcterms:W3CDTF">2018-04-18T17:12:33Z</dcterms:created>
  <dcterms:modified xsi:type="dcterms:W3CDTF">2018-04-18T18:02:53Z</dcterms:modified>
</cp:coreProperties>
</file>