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6" r:id="rId4"/>
    <p:sldId id="263" r:id="rId5"/>
    <p:sldId id="264" r:id="rId6"/>
    <p:sldId id="265" r:id="rId7"/>
    <p:sldId id="266" r:id="rId8"/>
    <p:sldId id="267" r:id="rId9"/>
    <p:sldId id="259" r:id="rId10"/>
    <p:sldId id="262"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7273" autoAdjust="0"/>
  </p:normalViewPr>
  <p:slideViewPr>
    <p:cSldViewPr snapToGrid="0">
      <p:cViewPr varScale="1">
        <p:scale>
          <a:sx n="96" d="100"/>
          <a:sy n="96" d="100"/>
        </p:scale>
        <p:origin x="9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3F2C-09A0-4D26-AA4F-B7D6C4FA448E}"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AD883-156A-4855-BB88-5ECBA61E86BB}" type="slidenum">
              <a:rPr lang="en-US" smtClean="0"/>
              <a:t>‹#›</a:t>
            </a:fld>
            <a:endParaRPr lang="en-US"/>
          </a:p>
        </p:txBody>
      </p:sp>
    </p:spTree>
    <p:extLst>
      <p:ext uri="{BB962C8B-B14F-4D97-AF65-F5344CB8AC3E}">
        <p14:creationId xmlns:p14="http://schemas.microsoft.com/office/powerpoint/2010/main" val="378594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statement is that the customer support department needs to communicate to customers when a significant event occurs. This could be a change in their subscription, a new service, or outage of a service. The communication needs to be in the customer’s preferred language, and they should be notified via email or voicemail.</a:t>
            </a:r>
          </a:p>
        </p:txBody>
      </p:sp>
      <p:sp>
        <p:nvSpPr>
          <p:cNvPr id="4" name="Slide Number Placeholder 3"/>
          <p:cNvSpPr>
            <a:spLocks noGrp="1"/>
          </p:cNvSpPr>
          <p:nvPr>
            <p:ph type="sldNum" sz="quarter" idx="5"/>
          </p:nvPr>
        </p:nvSpPr>
        <p:spPr/>
        <p:txBody>
          <a:bodyPr/>
          <a:lstStyle/>
          <a:p>
            <a:fld id="{F523355D-18A6-48A3-8B1A-FF51EB5277BD}" type="slidenum">
              <a:rPr lang="en-US" smtClean="0"/>
              <a:t>1</a:t>
            </a:fld>
            <a:endParaRPr lang="en-US"/>
          </a:p>
        </p:txBody>
      </p:sp>
    </p:spTree>
    <p:extLst>
      <p:ext uri="{BB962C8B-B14F-4D97-AF65-F5344CB8AC3E}">
        <p14:creationId xmlns:p14="http://schemas.microsoft.com/office/powerpoint/2010/main" val="2804568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lab exercise involves four main steps: Setting up AWS services: Polly, Translate, and Lambda. Creating the Lambda function that will invoke Translate and Polly. Using Polly to convert the translated text to voice and generate an MP3 file in S3. Generating a pre-signed URL to the MP3 file and emailing it to the customer.</a:t>
            </a:r>
          </a:p>
        </p:txBody>
      </p:sp>
      <p:sp>
        <p:nvSpPr>
          <p:cNvPr id="4" name="Slide Number Placeholder 3"/>
          <p:cNvSpPr>
            <a:spLocks noGrp="1"/>
          </p:cNvSpPr>
          <p:nvPr>
            <p:ph type="sldNum" sz="quarter" idx="5"/>
          </p:nvPr>
        </p:nvSpPr>
        <p:spPr/>
        <p:txBody>
          <a:bodyPr/>
          <a:lstStyle/>
          <a:p>
            <a:fld id="{F523355D-18A6-48A3-8B1A-FF51EB5277BD}" type="slidenum">
              <a:rPr lang="en-US" smtClean="0"/>
              <a:t>10</a:t>
            </a:fld>
            <a:endParaRPr lang="en-US"/>
          </a:p>
        </p:txBody>
      </p:sp>
    </p:spTree>
    <p:extLst>
      <p:ext uri="{BB962C8B-B14F-4D97-AF65-F5344CB8AC3E}">
        <p14:creationId xmlns:p14="http://schemas.microsoft.com/office/powerpoint/2010/main" val="2166847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 will show you a recorded video on how to set up the AWS services, create the Lambda function, use Polly to convert the translated text to voice and generate an MP3 file in S3, and generate a pre-signed URL to the MP3 file and email it to the customer.</a:t>
            </a:r>
          </a:p>
        </p:txBody>
      </p:sp>
      <p:sp>
        <p:nvSpPr>
          <p:cNvPr id="4" name="Slide Number Placeholder 3"/>
          <p:cNvSpPr>
            <a:spLocks noGrp="1"/>
          </p:cNvSpPr>
          <p:nvPr>
            <p:ph type="sldNum" sz="quarter" idx="5"/>
          </p:nvPr>
        </p:nvSpPr>
        <p:spPr/>
        <p:txBody>
          <a:bodyPr/>
          <a:lstStyle/>
          <a:p>
            <a:fld id="{F523355D-18A6-48A3-8B1A-FF51EB5277BD}" type="slidenum">
              <a:rPr lang="en-US" smtClean="0"/>
              <a:t>11</a:t>
            </a:fld>
            <a:endParaRPr lang="en-US"/>
          </a:p>
        </p:txBody>
      </p:sp>
    </p:spTree>
    <p:extLst>
      <p:ext uri="{BB962C8B-B14F-4D97-AF65-F5344CB8AC3E}">
        <p14:creationId xmlns:p14="http://schemas.microsoft.com/office/powerpoint/2010/main" val="157289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AWS services can be used to develop a solution that can notify customers using either email or voicemail in the customer’s preferred language. The lab exercise teaches you how to set up these AWS services and create the Lambda function that orchestrates them. Open the floor for questions.</a:t>
            </a:r>
          </a:p>
        </p:txBody>
      </p:sp>
      <p:sp>
        <p:nvSpPr>
          <p:cNvPr id="4" name="Slide Number Placeholder 3"/>
          <p:cNvSpPr>
            <a:spLocks noGrp="1"/>
          </p:cNvSpPr>
          <p:nvPr>
            <p:ph type="sldNum" sz="quarter" idx="5"/>
          </p:nvPr>
        </p:nvSpPr>
        <p:spPr/>
        <p:txBody>
          <a:bodyPr/>
          <a:lstStyle/>
          <a:p>
            <a:fld id="{F523355D-18A6-48A3-8B1A-FF51EB5277BD}" type="slidenum">
              <a:rPr lang="en-US" smtClean="0"/>
              <a:t>12</a:t>
            </a:fld>
            <a:endParaRPr lang="en-US"/>
          </a:p>
        </p:txBody>
      </p:sp>
    </p:spTree>
    <p:extLst>
      <p:ext uri="{BB962C8B-B14F-4D97-AF65-F5344CB8AC3E}">
        <p14:creationId xmlns:p14="http://schemas.microsoft.com/office/powerpoint/2010/main" val="97077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use AWS services to develop a solution. Translate can convert text to other languages, Polly can convert the text to voice and generate an MP3 file in S3, and Lambda can be used to orchestrate these services.</a:t>
            </a:r>
          </a:p>
        </p:txBody>
      </p:sp>
      <p:sp>
        <p:nvSpPr>
          <p:cNvPr id="4" name="Slide Number Placeholder 3"/>
          <p:cNvSpPr>
            <a:spLocks noGrp="1"/>
          </p:cNvSpPr>
          <p:nvPr>
            <p:ph type="sldNum" sz="quarter" idx="5"/>
          </p:nvPr>
        </p:nvSpPr>
        <p:spPr/>
        <p:txBody>
          <a:bodyPr/>
          <a:lstStyle/>
          <a:p>
            <a:fld id="{F523355D-18A6-48A3-8B1A-FF51EB5277BD}" type="slidenum">
              <a:rPr lang="en-US" smtClean="0"/>
              <a:t>2</a:t>
            </a:fld>
            <a:endParaRPr lang="en-US"/>
          </a:p>
        </p:txBody>
      </p:sp>
    </p:spTree>
    <p:extLst>
      <p:ext uri="{BB962C8B-B14F-4D97-AF65-F5344CB8AC3E}">
        <p14:creationId xmlns:p14="http://schemas.microsoft.com/office/powerpoint/2010/main" val="180825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Web Services (AWS) is a cloud computing platform that provides a wide range of services for various use cases. Amazon Polly, Translate, and Lambda are services provided by AWS that can be used to develop a solution that can notify customers using either email or voicemail in the customer’s preferred language.</a:t>
            </a:r>
          </a:p>
        </p:txBody>
      </p:sp>
      <p:sp>
        <p:nvSpPr>
          <p:cNvPr id="4" name="Slide Number Placeholder 3"/>
          <p:cNvSpPr>
            <a:spLocks noGrp="1"/>
          </p:cNvSpPr>
          <p:nvPr>
            <p:ph type="sldNum" sz="quarter" idx="5"/>
          </p:nvPr>
        </p:nvSpPr>
        <p:spPr/>
        <p:txBody>
          <a:bodyPr/>
          <a:lstStyle/>
          <a:p>
            <a:fld id="{F523355D-18A6-48A3-8B1A-FF51EB5277BD}" type="slidenum">
              <a:rPr lang="en-US" smtClean="0"/>
              <a:t>3</a:t>
            </a:fld>
            <a:endParaRPr lang="en-US"/>
          </a:p>
        </p:txBody>
      </p:sp>
    </p:spTree>
    <p:extLst>
      <p:ext uri="{BB962C8B-B14F-4D97-AF65-F5344CB8AC3E}">
        <p14:creationId xmlns:p14="http://schemas.microsoft.com/office/powerpoint/2010/main" val="1579203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Lambda is a powerful serverless compute service that allows you to run your own code in response to events. It can automatically scale your application in response to incoming requests, and supports a wide range of programming languages. Images related to serverless computing or code execution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4</a:t>
            </a:fld>
            <a:endParaRPr lang="en-US"/>
          </a:p>
        </p:txBody>
      </p:sp>
    </p:spTree>
    <p:extLst>
      <p:ext uri="{BB962C8B-B14F-4D97-AF65-F5344CB8AC3E}">
        <p14:creationId xmlns:p14="http://schemas.microsoft.com/office/powerpoint/2010/main" val="3536263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Polly is a powerful text-to-speech service that allows you to convert written text into natural sounding speech. It's commonly used to develop voice interfaces for applications, and supports multiple languages. Images related to speech or voice assistants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5</a:t>
            </a:fld>
            <a:endParaRPr lang="en-US"/>
          </a:p>
        </p:txBody>
      </p:sp>
    </p:spTree>
    <p:extLst>
      <p:ext uri="{BB962C8B-B14F-4D97-AF65-F5344CB8AC3E}">
        <p14:creationId xmlns:p14="http://schemas.microsoft.com/office/powerpoint/2010/main" val="69080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Translate is a powerful machine translation service that allows you to translate text in real-time. It can be used to create multilingual applications and supports a wide range of languages. Images related to translation or multilingualism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6</a:t>
            </a:fld>
            <a:endParaRPr lang="en-US"/>
          </a:p>
        </p:txBody>
      </p:sp>
    </p:spTree>
    <p:extLst>
      <p:ext uri="{BB962C8B-B14F-4D97-AF65-F5344CB8AC3E}">
        <p14:creationId xmlns:p14="http://schemas.microsoft.com/office/powerpoint/2010/main" val="307161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S3 is a widely used, highly scalable object storage service that allows you to store and retrieve files, images, videos, and data. It has a range of use cases, including hosting static websites, backup and archiving, and integrating with other AWS services such as Lambda, EC2 and RDS. Images related to file storage or data centers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7</a:t>
            </a:fld>
            <a:endParaRPr lang="en-US"/>
          </a:p>
        </p:txBody>
      </p:sp>
    </p:spTree>
    <p:extLst>
      <p:ext uri="{BB962C8B-B14F-4D97-AF65-F5344CB8AC3E}">
        <p14:creationId xmlns:p14="http://schemas.microsoft.com/office/powerpoint/2010/main" val="2452671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AWS SES is a powerful cloud-based email sending service that allows you to send and receive emails using your own email addresses. It's often used to send transactional emails, marketing emails or any other type of messages. SES is scalable, reliable and cost-effective. Images related to email or envelopes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8</a:t>
            </a:fld>
            <a:endParaRPr lang="en-US"/>
          </a:p>
        </p:txBody>
      </p:sp>
    </p:spTree>
    <p:extLst>
      <p:ext uri="{BB962C8B-B14F-4D97-AF65-F5344CB8AC3E}">
        <p14:creationId xmlns:p14="http://schemas.microsoft.com/office/powerpoint/2010/main" val="117628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exercise, you will learn how to set up AWS services: Polly, Translate, and Lambda. You will also learn how to create the Lambda function that will invoke Translate and Polly. Finally, you will learn how to use Polly to convert the translated text to voice and generate an MP3 file in S3. Then, you will generate a pre-signed URL to the MP3 file and email it to the customer.</a:t>
            </a:r>
          </a:p>
        </p:txBody>
      </p:sp>
      <p:sp>
        <p:nvSpPr>
          <p:cNvPr id="4" name="Slide Number Placeholder 3"/>
          <p:cNvSpPr>
            <a:spLocks noGrp="1"/>
          </p:cNvSpPr>
          <p:nvPr>
            <p:ph type="sldNum" sz="quarter" idx="5"/>
          </p:nvPr>
        </p:nvSpPr>
        <p:spPr/>
        <p:txBody>
          <a:bodyPr/>
          <a:lstStyle/>
          <a:p>
            <a:fld id="{F523355D-18A6-48A3-8B1A-FF51EB5277BD}" type="slidenum">
              <a:rPr lang="en-US" smtClean="0"/>
              <a:t>9</a:t>
            </a:fld>
            <a:endParaRPr lang="en-US"/>
          </a:p>
        </p:txBody>
      </p:sp>
    </p:spTree>
    <p:extLst>
      <p:ext uri="{BB962C8B-B14F-4D97-AF65-F5344CB8AC3E}">
        <p14:creationId xmlns:p14="http://schemas.microsoft.com/office/powerpoint/2010/main" val="104109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5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86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72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31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89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99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4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57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8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2/28/2024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45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2/28/2024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47532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zobayer098/awslabproject/blob/main/Labguide.m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github.com/zobayer098/awslabproject/blob/main/Labguide.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300F-91FD-C3D3-FC9D-F5506E77729F}"/>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400" kern="1200" dirty="0">
                <a:solidFill>
                  <a:schemeClr val="tx1"/>
                </a:solidFill>
                <a:latin typeface="+mj-lt"/>
                <a:ea typeface="+mj-ea"/>
                <a:cs typeface="+mj-cs"/>
              </a:rPr>
              <a:t>Problem Statement</a:t>
            </a:r>
          </a:p>
        </p:txBody>
      </p:sp>
      <p:pic>
        <p:nvPicPr>
          <p:cNvPr id="5" name="Content Placeholder 4" descr="Woman wearing headphones">
            <a:extLst>
              <a:ext uri="{FF2B5EF4-FFF2-40B4-BE49-F238E27FC236}">
                <a16:creationId xmlns:a16="http://schemas.microsoft.com/office/drawing/2014/main" id="{F59573DA-F4AE-4537-BDE5-37EFC4179DA9}"/>
              </a:ext>
            </a:extLst>
          </p:cNvPr>
          <p:cNvPicPr>
            <a:picLocks noGrp="1" noChangeAspect="1"/>
          </p:cNvPicPr>
          <p:nvPr>
            <p:ph sz="half" idx="1"/>
          </p:nvPr>
        </p:nvPicPr>
        <p:blipFill>
          <a:blip r:embed="rId3"/>
          <a:stretch>
            <a:fillRect/>
          </a:stretch>
        </p:blipFill>
        <p:spPr>
          <a:xfrm>
            <a:off x="279143" y="1686282"/>
            <a:ext cx="5221625" cy="3485436"/>
          </a:xfrm>
          <a:prstGeom prst="rect">
            <a:avLst/>
          </a:prstGeom>
        </p:spPr>
      </p:pic>
      <p:sp>
        <p:nvSpPr>
          <p:cNvPr id="4" name="Content Placeholder 3">
            <a:extLst>
              <a:ext uri="{FF2B5EF4-FFF2-40B4-BE49-F238E27FC236}">
                <a16:creationId xmlns:a16="http://schemas.microsoft.com/office/drawing/2014/main" id="{AEE10FBF-34B6-1C53-28A3-C34DE1FA3EEE}"/>
              </a:ext>
            </a:extLst>
          </p:cNvPr>
          <p:cNvSpPr>
            <a:spLocks noGrp="1"/>
          </p:cNvSpPr>
          <p:nvPr>
            <p:ph sz="half" idx="2"/>
          </p:nvPr>
        </p:nvSpPr>
        <p:spPr>
          <a:xfrm>
            <a:off x="6392583" y="2645922"/>
            <a:ext cx="4434721" cy="3710427"/>
          </a:xfrm>
        </p:spPr>
        <p:txBody>
          <a:bodyPr vert="horz" lIns="91440" tIns="45720" rIns="91440" bIns="45720" rtlCol="0" anchor="t">
            <a:normAutofit/>
          </a:bodyPr>
          <a:lstStyle/>
          <a:p>
            <a:r>
              <a:rPr lang="en-US" sz="1800" dirty="0"/>
              <a:t>A customer support department needs to communicate to customers when a significant event occurs.</a:t>
            </a:r>
          </a:p>
          <a:p>
            <a:r>
              <a:rPr lang="en-US" sz="1800" dirty="0"/>
              <a:t>Customers need to be notified using either email or voicemail in the customer’s preferred language.</a:t>
            </a:r>
          </a:p>
        </p:txBody>
      </p:sp>
    </p:spTree>
    <p:extLst>
      <p:ext uri="{BB962C8B-B14F-4D97-AF65-F5344CB8AC3E}">
        <p14:creationId xmlns:p14="http://schemas.microsoft.com/office/powerpoint/2010/main" val="266565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Graph on document with pen">
            <a:extLst>
              <a:ext uri="{FF2B5EF4-FFF2-40B4-BE49-F238E27FC236}">
                <a16:creationId xmlns:a16="http://schemas.microsoft.com/office/drawing/2014/main" id="{AFFBC04B-F96E-388B-366F-A3048CA069ED}"/>
              </a:ext>
            </a:extLst>
          </p:cNvPr>
          <p:cNvPicPr>
            <a:picLocks noChangeAspect="1"/>
          </p:cNvPicPr>
          <p:nvPr/>
        </p:nvPicPr>
        <p:blipFill rotWithShape="1">
          <a:blip r:embed="rId3">
            <a:duotone>
              <a:schemeClr val="accent1">
                <a:shade val="45000"/>
                <a:satMod val="135000"/>
              </a:schemeClr>
              <a:prstClr val="white"/>
            </a:duotone>
            <a:alphaModFix amt="35000"/>
          </a:blip>
          <a:srcRect t="983" r="-2" b="14619"/>
          <a:stretch/>
        </p:blipFill>
        <p:spPr>
          <a:xfrm>
            <a:off x="20" y="-8877"/>
            <a:ext cx="12191980" cy="6858000"/>
          </a:xfrm>
          <a:prstGeom prst="rect">
            <a:avLst/>
          </a:prstGeom>
        </p:spPr>
      </p:pic>
      <p:sp>
        <p:nvSpPr>
          <p:cNvPr id="2" name="Title 1">
            <a:extLst>
              <a:ext uri="{FF2B5EF4-FFF2-40B4-BE49-F238E27FC236}">
                <a16:creationId xmlns:a16="http://schemas.microsoft.com/office/drawing/2014/main" id="{14F3E25F-1165-7F3B-BDA2-01CB92D8CE18}"/>
              </a:ext>
            </a:extLst>
          </p:cNvPr>
          <p:cNvSpPr>
            <a:spLocks noGrp="1"/>
          </p:cNvSpPr>
          <p:nvPr>
            <p:ph type="title"/>
          </p:nvPr>
        </p:nvSpPr>
        <p:spPr>
          <a:xfrm>
            <a:off x="5846617" y="381935"/>
            <a:ext cx="5366040" cy="2344840"/>
          </a:xfrm>
        </p:spPr>
        <p:txBody>
          <a:bodyPr anchor="b">
            <a:normAutofit/>
          </a:bodyPr>
          <a:lstStyle/>
          <a:p>
            <a:r>
              <a:rPr lang="en-US" sz="6700" dirty="0">
                <a:solidFill>
                  <a:srgbClr val="FFFFFF"/>
                </a:solidFill>
              </a:rPr>
              <a:t>Lab Exercise Outline</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7A9CF8-D7B1-6F68-905B-9EE3C62A6540}"/>
              </a:ext>
            </a:extLst>
          </p:cNvPr>
          <p:cNvSpPr>
            <a:spLocks noGrp="1"/>
          </p:cNvSpPr>
          <p:nvPr>
            <p:ph idx="1"/>
          </p:nvPr>
        </p:nvSpPr>
        <p:spPr>
          <a:xfrm>
            <a:off x="5846617" y="3175552"/>
            <a:ext cx="5366041" cy="2809114"/>
          </a:xfrm>
        </p:spPr>
        <p:txBody>
          <a:bodyPr anchor="t">
            <a:normAutofit/>
          </a:bodyPr>
          <a:lstStyle/>
          <a:p>
            <a:r>
              <a:rPr lang="en-US" sz="2800" dirty="0"/>
              <a:t>Lab guide is posted </a:t>
            </a:r>
            <a:r>
              <a:rPr lang="en-US" sz="2800" dirty="0">
                <a:hlinkClick r:id="rId4"/>
              </a:rPr>
              <a:t>here</a:t>
            </a:r>
            <a:r>
              <a:rPr lang="en-US" sz="2800" dirty="0"/>
              <a:t> in </a:t>
            </a:r>
            <a:r>
              <a:rPr lang="en-US" sz="2800" dirty="0" err="1"/>
              <a:t>Github</a:t>
            </a:r>
            <a:r>
              <a:rPr lang="en-US" sz="2800" dirty="0"/>
              <a:t> Repo</a:t>
            </a:r>
          </a:p>
          <a:p>
            <a:r>
              <a:rPr lang="en-US" sz="1800" dirty="0">
                <a:hlinkClick r:id="rId4"/>
              </a:rPr>
              <a:t>awslabproject/Labguide.md at main · zobayer098/</a:t>
            </a:r>
            <a:r>
              <a:rPr lang="en-US" sz="1800" dirty="0" err="1">
                <a:hlinkClick r:id="rId4"/>
              </a:rPr>
              <a:t>awslabproject</a:t>
            </a:r>
            <a:r>
              <a:rPr lang="en-US" sz="1800" dirty="0">
                <a:hlinkClick r:id="rId4"/>
              </a:rPr>
              <a:t> (github.com)</a:t>
            </a:r>
            <a:endParaRPr lang="en-US" sz="2800" dirty="0"/>
          </a:p>
          <a:p>
            <a:endParaRPr lang="en-US" sz="1800" dirty="0">
              <a:solidFill>
                <a:srgbClr val="FFFFFF"/>
              </a:solidFill>
            </a:endParaRPr>
          </a:p>
        </p:txBody>
      </p:sp>
    </p:spTree>
    <p:extLst>
      <p:ext uri="{BB962C8B-B14F-4D97-AF65-F5344CB8AC3E}">
        <p14:creationId xmlns:p14="http://schemas.microsoft.com/office/powerpoint/2010/main" val="366962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Content Placeholder 3" descr="&quot;Erasing memory, isolated on white.Please also see my Eraser Concepts lightbox:&quot;">
            <a:extLst>
              <a:ext uri="{FF2B5EF4-FFF2-40B4-BE49-F238E27FC236}">
                <a16:creationId xmlns:a16="http://schemas.microsoft.com/office/drawing/2014/main" id="{D2346DAF-F641-4A3C-99A0-BEFEEC3E3BD7}"/>
              </a:ext>
            </a:extLst>
          </p:cNvPr>
          <p:cNvPicPr>
            <a:picLocks noGrp="1" noChangeAspect="1"/>
          </p:cNvPicPr>
          <p:nvPr>
            <p:ph idx="1"/>
          </p:nvPr>
        </p:nvPicPr>
        <p:blipFill rotWithShape="1">
          <a:blip r:embed="rId3">
            <a:duotone>
              <a:schemeClr val="accent1">
                <a:shade val="45000"/>
                <a:satMod val="135000"/>
              </a:schemeClr>
              <a:prstClr val="white"/>
            </a:duotone>
            <a:alphaModFix amt="35000"/>
          </a:blip>
          <a:srcRect t="14389" b="1341"/>
          <a:stretch/>
        </p:blipFill>
        <p:spPr>
          <a:xfrm>
            <a:off x="-13712" y="8313"/>
            <a:ext cx="12191980" cy="6858000"/>
          </a:xfrm>
          <a:prstGeom prst="rect">
            <a:avLst/>
          </a:prstGeom>
        </p:spPr>
      </p:pic>
      <p:sp>
        <p:nvSpPr>
          <p:cNvPr id="2" name="Title 1">
            <a:extLst>
              <a:ext uri="{FF2B5EF4-FFF2-40B4-BE49-F238E27FC236}">
                <a16:creationId xmlns:a16="http://schemas.microsoft.com/office/drawing/2014/main" id="{47ECD78C-E966-5C04-D339-E8AAB43340B8}"/>
              </a:ext>
            </a:extLst>
          </p:cNvPr>
          <p:cNvSpPr>
            <a:spLocks noGrp="1"/>
          </p:cNvSpPr>
          <p:nvPr>
            <p:ph type="title"/>
          </p:nvPr>
        </p:nvSpPr>
        <p:spPr>
          <a:xfrm>
            <a:off x="903734" y="1521083"/>
            <a:ext cx="9679449" cy="2847058"/>
          </a:xfrm>
        </p:spPr>
        <p:txBody>
          <a:bodyPr vert="horz" lIns="91440" tIns="45720" rIns="91440" bIns="45720" rtlCol="0" anchor="b">
            <a:normAutofit/>
          </a:bodyPr>
          <a:lstStyle/>
          <a:p>
            <a:r>
              <a:rPr lang="en-US" sz="7200" b="1" i="0" kern="1200" cap="all" baseline="0" dirty="0">
                <a:solidFill>
                  <a:srgbClr val="FFFFFF"/>
                </a:solidFill>
                <a:latin typeface="+mj-lt"/>
                <a:ea typeface="+mj-ea"/>
                <a:cs typeface="+mj-cs"/>
              </a:rPr>
              <a:t>Demo</a:t>
            </a:r>
            <a:br>
              <a:rPr lang="en-US" sz="7200" b="1" i="0" kern="1200" cap="all" baseline="0" dirty="0">
                <a:solidFill>
                  <a:srgbClr val="FFFFFF"/>
                </a:solidFill>
                <a:latin typeface="+mj-lt"/>
                <a:ea typeface="+mj-ea"/>
                <a:cs typeface="+mj-cs"/>
              </a:rPr>
            </a:br>
            <a:endParaRPr lang="en-US" sz="7200" b="1" i="0" kern="1200" cap="all" baseline="0" dirty="0">
              <a:solidFill>
                <a:srgbClr val="FFFFFF"/>
              </a:solidFill>
              <a:latin typeface="+mj-lt"/>
              <a:ea typeface="+mj-ea"/>
              <a:cs typeface="+mj-cs"/>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23708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Content Placeholder 3" descr="Confirm word concept background.">
            <a:extLst>
              <a:ext uri="{FF2B5EF4-FFF2-40B4-BE49-F238E27FC236}">
                <a16:creationId xmlns:a16="http://schemas.microsoft.com/office/drawing/2014/main" id="{BCF620BD-7039-4DBF-BEBF-86DE38586EC6}"/>
              </a:ext>
            </a:extLst>
          </p:cNvPr>
          <p:cNvPicPr>
            <a:picLocks noGrp="1" noChangeAspect="1"/>
          </p:cNvPicPr>
          <p:nvPr>
            <p:ph idx="1"/>
          </p:nvPr>
        </p:nvPicPr>
        <p:blipFill rotWithShape="1">
          <a:blip r:embed="rId3">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32AEA2C0-07EE-F203-43D6-D9D821D5CC03}"/>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7200" b="1" i="0" kern="1200" cap="all" baseline="0">
                <a:solidFill>
                  <a:srgbClr val="FFFFFF"/>
                </a:solidFill>
                <a:latin typeface="+mj-lt"/>
                <a:ea typeface="+mj-ea"/>
                <a:cs typeface="+mj-cs"/>
              </a:rPr>
              <a:t>Conclusion and Q&amp;A</a:t>
            </a:r>
          </a:p>
        </p:txBody>
      </p: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328276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888E-CD52-61DA-F185-06BDA96D30B5}"/>
              </a:ext>
            </a:extLst>
          </p:cNvPr>
          <p:cNvSpPr>
            <a:spLocks noGrp="1"/>
          </p:cNvSpPr>
          <p:nvPr>
            <p:ph type="title"/>
          </p:nvPr>
        </p:nvSpPr>
        <p:spPr>
          <a:xfrm>
            <a:off x="6065154" y="875193"/>
            <a:ext cx="5621421" cy="1644599"/>
          </a:xfrm>
        </p:spPr>
        <p:txBody>
          <a:bodyPr vert="horz" lIns="91440" tIns="45720" rIns="91440" bIns="45720" rtlCol="0" anchor="b">
            <a:normAutofit/>
          </a:bodyPr>
          <a:lstStyle/>
          <a:p>
            <a:r>
              <a:rPr lang="en-US" sz="4800" kern="1200" dirty="0">
                <a:solidFill>
                  <a:schemeClr val="tx1"/>
                </a:solidFill>
                <a:latin typeface="+mj-lt"/>
                <a:ea typeface="+mj-ea"/>
                <a:cs typeface="+mj-cs"/>
              </a:rPr>
              <a:t>Solution Overview</a:t>
            </a:r>
          </a:p>
        </p:txBody>
      </p:sp>
      <p:pic>
        <p:nvPicPr>
          <p:cNvPr id="5" name="Content Placeholder 4" descr="Businesswoman holding placard with coins in front of technology icons">
            <a:extLst>
              <a:ext uri="{FF2B5EF4-FFF2-40B4-BE49-F238E27FC236}">
                <a16:creationId xmlns:a16="http://schemas.microsoft.com/office/drawing/2014/main" id="{62ABF4E2-6BBE-484B-8BFE-6A980F6BBB2B}"/>
              </a:ext>
            </a:extLst>
          </p:cNvPr>
          <p:cNvPicPr>
            <a:picLocks noGrp="1" noChangeAspect="1"/>
          </p:cNvPicPr>
          <p:nvPr>
            <p:ph sz="half" idx="1"/>
          </p:nvPr>
        </p:nvPicPr>
        <p:blipFill rotWithShape="1">
          <a:blip r:embed="rId3"/>
          <a:srcRect l="18194" r="15055"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4" name="Content Placeholder 3">
            <a:extLst>
              <a:ext uri="{FF2B5EF4-FFF2-40B4-BE49-F238E27FC236}">
                <a16:creationId xmlns:a16="http://schemas.microsoft.com/office/drawing/2014/main" id="{ECD9711B-2FF0-2CA0-DFD0-F40212CA5B91}"/>
              </a:ext>
            </a:extLst>
          </p:cNvPr>
          <p:cNvSpPr>
            <a:spLocks noGrp="1"/>
          </p:cNvSpPr>
          <p:nvPr>
            <p:ph sz="half" idx="2"/>
          </p:nvPr>
        </p:nvSpPr>
        <p:spPr>
          <a:xfrm>
            <a:off x="6657715" y="2665962"/>
            <a:ext cx="4429866" cy="3238728"/>
          </a:xfrm>
        </p:spPr>
        <p:txBody>
          <a:bodyPr vert="horz" lIns="91440" tIns="45720" rIns="91440" bIns="45720" rtlCol="0" anchor="t">
            <a:normAutofit lnSpcReduction="10000"/>
          </a:bodyPr>
          <a:lstStyle/>
          <a:p>
            <a:r>
              <a:rPr lang="en-US" sz="1800" dirty="0"/>
              <a:t>AWS services – AWS Lambda, Polly, Translate, S3 bucket, SES to develop a solution</a:t>
            </a:r>
          </a:p>
          <a:p>
            <a:r>
              <a:rPr lang="en-US" sz="1800" dirty="0"/>
              <a:t>Translate can convert text to other languages</a:t>
            </a:r>
          </a:p>
          <a:p>
            <a:r>
              <a:rPr lang="en-US" sz="1800" dirty="0"/>
              <a:t>Polly can convert the text to voice and generate an MP3 file in S3</a:t>
            </a:r>
          </a:p>
          <a:p>
            <a:r>
              <a:rPr lang="en-US" sz="1800" dirty="0"/>
              <a:t>SES – simple email service can send email</a:t>
            </a:r>
          </a:p>
          <a:p>
            <a:r>
              <a:rPr lang="en-US" sz="1800" dirty="0"/>
              <a:t>Lambda can be used to orchestrate these services</a:t>
            </a:r>
          </a:p>
        </p:txBody>
      </p:sp>
    </p:spTree>
    <p:extLst>
      <p:ext uri="{BB962C8B-B14F-4D97-AF65-F5344CB8AC3E}">
        <p14:creationId xmlns:p14="http://schemas.microsoft.com/office/powerpoint/2010/main" val="93428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83BE3-9121-29C6-A557-C850683360D1}"/>
              </a:ext>
            </a:extLst>
          </p:cNvPr>
          <p:cNvSpPr>
            <a:spLocks noGrp="1"/>
          </p:cNvSpPr>
          <p:nvPr>
            <p:ph type="ctrTitle"/>
          </p:nvPr>
        </p:nvSpPr>
        <p:spPr>
          <a:xfrm>
            <a:off x="457200" y="1598246"/>
            <a:ext cx="4412419" cy="3626217"/>
          </a:xfrm>
        </p:spPr>
        <p:txBody>
          <a:bodyPr anchor="t">
            <a:normAutofit/>
          </a:bodyPr>
          <a:lstStyle/>
          <a:p>
            <a:pPr algn="r"/>
            <a:r>
              <a:rPr lang="en-US" sz="5600" dirty="0">
                <a:solidFill>
                  <a:schemeClr val="bg1"/>
                </a:solidFill>
              </a:rPr>
              <a:t>AWS Services Overview</a:t>
            </a:r>
            <a:br>
              <a:rPr lang="en-US" sz="5600" dirty="0">
                <a:solidFill>
                  <a:schemeClr val="bg1"/>
                </a:solidFill>
              </a:rPr>
            </a:br>
            <a:endParaRPr lang="en-US" sz="5600" dirty="0">
              <a:solidFill>
                <a:schemeClr val="bg1"/>
              </a:solidFill>
            </a:endParaRPr>
          </a:p>
        </p:txBody>
      </p:sp>
      <p:sp>
        <p:nvSpPr>
          <p:cNvPr id="1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descr="Cloud shaped hard drive with cables">
            <a:extLst>
              <a:ext uri="{FF2B5EF4-FFF2-40B4-BE49-F238E27FC236}">
                <a16:creationId xmlns:a16="http://schemas.microsoft.com/office/drawing/2014/main" id="{EE496387-EE3C-4799-9A18-E6AFB4A36BC0}"/>
              </a:ext>
            </a:extLst>
          </p:cNvPr>
          <p:cNvPicPr>
            <a:picLocks noChangeAspect="1"/>
          </p:cNvPicPr>
          <p:nvPr/>
        </p:nvPicPr>
        <p:blipFill>
          <a:blip r:embed="rId3"/>
          <a:stretch>
            <a:fillRect/>
          </a:stretch>
        </p:blipFill>
        <p:spPr>
          <a:xfrm>
            <a:off x="5986926" y="2402587"/>
            <a:ext cx="5569864" cy="3174822"/>
          </a:xfrm>
          <a:prstGeom prst="rect">
            <a:avLst/>
          </a:prstGeom>
        </p:spPr>
      </p:pic>
      <p:sp>
        <p:nvSpPr>
          <p:cNvPr id="15"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636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76DFF0-F2E6-E92B-DB47-88C171967302}"/>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kern="1200">
                <a:solidFill>
                  <a:schemeClr val="tx1"/>
                </a:solidFill>
                <a:latin typeface="+mj-lt"/>
                <a:ea typeface="+mj-ea"/>
                <a:cs typeface="+mj-cs"/>
              </a:rPr>
              <a:t>AWS Lambda</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a:extLst>
              <a:ext uri="{FF2B5EF4-FFF2-40B4-BE49-F238E27FC236}">
                <a16:creationId xmlns:a16="http://schemas.microsoft.com/office/drawing/2014/main" id="{EA15FC6F-80AA-4776-9310-4B2E84086BF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l="6671" r="6671"/>
          <a:stretch/>
        </p:blipFill>
        <p:spPr>
          <a:xfrm>
            <a:off x="1004956" y="1217156"/>
            <a:ext cx="4416180" cy="4416180"/>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6"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8"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DDCB1683-F606-2138-DF20-B98230714603}"/>
              </a:ext>
            </a:extLst>
          </p:cNvPr>
          <p:cNvSpPr>
            <a:spLocks noGrp="1"/>
          </p:cNvSpPr>
          <p:nvPr>
            <p:ph sz="half" idx="2"/>
          </p:nvPr>
        </p:nvSpPr>
        <p:spPr>
          <a:xfrm>
            <a:off x="6657715" y="2990818"/>
            <a:ext cx="4195673" cy="2913872"/>
          </a:xfrm>
        </p:spPr>
        <p:txBody>
          <a:bodyPr vert="horz" lIns="91440" tIns="45720" rIns="91440" bIns="45720" rtlCol="0" anchor="t">
            <a:normAutofit/>
          </a:bodyPr>
          <a:lstStyle/>
          <a:p>
            <a:r>
              <a:rPr lang="en-US" sz="1800" dirty="0"/>
              <a:t>AWS Lambda is a serverless compute service</a:t>
            </a:r>
          </a:p>
          <a:p>
            <a:r>
              <a:rPr lang="en-US" sz="1800" dirty="0"/>
              <a:t>It is used to run your code in response to events</a:t>
            </a:r>
          </a:p>
          <a:p>
            <a:r>
              <a:rPr lang="en-US" sz="1800" dirty="0"/>
              <a:t>Lambda automatically scales applications in response to incoming requests</a:t>
            </a:r>
          </a:p>
          <a:p>
            <a:r>
              <a:rPr lang="en-US" sz="1800" dirty="0"/>
              <a:t>It supports languages like Java, Python, Node.js, C#</a:t>
            </a:r>
          </a:p>
        </p:txBody>
      </p:sp>
      <p:sp>
        <p:nvSpPr>
          <p:cNvPr id="20"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83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12144-041B-E3FE-5254-3364242E2912}"/>
              </a:ext>
            </a:extLst>
          </p:cNvPr>
          <p:cNvSpPr>
            <a:spLocks noGrp="1"/>
          </p:cNvSpPr>
          <p:nvPr>
            <p:ph type="title"/>
          </p:nvPr>
        </p:nvSpPr>
        <p:spPr>
          <a:xfrm>
            <a:off x="6392583" y="501651"/>
            <a:ext cx="4414848" cy="1716255"/>
          </a:xfrm>
        </p:spPr>
        <p:txBody>
          <a:bodyPr vert="horz" lIns="91440" tIns="45720" rIns="91440" bIns="45720" rtlCol="0" anchor="b">
            <a:normAutofit/>
          </a:bodyPr>
          <a:lstStyle/>
          <a:p>
            <a:r>
              <a:rPr lang="en-US" sz="5400" kern="1200">
                <a:solidFill>
                  <a:schemeClr val="tx1"/>
                </a:solidFill>
                <a:latin typeface="+mj-lt"/>
                <a:ea typeface="+mj-ea"/>
                <a:cs typeface="+mj-cs"/>
              </a:rPr>
              <a:t>AWS Polly</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6D760A3-8DCE-4543-843E-9615A045D1B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l="6524" r="6524"/>
          <a:stretch/>
        </p:blipFill>
        <p:spPr>
          <a:xfrm>
            <a:off x="415454" y="676528"/>
            <a:ext cx="4592560" cy="5504944"/>
          </a:xfrm>
          <a:prstGeom prst="rect">
            <a:avLst/>
          </a:prstGeom>
        </p:spPr>
      </p:pic>
      <p:sp>
        <p:nvSpPr>
          <p:cNvPr id="4" name="Content Placeholder 3">
            <a:extLst>
              <a:ext uri="{FF2B5EF4-FFF2-40B4-BE49-F238E27FC236}">
                <a16:creationId xmlns:a16="http://schemas.microsoft.com/office/drawing/2014/main" id="{0BBC81F3-4F72-FA0E-9A43-B686E6D4A521}"/>
              </a:ext>
            </a:extLst>
          </p:cNvPr>
          <p:cNvSpPr>
            <a:spLocks noGrp="1"/>
          </p:cNvSpPr>
          <p:nvPr>
            <p:ph sz="half" idx="2"/>
          </p:nvPr>
        </p:nvSpPr>
        <p:spPr>
          <a:xfrm>
            <a:off x="6392583" y="2645922"/>
            <a:ext cx="4434721" cy="3710427"/>
          </a:xfrm>
        </p:spPr>
        <p:txBody>
          <a:bodyPr vert="horz" lIns="91440" tIns="45720" rIns="91440" bIns="45720" rtlCol="0" anchor="t">
            <a:normAutofit/>
          </a:bodyPr>
          <a:lstStyle/>
          <a:p>
            <a:r>
              <a:rPr lang="en-US" sz="1800"/>
              <a:t>AWS Polly is a text-to-speech service</a:t>
            </a:r>
          </a:p>
          <a:p>
            <a:r>
              <a:rPr lang="en-US" sz="1800"/>
              <a:t>It converts written text into natural sounding speech</a:t>
            </a:r>
          </a:p>
          <a:p>
            <a:r>
              <a:rPr lang="en-US" sz="1800"/>
              <a:t>You can use Polly to create voice interfaces for applications</a:t>
            </a:r>
          </a:p>
          <a:p>
            <a:r>
              <a:rPr lang="en-US" sz="1800"/>
              <a:t>It supports multiple languages, and you can customize speech output</a:t>
            </a:r>
          </a:p>
        </p:txBody>
      </p:sp>
      <p:cxnSp>
        <p:nvCxnSpPr>
          <p:cNvPr id="1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32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FD33B50-DCFC-4FC8-86E6-220C10042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B0C822EA-49C6-4B57-89F4-2F6A5436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Content Placeholder 4">
            <a:extLst>
              <a:ext uri="{FF2B5EF4-FFF2-40B4-BE49-F238E27FC236}">
                <a16:creationId xmlns:a16="http://schemas.microsoft.com/office/drawing/2014/main" id="{649B9523-BBB8-481F-95C6-E45CEE75F817}"/>
              </a:ext>
            </a:extLst>
          </p:cNvPr>
          <p:cNvPicPr>
            <a:picLocks noGrp="1" noChangeAspect="1"/>
          </p:cNvPicPr>
          <p:nvPr>
            <p:ph sz="half" idx="1"/>
          </p:nvPr>
        </p:nvPicPr>
        <p:blipFill rotWithShape="1">
          <a:blip r:embed="rId3">
            <a:duotone>
              <a:schemeClr val="accent1">
                <a:shade val="45000"/>
                <a:satMod val="135000"/>
              </a:schemeClr>
              <a:prstClr val="white"/>
            </a:duotone>
            <a:alphaModFix amt="35000"/>
            <a:extLst>
              <a:ext uri="{28A0092B-C50C-407E-A947-70E740481C1C}">
                <a14:useLocalDpi xmlns:a14="http://schemas.microsoft.com/office/drawing/2010/main" val="0"/>
              </a:ext>
            </a:extLst>
          </a:blip>
          <a:srcRect b="13793"/>
          <a:stretch/>
        </p:blipFill>
        <p:spPr>
          <a:xfrm>
            <a:off x="20" y="-8877"/>
            <a:ext cx="12191980" cy="6858000"/>
          </a:xfrm>
          <a:prstGeom prst="rect">
            <a:avLst/>
          </a:prstGeom>
        </p:spPr>
      </p:pic>
      <p:sp>
        <p:nvSpPr>
          <p:cNvPr id="2" name="Title 1">
            <a:extLst>
              <a:ext uri="{FF2B5EF4-FFF2-40B4-BE49-F238E27FC236}">
                <a16:creationId xmlns:a16="http://schemas.microsoft.com/office/drawing/2014/main" id="{B18539DE-E54C-BD5A-E1BA-D2DF8D83D7EF}"/>
              </a:ext>
            </a:extLst>
          </p:cNvPr>
          <p:cNvSpPr>
            <a:spLocks noGrp="1"/>
          </p:cNvSpPr>
          <p:nvPr>
            <p:ph type="title"/>
          </p:nvPr>
        </p:nvSpPr>
        <p:spPr>
          <a:xfrm>
            <a:off x="882268" y="698643"/>
            <a:ext cx="5243394" cy="5189746"/>
          </a:xfrm>
        </p:spPr>
        <p:txBody>
          <a:bodyPr vert="horz" lIns="91440" tIns="45720" rIns="91440" bIns="45720" rtlCol="0" anchor="t">
            <a:normAutofit/>
          </a:bodyPr>
          <a:lstStyle/>
          <a:p>
            <a:r>
              <a:rPr lang="en-US" sz="7200" kern="1200">
                <a:solidFill>
                  <a:srgbClr val="FFFFFF"/>
                </a:solidFill>
                <a:latin typeface="+mj-lt"/>
                <a:ea typeface="+mj-ea"/>
                <a:cs typeface="+mj-cs"/>
              </a:rPr>
              <a:t>AWS Translate</a:t>
            </a:r>
          </a:p>
        </p:txBody>
      </p: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0016"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796"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4476"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5" name="Straight Connector">
            <a:extLst>
              <a:ext uri="{FF2B5EF4-FFF2-40B4-BE49-F238E27FC236}">
                <a16:creationId xmlns:a16="http://schemas.microsoft.com/office/drawing/2014/main" id="{C27ECE09-20A7-4AE8-973B-F66776C111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C2F95CF-F5BE-E2FF-2BE9-AA28432E777E}"/>
              </a:ext>
            </a:extLst>
          </p:cNvPr>
          <p:cNvSpPr>
            <a:spLocks noGrp="1"/>
          </p:cNvSpPr>
          <p:nvPr>
            <p:ph sz="half" idx="2"/>
          </p:nvPr>
        </p:nvSpPr>
        <p:spPr>
          <a:xfrm>
            <a:off x="7229042" y="698643"/>
            <a:ext cx="4124758" cy="5301467"/>
          </a:xfrm>
        </p:spPr>
        <p:txBody>
          <a:bodyPr vert="horz" lIns="91440" tIns="45720" rIns="91440" bIns="45720" rtlCol="0" anchor="b">
            <a:normAutofit/>
          </a:bodyPr>
          <a:lstStyle/>
          <a:p>
            <a:r>
              <a:rPr lang="en-US" sz="1800">
                <a:solidFill>
                  <a:srgbClr val="FFFFFF"/>
                </a:solidFill>
              </a:rPr>
              <a:t>AWS Translate is a machine translation service</a:t>
            </a:r>
          </a:p>
          <a:p>
            <a:r>
              <a:rPr lang="en-US" sz="1800">
                <a:solidFill>
                  <a:srgbClr val="FFFFFF"/>
                </a:solidFill>
              </a:rPr>
              <a:t>It supports multiple languages</a:t>
            </a:r>
          </a:p>
          <a:p>
            <a:r>
              <a:rPr lang="en-US" sz="1800">
                <a:solidFill>
                  <a:srgbClr val="FFFFFF"/>
                </a:solidFill>
              </a:rPr>
              <a:t>It can be used to translate text in real-time</a:t>
            </a:r>
          </a:p>
          <a:p>
            <a:r>
              <a:rPr lang="en-US" sz="1800">
                <a:solidFill>
                  <a:srgbClr val="FFFFFF"/>
                </a:solidFill>
              </a:rPr>
              <a:t>You can use it to create multilingual applications</a:t>
            </a:r>
          </a:p>
        </p:txBody>
      </p:sp>
    </p:spTree>
    <p:extLst>
      <p:ext uri="{BB962C8B-B14F-4D97-AF65-F5344CB8AC3E}">
        <p14:creationId xmlns:p14="http://schemas.microsoft.com/office/powerpoint/2010/main" val="391819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38E58-C63E-9521-AA08-F7F61FBBF898}"/>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400" kern="1200">
                <a:solidFill>
                  <a:schemeClr val="tx1"/>
                </a:solidFill>
                <a:latin typeface="+mj-lt"/>
                <a:ea typeface="+mj-ea"/>
                <a:cs typeface="+mj-cs"/>
              </a:rPr>
              <a:t>AWS S3 Bucket</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fferent coloured organisers">
            <a:extLst>
              <a:ext uri="{FF2B5EF4-FFF2-40B4-BE49-F238E27FC236}">
                <a16:creationId xmlns:a16="http://schemas.microsoft.com/office/drawing/2014/main" id="{E7E299FA-A5ED-4C82-9A11-A412FA270538}"/>
              </a:ext>
            </a:extLst>
          </p:cNvPr>
          <p:cNvPicPr>
            <a:picLocks noGrp="1" noChangeAspect="1"/>
          </p:cNvPicPr>
          <p:nvPr>
            <p:ph sz="half" idx="1"/>
          </p:nvPr>
        </p:nvPicPr>
        <p:blipFill>
          <a:blip r:embed="rId3"/>
          <a:stretch>
            <a:fillRect/>
          </a:stretch>
        </p:blipFill>
        <p:spPr>
          <a:xfrm>
            <a:off x="279143" y="1849459"/>
            <a:ext cx="5221625" cy="3159083"/>
          </a:xfrm>
          <a:prstGeom prst="rect">
            <a:avLst/>
          </a:prstGeom>
        </p:spPr>
      </p:pic>
      <p:sp>
        <p:nvSpPr>
          <p:cNvPr id="4" name="Content Placeholder 3">
            <a:extLst>
              <a:ext uri="{FF2B5EF4-FFF2-40B4-BE49-F238E27FC236}">
                <a16:creationId xmlns:a16="http://schemas.microsoft.com/office/drawing/2014/main" id="{40DBFF37-29F7-05B9-8482-F08653C0E7C2}"/>
              </a:ext>
            </a:extLst>
          </p:cNvPr>
          <p:cNvSpPr>
            <a:spLocks noGrp="1"/>
          </p:cNvSpPr>
          <p:nvPr>
            <p:ph sz="half" idx="2"/>
          </p:nvPr>
        </p:nvSpPr>
        <p:spPr>
          <a:xfrm>
            <a:off x="6392583" y="2645922"/>
            <a:ext cx="4434721" cy="3710427"/>
          </a:xfrm>
        </p:spPr>
        <p:txBody>
          <a:bodyPr vert="horz" lIns="91440" tIns="45720" rIns="91440" bIns="45720" rtlCol="0" anchor="t">
            <a:normAutofit/>
          </a:bodyPr>
          <a:lstStyle/>
          <a:p>
            <a:r>
              <a:rPr lang="en-US" sz="1800" dirty="0"/>
              <a:t>AWS S3 is a highly scalable object storage service</a:t>
            </a:r>
          </a:p>
          <a:p>
            <a:r>
              <a:rPr lang="en-US" sz="1800" dirty="0"/>
              <a:t>It allows you to store and retrieve files, images, videos, and data</a:t>
            </a:r>
          </a:p>
          <a:p>
            <a:r>
              <a:rPr lang="en-US" sz="1800" dirty="0"/>
              <a:t>You can use it to host static websites and for backup and archiving</a:t>
            </a:r>
          </a:p>
          <a:p>
            <a:r>
              <a:rPr lang="en-US" sz="1800" dirty="0"/>
              <a:t>S3 can be integrated with other AWS services such as Lambda, EC2 and RDS</a:t>
            </a: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39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Content Placeholder 4" descr="Orang memegang mouse">
            <a:extLst>
              <a:ext uri="{FF2B5EF4-FFF2-40B4-BE49-F238E27FC236}">
                <a16:creationId xmlns:a16="http://schemas.microsoft.com/office/drawing/2014/main" id="{3D053933-8459-4F48-BEA1-B4BFFF8E4477}"/>
              </a:ext>
            </a:extLst>
          </p:cNvPr>
          <p:cNvPicPr>
            <a:picLocks noGrp="1" noChangeAspect="1"/>
          </p:cNvPicPr>
          <p:nvPr>
            <p:ph sz="half" idx="1"/>
          </p:nvPr>
        </p:nvPicPr>
        <p:blipFill rotWithShape="1">
          <a:blip r:embed="rId3">
            <a:duotone>
              <a:schemeClr val="accent1">
                <a:shade val="45000"/>
                <a:satMod val="135000"/>
              </a:schemeClr>
              <a:prstClr val="white"/>
            </a:duotone>
            <a:alphaModFix amt="35000"/>
          </a:blip>
          <a:srcRect t="13422" b="2309"/>
          <a:stretch/>
        </p:blipFill>
        <p:spPr>
          <a:xfrm>
            <a:off x="20" y="-8877"/>
            <a:ext cx="12191980" cy="6858000"/>
          </a:xfrm>
          <a:prstGeom prst="rect">
            <a:avLst/>
          </a:prstGeom>
        </p:spPr>
      </p:pic>
      <p:sp>
        <p:nvSpPr>
          <p:cNvPr id="2" name="Title 1">
            <a:extLst>
              <a:ext uri="{FF2B5EF4-FFF2-40B4-BE49-F238E27FC236}">
                <a16:creationId xmlns:a16="http://schemas.microsoft.com/office/drawing/2014/main" id="{CB834737-CF8B-54E9-30D3-24AC61679437}"/>
              </a:ext>
            </a:extLst>
          </p:cNvPr>
          <p:cNvSpPr>
            <a:spLocks noGrp="1"/>
          </p:cNvSpPr>
          <p:nvPr>
            <p:ph type="title"/>
          </p:nvPr>
        </p:nvSpPr>
        <p:spPr>
          <a:xfrm>
            <a:off x="1188069" y="381935"/>
            <a:ext cx="5366040" cy="2344840"/>
          </a:xfrm>
        </p:spPr>
        <p:txBody>
          <a:bodyPr vert="horz" lIns="91440" tIns="45720" rIns="91440" bIns="45720" rtlCol="0" anchor="b">
            <a:normAutofit/>
          </a:bodyPr>
          <a:lstStyle/>
          <a:p>
            <a:r>
              <a:rPr lang="en-US" sz="6100" kern="1200">
                <a:solidFill>
                  <a:srgbClr val="FFFFFF"/>
                </a:solidFill>
                <a:latin typeface="+mj-lt"/>
                <a:ea typeface="+mj-ea"/>
                <a:cs typeface="+mj-cs"/>
              </a:rPr>
              <a:t>AWS Simple Email Service</a:t>
            </a:r>
          </a:p>
        </p:txBody>
      </p: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0E2FDE6-7F52-F824-5A8D-D41B76B36918}"/>
              </a:ext>
            </a:extLst>
          </p:cNvPr>
          <p:cNvSpPr>
            <a:spLocks noGrp="1"/>
          </p:cNvSpPr>
          <p:nvPr>
            <p:ph sz="half" idx="2"/>
          </p:nvPr>
        </p:nvSpPr>
        <p:spPr>
          <a:xfrm>
            <a:off x="1188069" y="3175552"/>
            <a:ext cx="5366041" cy="2809114"/>
          </a:xfrm>
        </p:spPr>
        <p:txBody>
          <a:bodyPr vert="horz" lIns="91440" tIns="45720" rIns="91440" bIns="45720" rtlCol="0" anchor="t">
            <a:normAutofit/>
          </a:bodyPr>
          <a:lstStyle/>
          <a:p>
            <a:r>
              <a:rPr lang="en-US" sz="1800">
                <a:solidFill>
                  <a:srgbClr val="FFFFFF"/>
                </a:solidFill>
              </a:rPr>
              <a:t>AWS SES is a cloud-based email sending service</a:t>
            </a:r>
          </a:p>
          <a:p>
            <a:r>
              <a:rPr lang="en-US" sz="1800">
                <a:solidFill>
                  <a:srgbClr val="FFFFFF"/>
                </a:solidFill>
              </a:rPr>
              <a:t>It allows you to send and receive emails using your own email addresses</a:t>
            </a:r>
          </a:p>
          <a:p>
            <a:r>
              <a:rPr lang="en-US" sz="1800">
                <a:solidFill>
                  <a:srgbClr val="FFFFFF"/>
                </a:solidFill>
              </a:rPr>
              <a:t>SES can be used to send transactional emails, marketing emails or any other type of messages</a:t>
            </a:r>
          </a:p>
          <a:p>
            <a:r>
              <a:rPr lang="en-US" sz="1800">
                <a:solidFill>
                  <a:srgbClr val="FFFFFF"/>
                </a:solidFill>
              </a:rPr>
              <a:t>SES is scalable, reliable and cost-effective</a:t>
            </a:r>
          </a:p>
        </p:txBody>
      </p:sp>
    </p:spTree>
    <p:extLst>
      <p:ext uri="{BB962C8B-B14F-4D97-AF65-F5344CB8AC3E}">
        <p14:creationId xmlns:p14="http://schemas.microsoft.com/office/powerpoint/2010/main" val="263115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F608C-9004-717B-F0B4-5034A1543364}"/>
              </a:ext>
            </a:extLst>
          </p:cNvPr>
          <p:cNvSpPr>
            <a:spLocks noGrp="1"/>
          </p:cNvSpPr>
          <p:nvPr>
            <p:ph type="title"/>
          </p:nvPr>
        </p:nvSpPr>
        <p:spPr>
          <a:xfrm>
            <a:off x="6392583" y="501651"/>
            <a:ext cx="4414848" cy="1716255"/>
          </a:xfrm>
        </p:spPr>
        <p:txBody>
          <a:bodyPr vert="horz" lIns="91440" tIns="45720" rIns="91440" bIns="45720" rtlCol="0" anchor="b">
            <a:normAutofit/>
          </a:bodyPr>
          <a:lstStyle/>
          <a:p>
            <a:r>
              <a:rPr lang="en-US" sz="5400" kern="1200" dirty="0">
                <a:solidFill>
                  <a:schemeClr val="tx1"/>
                </a:solidFill>
                <a:latin typeface="+mj-lt"/>
                <a:ea typeface="+mj-ea"/>
                <a:cs typeface="+mj-cs"/>
              </a:rPr>
              <a:t>Lab Exercise</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ssembly line for the manufacture of printed circuit boards.">
            <a:extLst>
              <a:ext uri="{FF2B5EF4-FFF2-40B4-BE49-F238E27FC236}">
                <a16:creationId xmlns:a16="http://schemas.microsoft.com/office/drawing/2014/main" id="{210C1822-3B75-4413-8C49-0E4760CEEAAD}"/>
              </a:ext>
            </a:extLst>
          </p:cNvPr>
          <p:cNvPicPr>
            <a:picLocks noGrp="1" noChangeAspect="1"/>
          </p:cNvPicPr>
          <p:nvPr>
            <p:ph sz="half" idx="1"/>
          </p:nvPr>
        </p:nvPicPr>
        <p:blipFill rotWithShape="1">
          <a:blip r:embed="rId3"/>
          <a:srcRect l="2879" r="39556" b="-2"/>
          <a:stretch/>
        </p:blipFill>
        <p:spPr>
          <a:xfrm>
            <a:off x="279143" y="299509"/>
            <a:ext cx="5221625" cy="6258983"/>
          </a:xfrm>
          <a:prstGeom prst="rect">
            <a:avLst/>
          </a:prstGeom>
        </p:spPr>
      </p:pic>
      <p:sp>
        <p:nvSpPr>
          <p:cNvPr id="4" name="Content Placeholder 3">
            <a:extLst>
              <a:ext uri="{FF2B5EF4-FFF2-40B4-BE49-F238E27FC236}">
                <a16:creationId xmlns:a16="http://schemas.microsoft.com/office/drawing/2014/main" id="{0B7772F2-97B4-93CA-1975-9E1483F9BD0F}"/>
              </a:ext>
            </a:extLst>
          </p:cNvPr>
          <p:cNvSpPr>
            <a:spLocks noGrp="1"/>
          </p:cNvSpPr>
          <p:nvPr>
            <p:ph sz="half" idx="2"/>
          </p:nvPr>
        </p:nvSpPr>
        <p:spPr>
          <a:xfrm>
            <a:off x="6392583" y="2645922"/>
            <a:ext cx="4709425" cy="3804574"/>
          </a:xfrm>
        </p:spPr>
        <p:txBody>
          <a:bodyPr vert="horz" lIns="91440" tIns="45720" rIns="91440" bIns="45720" rtlCol="0" anchor="t">
            <a:normAutofit/>
          </a:bodyPr>
          <a:lstStyle/>
          <a:p>
            <a:pPr marL="0" indent="0">
              <a:buNone/>
            </a:pPr>
            <a:r>
              <a:rPr lang="en-US" sz="1400" b="1" dirty="0"/>
              <a:t>Lab Actions Highlight - </a:t>
            </a:r>
          </a:p>
          <a:p>
            <a:r>
              <a:rPr lang="en-US" sz="1400" dirty="0"/>
              <a:t>Set up AWS services: Polly, Translate, and Lambda</a:t>
            </a:r>
          </a:p>
          <a:p>
            <a:r>
              <a:rPr lang="en-US" sz="1400" dirty="0"/>
              <a:t>Create the Lambda function that will invoke Translate and Polly</a:t>
            </a:r>
          </a:p>
          <a:p>
            <a:r>
              <a:rPr lang="en-US" sz="1400" dirty="0"/>
              <a:t>Use Polly to convert the translated text to voice and generate an MP3 file in S3</a:t>
            </a:r>
          </a:p>
          <a:p>
            <a:r>
              <a:rPr lang="en-US" sz="1400" dirty="0"/>
              <a:t>Generate a pre-signed URL to the MP3 file and email it to the customer</a:t>
            </a:r>
          </a:p>
          <a:p>
            <a:r>
              <a:rPr lang="en-US" sz="1800" b="1" dirty="0"/>
              <a:t>Lab guide is posted </a:t>
            </a:r>
            <a:r>
              <a:rPr lang="en-US" sz="1800" b="1" dirty="0">
                <a:hlinkClick r:id="rId4"/>
              </a:rPr>
              <a:t>here</a:t>
            </a:r>
            <a:r>
              <a:rPr lang="en-US" sz="1800" b="1" dirty="0"/>
              <a:t> in </a:t>
            </a:r>
            <a:r>
              <a:rPr lang="en-US" sz="1800" b="1" dirty="0" err="1"/>
              <a:t>Github</a:t>
            </a:r>
            <a:r>
              <a:rPr lang="en-US" sz="1800" b="1" dirty="0"/>
              <a:t> Repo</a:t>
            </a:r>
          </a:p>
          <a:p>
            <a:r>
              <a:rPr lang="en-US" sz="1200" dirty="0">
                <a:hlinkClick r:id="rId4"/>
              </a:rPr>
              <a:t>awslabproject/Labguide.md at main · zobayer098/</a:t>
            </a:r>
            <a:r>
              <a:rPr lang="en-US" sz="1200" dirty="0" err="1">
                <a:hlinkClick r:id="rId4"/>
              </a:rPr>
              <a:t>awslabproject</a:t>
            </a:r>
            <a:r>
              <a:rPr lang="en-US" sz="1200" dirty="0">
                <a:hlinkClick r:id="rId4"/>
              </a:rPr>
              <a:t> (github.com)</a:t>
            </a:r>
            <a:endParaRPr lang="en-US" sz="1800" dirty="0"/>
          </a:p>
        </p:txBody>
      </p:sp>
      <p:cxnSp>
        <p:nvCxnSpPr>
          <p:cNvPr id="1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02861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40</TotalTime>
  <Words>1147</Words>
  <Application>Microsoft Office PowerPoint</Application>
  <PresentationFormat>Widescreen</PresentationFormat>
  <Paragraphs>72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Univers</vt:lpstr>
      <vt:lpstr>GradientVTI</vt:lpstr>
      <vt:lpstr>Problem Statement</vt:lpstr>
      <vt:lpstr>Solution Overview</vt:lpstr>
      <vt:lpstr>AWS Services Overview </vt:lpstr>
      <vt:lpstr>AWS Lambda</vt:lpstr>
      <vt:lpstr>AWS Polly</vt:lpstr>
      <vt:lpstr>AWS Translate</vt:lpstr>
      <vt:lpstr>AWS S3 Bucket</vt:lpstr>
      <vt:lpstr>AWS Simple Email Service</vt:lpstr>
      <vt:lpstr>Lab Exercise</vt:lpstr>
      <vt:lpstr>Lab Exercise Outline</vt:lpstr>
      <vt:lpstr>Demo </vt:lpstr>
      <vt:lpstr>Conclusion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Abu Zobayer</dc:creator>
  <cp:lastModifiedBy>Abu Zobayer</cp:lastModifiedBy>
  <cp:revision>2</cp:revision>
  <dcterms:created xsi:type="dcterms:W3CDTF">2024-02-27T21:22:37Z</dcterms:created>
  <dcterms:modified xsi:type="dcterms:W3CDTF">2024-02-28T19:56:20Z</dcterms:modified>
</cp:coreProperties>
</file>