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6" r:id="rId6"/>
    <p:sldId id="261" r:id="rId7"/>
    <p:sldId id="262" r:id="rId8"/>
    <p:sldId id="263" r:id="rId9"/>
    <p:sldId id="264" r:id="rId10"/>
    <p:sldId id="265" r:id="rId11"/>
    <p:sldId id="267" r:id="rId12"/>
    <p:sldId id="273" r:id="rId13"/>
    <p:sldId id="268" r:id="rId14"/>
    <p:sldId id="274" r:id="rId15"/>
    <p:sldId id="275" r:id="rId16"/>
    <p:sldId id="271" r:id="rId17"/>
    <p:sldId id="270"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11/7/2021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11/7/2021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11/7/2021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11/7/2021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11/7/2021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7" Type="http://schemas.microsoft.com/office/2007/relationships/hdphoto" Target="../media/hdphoto7.wdp"/><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4.png"/><Relationship Id="rId5" Type="http://schemas.microsoft.com/office/2007/relationships/hdphoto" Target="../media/hdphoto6.wdp"/><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www.oracle.com/" TargetMode="External"/><Relationship Id="rId7" Type="http://schemas.openxmlformats.org/officeDocument/2006/relationships/hyperlink" Target="http://www.geeksforgeeks.org/" TargetMode="External"/><Relationship Id="rId2" Type="http://schemas.openxmlformats.org/officeDocument/2006/relationships/hyperlink" Target="http://www.wikipedia.com/" TargetMode="External"/><Relationship Id="rId1" Type="http://schemas.openxmlformats.org/officeDocument/2006/relationships/slideLayout" Target="../slideLayouts/slideLayout3.xml"/><Relationship Id="rId6" Type="http://schemas.openxmlformats.org/officeDocument/2006/relationships/hyperlink" Target="http://www.github.com/" TargetMode="External"/><Relationship Id="rId5" Type="http://schemas.openxmlformats.org/officeDocument/2006/relationships/hyperlink" Target="http://www.techopedia.com/" TargetMode="External"/><Relationship Id="rId4" Type="http://schemas.openxmlformats.org/officeDocument/2006/relationships/hyperlink" Target="http://www.ibm.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0.png"/><Relationship Id="rId5" Type="http://schemas.microsoft.com/office/2007/relationships/hdphoto" Target="../media/hdphoto3.wdp"/><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F4F0-03B4-42D0-BAC7-ED3D9F95C9E0}"/>
              </a:ext>
            </a:extLst>
          </p:cNvPr>
          <p:cNvSpPr>
            <a:spLocks noGrp="1"/>
          </p:cNvSpPr>
          <p:nvPr>
            <p:ph type="ctrTitle"/>
          </p:nvPr>
        </p:nvSpPr>
        <p:spPr>
          <a:xfrm>
            <a:off x="2046900" y="2974044"/>
            <a:ext cx="8098192" cy="1967757"/>
          </a:xfrm>
        </p:spPr>
        <p:txBody>
          <a:bodyPr/>
          <a:lstStyle/>
          <a:p>
            <a:r>
              <a:rPr lang="en-US" sz="3600" b="1" spc="445" dirty="0">
                <a:latin typeface="Rockwell Extra Bold" panose="02060903040505020403" pitchFamily="18" charset="0"/>
                <a:cs typeface="Trebuchet MS"/>
              </a:rPr>
              <a:t>Database </a:t>
            </a:r>
            <a:r>
              <a:rPr lang="en-US" sz="3600" b="1" spc="-5" dirty="0">
                <a:latin typeface="Rockwell Extra Bold" panose="02060903040505020403" pitchFamily="18" charset="0"/>
                <a:cs typeface="Trebuchet MS"/>
              </a:rPr>
              <a:t>Application </a:t>
            </a:r>
            <a:r>
              <a:rPr lang="en-US" sz="3600" b="1" spc="365" dirty="0">
                <a:latin typeface="Rockwell Extra Bold" panose="02060903040505020403" pitchFamily="18" charset="0"/>
                <a:cs typeface="Trebuchet MS"/>
              </a:rPr>
              <a:t>and It’s</a:t>
            </a:r>
            <a:r>
              <a:rPr lang="en-US" sz="3600" b="1" spc="-5" dirty="0">
                <a:latin typeface="Rockwell Extra Bold" panose="02060903040505020403" pitchFamily="18" charset="0"/>
                <a:cs typeface="Trebuchet MS"/>
              </a:rPr>
              <a:t> </a:t>
            </a:r>
            <a:r>
              <a:rPr lang="en-US" sz="3600" b="1" spc="65" dirty="0">
                <a:latin typeface="Rockwell Extra Bold" panose="02060903040505020403" pitchFamily="18" charset="0"/>
                <a:cs typeface="Trebuchet MS"/>
              </a:rPr>
              <a:t>Security</a:t>
            </a:r>
            <a:br>
              <a:rPr lang="en-US" sz="7200" b="1" dirty="0">
                <a:latin typeface="Monument Extended" panose="00000500000000000000" pitchFamily="2" charset="0"/>
                <a:cs typeface="Trebuchet MS"/>
              </a:rPr>
            </a:br>
            <a:endParaRPr lang="en-US" dirty="0"/>
          </a:p>
        </p:txBody>
      </p:sp>
      <p:sp>
        <p:nvSpPr>
          <p:cNvPr id="3" name="Subtitle 2">
            <a:extLst>
              <a:ext uri="{FF2B5EF4-FFF2-40B4-BE49-F238E27FC236}">
                <a16:creationId xmlns:a16="http://schemas.microsoft.com/office/drawing/2014/main" id="{C907298A-FFE4-4F20-81D1-5F8773FA9693}"/>
              </a:ext>
            </a:extLst>
          </p:cNvPr>
          <p:cNvSpPr>
            <a:spLocks noGrp="1"/>
          </p:cNvSpPr>
          <p:nvPr>
            <p:ph type="subTitle" idx="1"/>
          </p:nvPr>
        </p:nvSpPr>
        <p:spPr>
          <a:xfrm>
            <a:off x="2680160" y="1710011"/>
            <a:ext cx="6831673" cy="1086237"/>
          </a:xfrm>
        </p:spPr>
        <p:txBody>
          <a:bodyPr>
            <a:normAutofit lnSpcReduction="10000"/>
          </a:bodyPr>
          <a:lstStyle/>
          <a:p>
            <a:r>
              <a:rPr lang="en-US" sz="3200" b="1" dirty="0">
                <a:latin typeface="Calisto MT" panose="02040603050505030304" pitchFamily="18" charset="0"/>
                <a:ea typeface="Cascadia Code SemiBold" panose="020B0609020000020004" pitchFamily="49" charset="0"/>
                <a:cs typeface="Cascadia Code SemiBold" panose="020B0609020000020004" pitchFamily="49" charset="0"/>
              </a:rPr>
              <a:t>PRESENTATION</a:t>
            </a:r>
          </a:p>
          <a:p>
            <a:r>
              <a:rPr lang="en-US" sz="3200" b="1" dirty="0">
                <a:latin typeface="Calisto MT" panose="02040603050505030304" pitchFamily="18" charset="0"/>
                <a:ea typeface="Cascadia Code SemiBold" panose="020B0609020000020004" pitchFamily="49" charset="0"/>
                <a:cs typeface="Cascadia Code SemiBold" panose="020B0609020000020004" pitchFamily="49" charset="0"/>
              </a:rPr>
              <a:t>ON</a:t>
            </a:r>
          </a:p>
        </p:txBody>
      </p:sp>
    </p:spTree>
    <p:extLst>
      <p:ext uri="{BB962C8B-B14F-4D97-AF65-F5344CB8AC3E}">
        <p14:creationId xmlns:p14="http://schemas.microsoft.com/office/powerpoint/2010/main" val="233175740"/>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65DF-D231-4E66-911C-4AFA1AA28EF9}"/>
              </a:ext>
            </a:extLst>
          </p:cNvPr>
          <p:cNvSpPr>
            <a:spLocks noGrp="1"/>
          </p:cNvSpPr>
          <p:nvPr>
            <p:ph type="title"/>
          </p:nvPr>
        </p:nvSpPr>
        <p:spPr>
          <a:xfrm>
            <a:off x="1205120" y="2266236"/>
            <a:ext cx="9612971" cy="2325528"/>
          </a:xfrm>
        </p:spPr>
        <p:txBody>
          <a:bodyPr>
            <a:normAutofit/>
          </a:bodyPr>
          <a:lstStyle/>
          <a:p>
            <a:r>
              <a:rPr lang="en-US" dirty="0">
                <a:latin typeface="Rockwell Extra Bold" panose="02060903040505020403" pitchFamily="18" charset="0"/>
              </a:rPr>
              <a:t>Database security</a:t>
            </a:r>
          </a:p>
        </p:txBody>
      </p:sp>
    </p:spTree>
    <p:extLst>
      <p:ext uri="{BB962C8B-B14F-4D97-AF65-F5344CB8AC3E}">
        <p14:creationId xmlns:p14="http://schemas.microsoft.com/office/powerpoint/2010/main" val="1751789901"/>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AD3AEF-158B-4D1E-B455-466842D95F1B}"/>
              </a:ext>
            </a:extLst>
          </p:cNvPr>
          <p:cNvSpPr txBox="1">
            <a:spLocks/>
          </p:cNvSpPr>
          <p:nvPr/>
        </p:nvSpPr>
        <p:spPr>
          <a:xfrm>
            <a:off x="4100069" y="627529"/>
            <a:ext cx="7524166" cy="605598"/>
          </a:xfrm>
          <a:prstGeom prst="rect">
            <a:avLst/>
          </a:prstGeom>
        </p:spPr>
        <p:txBody>
          <a:bodyPr vert="horz" lIns="91440" tIns="45720" rIns="91440" bIns="45720" rtlCol="0" anchor="b">
            <a:noAutofit/>
          </a:bodyPr>
          <a:lstStyle>
            <a:lvl1pPr algn="ctr" defTabSz="914400" rtl="0" eaLnBrk="1" latinLnBrk="0" hangingPunct="1">
              <a:lnSpc>
                <a:spcPct val="89000"/>
              </a:lnSpc>
              <a:spcBef>
                <a:spcPct val="0"/>
              </a:spcBef>
              <a:buNone/>
              <a:defRPr sz="7200" kern="1200" cap="all" baseline="0">
                <a:solidFill>
                  <a:schemeClr val="tx2"/>
                </a:solidFill>
                <a:latin typeface="+mj-lt"/>
                <a:ea typeface="+mj-ea"/>
                <a:cs typeface="+mj-cs"/>
              </a:defRPr>
            </a:lvl1pPr>
          </a:lstStyle>
          <a:p>
            <a:pPr algn="l"/>
            <a:r>
              <a:rPr lang="en-US" sz="3200" dirty="0">
                <a:latin typeface="Rockwell Extra Bold" panose="02060903040505020403" pitchFamily="18" charset="0"/>
              </a:rPr>
              <a:t>database security</a:t>
            </a:r>
          </a:p>
        </p:txBody>
      </p:sp>
      <p:sp>
        <p:nvSpPr>
          <p:cNvPr id="5" name="Subtitle 2">
            <a:extLst>
              <a:ext uri="{FF2B5EF4-FFF2-40B4-BE49-F238E27FC236}">
                <a16:creationId xmlns:a16="http://schemas.microsoft.com/office/drawing/2014/main" id="{A7873D59-5B3A-42C2-B630-15D92BFEFEE4}"/>
              </a:ext>
            </a:extLst>
          </p:cNvPr>
          <p:cNvSpPr>
            <a:spLocks noGrp="1"/>
          </p:cNvSpPr>
          <p:nvPr>
            <p:ph type="subTitle" idx="1"/>
          </p:nvPr>
        </p:nvSpPr>
        <p:spPr>
          <a:xfrm>
            <a:off x="1306469" y="1189064"/>
            <a:ext cx="9338085" cy="5041407"/>
          </a:xfrm>
        </p:spPr>
        <p:txBody>
          <a:bodyPr>
            <a:normAutofit/>
          </a:bodyPr>
          <a:lstStyle/>
          <a:p>
            <a:pPr algn="l"/>
            <a:r>
              <a:rPr lang="en-US" b="1" dirty="0">
                <a:latin typeface="Centaur" panose="02030504050205020304" pitchFamily="18" charset="0"/>
                <a:ea typeface="Cascadia Code SemiBold" panose="020B0609020000020004" pitchFamily="49" charset="0"/>
                <a:cs typeface="Times New Roman" panose="02020603050405020304" pitchFamily="18" charset="0"/>
              </a:rPr>
              <a:t>Database security concerns the use of a broad range of information security controls to protect databases (potentially including the data, the database applications or stored functions, the database systems, the database servers and the associated network links) against compromises of their confidentiality, integrity and availability. It involves various types or categories of controls, such as technical, procedural/administrative and physical.</a:t>
            </a:r>
          </a:p>
          <a:p>
            <a:pPr algn="l"/>
            <a:endParaRPr lang="en-US" b="1" dirty="0">
              <a:latin typeface="Centaur" panose="02030504050205020304" pitchFamily="18" charset="0"/>
              <a:ea typeface="Cascadia Code SemiBold" panose="020B0609020000020004" pitchFamily="49" charset="0"/>
              <a:cs typeface="Times New Roman" panose="02020603050405020304" pitchFamily="18" charset="0"/>
            </a:endParaRPr>
          </a:p>
          <a:p>
            <a:pPr algn="l"/>
            <a:endParaRPr lang="en-US" b="1" dirty="0">
              <a:latin typeface="Centaur" panose="02030504050205020304" pitchFamily="18" charset="0"/>
              <a:ea typeface="Cascadia Code SemiBold" panose="020B0609020000020004" pitchFamily="49" charset="0"/>
              <a:cs typeface="Times New Roman" panose="02020603050405020304" pitchFamily="18" charset="0"/>
            </a:endParaRPr>
          </a:p>
          <a:p>
            <a:pPr algn="l"/>
            <a:endParaRPr lang="en-US" b="1" dirty="0">
              <a:latin typeface="Centaur" panose="02030504050205020304" pitchFamily="18" charset="0"/>
              <a:ea typeface="Cascadia Code SemiBold" panose="020B0609020000020004" pitchFamily="49" charset="0"/>
              <a:cs typeface="Times New Roman" panose="02020603050405020304" pitchFamily="18" charset="0"/>
            </a:endParaRPr>
          </a:p>
          <a:p>
            <a:pPr algn="l"/>
            <a:endParaRPr lang="en-US" b="1" dirty="0">
              <a:latin typeface="Centaur" panose="02030504050205020304" pitchFamily="18" charset="0"/>
              <a:ea typeface="Cascadia Code SemiBold" panose="020B0609020000020004" pitchFamily="49" charset="0"/>
              <a:cs typeface="Times New Roman" panose="02020603050405020304" pitchFamily="18" charset="0"/>
            </a:endParaRPr>
          </a:p>
          <a:p>
            <a:pPr algn="l"/>
            <a:r>
              <a:rPr lang="en-US" b="1" dirty="0">
                <a:latin typeface="Centaur" panose="02030504050205020304" pitchFamily="18" charset="0"/>
                <a:ea typeface="Cascadia Code SemiBold" panose="020B0609020000020004" pitchFamily="49" charset="0"/>
                <a:cs typeface="Times New Roman" panose="02020603050405020304" pitchFamily="18" charset="0"/>
              </a:rPr>
              <a:t>Security risks to database systems include, for example:</a:t>
            </a:r>
          </a:p>
        </p:txBody>
      </p:sp>
      <p:pic>
        <p:nvPicPr>
          <p:cNvPr id="7" name="Picture 6">
            <a:extLst>
              <a:ext uri="{FF2B5EF4-FFF2-40B4-BE49-F238E27FC236}">
                <a16:creationId xmlns:a16="http://schemas.microsoft.com/office/drawing/2014/main" id="{99018513-64FE-4EB7-B90D-3ACD344022C1}"/>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Lst>
          </a:blip>
          <a:stretch>
            <a:fillRect/>
          </a:stretch>
        </p:blipFill>
        <p:spPr>
          <a:xfrm>
            <a:off x="1404494" y="3709767"/>
            <a:ext cx="2282190" cy="1336362"/>
          </a:xfrm>
          <a:prstGeom prst="rect">
            <a:avLst/>
          </a:prstGeom>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5060CD5A-6FBF-4AF9-92E4-C6A7B090233B}"/>
              </a:ext>
            </a:extLst>
          </p:cNvPr>
          <p:cNvPicPr>
            <a:picLocks noChangeAspect="1"/>
          </p:cNvPicPr>
          <p:nvPr/>
        </p:nvPicPr>
        <p:blipFill>
          <a:blip r:embed="rId4">
            <a:extLst>
              <a:ext uri="{BEBA8EAE-BF5A-486C-A8C5-ECC9F3942E4B}">
                <a14:imgProps xmlns:a14="http://schemas.microsoft.com/office/drawing/2010/main">
                  <a14:imgLayer r:embed="rId5">
                    <a14:imgEffect>
                      <a14:saturation sat="66000"/>
                    </a14:imgEffect>
                  </a14:imgLayer>
                </a14:imgProps>
              </a:ext>
            </a:extLst>
          </a:blip>
          <a:stretch>
            <a:fillRect/>
          </a:stretch>
        </p:blipFill>
        <p:spPr>
          <a:xfrm>
            <a:off x="8263830" y="3704548"/>
            <a:ext cx="2380724" cy="1341581"/>
          </a:xfrm>
          <a:prstGeom prst="rect">
            <a:avLst/>
          </a:prstGeom>
          <a:effectLst>
            <a:outerShdw blurRad="50800" dist="38100" dir="5400000" algn="t" rotWithShape="0">
              <a:prstClr val="black">
                <a:alpha val="40000"/>
              </a:prstClr>
            </a:outerShdw>
          </a:effectLst>
        </p:spPr>
      </p:pic>
      <p:pic>
        <p:nvPicPr>
          <p:cNvPr id="13" name="Picture 12">
            <a:extLst>
              <a:ext uri="{FF2B5EF4-FFF2-40B4-BE49-F238E27FC236}">
                <a16:creationId xmlns:a16="http://schemas.microsoft.com/office/drawing/2014/main" id="{082AFF70-5CA9-46B3-B2FB-E7E37ABAA3BD}"/>
              </a:ext>
            </a:extLst>
          </p:cNvPr>
          <p:cNvPicPr>
            <a:picLocks noChangeAspect="1"/>
          </p:cNvPicPr>
          <p:nvPr/>
        </p:nvPicPr>
        <p:blipFill rotWithShape="1">
          <a:blip r:embed="rId6">
            <a:extLst>
              <a:ext uri="{BEBA8EAE-BF5A-486C-A8C5-ECC9F3942E4B}">
                <a14:imgProps xmlns:a14="http://schemas.microsoft.com/office/drawing/2010/main">
                  <a14:imgLayer r:embed="rId7">
                    <a14:imgEffect>
                      <a14:saturation sat="66000"/>
                    </a14:imgEffect>
                  </a14:imgLayer>
                </a14:imgProps>
              </a:ext>
            </a:extLst>
          </a:blip>
          <a:srcRect t="-391" r="9525" b="391"/>
          <a:stretch/>
        </p:blipFill>
        <p:spPr>
          <a:xfrm>
            <a:off x="3869651" y="3704548"/>
            <a:ext cx="4211211" cy="133636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7022045"/>
      </p:ext>
    </p:extLst>
  </p:cSld>
  <p:clrMapOvr>
    <a:masterClrMapping/>
  </p:clrMapOvr>
  <p:transition spd="slow">
    <p:cover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36D460-386D-4969-881A-4279A491B315}"/>
              </a:ext>
            </a:extLst>
          </p:cNvPr>
          <p:cNvSpPr txBox="1"/>
          <p:nvPr/>
        </p:nvSpPr>
        <p:spPr>
          <a:xfrm>
            <a:off x="772160" y="258008"/>
            <a:ext cx="11155680" cy="6524863"/>
          </a:xfrm>
          <a:prstGeom prst="rect">
            <a:avLst/>
          </a:prstGeom>
          <a:noFill/>
        </p:spPr>
        <p:txBody>
          <a:bodyPr wrap="square" rtlCol="0">
            <a:spAutoFit/>
          </a:bodyPr>
          <a:lstStyle/>
          <a:p>
            <a:pPr marL="285750" indent="-285750" algn="l">
              <a:buFont typeface="Wingdings" panose="05000000000000000000" pitchFamily="2" charset="2"/>
              <a:buChar char="§"/>
            </a:pPr>
            <a:r>
              <a:rPr lang="en-US" sz="2000" b="1" dirty="0">
                <a:latin typeface="Centaur" panose="02030504050205020304" pitchFamily="18" charset="0"/>
                <a:ea typeface="Cascadia Code SemiBold" panose="020B0609020000020004" pitchFamily="49" charset="0"/>
                <a:cs typeface="Times New Roman" panose="02020603050405020304" pitchFamily="18" charset="0"/>
              </a:rPr>
              <a:t>Unauthorized or unintended activity or misuse by authorized database users, database administrators, or network/systems managers, or by unauthorized users or hackers (e.g. inappropriate access to sensitive data, metadata or functions within databases, or inappropriate changes to the database programs, structures or security configurations);</a:t>
            </a:r>
          </a:p>
          <a:p>
            <a:pPr algn="l"/>
            <a:endParaRPr lang="en-US" sz="2000" b="1" dirty="0">
              <a:latin typeface="Centaur" panose="02030504050205020304" pitchFamily="18" charset="0"/>
              <a:ea typeface="Cascadia Code SemiBold" panose="020B0609020000020004" pitchFamily="49" charset="0"/>
              <a:cs typeface="Times New Roman" panose="02020603050405020304" pitchFamily="18" charset="0"/>
            </a:endParaRPr>
          </a:p>
          <a:p>
            <a:pPr marL="285750" indent="-285750" algn="l">
              <a:buFont typeface="Wingdings" panose="05000000000000000000" pitchFamily="2" charset="2"/>
              <a:buChar char="§"/>
            </a:pPr>
            <a:r>
              <a:rPr lang="en-US" sz="2000" b="1" dirty="0">
                <a:latin typeface="Centaur" panose="02030504050205020304" pitchFamily="18" charset="0"/>
                <a:ea typeface="Cascadia Code SemiBold" panose="020B0609020000020004" pitchFamily="49" charset="0"/>
                <a:cs typeface="Times New Roman" panose="02020603050405020304" pitchFamily="18" charset="0"/>
              </a:rPr>
              <a:t>Malware infections causing incidents such as unauthorized access, leakage or disclosure of personal or proprietary data, deletion of or damage to the data or programs, interruption or denial of authorized access to the database, attacks on other systems and the unanticipated failure of database services;</a:t>
            </a:r>
          </a:p>
          <a:p>
            <a:pPr algn="l"/>
            <a:endParaRPr lang="en-US" sz="2000" b="1" dirty="0">
              <a:latin typeface="Centaur" panose="02030504050205020304" pitchFamily="18" charset="0"/>
              <a:ea typeface="Cascadia Code SemiBold" panose="020B0609020000020004" pitchFamily="49" charset="0"/>
              <a:cs typeface="Times New Roman" panose="02020603050405020304" pitchFamily="18" charset="0"/>
            </a:endParaRPr>
          </a:p>
          <a:p>
            <a:pPr marL="285750" indent="-285750" algn="l">
              <a:buFont typeface="Wingdings" panose="05000000000000000000" pitchFamily="2" charset="2"/>
              <a:buChar char="§"/>
            </a:pPr>
            <a:r>
              <a:rPr lang="en-US" sz="2000" b="1" dirty="0">
                <a:latin typeface="Centaur" panose="02030504050205020304" pitchFamily="18" charset="0"/>
                <a:ea typeface="Cascadia Code SemiBold" panose="020B0609020000020004" pitchFamily="49" charset="0"/>
                <a:cs typeface="Times New Roman" panose="02020603050405020304" pitchFamily="18" charset="0"/>
              </a:rPr>
              <a:t>Overloads, performance constraints and capacity issues resulting in the inability of authorized users to use databases as intended;</a:t>
            </a:r>
          </a:p>
          <a:p>
            <a:pPr algn="l"/>
            <a:endParaRPr lang="en-US" sz="2000" b="1" dirty="0">
              <a:latin typeface="Centaur" panose="02030504050205020304" pitchFamily="18" charset="0"/>
              <a:ea typeface="Cascadia Code SemiBold" panose="020B0609020000020004" pitchFamily="49" charset="0"/>
              <a:cs typeface="Times New Roman" panose="02020603050405020304" pitchFamily="18" charset="0"/>
            </a:endParaRPr>
          </a:p>
          <a:p>
            <a:pPr marL="285750" indent="-285750" algn="l">
              <a:buFont typeface="Wingdings" panose="05000000000000000000" pitchFamily="2" charset="2"/>
              <a:buChar char="§"/>
            </a:pPr>
            <a:r>
              <a:rPr lang="en-US" sz="2000" b="1" dirty="0">
                <a:latin typeface="Centaur" panose="02030504050205020304" pitchFamily="18" charset="0"/>
                <a:ea typeface="Cascadia Code SemiBold" panose="020B0609020000020004" pitchFamily="49" charset="0"/>
                <a:cs typeface="Times New Roman" panose="02020603050405020304" pitchFamily="18" charset="0"/>
              </a:rPr>
              <a:t>Physical damage to database servers caused by computer room fires or floods, overheating, lightning, accidental liquid spills, static discharge, electronic breakdowns/equipment failures and obsolescence;</a:t>
            </a:r>
          </a:p>
          <a:p>
            <a:pPr algn="l"/>
            <a:endParaRPr lang="en-US" sz="2000" b="1" dirty="0">
              <a:latin typeface="Centaur" panose="02030504050205020304" pitchFamily="18" charset="0"/>
              <a:ea typeface="Cascadia Code SemiBold" panose="020B0609020000020004" pitchFamily="49" charset="0"/>
              <a:cs typeface="Times New Roman" panose="02020603050405020304" pitchFamily="18" charset="0"/>
            </a:endParaRPr>
          </a:p>
          <a:p>
            <a:pPr marL="285750" indent="-285750" algn="l">
              <a:buFont typeface="Wingdings" panose="05000000000000000000" pitchFamily="2" charset="2"/>
              <a:buChar char="§"/>
            </a:pPr>
            <a:r>
              <a:rPr lang="en-US" sz="2000" b="1" dirty="0">
                <a:latin typeface="Centaur" panose="02030504050205020304" pitchFamily="18" charset="0"/>
                <a:ea typeface="Cascadia Code SemiBold" panose="020B0609020000020004" pitchFamily="49" charset="0"/>
                <a:cs typeface="Times New Roman" panose="02020603050405020304" pitchFamily="18" charset="0"/>
              </a:rPr>
              <a:t>Design flaws and programming bugs in databases and the associated programs and systems, creating various security vulnerabilities (e.g. unauthorized privilege escalation), data loss/corruption, performance degradation etc.;</a:t>
            </a:r>
          </a:p>
          <a:p>
            <a:pPr algn="l"/>
            <a:endParaRPr lang="en-US" sz="2000" b="1" dirty="0">
              <a:latin typeface="Centaur" panose="02030504050205020304" pitchFamily="18" charset="0"/>
              <a:ea typeface="Cascadia Code SemiBold" panose="020B0609020000020004" pitchFamily="49" charset="0"/>
              <a:cs typeface="Times New Roman" panose="02020603050405020304" pitchFamily="18" charset="0"/>
            </a:endParaRPr>
          </a:p>
          <a:p>
            <a:pPr marL="285750" indent="-285750" algn="l">
              <a:buFont typeface="Wingdings" panose="05000000000000000000" pitchFamily="2" charset="2"/>
              <a:buChar char="§"/>
            </a:pPr>
            <a:r>
              <a:rPr lang="en-US" sz="2000" b="1" dirty="0">
                <a:latin typeface="Centaur" panose="02030504050205020304" pitchFamily="18" charset="0"/>
                <a:ea typeface="Cascadia Code SemiBold" panose="020B0609020000020004" pitchFamily="49" charset="0"/>
                <a:cs typeface="Times New Roman" panose="02020603050405020304" pitchFamily="18" charset="0"/>
              </a:rPr>
              <a:t>Data corruption and/or loss caused by the entry of invalid data or commands, mistakes in database or system administration processes, sabotage/criminal damage etc.</a:t>
            </a:r>
          </a:p>
          <a:p>
            <a:endParaRPr lang="en-US" dirty="0"/>
          </a:p>
        </p:txBody>
      </p:sp>
    </p:spTree>
    <p:extLst>
      <p:ext uri="{BB962C8B-B14F-4D97-AF65-F5344CB8AC3E}">
        <p14:creationId xmlns:p14="http://schemas.microsoft.com/office/powerpoint/2010/main" val="2707256316"/>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322C178B-9DBF-406B-A3F9-3F602FCBD8D4}"/>
              </a:ext>
            </a:extLst>
          </p:cNvPr>
          <p:cNvSpPr>
            <a:spLocks noGrp="1"/>
          </p:cNvSpPr>
          <p:nvPr>
            <p:ph type="subTitle" idx="1"/>
          </p:nvPr>
        </p:nvSpPr>
        <p:spPr>
          <a:xfrm>
            <a:off x="1284717" y="1270344"/>
            <a:ext cx="9338085" cy="5041407"/>
          </a:xfrm>
        </p:spPr>
        <p:txBody>
          <a:bodyPr>
            <a:normAutofit/>
          </a:bodyPr>
          <a:lstStyle/>
          <a:p>
            <a:pPr algn="l"/>
            <a:r>
              <a:rPr lang="en-US" b="1" dirty="0">
                <a:latin typeface="Centaur" panose="02030504050205020304" pitchFamily="18" charset="0"/>
                <a:ea typeface="Cascadia Code SemiBold" panose="020B0609020000020004" pitchFamily="49" charset="0"/>
                <a:cs typeface="Times New Roman" panose="02020603050405020304" pitchFamily="18" charset="0"/>
              </a:rPr>
              <a:t>Many layers and types of information security control are appropriate to databases, including:</a:t>
            </a:r>
          </a:p>
          <a:p>
            <a:pPr algn="l"/>
            <a:endParaRPr lang="en-US" b="1" dirty="0">
              <a:latin typeface="Centaur" panose="02030504050205020304" pitchFamily="18" charset="0"/>
              <a:ea typeface="Cascadia Code SemiBold" panose="020B0609020000020004" pitchFamily="49" charset="0"/>
              <a:cs typeface="Times New Roman" panose="02020603050405020304" pitchFamily="18" charset="0"/>
            </a:endParaRPr>
          </a:p>
          <a:p>
            <a:pPr marL="342900" indent="-342900" algn="l">
              <a:buFont typeface="Wingdings" panose="05000000000000000000" pitchFamily="2" charset="2"/>
              <a:buChar char="v"/>
            </a:pPr>
            <a:r>
              <a:rPr lang="en-US" b="1" dirty="0">
                <a:latin typeface="Centaur" panose="02030504050205020304" pitchFamily="18" charset="0"/>
                <a:ea typeface="Cascadia Code SemiBold" panose="020B0609020000020004" pitchFamily="49" charset="0"/>
                <a:cs typeface="Times New Roman" panose="02020603050405020304" pitchFamily="18" charset="0"/>
              </a:rPr>
              <a:t>Access control</a:t>
            </a:r>
          </a:p>
          <a:p>
            <a:pPr marL="342900" indent="-342900" algn="l">
              <a:buFont typeface="Wingdings" panose="05000000000000000000" pitchFamily="2" charset="2"/>
              <a:buChar char="v"/>
            </a:pPr>
            <a:r>
              <a:rPr lang="en-US" b="1" dirty="0">
                <a:latin typeface="Centaur" panose="02030504050205020304" pitchFamily="18" charset="0"/>
                <a:ea typeface="Cascadia Code SemiBold" panose="020B0609020000020004" pitchFamily="49" charset="0"/>
                <a:cs typeface="Times New Roman" panose="02020603050405020304" pitchFamily="18" charset="0"/>
              </a:rPr>
              <a:t>Authentication</a:t>
            </a:r>
          </a:p>
          <a:p>
            <a:pPr marL="342900" indent="-342900" algn="l">
              <a:buFont typeface="Wingdings" panose="05000000000000000000" pitchFamily="2" charset="2"/>
              <a:buChar char="v"/>
            </a:pPr>
            <a:r>
              <a:rPr lang="en-US" b="1" dirty="0">
                <a:latin typeface="Centaur" panose="02030504050205020304" pitchFamily="18" charset="0"/>
                <a:ea typeface="Cascadia Code SemiBold" panose="020B0609020000020004" pitchFamily="49" charset="0"/>
                <a:cs typeface="Times New Roman" panose="02020603050405020304" pitchFamily="18" charset="0"/>
              </a:rPr>
              <a:t>Inference control</a:t>
            </a:r>
          </a:p>
          <a:p>
            <a:pPr marL="342900" indent="-342900" algn="l">
              <a:buFont typeface="Wingdings" panose="05000000000000000000" pitchFamily="2" charset="2"/>
              <a:buChar char="v"/>
            </a:pPr>
            <a:r>
              <a:rPr lang="en-US" b="1" dirty="0">
                <a:latin typeface="Centaur" panose="02030504050205020304" pitchFamily="18" charset="0"/>
                <a:ea typeface="Cascadia Code SemiBold" panose="020B0609020000020004" pitchFamily="49" charset="0"/>
                <a:cs typeface="Times New Roman" panose="02020603050405020304" pitchFamily="18" charset="0"/>
              </a:rPr>
              <a:t>Flow control</a:t>
            </a:r>
          </a:p>
          <a:p>
            <a:pPr marL="342900" indent="-342900" algn="l">
              <a:buFont typeface="Wingdings" panose="05000000000000000000" pitchFamily="2" charset="2"/>
              <a:buChar char="v"/>
            </a:pPr>
            <a:r>
              <a:rPr lang="en-US" b="1" dirty="0">
                <a:latin typeface="Centaur" panose="02030504050205020304" pitchFamily="18" charset="0"/>
                <a:ea typeface="Cascadia Code SemiBold" panose="020B0609020000020004" pitchFamily="49" charset="0"/>
                <a:cs typeface="Times New Roman" panose="02020603050405020304" pitchFamily="18" charset="0"/>
              </a:rPr>
              <a:t>Database Security applying Statistical Method</a:t>
            </a:r>
          </a:p>
          <a:p>
            <a:pPr marL="342900" indent="-342900" algn="l">
              <a:buFont typeface="Wingdings" panose="05000000000000000000" pitchFamily="2" charset="2"/>
              <a:buChar char="v"/>
            </a:pPr>
            <a:r>
              <a:rPr lang="en-US" b="1" dirty="0">
                <a:latin typeface="Centaur" panose="02030504050205020304" pitchFamily="18" charset="0"/>
                <a:ea typeface="Cascadia Code SemiBold" panose="020B0609020000020004" pitchFamily="49" charset="0"/>
                <a:cs typeface="Times New Roman" panose="02020603050405020304" pitchFamily="18" charset="0"/>
              </a:rPr>
              <a:t>Encryption </a:t>
            </a:r>
          </a:p>
        </p:txBody>
      </p:sp>
      <p:pic>
        <p:nvPicPr>
          <p:cNvPr id="11" name="Picture 10">
            <a:extLst>
              <a:ext uri="{FF2B5EF4-FFF2-40B4-BE49-F238E27FC236}">
                <a16:creationId xmlns:a16="http://schemas.microsoft.com/office/drawing/2014/main" id="{BC6EC5FD-16ED-427B-AAAA-445F2507573F}"/>
              </a:ext>
            </a:extLst>
          </p:cNvPr>
          <p:cNvPicPr>
            <a:picLocks noChangeAspect="1"/>
          </p:cNvPicPr>
          <p:nvPr/>
        </p:nvPicPr>
        <p:blipFill>
          <a:blip r:embed="rId2"/>
          <a:stretch>
            <a:fillRect/>
          </a:stretch>
        </p:blipFill>
        <p:spPr>
          <a:xfrm>
            <a:off x="7076962" y="1869189"/>
            <a:ext cx="3657600" cy="3718467"/>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443864160"/>
      </p:ext>
    </p:extLst>
  </p:cSld>
  <p:clrMapOvr>
    <a:masterClrMapping/>
  </p:clrMapOvr>
  <p:transition spd="slow">
    <p:cover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F229E6C-82F7-4552-8663-5FC2E8AB7440}"/>
              </a:ext>
            </a:extLst>
          </p:cNvPr>
          <p:cNvSpPr txBox="1">
            <a:spLocks/>
          </p:cNvSpPr>
          <p:nvPr/>
        </p:nvSpPr>
        <p:spPr>
          <a:xfrm>
            <a:off x="950869" y="376092"/>
            <a:ext cx="10621371" cy="6105816"/>
          </a:xfrm>
          <a:prstGeom prst="rect">
            <a:avLst/>
          </a:prstGeom>
        </p:spPr>
        <p:txBody>
          <a:bodyPr>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342900" indent="-342900">
              <a:buFont typeface="Wingdings" panose="05000000000000000000" pitchFamily="2" charset="2"/>
              <a:buChar char="v"/>
            </a:pPr>
            <a:r>
              <a:rPr lang="en-US" sz="2400" b="1" dirty="0">
                <a:latin typeface="Centaur" panose="02030504050205020304" pitchFamily="18" charset="0"/>
                <a:ea typeface="Cascadia Code SemiBold" panose="020B0609020000020004" pitchFamily="49" charset="0"/>
                <a:cs typeface="Times New Roman" panose="02020603050405020304" pitchFamily="18" charset="0"/>
              </a:rPr>
              <a:t>Access Control - </a:t>
            </a:r>
            <a:r>
              <a:rPr lang="en-US" sz="2400" dirty="0">
                <a:latin typeface="Centaur" panose="02030504050205020304" pitchFamily="18" charset="0"/>
                <a:ea typeface="Cascadia Code SemiBold" panose="020B0609020000020004" pitchFamily="49" charset="0"/>
                <a:cs typeface="Times New Roman" panose="02020603050405020304" pitchFamily="18" charset="0"/>
              </a:rPr>
              <a:t>The security mechanism of DBMS must include some provisions for restricting access to the data base by unauthorized users. Access control is done by creating user accounts and to control login process by the DBMS. So, that database access of sensitive data is possible only to those people (database users) who are allowed to access such data and to restrict access to unauthorized persons. The database system must also keep the track of all operations performed by certain user throughout the entire login time.</a:t>
            </a:r>
          </a:p>
          <a:p>
            <a:pPr marL="342900" indent="-342900">
              <a:buFont typeface="Wingdings" panose="05000000000000000000" pitchFamily="2" charset="2"/>
              <a:buChar char="v"/>
            </a:pPr>
            <a:r>
              <a:rPr lang="en-US" sz="2400" b="1" dirty="0">
                <a:latin typeface="Centaur" panose="02030504050205020304" pitchFamily="18" charset="0"/>
                <a:ea typeface="Cascadia Code SemiBold" panose="020B0609020000020004" pitchFamily="49" charset="0"/>
                <a:cs typeface="Times New Roman" panose="02020603050405020304" pitchFamily="18" charset="0"/>
              </a:rPr>
              <a:t>Authentication - </a:t>
            </a:r>
            <a:r>
              <a:rPr lang="en-US" sz="2400" dirty="0">
                <a:latin typeface="Centaur" panose="02030504050205020304" pitchFamily="18" charset="0"/>
                <a:ea typeface="Cascadia Code SemiBold" panose="020B0609020000020004" pitchFamily="49" charset="0"/>
                <a:cs typeface="Times New Roman" panose="02020603050405020304" pitchFamily="18" charset="0"/>
              </a:rPr>
              <a:t>Authentication is the process of confirmation that whether the user log in only according to the rights provided to him to perform the activities of data base. A particular user can login only up to his privilege but he can’t access the other sensitive data. The privilege of accessing sensitive data is restricted by using Authentication. By using these authentication tools for biometrics such as retina and figure prints can prevent the data base from unauthorized/malicious users.</a:t>
            </a:r>
          </a:p>
          <a:p>
            <a:pPr marL="342900" indent="-342900">
              <a:buFont typeface="Wingdings" panose="05000000000000000000" pitchFamily="2" charset="2"/>
              <a:buChar char="v"/>
            </a:pPr>
            <a:r>
              <a:rPr lang="en-US" sz="2400" b="1" dirty="0">
                <a:latin typeface="Centaur" panose="02030504050205020304" pitchFamily="18" charset="0"/>
                <a:ea typeface="Cascadia Code SemiBold" panose="020B0609020000020004" pitchFamily="49" charset="0"/>
                <a:cs typeface="Times New Roman" panose="02020603050405020304" pitchFamily="18" charset="0"/>
              </a:rPr>
              <a:t>Inference Control - </a:t>
            </a:r>
            <a:r>
              <a:rPr lang="en-US" sz="2400" dirty="0">
                <a:latin typeface="Centaur" panose="02030504050205020304" pitchFamily="18" charset="0"/>
                <a:ea typeface="Cascadia Code SemiBold" panose="020B0609020000020004" pitchFamily="49" charset="0"/>
                <a:cs typeface="Times New Roman" panose="02020603050405020304" pitchFamily="18" charset="0"/>
              </a:rPr>
              <a:t>This method is known as the countermeasures to statistical database security problem. It is used to prevent the user from completing any inference channel. This method protect the sensitive information from indirect disclosure. Inferences are of two types, identity disclosure or attribute disclosure.</a:t>
            </a:r>
          </a:p>
          <a:p>
            <a:pPr marL="342900" indent="-342900">
              <a:buFont typeface="Wingdings" panose="05000000000000000000" pitchFamily="2" charset="2"/>
              <a:buChar char="v"/>
            </a:pPr>
            <a:r>
              <a:rPr lang="en-US" sz="2400" b="1" dirty="0">
                <a:latin typeface="Centaur" panose="02030504050205020304" pitchFamily="18" charset="0"/>
                <a:ea typeface="Cascadia Code SemiBold" panose="020B0609020000020004" pitchFamily="49" charset="0"/>
                <a:cs typeface="Times New Roman" panose="02020603050405020304" pitchFamily="18" charset="0"/>
              </a:rPr>
              <a:t>Flow Control </a:t>
            </a:r>
            <a:r>
              <a:rPr lang="en-US" sz="2400" dirty="0">
                <a:latin typeface="Centaur" panose="02030504050205020304" pitchFamily="18" charset="0"/>
                <a:ea typeface="Cascadia Code SemiBold" panose="020B0609020000020004" pitchFamily="49" charset="0"/>
                <a:cs typeface="Times New Roman" panose="02020603050405020304" pitchFamily="18" charset="0"/>
              </a:rPr>
              <a:t>- This prevents information from flowing in a way that it reaches unauthorized users. Channels are the pathways for information to flow implicitly in ways that violate the privacy policy of a company are called covert channels.</a:t>
            </a:r>
          </a:p>
        </p:txBody>
      </p:sp>
    </p:spTree>
    <p:extLst>
      <p:ext uri="{BB962C8B-B14F-4D97-AF65-F5344CB8AC3E}">
        <p14:creationId xmlns:p14="http://schemas.microsoft.com/office/powerpoint/2010/main" val="1004453399"/>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F229E6C-82F7-4552-8663-5FC2E8AB7440}"/>
              </a:ext>
            </a:extLst>
          </p:cNvPr>
          <p:cNvSpPr txBox="1">
            <a:spLocks/>
          </p:cNvSpPr>
          <p:nvPr/>
        </p:nvSpPr>
        <p:spPr>
          <a:xfrm>
            <a:off x="866594" y="426892"/>
            <a:ext cx="10458811" cy="6288868"/>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342900" indent="-342900">
              <a:buFont typeface="Wingdings" panose="05000000000000000000" pitchFamily="2" charset="2"/>
              <a:buChar char="v"/>
            </a:pPr>
            <a:r>
              <a:rPr lang="en-US" sz="2400" b="1" dirty="0">
                <a:latin typeface="Centaur" panose="02030504050205020304" pitchFamily="18" charset="0"/>
                <a:ea typeface="Cascadia Code SemiBold" panose="020B0609020000020004" pitchFamily="49" charset="0"/>
                <a:cs typeface="Times New Roman" panose="02020603050405020304" pitchFamily="18" charset="0"/>
              </a:rPr>
              <a:t>Database Security applying Statistical Method - </a:t>
            </a:r>
            <a:r>
              <a:rPr lang="en-US" sz="2400" dirty="0">
                <a:latin typeface="Centaur" panose="02030504050205020304" pitchFamily="18" charset="0"/>
                <a:ea typeface="Cascadia Code SemiBold" panose="020B0609020000020004" pitchFamily="49" charset="0"/>
                <a:cs typeface="Times New Roman" panose="02020603050405020304" pitchFamily="18" charset="0"/>
              </a:rPr>
              <a:t>Statistical database security focuses on the protection of confidential individual values stored in and used for statistical purposes and used to retrieve the summaries of values based on categories. They do not permit to retrieve the individual information. This allows to access the database to get statistical information about the number of employees in the company but not to access the detailed confidential/personal information about specific individual employee.</a:t>
            </a:r>
          </a:p>
          <a:p>
            <a:pPr marL="342900" indent="-342900">
              <a:buFont typeface="Wingdings" panose="05000000000000000000" pitchFamily="2" charset="2"/>
              <a:buChar char="v"/>
            </a:pPr>
            <a:endParaRPr lang="en-US" sz="2400" b="1" dirty="0">
              <a:latin typeface="Centaur" panose="02030504050205020304" pitchFamily="18" charset="0"/>
              <a:ea typeface="Cascadia Code SemiBold" panose="020B0609020000020004" pitchFamily="49" charset="0"/>
              <a:cs typeface="Times New Roman" panose="02020603050405020304" pitchFamily="18" charset="0"/>
            </a:endParaRPr>
          </a:p>
          <a:p>
            <a:pPr marL="342900" indent="-342900">
              <a:buFont typeface="Wingdings" panose="05000000000000000000" pitchFamily="2" charset="2"/>
              <a:buChar char="v"/>
            </a:pPr>
            <a:r>
              <a:rPr lang="en-US" sz="2400" b="1" dirty="0">
                <a:latin typeface="Centaur" panose="02030504050205020304" pitchFamily="18" charset="0"/>
                <a:ea typeface="Cascadia Code SemiBold" panose="020B0609020000020004" pitchFamily="49" charset="0"/>
                <a:cs typeface="Times New Roman" panose="02020603050405020304" pitchFamily="18" charset="0"/>
              </a:rPr>
              <a:t>Encryption - </a:t>
            </a:r>
            <a:r>
              <a:rPr lang="en-US" sz="2400" dirty="0">
                <a:latin typeface="Centaur" panose="02030504050205020304" pitchFamily="18" charset="0"/>
                <a:ea typeface="Cascadia Code SemiBold" panose="020B0609020000020004" pitchFamily="49" charset="0"/>
                <a:cs typeface="Times New Roman" panose="02020603050405020304" pitchFamily="18" charset="0"/>
              </a:rPr>
              <a:t>This method is mainly used to protect sensitive data (such as credit card numbers, OTP numbers) and other sensitive numbers. The data is encoded using some encoding algorithms. An unauthorized user who tries to access this encoded data will face difficulty in decoding it, but authorized users are given decoding keys to decode data.</a:t>
            </a:r>
          </a:p>
        </p:txBody>
      </p:sp>
    </p:spTree>
    <p:extLst>
      <p:ext uri="{BB962C8B-B14F-4D97-AF65-F5344CB8AC3E}">
        <p14:creationId xmlns:p14="http://schemas.microsoft.com/office/powerpoint/2010/main" val="757959810"/>
      </p:ext>
    </p:extLst>
  </p:cSld>
  <p:clrMapOvr>
    <a:masterClrMapping/>
  </p:clrMapOvr>
  <p:transition spd="slow">
    <p:cover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86C21792-D6C3-4CC1-B2CE-84F2B3A33E2E}"/>
              </a:ext>
            </a:extLst>
          </p:cNvPr>
          <p:cNvSpPr>
            <a:spLocks noGrp="1"/>
          </p:cNvSpPr>
          <p:nvPr>
            <p:ph type="subTitle" idx="1"/>
          </p:nvPr>
        </p:nvSpPr>
        <p:spPr>
          <a:xfrm>
            <a:off x="1400913" y="1345159"/>
            <a:ext cx="9390174" cy="4456201"/>
          </a:xfrm>
        </p:spPr>
        <p:txBody>
          <a:bodyPr>
            <a:normAutofit/>
          </a:bodyPr>
          <a:lstStyle/>
          <a:p>
            <a:pPr algn="l"/>
            <a:r>
              <a:rPr lang="en-US" b="1" dirty="0">
                <a:latin typeface="Centaur" panose="02030504050205020304" pitchFamily="18" charset="0"/>
              </a:rPr>
              <a:t>In addition to implementing layered security controls across the entire network environment, database security requires to establish the correct controls and policies for access to the database itself.  These include:</a:t>
            </a:r>
          </a:p>
          <a:p>
            <a:pPr algn="l"/>
            <a:endParaRPr lang="en-US" b="1" dirty="0">
              <a:latin typeface="Centaur" panose="02030504050205020304" pitchFamily="18" charset="0"/>
            </a:endParaRPr>
          </a:p>
          <a:p>
            <a:pPr marL="342900" indent="-342900" algn="l">
              <a:buFont typeface="Arial" panose="020B0604020202020204" pitchFamily="34" charset="0"/>
              <a:buChar char="•"/>
            </a:pPr>
            <a:r>
              <a:rPr lang="en-US" b="1" dirty="0">
                <a:latin typeface="Centaur" panose="02030504050205020304" pitchFamily="18" charset="0"/>
              </a:rPr>
              <a:t>Administrative controls to govern installation, change, and configuration management for the database.</a:t>
            </a:r>
          </a:p>
          <a:p>
            <a:pPr marL="342900" indent="-342900" algn="l">
              <a:buFont typeface="Arial" panose="020B0604020202020204" pitchFamily="34" charset="0"/>
              <a:buChar char="•"/>
            </a:pPr>
            <a:r>
              <a:rPr lang="en-US" b="1" dirty="0">
                <a:latin typeface="Centaur" panose="02030504050205020304" pitchFamily="18" charset="0"/>
              </a:rPr>
              <a:t>Preventative controls to govern access, encryption, tokenization, and masking.</a:t>
            </a:r>
          </a:p>
          <a:p>
            <a:pPr marL="342900" indent="-342900" algn="l">
              <a:buFont typeface="Arial" panose="020B0604020202020204" pitchFamily="34" charset="0"/>
              <a:buChar char="•"/>
            </a:pPr>
            <a:r>
              <a:rPr lang="en-US" b="1" dirty="0">
                <a:latin typeface="Centaur" panose="02030504050205020304" pitchFamily="18" charset="0"/>
              </a:rPr>
              <a:t>Detective controls to monitor database activity monitoring and data loss prevention tools. These solutions make it possible to identify and alert on anomalous or suspicious activities.</a:t>
            </a:r>
          </a:p>
        </p:txBody>
      </p:sp>
    </p:spTree>
    <p:extLst>
      <p:ext uri="{BB962C8B-B14F-4D97-AF65-F5344CB8AC3E}">
        <p14:creationId xmlns:p14="http://schemas.microsoft.com/office/powerpoint/2010/main" val="13910836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228F94-9474-45D3-98E9-C14CC559D835}"/>
              </a:ext>
            </a:extLst>
          </p:cNvPr>
          <p:cNvSpPr>
            <a:spLocks noGrp="1"/>
          </p:cNvSpPr>
          <p:nvPr>
            <p:ph type="body" idx="1"/>
          </p:nvPr>
        </p:nvSpPr>
        <p:spPr>
          <a:xfrm>
            <a:off x="845709" y="785869"/>
            <a:ext cx="7168740" cy="5286261"/>
          </a:xfrm>
        </p:spPr>
        <p:txBody>
          <a:bodyPr/>
          <a:lstStyle/>
          <a:p>
            <a:pPr algn="l"/>
            <a:r>
              <a:rPr lang="en-US" sz="3200" dirty="0">
                <a:latin typeface="Rockwell Extra Bold" panose="02060903040505020403" pitchFamily="18" charset="0"/>
              </a:rPr>
              <a:t>Bibliography:</a:t>
            </a:r>
          </a:p>
          <a:p>
            <a:pPr algn="l"/>
            <a:endParaRPr lang="en-US" sz="3200" dirty="0">
              <a:latin typeface="Rockwell Extra Bold" panose="02060903040505020403" pitchFamily="18" charset="0"/>
            </a:endParaRPr>
          </a:p>
          <a:p>
            <a:pPr marL="342900" indent="-342900" algn="l">
              <a:buFont typeface="Wingdings" panose="05000000000000000000" pitchFamily="2" charset="2"/>
              <a:buChar char="§"/>
            </a:pPr>
            <a:r>
              <a:rPr lang="en-US" sz="3200" dirty="0">
                <a:latin typeface="Centaur" panose="02030504050205020304" pitchFamily="18" charset="0"/>
              </a:rPr>
              <a:t>Wikipedia – </a:t>
            </a:r>
            <a:r>
              <a:rPr lang="en-US" sz="3200" u="sng" dirty="0">
                <a:latin typeface="Centaur" panose="02030504050205020304" pitchFamily="18" charset="0"/>
                <a:hlinkClick r:id="rId2"/>
              </a:rPr>
              <a:t>www.wikipedia.com</a:t>
            </a:r>
            <a:endParaRPr lang="en-US" sz="3200" u="sng" dirty="0">
              <a:latin typeface="Centaur" panose="02030504050205020304" pitchFamily="18" charset="0"/>
            </a:endParaRPr>
          </a:p>
          <a:p>
            <a:pPr marL="342900" indent="-342900" algn="l">
              <a:buFont typeface="Wingdings" panose="05000000000000000000" pitchFamily="2" charset="2"/>
              <a:buChar char="§"/>
            </a:pPr>
            <a:r>
              <a:rPr lang="en-US" sz="3200" dirty="0">
                <a:latin typeface="Centaur" panose="02030504050205020304" pitchFamily="18" charset="0"/>
              </a:rPr>
              <a:t>Oracle – </a:t>
            </a:r>
            <a:r>
              <a:rPr lang="en-US" sz="3200" u="sng" dirty="0">
                <a:latin typeface="Centaur" panose="02030504050205020304" pitchFamily="18" charset="0"/>
                <a:hlinkClick r:id="rId3"/>
              </a:rPr>
              <a:t>www.oracle.com</a:t>
            </a:r>
            <a:endParaRPr lang="en-US" sz="3200" u="sng" dirty="0">
              <a:latin typeface="Centaur" panose="02030504050205020304" pitchFamily="18" charset="0"/>
            </a:endParaRPr>
          </a:p>
          <a:p>
            <a:pPr marL="342900" indent="-342900" algn="l">
              <a:buFont typeface="Wingdings" panose="05000000000000000000" pitchFamily="2" charset="2"/>
              <a:buChar char="§"/>
            </a:pPr>
            <a:r>
              <a:rPr lang="en-US" sz="3200" dirty="0">
                <a:latin typeface="Centaur" panose="02030504050205020304" pitchFamily="18" charset="0"/>
              </a:rPr>
              <a:t>IBM – </a:t>
            </a:r>
            <a:r>
              <a:rPr lang="en-US" sz="3200" u="sng" dirty="0">
                <a:latin typeface="Centaur" panose="02030504050205020304" pitchFamily="18" charset="0"/>
                <a:hlinkClick r:id="rId4"/>
              </a:rPr>
              <a:t>www.ibm.com</a:t>
            </a:r>
            <a:endParaRPr lang="en-US" sz="3200" u="sng" dirty="0">
              <a:latin typeface="Centaur" panose="02030504050205020304" pitchFamily="18" charset="0"/>
            </a:endParaRPr>
          </a:p>
          <a:p>
            <a:pPr marL="342900" indent="-342900" algn="l">
              <a:buFont typeface="Wingdings" panose="05000000000000000000" pitchFamily="2" charset="2"/>
              <a:buChar char="§"/>
            </a:pPr>
            <a:r>
              <a:rPr lang="en-US" sz="3200" dirty="0">
                <a:latin typeface="Centaur" panose="02030504050205020304" pitchFamily="18" charset="0"/>
              </a:rPr>
              <a:t>Techopedia – </a:t>
            </a:r>
            <a:r>
              <a:rPr lang="en-US" sz="3200" u="sng" dirty="0">
                <a:latin typeface="Centaur" panose="02030504050205020304" pitchFamily="18" charset="0"/>
                <a:hlinkClick r:id="rId5"/>
              </a:rPr>
              <a:t>www.techopedia.com</a:t>
            </a:r>
            <a:endParaRPr lang="en-US" sz="3200" u="sng" dirty="0">
              <a:latin typeface="Centaur" panose="02030504050205020304" pitchFamily="18" charset="0"/>
            </a:endParaRPr>
          </a:p>
          <a:p>
            <a:pPr marL="342900" indent="-342900" algn="l">
              <a:buFont typeface="Wingdings" panose="05000000000000000000" pitchFamily="2" charset="2"/>
              <a:buChar char="§"/>
            </a:pPr>
            <a:r>
              <a:rPr lang="en-US" sz="3200" dirty="0" err="1">
                <a:latin typeface="Centaur" panose="02030504050205020304" pitchFamily="18" charset="0"/>
              </a:rPr>
              <a:t>Github</a:t>
            </a:r>
            <a:r>
              <a:rPr lang="en-US" sz="3200" dirty="0">
                <a:latin typeface="Centaur" panose="02030504050205020304" pitchFamily="18" charset="0"/>
              </a:rPr>
              <a:t> – </a:t>
            </a:r>
            <a:r>
              <a:rPr lang="en-US" sz="3200" u="sng" dirty="0">
                <a:latin typeface="Centaur" panose="02030504050205020304" pitchFamily="18" charset="0"/>
                <a:hlinkClick r:id="rId6"/>
              </a:rPr>
              <a:t>www.github.com</a:t>
            </a:r>
            <a:endParaRPr lang="en-US" sz="3200" u="sng" dirty="0">
              <a:latin typeface="Centaur" panose="02030504050205020304" pitchFamily="18" charset="0"/>
            </a:endParaRPr>
          </a:p>
          <a:p>
            <a:pPr marL="342900" indent="-342900" algn="l">
              <a:buFont typeface="Wingdings" panose="05000000000000000000" pitchFamily="2" charset="2"/>
              <a:buChar char="§"/>
            </a:pPr>
            <a:r>
              <a:rPr lang="en-US" sz="3200" dirty="0">
                <a:latin typeface="Centaur" panose="02030504050205020304" pitchFamily="18" charset="0"/>
              </a:rPr>
              <a:t>Geeks For Geeks - </a:t>
            </a:r>
            <a:r>
              <a:rPr lang="en-US" sz="3200" u="sng" dirty="0">
                <a:latin typeface="Centaur" panose="02030504050205020304" pitchFamily="18" charset="0"/>
                <a:hlinkClick r:id="rId7"/>
              </a:rPr>
              <a:t>www.geeksforgeeks.org</a:t>
            </a:r>
            <a:endParaRPr lang="en-US" sz="3200" u="sng" dirty="0">
              <a:latin typeface="Centaur" panose="02030504050205020304" pitchFamily="18" charset="0"/>
            </a:endParaRPr>
          </a:p>
          <a:p>
            <a:pPr marL="342900" indent="-342900" algn="l">
              <a:buFont typeface="Wingdings" panose="05000000000000000000" pitchFamily="2" charset="2"/>
              <a:buChar char="§"/>
            </a:pPr>
            <a:endParaRPr lang="en-US" u="sng" dirty="0">
              <a:latin typeface="Centaur" panose="02030504050205020304" pitchFamily="18" charset="0"/>
            </a:endParaRPr>
          </a:p>
        </p:txBody>
      </p:sp>
    </p:spTree>
    <p:extLst>
      <p:ext uri="{BB962C8B-B14F-4D97-AF65-F5344CB8AC3E}">
        <p14:creationId xmlns:p14="http://schemas.microsoft.com/office/powerpoint/2010/main" val="1383625434"/>
      </p:ext>
    </p:extLst>
  </p:cSld>
  <p:clrMapOvr>
    <a:masterClrMapping/>
  </p:clrMapOvr>
  <p:transition spd="slow">
    <p:cover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4C9B2-0429-4F21-A40B-64C86EDCA128}"/>
              </a:ext>
            </a:extLst>
          </p:cNvPr>
          <p:cNvSpPr>
            <a:spLocks noGrp="1"/>
          </p:cNvSpPr>
          <p:nvPr>
            <p:ph type="ctrTitle"/>
          </p:nvPr>
        </p:nvSpPr>
        <p:spPr>
          <a:xfrm>
            <a:off x="2813515" y="2875190"/>
            <a:ext cx="6564969" cy="1107620"/>
          </a:xfrm>
        </p:spPr>
        <p:txBody>
          <a:bodyPr/>
          <a:lstStyle/>
          <a:p>
            <a:pPr algn="l"/>
            <a:r>
              <a:rPr lang="en-US" dirty="0">
                <a:latin typeface="Rockwell Extra Bold" panose="02060903040505020403" pitchFamily="18" charset="0"/>
              </a:rPr>
              <a:t>Thank  You</a:t>
            </a:r>
          </a:p>
        </p:txBody>
      </p:sp>
    </p:spTree>
    <p:extLst>
      <p:ext uri="{BB962C8B-B14F-4D97-AF65-F5344CB8AC3E}">
        <p14:creationId xmlns:p14="http://schemas.microsoft.com/office/powerpoint/2010/main" val="198482444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99D6DF-7E03-4379-9EDE-68E8FA134746}"/>
              </a:ext>
            </a:extLst>
          </p:cNvPr>
          <p:cNvSpPr>
            <a:spLocks noGrp="1"/>
          </p:cNvSpPr>
          <p:nvPr>
            <p:ph type="body" idx="1"/>
          </p:nvPr>
        </p:nvSpPr>
        <p:spPr>
          <a:xfrm>
            <a:off x="740706" y="496652"/>
            <a:ext cx="3926655" cy="720538"/>
          </a:xfrm>
        </p:spPr>
        <p:txBody>
          <a:bodyPr>
            <a:normAutofit/>
          </a:bodyPr>
          <a:lstStyle/>
          <a:p>
            <a:pPr algn="l"/>
            <a:r>
              <a:rPr lang="en-US" sz="3200" dirty="0">
                <a:latin typeface="Rockwell Extra Bold" panose="02060903040505020403" pitchFamily="18" charset="0"/>
              </a:rPr>
              <a:t>Presented By:</a:t>
            </a:r>
          </a:p>
        </p:txBody>
      </p:sp>
      <p:sp>
        <p:nvSpPr>
          <p:cNvPr id="6" name="object 5">
            <a:extLst>
              <a:ext uri="{FF2B5EF4-FFF2-40B4-BE49-F238E27FC236}">
                <a16:creationId xmlns:a16="http://schemas.microsoft.com/office/drawing/2014/main" id="{16262835-2272-49BE-8EFC-3CE34EC892B3}"/>
              </a:ext>
            </a:extLst>
          </p:cNvPr>
          <p:cNvSpPr/>
          <p:nvPr/>
        </p:nvSpPr>
        <p:spPr>
          <a:xfrm>
            <a:off x="740707" y="1668335"/>
            <a:ext cx="882353" cy="914398"/>
          </a:xfrm>
          <a:prstGeom prst="rect">
            <a:avLst/>
          </a:prstGeom>
          <a:blipFill>
            <a:blip r:embed="rId2" cstate="print"/>
            <a:stretch>
              <a:fillRect/>
            </a:stretch>
          </a:blipFill>
        </p:spPr>
        <p:txBody>
          <a:bodyPr wrap="square" lIns="0" tIns="0" rIns="0" bIns="0" rtlCol="0"/>
          <a:lstStyle/>
          <a:p>
            <a:endParaRPr dirty="0"/>
          </a:p>
        </p:txBody>
      </p:sp>
      <p:sp>
        <p:nvSpPr>
          <p:cNvPr id="7" name="object 7">
            <a:extLst>
              <a:ext uri="{FF2B5EF4-FFF2-40B4-BE49-F238E27FC236}">
                <a16:creationId xmlns:a16="http://schemas.microsoft.com/office/drawing/2014/main" id="{49D76EFC-4E1B-4A1A-923F-00524546282B}"/>
              </a:ext>
            </a:extLst>
          </p:cNvPr>
          <p:cNvSpPr/>
          <p:nvPr/>
        </p:nvSpPr>
        <p:spPr>
          <a:xfrm>
            <a:off x="740706" y="4061909"/>
            <a:ext cx="882354" cy="914398"/>
          </a:xfrm>
          <a:prstGeom prst="rect">
            <a:avLst/>
          </a:prstGeom>
          <a:blipFill>
            <a:blip r:embed="rId3" cstate="print"/>
            <a:stretch>
              <a:fillRect/>
            </a:stretch>
          </a:blipFill>
        </p:spPr>
        <p:txBody>
          <a:bodyPr wrap="square" lIns="0" tIns="0" rIns="0" bIns="0" rtlCol="0"/>
          <a:lstStyle/>
          <a:p>
            <a:endParaRPr/>
          </a:p>
        </p:txBody>
      </p:sp>
      <p:sp>
        <p:nvSpPr>
          <p:cNvPr id="8" name="object 9">
            <a:extLst>
              <a:ext uri="{FF2B5EF4-FFF2-40B4-BE49-F238E27FC236}">
                <a16:creationId xmlns:a16="http://schemas.microsoft.com/office/drawing/2014/main" id="{8D183C9D-5216-49C2-8C53-C6189116E552}"/>
              </a:ext>
            </a:extLst>
          </p:cNvPr>
          <p:cNvSpPr/>
          <p:nvPr/>
        </p:nvSpPr>
        <p:spPr>
          <a:xfrm>
            <a:off x="740707" y="2865122"/>
            <a:ext cx="882354" cy="914398"/>
          </a:xfrm>
          <a:prstGeom prst="rect">
            <a:avLst/>
          </a:prstGeom>
          <a:blipFill>
            <a:blip r:embed="rId4" cstate="print"/>
            <a:stretch>
              <a:fillRect/>
            </a:stretch>
          </a:blipFill>
        </p:spPr>
        <p:txBody>
          <a:bodyPr wrap="square" lIns="0" tIns="0" rIns="0" bIns="0" rtlCol="0"/>
          <a:lstStyle/>
          <a:p>
            <a:endParaRPr/>
          </a:p>
        </p:txBody>
      </p:sp>
      <p:sp>
        <p:nvSpPr>
          <p:cNvPr id="9" name="object 11">
            <a:extLst>
              <a:ext uri="{FF2B5EF4-FFF2-40B4-BE49-F238E27FC236}">
                <a16:creationId xmlns:a16="http://schemas.microsoft.com/office/drawing/2014/main" id="{2DC5D2CA-C7B1-4668-95DD-26DA68A1F8EC}"/>
              </a:ext>
            </a:extLst>
          </p:cNvPr>
          <p:cNvSpPr/>
          <p:nvPr/>
        </p:nvSpPr>
        <p:spPr>
          <a:xfrm>
            <a:off x="6015816" y="2274097"/>
            <a:ext cx="882354" cy="914398"/>
          </a:xfrm>
          <a:prstGeom prst="rect">
            <a:avLst/>
          </a:prstGeom>
          <a:blipFill>
            <a:blip r:embed="rId5" cstate="print"/>
            <a:stretch>
              <a:fillRect/>
            </a:stretch>
          </a:blipFill>
        </p:spPr>
        <p:txBody>
          <a:bodyPr wrap="square" lIns="0" tIns="0" rIns="0" bIns="0" rtlCol="0"/>
          <a:lstStyle/>
          <a:p>
            <a:endParaRPr/>
          </a:p>
        </p:txBody>
      </p:sp>
      <p:sp>
        <p:nvSpPr>
          <p:cNvPr id="10" name="object 13">
            <a:extLst>
              <a:ext uri="{FF2B5EF4-FFF2-40B4-BE49-F238E27FC236}">
                <a16:creationId xmlns:a16="http://schemas.microsoft.com/office/drawing/2014/main" id="{62AA92A2-0B11-4229-84DE-C8286B92A352}"/>
              </a:ext>
            </a:extLst>
          </p:cNvPr>
          <p:cNvSpPr/>
          <p:nvPr/>
        </p:nvSpPr>
        <p:spPr>
          <a:xfrm>
            <a:off x="5994865" y="3527034"/>
            <a:ext cx="903305" cy="914398"/>
          </a:xfrm>
          <a:prstGeom prst="rect">
            <a:avLst/>
          </a:prstGeom>
          <a:blipFill>
            <a:blip r:embed="rId6" cstate="print"/>
            <a:stretch>
              <a:fillRect/>
            </a:stretch>
          </a:blipFill>
        </p:spPr>
        <p:txBody>
          <a:bodyPr wrap="square" lIns="0" tIns="0" rIns="0" bIns="0" rtlCol="0"/>
          <a:lstStyle/>
          <a:p>
            <a:endParaRPr/>
          </a:p>
        </p:txBody>
      </p:sp>
      <p:sp>
        <p:nvSpPr>
          <p:cNvPr id="12" name="TextBox 11">
            <a:extLst>
              <a:ext uri="{FF2B5EF4-FFF2-40B4-BE49-F238E27FC236}">
                <a16:creationId xmlns:a16="http://schemas.microsoft.com/office/drawing/2014/main" id="{A4F1BAA2-B61F-4432-BD0B-53EAB3AFC624}"/>
              </a:ext>
            </a:extLst>
          </p:cNvPr>
          <p:cNvSpPr txBox="1"/>
          <p:nvPr/>
        </p:nvSpPr>
        <p:spPr>
          <a:xfrm>
            <a:off x="6966916" y="3540480"/>
            <a:ext cx="2885744" cy="900952"/>
          </a:xfrm>
          <a:prstGeom prst="rect">
            <a:avLst/>
          </a:prstGeom>
          <a:noFill/>
        </p:spPr>
        <p:txBody>
          <a:bodyPr wrap="square" rtlCol="0">
            <a:spAutoFit/>
          </a:bodyPr>
          <a:lstStyle/>
          <a:p>
            <a:pPr algn="l"/>
            <a:r>
              <a:rPr lang="en-US" sz="1600" dirty="0">
                <a:solidFill>
                  <a:schemeClr val="bg2">
                    <a:lumMod val="10000"/>
                    <a:lumOff val="90000"/>
                  </a:schemeClr>
                </a:solidFill>
                <a:latin typeface="Rockwell Extra Bold" panose="02060903040505020403" pitchFamily="18" charset="0"/>
              </a:rPr>
              <a:t>Team Member – 05</a:t>
            </a:r>
          </a:p>
          <a:p>
            <a:pPr marL="0" marR="0" lvl="0" indent="0" algn="l" defTabSz="914400" rtl="0" eaLnBrk="1" fontAlgn="auto" latinLnBrk="0" hangingPunct="1">
              <a:lnSpc>
                <a:spcPct val="112000"/>
              </a:lnSpc>
              <a:spcBef>
                <a:spcPts val="0"/>
              </a:spcBef>
              <a:spcAft>
                <a:spcPts val="0"/>
              </a:spcAft>
              <a:buClrTx/>
              <a:buSzTx/>
              <a:buFont typeface="Franklin Gothic Book" panose="020B0503020102020204" pitchFamily="34" charset="0"/>
              <a:buNone/>
              <a:tabLst/>
              <a:defRPr/>
            </a:pPr>
            <a:r>
              <a:rPr kumimoji="0" lang="en-US" sz="1600" b="0" i="0" u="none" strike="noStrike" kern="1200" cap="none" spc="0" normalizeH="0" baseline="0" noProof="0" dirty="0">
                <a:ln>
                  <a:noFill/>
                </a:ln>
                <a:solidFill>
                  <a:schemeClr val="bg2">
                    <a:lumMod val="10000"/>
                    <a:lumOff val="90000"/>
                  </a:schemeClr>
                </a:solidFill>
                <a:effectLst/>
                <a:uLnTx/>
                <a:uFillTx/>
                <a:latin typeface="Rockwell Extra Bold" panose="02060903040505020403" pitchFamily="18" charset="0"/>
                <a:ea typeface="+mn-ea"/>
                <a:cs typeface="+mn-cs"/>
              </a:rPr>
              <a:t>Name: </a:t>
            </a:r>
            <a:r>
              <a:rPr kumimoji="0" lang="en-US" sz="1100" b="1" i="0" u="none" strike="noStrike" kern="1200" cap="none" spc="0" normalizeH="0" baseline="0" noProof="0" dirty="0">
                <a:ln>
                  <a:noFill/>
                </a:ln>
                <a:solidFill>
                  <a:schemeClr val="bg2">
                    <a:lumMod val="10000"/>
                    <a:lumOff val="90000"/>
                  </a:schemeClr>
                </a:solidFill>
                <a:effectLst/>
                <a:uLnTx/>
                <a:uFillTx/>
                <a:latin typeface="Monument Extended" panose="00000500000000000000" pitchFamily="2" charset="0"/>
                <a:ea typeface="Cascadia Code SemiBold" panose="020B0609020000020004" pitchFamily="49" charset="0"/>
                <a:cs typeface="Cascadia Code SemiBold" panose="020B0609020000020004" pitchFamily="49" charset="0"/>
              </a:rPr>
              <a:t>MD. Abu </a:t>
            </a:r>
            <a:r>
              <a:rPr lang="en-US" sz="1100" b="1" dirty="0">
                <a:solidFill>
                  <a:schemeClr val="bg2">
                    <a:lumMod val="10000"/>
                    <a:lumOff val="90000"/>
                  </a:schemeClr>
                </a:solidFill>
                <a:latin typeface="Monument Extended" panose="00000500000000000000" pitchFamily="2" charset="0"/>
                <a:ea typeface="Cascadia Code SemiBold" panose="020B0609020000020004" pitchFamily="49" charset="0"/>
                <a:cs typeface="Cascadia Code SemiBold" panose="020B0609020000020004" pitchFamily="49" charset="0"/>
              </a:rPr>
              <a:t>E</a:t>
            </a:r>
            <a:r>
              <a:rPr kumimoji="0" lang="en-US" sz="1100" b="1" i="0" u="none" strike="noStrike" kern="1200" cap="none" spc="0" normalizeH="0" baseline="0" noProof="0" dirty="0" err="1">
                <a:ln>
                  <a:noFill/>
                </a:ln>
                <a:solidFill>
                  <a:schemeClr val="bg2">
                    <a:lumMod val="10000"/>
                    <a:lumOff val="90000"/>
                  </a:schemeClr>
                </a:solidFill>
                <a:effectLst/>
                <a:uLnTx/>
                <a:uFillTx/>
                <a:latin typeface="Monument Extended" panose="00000500000000000000" pitchFamily="2" charset="0"/>
                <a:ea typeface="Cascadia Code SemiBold" panose="020B0609020000020004" pitchFamily="49" charset="0"/>
                <a:cs typeface="Cascadia Code SemiBold" panose="020B0609020000020004" pitchFamily="49" charset="0"/>
              </a:rPr>
              <a:t>ssa</a:t>
            </a:r>
            <a:r>
              <a:rPr kumimoji="0" lang="en-US" sz="1100" b="1" i="0" u="none" strike="noStrike" kern="1200" cap="none" spc="0" normalizeH="0" baseline="0" noProof="0" dirty="0">
                <a:ln>
                  <a:noFill/>
                </a:ln>
                <a:solidFill>
                  <a:schemeClr val="bg2">
                    <a:lumMod val="10000"/>
                    <a:lumOff val="90000"/>
                  </a:schemeClr>
                </a:solidFill>
                <a:effectLst/>
                <a:uLnTx/>
                <a:uFillTx/>
                <a:latin typeface="Monument Extended" panose="00000500000000000000" pitchFamily="2" charset="0"/>
                <a:ea typeface="Cascadia Code SemiBold" panose="020B0609020000020004" pitchFamily="49" charset="0"/>
                <a:cs typeface="Cascadia Code SemiBold" panose="020B0609020000020004" pitchFamily="49" charset="0"/>
              </a:rPr>
              <a:t> </a:t>
            </a:r>
            <a:endParaRPr kumimoji="0" lang="en-US" sz="1600" b="0" i="0" u="none" strike="noStrike" kern="1200" cap="none" spc="0" normalizeH="0" baseline="0" noProof="0" dirty="0">
              <a:ln>
                <a:noFill/>
              </a:ln>
              <a:solidFill>
                <a:schemeClr val="bg2">
                  <a:lumMod val="10000"/>
                  <a:lumOff val="90000"/>
                </a:schemeClr>
              </a:solidFill>
              <a:effectLst/>
              <a:uLnTx/>
              <a:uFillTx/>
              <a:latin typeface="Rockwell Extra Bold" panose="02060903040505020403" pitchFamily="18" charset="0"/>
              <a:ea typeface="+mn-ea"/>
              <a:cs typeface="+mn-cs"/>
            </a:endParaRPr>
          </a:p>
          <a:p>
            <a:pPr marL="0" marR="0" lvl="0" indent="0" algn="l" defTabSz="914400" rtl="0" eaLnBrk="1" fontAlgn="auto" latinLnBrk="0" hangingPunct="1">
              <a:lnSpc>
                <a:spcPct val="112000"/>
              </a:lnSpc>
              <a:spcBef>
                <a:spcPts val="0"/>
              </a:spcBef>
              <a:spcAft>
                <a:spcPts val="0"/>
              </a:spcAft>
              <a:buClrTx/>
              <a:buSzTx/>
              <a:buFont typeface="Franklin Gothic Book" panose="020B0503020102020204" pitchFamily="34" charset="0"/>
              <a:buNone/>
              <a:tabLst/>
              <a:defRPr/>
            </a:pPr>
            <a:r>
              <a:rPr kumimoji="0" lang="en-US" sz="1600" b="0" i="0" u="none" strike="noStrike" kern="1200" cap="none" spc="0" normalizeH="0" baseline="0" noProof="0" dirty="0">
                <a:ln>
                  <a:noFill/>
                </a:ln>
                <a:solidFill>
                  <a:schemeClr val="bg2">
                    <a:lumMod val="10000"/>
                    <a:lumOff val="90000"/>
                  </a:schemeClr>
                </a:solidFill>
                <a:effectLst/>
                <a:uLnTx/>
                <a:uFillTx/>
                <a:latin typeface="Rockwell Extra Bold" panose="02060903040505020403" pitchFamily="18" charset="0"/>
                <a:ea typeface="+mn-ea"/>
                <a:cs typeface="+mn-cs"/>
              </a:rPr>
              <a:t>ID: </a:t>
            </a:r>
            <a:r>
              <a:rPr kumimoji="0" lang="en-US" sz="1100" b="0" i="0" u="none" strike="noStrike" kern="1200" cap="none" spc="0" normalizeH="0" baseline="0" noProof="0" dirty="0">
                <a:ln>
                  <a:noFill/>
                </a:ln>
                <a:solidFill>
                  <a:schemeClr val="bg2">
                    <a:lumMod val="10000"/>
                    <a:lumOff val="90000"/>
                  </a:schemeClr>
                </a:solidFill>
                <a:effectLst/>
                <a:uLnTx/>
                <a:uFillTx/>
                <a:latin typeface="Monument Extended" panose="00000500000000000000" pitchFamily="2" charset="0"/>
                <a:ea typeface="+mn-ea"/>
                <a:cs typeface="+mn-cs"/>
              </a:rPr>
              <a:t>19202103265</a:t>
            </a:r>
            <a:endParaRPr lang="en-US" sz="1050" dirty="0">
              <a:solidFill>
                <a:schemeClr val="bg2">
                  <a:lumMod val="10000"/>
                  <a:lumOff val="90000"/>
                </a:schemeClr>
              </a:solidFill>
            </a:endParaRPr>
          </a:p>
        </p:txBody>
      </p:sp>
      <p:sp>
        <p:nvSpPr>
          <p:cNvPr id="13" name="TextBox 12">
            <a:extLst>
              <a:ext uri="{FF2B5EF4-FFF2-40B4-BE49-F238E27FC236}">
                <a16:creationId xmlns:a16="http://schemas.microsoft.com/office/drawing/2014/main" id="{FD19B5C8-5AFC-4D0B-9C7F-4DA5C95F00E4}"/>
              </a:ext>
            </a:extLst>
          </p:cNvPr>
          <p:cNvSpPr txBox="1"/>
          <p:nvPr/>
        </p:nvSpPr>
        <p:spPr>
          <a:xfrm>
            <a:off x="1691807" y="1763071"/>
            <a:ext cx="4303058" cy="1107996"/>
          </a:xfrm>
          <a:prstGeom prst="rect">
            <a:avLst/>
          </a:prstGeom>
          <a:noFill/>
        </p:spPr>
        <p:txBody>
          <a:bodyPr wrap="square" rtlCol="0">
            <a:spAutoFit/>
          </a:bodyPr>
          <a:lstStyle/>
          <a:p>
            <a:pPr algn="l"/>
            <a:r>
              <a:rPr lang="en-US" sz="1600" dirty="0">
                <a:solidFill>
                  <a:schemeClr val="bg2">
                    <a:lumMod val="10000"/>
                    <a:lumOff val="90000"/>
                  </a:schemeClr>
                </a:solidFill>
                <a:latin typeface="Rockwell Extra Bold" panose="02060903040505020403" pitchFamily="18" charset="0"/>
              </a:rPr>
              <a:t>Team Member – 01</a:t>
            </a:r>
          </a:p>
          <a:p>
            <a:pPr algn="l"/>
            <a:r>
              <a:rPr lang="en-US" sz="1600" dirty="0">
                <a:solidFill>
                  <a:schemeClr val="bg2">
                    <a:lumMod val="10000"/>
                    <a:lumOff val="90000"/>
                  </a:schemeClr>
                </a:solidFill>
                <a:latin typeface="Rockwell Extra Bold" panose="02060903040505020403" pitchFamily="18" charset="0"/>
              </a:rPr>
              <a:t>Name: </a:t>
            </a:r>
            <a:r>
              <a:rPr lang="en-US" sz="1100" b="1" dirty="0">
                <a:solidFill>
                  <a:schemeClr val="bg2">
                    <a:lumMod val="10000"/>
                    <a:lumOff val="90000"/>
                  </a:schemeClr>
                </a:solidFill>
                <a:latin typeface="Monument Extended" panose="00000500000000000000" pitchFamily="2" charset="0"/>
                <a:ea typeface="Cascadia Code SemiBold" panose="020B0609020000020004" pitchFamily="49" charset="0"/>
                <a:cs typeface="Cascadia Code SemiBold" panose="020B0609020000020004" pitchFamily="49" charset="0"/>
              </a:rPr>
              <a:t>Tunazzinur Rahman Kabbo</a:t>
            </a:r>
            <a:endParaRPr lang="en-US" sz="1600" b="1" dirty="0">
              <a:solidFill>
                <a:schemeClr val="bg2">
                  <a:lumMod val="10000"/>
                  <a:lumOff val="90000"/>
                </a:schemeClr>
              </a:solidFill>
              <a:latin typeface="Monument Extended" panose="00000500000000000000" pitchFamily="2" charset="0"/>
            </a:endParaRPr>
          </a:p>
          <a:p>
            <a:pPr algn="l"/>
            <a:r>
              <a:rPr lang="en-US" sz="1600" dirty="0">
                <a:solidFill>
                  <a:schemeClr val="bg2">
                    <a:lumMod val="10000"/>
                    <a:lumOff val="90000"/>
                  </a:schemeClr>
                </a:solidFill>
                <a:latin typeface="Rockwell Extra Bold" panose="02060903040505020403" pitchFamily="18" charset="0"/>
              </a:rPr>
              <a:t>ID: </a:t>
            </a:r>
            <a:r>
              <a:rPr lang="en-US" sz="1100" dirty="0">
                <a:solidFill>
                  <a:schemeClr val="bg2">
                    <a:lumMod val="10000"/>
                    <a:lumOff val="90000"/>
                  </a:schemeClr>
                </a:solidFill>
                <a:latin typeface="Monument Extended" panose="00000500000000000000" pitchFamily="2" charset="0"/>
              </a:rPr>
              <a:t>19202103268</a:t>
            </a:r>
            <a:endParaRPr lang="en-US" sz="2400" dirty="0">
              <a:solidFill>
                <a:schemeClr val="bg2">
                  <a:lumMod val="10000"/>
                  <a:lumOff val="90000"/>
                </a:schemeClr>
              </a:solidFill>
              <a:latin typeface="Rockwell Extra Bold" panose="02060903040505020403" pitchFamily="18" charset="0"/>
            </a:endParaRPr>
          </a:p>
          <a:p>
            <a:endParaRPr lang="en-US" dirty="0"/>
          </a:p>
        </p:txBody>
      </p:sp>
      <p:sp>
        <p:nvSpPr>
          <p:cNvPr id="14" name="TextBox 13">
            <a:extLst>
              <a:ext uri="{FF2B5EF4-FFF2-40B4-BE49-F238E27FC236}">
                <a16:creationId xmlns:a16="http://schemas.microsoft.com/office/drawing/2014/main" id="{935AE3C0-AA7D-4549-9C5B-7E32112E235D}"/>
              </a:ext>
            </a:extLst>
          </p:cNvPr>
          <p:cNvSpPr txBox="1"/>
          <p:nvPr/>
        </p:nvSpPr>
        <p:spPr>
          <a:xfrm>
            <a:off x="1691807" y="2921272"/>
            <a:ext cx="4303058" cy="1107996"/>
          </a:xfrm>
          <a:prstGeom prst="rect">
            <a:avLst/>
          </a:prstGeom>
          <a:noFill/>
        </p:spPr>
        <p:txBody>
          <a:bodyPr wrap="square" rtlCol="0">
            <a:spAutoFit/>
          </a:bodyPr>
          <a:lstStyle/>
          <a:p>
            <a:pPr algn="l"/>
            <a:r>
              <a:rPr lang="en-US" sz="1600" dirty="0">
                <a:solidFill>
                  <a:schemeClr val="bg2">
                    <a:lumMod val="10000"/>
                    <a:lumOff val="90000"/>
                  </a:schemeClr>
                </a:solidFill>
                <a:latin typeface="Rockwell Extra Bold" panose="02060903040505020403" pitchFamily="18" charset="0"/>
              </a:rPr>
              <a:t>Team Member – 02</a:t>
            </a:r>
          </a:p>
          <a:p>
            <a:pPr algn="l"/>
            <a:r>
              <a:rPr lang="en-US" sz="1600" dirty="0">
                <a:solidFill>
                  <a:schemeClr val="bg2">
                    <a:lumMod val="10000"/>
                    <a:lumOff val="90000"/>
                  </a:schemeClr>
                </a:solidFill>
                <a:latin typeface="Rockwell Extra Bold" panose="02060903040505020403" pitchFamily="18" charset="0"/>
              </a:rPr>
              <a:t>Name: </a:t>
            </a:r>
            <a:r>
              <a:rPr kumimoji="0" lang="en-US" sz="1100" b="1" i="0" u="none" strike="noStrike" kern="1200" cap="none" spc="0" normalizeH="0" baseline="0" noProof="0" dirty="0">
                <a:ln>
                  <a:noFill/>
                </a:ln>
                <a:solidFill>
                  <a:schemeClr val="bg2">
                    <a:lumMod val="10000"/>
                    <a:lumOff val="90000"/>
                  </a:schemeClr>
                </a:solidFill>
                <a:effectLst/>
                <a:uLnTx/>
                <a:uFillTx/>
                <a:latin typeface="Monument Extended" panose="00000500000000000000" pitchFamily="2" charset="0"/>
                <a:ea typeface="Cascadia Code SemiBold" panose="020B0609020000020004" pitchFamily="49" charset="0"/>
                <a:cs typeface="Cascadia Code SemiBold" panose="020B0609020000020004" pitchFamily="49" charset="0"/>
              </a:rPr>
              <a:t>MD. Zobayer Hasan Nayem</a:t>
            </a:r>
            <a:endParaRPr lang="en-US" sz="1600" dirty="0">
              <a:solidFill>
                <a:schemeClr val="bg2">
                  <a:lumMod val="10000"/>
                  <a:lumOff val="90000"/>
                </a:schemeClr>
              </a:solidFill>
              <a:latin typeface="Rockwell Extra Bold" panose="02060903040505020403" pitchFamily="18" charset="0"/>
            </a:endParaRPr>
          </a:p>
          <a:p>
            <a:pPr algn="l"/>
            <a:r>
              <a:rPr lang="en-US" sz="1600" dirty="0">
                <a:solidFill>
                  <a:schemeClr val="bg2">
                    <a:lumMod val="10000"/>
                    <a:lumOff val="90000"/>
                  </a:schemeClr>
                </a:solidFill>
                <a:latin typeface="Rockwell Extra Bold" panose="02060903040505020403" pitchFamily="18" charset="0"/>
              </a:rPr>
              <a:t>ID: </a:t>
            </a:r>
            <a:r>
              <a:rPr lang="en-US" sz="1100" dirty="0">
                <a:solidFill>
                  <a:schemeClr val="bg2">
                    <a:lumMod val="10000"/>
                    <a:lumOff val="90000"/>
                  </a:schemeClr>
                </a:solidFill>
                <a:latin typeface="Monument Extended" panose="00000500000000000000" pitchFamily="2" charset="0"/>
              </a:rPr>
              <a:t>19202103274</a:t>
            </a:r>
            <a:endParaRPr lang="en-US" sz="1600" dirty="0">
              <a:solidFill>
                <a:schemeClr val="bg2">
                  <a:lumMod val="10000"/>
                  <a:lumOff val="90000"/>
                </a:schemeClr>
              </a:solidFill>
              <a:latin typeface="Rockwell Extra Bold" panose="02060903040505020403" pitchFamily="18" charset="0"/>
            </a:endParaRPr>
          </a:p>
          <a:p>
            <a:endParaRPr lang="en-US" dirty="0"/>
          </a:p>
        </p:txBody>
      </p:sp>
      <p:sp>
        <p:nvSpPr>
          <p:cNvPr id="15" name="TextBox 14">
            <a:extLst>
              <a:ext uri="{FF2B5EF4-FFF2-40B4-BE49-F238E27FC236}">
                <a16:creationId xmlns:a16="http://schemas.microsoft.com/office/drawing/2014/main" id="{8E4C35DA-2E51-4508-BC4B-A5E7ACA95B36}"/>
              </a:ext>
            </a:extLst>
          </p:cNvPr>
          <p:cNvSpPr txBox="1"/>
          <p:nvPr/>
        </p:nvSpPr>
        <p:spPr>
          <a:xfrm>
            <a:off x="1691807" y="4084566"/>
            <a:ext cx="4303058" cy="869084"/>
          </a:xfrm>
          <a:prstGeom prst="rect">
            <a:avLst/>
          </a:prstGeom>
          <a:noFill/>
        </p:spPr>
        <p:txBody>
          <a:bodyPr wrap="square" rtlCol="0">
            <a:spAutoFit/>
          </a:bodyPr>
          <a:lstStyle/>
          <a:p>
            <a:pPr algn="l"/>
            <a:r>
              <a:rPr lang="en-US" sz="1600" dirty="0">
                <a:solidFill>
                  <a:schemeClr val="bg2">
                    <a:lumMod val="10000"/>
                    <a:lumOff val="90000"/>
                  </a:schemeClr>
                </a:solidFill>
                <a:latin typeface="Rockwell Extra Bold" panose="02060903040505020403" pitchFamily="18" charset="0"/>
              </a:rPr>
              <a:t>Team Member – 03</a:t>
            </a:r>
          </a:p>
          <a:p>
            <a:pPr marL="0" marR="0" lvl="0" indent="0" algn="l" defTabSz="914400" rtl="0" eaLnBrk="1" fontAlgn="auto" latinLnBrk="0" hangingPunct="1">
              <a:lnSpc>
                <a:spcPct val="112000"/>
              </a:lnSpc>
              <a:spcBef>
                <a:spcPts val="0"/>
              </a:spcBef>
              <a:spcAft>
                <a:spcPts val="0"/>
              </a:spcAft>
              <a:buClrTx/>
              <a:buSzTx/>
              <a:buFont typeface="Franklin Gothic Book" panose="020B0503020102020204" pitchFamily="34" charset="0"/>
              <a:buNone/>
              <a:tabLst/>
              <a:defRPr/>
            </a:pPr>
            <a:r>
              <a:rPr kumimoji="0" lang="en-US" sz="1600" b="0" i="0" u="none" strike="noStrike" kern="1200" cap="none" spc="0" normalizeH="0" baseline="0" noProof="0" dirty="0">
                <a:ln>
                  <a:noFill/>
                </a:ln>
                <a:solidFill>
                  <a:schemeClr val="bg2">
                    <a:lumMod val="10000"/>
                    <a:lumOff val="90000"/>
                  </a:schemeClr>
                </a:solidFill>
                <a:effectLst/>
                <a:uLnTx/>
                <a:uFillTx/>
                <a:latin typeface="Rockwell Extra Bold" panose="02060903040505020403" pitchFamily="18" charset="0"/>
                <a:ea typeface="+mn-ea"/>
                <a:cs typeface="+mn-cs"/>
              </a:rPr>
              <a:t>Name: </a:t>
            </a:r>
            <a:r>
              <a:rPr kumimoji="0" lang="en-US" sz="1100" b="1" i="0" u="none" strike="noStrike" kern="1200" cap="none" spc="0" normalizeH="0" baseline="0" noProof="0" dirty="0" err="1">
                <a:ln>
                  <a:noFill/>
                </a:ln>
                <a:solidFill>
                  <a:schemeClr val="bg2">
                    <a:lumMod val="10000"/>
                    <a:lumOff val="90000"/>
                  </a:schemeClr>
                </a:solidFill>
                <a:effectLst/>
                <a:uLnTx/>
                <a:uFillTx/>
                <a:latin typeface="Monument Extended" panose="00000500000000000000" pitchFamily="2" charset="0"/>
                <a:ea typeface="Cascadia Code SemiBold" panose="020B0609020000020004" pitchFamily="49" charset="0"/>
                <a:cs typeface="Cascadia Code SemiBold" panose="020B0609020000020004" pitchFamily="49" charset="0"/>
              </a:rPr>
              <a:t>Hamim</a:t>
            </a:r>
            <a:r>
              <a:rPr kumimoji="0" lang="en-US" sz="1100" b="1" i="0" u="none" strike="noStrike" kern="1200" cap="none" spc="0" normalizeH="0" baseline="0" noProof="0" dirty="0">
                <a:ln>
                  <a:noFill/>
                </a:ln>
                <a:solidFill>
                  <a:schemeClr val="bg2">
                    <a:lumMod val="10000"/>
                    <a:lumOff val="90000"/>
                  </a:schemeClr>
                </a:solidFill>
                <a:effectLst/>
                <a:uLnTx/>
                <a:uFillTx/>
                <a:latin typeface="Monument Extended" panose="00000500000000000000" pitchFamily="2" charset="0"/>
                <a:ea typeface="Cascadia Code SemiBold" panose="020B0609020000020004" pitchFamily="49" charset="0"/>
                <a:cs typeface="Cascadia Code SemiBold" panose="020B0609020000020004" pitchFamily="49" charset="0"/>
              </a:rPr>
              <a:t> Reza</a:t>
            </a:r>
            <a:endParaRPr kumimoji="0" lang="en-US" sz="1600" b="0" i="0" u="none" strike="noStrike" kern="1200" cap="none" spc="0" normalizeH="0" baseline="0" noProof="0" dirty="0">
              <a:ln>
                <a:noFill/>
              </a:ln>
              <a:solidFill>
                <a:schemeClr val="bg2">
                  <a:lumMod val="10000"/>
                  <a:lumOff val="90000"/>
                </a:schemeClr>
              </a:solidFill>
              <a:effectLst/>
              <a:uLnTx/>
              <a:uFillTx/>
              <a:latin typeface="Rockwell Extra Bold" panose="02060903040505020403" pitchFamily="18" charset="0"/>
              <a:ea typeface="+mn-ea"/>
              <a:cs typeface="+mn-cs"/>
            </a:endParaRPr>
          </a:p>
          <a:p>
            <a:pPr marL="0" marR="0" lvl="0" indent="0" algn="l" defTabSz="914400" rtl="0" eaLnBrk="1" fontAlgn="auto" latinLnBrk="0" hangingPunct="1">
              <a:lnSpc>
                <a:spcPct val="112000"/>
              </a:lnSpc>
              <a:spcBef>
                <a:spcPts val="0"/>
              </a:spcBef>
              <a:spcAft>
                <a:spcPts val="0"/>
              </a:spcAft>
              <a:buClrTx/>
              <a:buSzTx/>
              <a:buFont typeface="Franklin Gothic Book" panose="020B0503020102020204" pitchFamily="34" charset="0"/>
              <a:buNone/>
              <a:tabLst/>
              <a:defRPr/>
            </a:pPr>
            <a:r>
              <a:rPr kumimoji="0" lang="en-US" sz="1600" b="0" i="0" u="none" strike="noStrike" kern="1200" cap="none" spc="0" normalizeH="0" baseline="0" noProof="0" dirty="0">
                <a:ln>
                  <a:noFill/>
                </a:ln>
                <a:solidFill>
                  <a:schemeClr val="bg2">
                    <a:lumMod val="10000"/>
                    <a:lumOff val="90000"/>
                  </a:schemeClr>
                </a:solidFill>
                <a:effectLst/>
                <a:uLnTx/>
                <a:uFillTx/>
                <a:latin typeface="Rockwell Extra Bold" panose="02060903040505020403" pitchFamily="18" charset="0"/>
                <a:ea typeface="+mn-ea"/>
                <a:cs typeface="+mn-cs"/>
              </a:rPr>
              <a:t>ID: </a:t>
            </a:r>
            <a:r>
              <a:rPr kumimoji="0" lang="en-US" sz="1100" b="0" i="0" u="none" strike="noStrike" kern="1200" cap="none" spc="0" normalizeH="0" baseline="0" noProof="0" dirty="0">
                <a:ln>
                  <a:noFill/>
                </a:ln>
                <a:solidFill>
                  <a:schemeClr val="bg2">
                    <a:lumMod val="10000"/>
                    <a:lumOff val="90000"/>
                  </a:schemeClr>
                </a:solidFill>
                <a:effectLst/>
                <a:uLnTx/>
                <a:uFillTx/>
                <a:latin typeface="Monument Extended" panose="00000500000000000000" pitchFamily="2" charset="0"/>
                <a:ea typeface="+mn-ea"/>
                <a:cs typeface="+mn-cs"/>
              </a:rPr>
              <a:t>19202103269</a:t>
            </a:r>
          </a:p>
        </p:txBody>
      </p:sp>
      <p:sp>
        <p:nvSpPr>
          <p:cNvPr id="16" name="TextBox 15">
            <a:extLst>
              <a:ext uri="{FF2B5EF4-FFF2-40B4-BE49-F238E27FC236}">
                <a16:creationId xmlns:a16="http://schemas.microsoft.com/office/drawing/2014/main" id="{5C6778B5-B63C-4C31-86C4-639A1BD683AE}"/>
              </a:ext>
            </a:extLst>
          </p:cNvPr>
          <p:cNvSpPr txBox="1"/>
          <p:nvPr/>
        </p:nvSpPr>
        <p:spPr>
          <a:xfrm>
            <a:off x="6966916" y="2311124"/>
            <a:ext cx="2885744" cy="1107996"/>
          </a:xfrm>
          <a:prstGeom prst="rect">
            <a:avLst/>
          </a:prstGeom>
          <a:noFill/>
        </p:spPr>
        <p:txBody>
          <a:bodyPr wrap="square" rtlCol="0">
            <a:spAutoFit/>
          </a:bodyPr>
          <a:lstStyle/>
          <a:p>
            <a:pPr algn="l"/>
            <a:r>
              <a:rPr lang="en-US" sz="1600" dirty="0">
                <a:solidFill>
                  <a:schemeClr val="bg2">
                    <a:lumMod val="10000"/>
                    <a:lumOff val="90000"/>
                  </a:schemeClr>
                </a:solidFill>
                <a:latin typeface="Rockwell Extra Bold" panose="02060903040505020403" pitchFamily="18" charset="0"/>
              </a:rPr>
              <a:t>Team Member – 04</a:t>
            </a:r>
          </a:p>
          <a:p>
            <a:pPr algn="l"/>
            <a:r>
              <a:rPr lang="en-US" sz="1600" dirty="0">
                <a:solidFill>
                  <a:schemeClr val="bg2">
                    <a:lumMod val="10000"/>
                    <a:lumOff val="90000"/>
                  </a:schemeClr>
                </a:solidFill>
                <a:latin typeface="Rockwell Extra Bold" panose="02060903040505020403" pitchFamily="18" charset="0"/>
              </a:rPr>
              <a:t>Name: </a:t>
            </a:r>
            <a:r>
              <a:rPr kumimoji="0" lang="en-US" sz="1100" b="1" i="0" u="none" strike="noStrike" kern="1200" cap="none" spc="0" normalizeH="0" baseline="0" noProof="0" dirty="0" err="1">
                <a:ln>
                  <a:noFill/>
                </a:ln>
                <a:solidFill>
                  <a:schemeClr val="bg2">
                    <a:lumMod val="10000"/>
                    <a:lumOff val="90000"/>
                  </a:schemeClr>
                </a:solidFill>
                <a:effectLst/>
                <a:uLnTx/>
                <a:uFillTx/>
                <a:latin typeface="Monument Extended" panose="00000500000000000000" pitchFamily="2" charset="0"/>
                <a:ea typeface="Cascadia Code SemiBold" panose="020B0609020000020004" pitchFamily="49" charset="0"/>
                <a:cs typeface="Cascadia Code SemiBold" panose="020B0609020000020004" pitchFamily="49" charset="0"/>
              </a:rPr>
              <a:t>Rubaiatul</a:t>
            </a:r>
            <a:r>
              <a:rPr kumimoji="0" lang="en-US" sz="1100" b="1" i="0" u="none" strike="noStrike" kern="1200" cap="none" spc="0" normalizeH="0" baseline="0" noProof="0" dirty="0">
                <a:ln>
                  <a:noFill/>
                </a:ln>
                <a:solidFill>
                  <a:schemeClr val="bg2">
                    <a:lumMod val="10000"/>
                    <a:lumOff val="90000"/>
                  </a:schemeClr>
                </a:solidFill>
                <a:effectLst/>
                <a:uLnTx/>
                <a:uFillTx/>
                <a:latin typeface="Monument Extended" panose="00000500000000000000" pitchFamily="2" charset="0"/>
                <a:ea typeface="Cascadia Code SemiBold" panose="020B0609020000020004" pitchFamily="49" charset="0"/>
                <a:cs typeface="Cascadia Code SemiBold" panose="020B0609020000020004" pitchFamily="49" charset="0"/>
              </a:rPr>
              <a:t> Jannat</a:t>
            </a:r>
            <a:endParaRPr lang="en-US" sz="1600" b="1" dirty="0">
              <a:solidFill>
                <a:schemeClr val="bg2">
                  <a:lumMod val="10000"/>
                  <a:lumOff val="90000"/>
                </a:schemeClr>
              </a:solidFill>
              <a:latin typeface="Monument Extended" panose="00000500000000000000" pitchFamily="2" charset="0"/>
              <a:ea typeface="Cascadia Code SemiBold" panose="020B0609020000020004" pitchFamily="49" charset="0"/>
              <a:cs typeface="Cascadia Code SemiBold" panose="020B0609020000020004" pitchFamily="49" charset="0"/>
            </a:endParaRPr>
          </a:p>
          <a:p>
            <a:pPr algn="l"/>
            <a:r>
              <a:rPr lang="en-US" sz="1600" dirty="0">
                <a:solidFill>
                  <a:schemeClr val="bg2">
                    <a:lumMod val="10000"/>
                    <a:lumOff val="90000"/>
                  </a:schemeClr>
                </a:solidFill>
                <a:latin typeface="Rockwell Extra Bold" panose="02060903040505020403" pitchFamily="18" charset="0"/>
              </a:rPr>
              <a:t>ID: </a:t>
            </a:r>
            <a:r>
              <a:rPr lang="en-US" sz="1100" dirty="0">
                <a:solidFill>
                  <a:schemeClr val="bg2">
                    <a:lumMod val="10000"/>
                    <a:lumOff val="90000"/>
                  </a:schemeClr>
                </a:solidFill>
                <a:latin typeface="Monument Extended" panose="00000500000000000000" pitchFamily="2" charset="0"/>
              </a:rPr>
              <a:t>19202103249</a:t>
            </a:r>
            <a:endParaRPr lang="en-US" sz="1600" dirty="0">
              <a:solidFill>
                <a:schemeClr val="bg2">
                  <a:lumMod val="10000"/>
                  <a:lumOff val="90000"/>
                </a:schemeClr>
              </a:solidFill>
              <a:latin typeface="Monument Extended" panose="00000500000000000000" pitchFamily="2" charset="0"/>
            </a:endParaRPr>
          </a:p>
          <a:p>
            <a:endParaRPr lang="en-US" dirty="0"/>
          </a:p>
        </p:txBody>
      </p:sp>
    </p:spTree>
    <p:extLst>
      <p:ext uri="{BB962C8B-B14F-4D97-AF65-F5344CB8AC3E}">
        <p14:creationId xmlns:p14="http://schemas.microsoft.com/office/powerpoint/2010/main" val="1551748904"/>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p:bldP spid="13" grpId="0"/>
      <p:bldP spid="1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99D6DF-7E03-4379-9EDE-68E8FA134746}"/>
              </a:ext>
            </a:extLst>
          </p:cNvPr>
          <p:cNvSpPr>
            <a:spLocks noGrp="1"/>
          </p:cNvSpPr>
          <p:nvPr>
            <p:ph type="body" idx="1"/>
          </p:nvPr>
        </p:nvSpPr>
        <p:spPr>
          <a:xfrm>
            <a:off x="837133" y="580472"/>
            <a:ext cx="3926655" cy="720538"/>
          </a:xfrm>
        </p:spPr>
        <p:txBody>
          <a:bodyPr>
            <a:normAutofit/>
          </a:bodyPr>
          <a:lstStyle/>
          <a:p>
            <a:pPr algn="l"/>
            <a:r>
              <a:rPr lang="en-US" sz="3200" dirty="0">
                <a:latin typeface="Rockwell Extra Bold" panose="02060903040505020403" pitchFamily="18" charset="0"/>
              </a:rPr>
              <a:t>Presented To:</a:t>
            </a:r>
          </a:p>
        </p:txBody>
      </p:sp>
      <p:sp>
        <p:nvSpPr>
          <p:cNvPr id="13" name="TextBox 12">
            <a:extLst>
              <a:ext uri="{FF2B5EF4-FFF2-40B4-BE49-F238E27FC236}">
                <a16:creationId xmlns:a16="http://schemas.microsoft.com/office/drawing/2014/main" id="{FD19B5C8-5AFC-4D0B-9C7F-4DA5C95F00E4}"/>
              </a:ext>
            </a:extLst>
          </p:cNvPr>
          <p:cNvSpPr txBox="1"/>
          <p:nvPr/>
        </p:nvSpPr>
        <p:spPr>
          <a:xfrm>
            <a:off x="2248374" y="1577500"/>
            <a:ext cx="5030827" cy="1613344"/>
          </a:xfrm>
          <a:prstGeom prst="rect">
            <a:avLst/>
          </a:prstGeom>
          <a:noFill/>
        </p:spPr>
        <p:txBody>
          <a:bodyPr wrap="square" rtlCol="0">
            <a:spAutoFit/>
          </a:bodyPr>
          <a:lstStyle/>
          <a:p>
            <a:pPr algn="l">
              <a:lnSpc>
                <a:spcPct val="150000"/>
              </a:lnSpc>
            </a:pPr>
            <a:r>
              <a:rPr lang="en-US" dirty="0">
                <a:solidFill>
                  <a:schemeClr val="bg2">
                    <a:lumMod val="10000"/>
                    <a:lumOff val="90000"/>
                  </a:schemeClr>
                </a:solidFill>
                <a:latin typeface="Rockwell Extra Bold" panose="02060903040505020403" pitchFamily="18" charset="0"/>
              </a:rPr>
              <a:t>Badhan Chandra Das</a:t>
            </a:r>
          </a:p>
          <a:p>
            <a:pPr algn="l">
              <a:lnSpc>
                <a:spcPct val="150000"/>
              </a:lnSpc>
            </a:pPr>
            <a:r>
              <a:rPr lang="en-US" sz="1200" b="1" dirty="0">
                <a:solidFill>
                  <a:schemeClr val="bg2">
                    <a:lumMod val="10000"/>
                    <a:lumOff val="90000"/>
                  </a:schemeClr>
                </a:solidFill>
                <a:latin typeface="Monument Extended" panose="00000500000000000000" pitchFamily="2" charset="0"/>
              </a:rPr>
              <a:t>Lecturer</a:t>
            </a:r>
          </a:p>
          <a:p>
            <a:pPr algn="l">
              <a:lnSpc>
                <a:spcPct val="150000"/>
              </a:lnSpc>
            </a:pPr>
            <a:r>
              <a:rPr lang="en-US" sz="1200" b="1" dirty="0">
                <a:solidFill>
                  <a:schemeClr val="bg2">
                    <a:lumMod val="10000"/>
                    <a:lumOff val="90000"/>
                  </a:schemeClr>
                </a:solidFill>
                <a:latin typeface="Monument Extended" panose="00000500000000000000" pitchFamily="2" charset="0"/>
              </a:rPr>
              <a:t>Department of Computer Science &amp; Engineering</a:t>
            </a:r>
          </a:p>
          <a:p>
            <a:pPr algn="l">
              <a:lnSpc>
                <a:spcPct val="150000"/>
              </a:lnSpc>
            </a:pPr>
            <a:r>
              <a:rPr lang="en-US" sz="1200" b="1" dirty="0">
                <a:solidFill>
                  <a:schemeClr val="bg2">
                    <a:lumMod val="10000"/>
                    <a:lumOff val="90000"/>
                  </a:schemeClr>
                </a:solidFill>
                <a:latin typeface="Monument Extended" panose="00000500000000000000" pitchFamily="2" charset="0"/>
              </a:rPr>
              <a:t>Email: badhan_das@bubt.edu.bd</a:t>
            </a:r>
            <a:endParaRPr lang="en-US" sz="1400" b="1" dirty="0">
              <a:latin typeface="Monument Extended" panose="00000500000000000000" pitchFamily="2" charset="0"/>
            </a:endParaRPr>
          </a:p>
        </p:txBody>
      </p:sp>
      <p:pic>
        <p:nvPicPr>
          <p:cNvPr id="4" name="Picture 3">
            <a:extLst>
              <a:ext uri="{FF2B5EF4-FFF2-40B4-BE49-F238E27FC236}">
                <a16:creationId xmlns:a16="http://schemas.microsoft.com/office/drawing/2014/main" id="{FD9D60F2-F6A6-4FB7-85A1-3C3B63C332B6}"/>
              </a:ext>
            </a:extLst>
          </p:cNvPr>
          <p:cNvPicPr>
            <a:picLocks noChangeAspect="1"/>
          </p:cNvPicPr>
          <p:nvPr/>
        </p:nvPicPr>
        <p:blipFill>
          <a:blip r:embed="rId2"/>
          <a:stretch>
            <a:fillRect/>
          </a:stretch>
        </p:blipFill>
        <p:spPr>
          <a:xfrm>
            <a:off x="890781" y="1577501"/>
            <a:ext cx="1296144" cy="1613345"/>
          </a:xfrm>
          <a:prstGeom prst="rect">
            <a:avLst/>
          </a:prstGeom>
        </p:spPr>
      </p:pic>
      <p:pic>
        <p:nvPicPr>
          <p:cNvPr id="11" name="Picture 10">
            <a:extLst>
              <a:ext uri="{FF2B5EF4-FFF2-40B4-BE49-F238E27FC236}">
                <a16:creationId xmlns:a16="http://schemas.microsoft.com/office/drawing/2014/main" id="{7F57066F-4C98-45DA-9D19-63C6334FD265}"/>
              </a:ext>
            </a:extLst>
          </p:cNvPr>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8248977" y="2243131"/>
            <a:ext cx="2526827" cy="3246143"/>
          </a:xfrm>
          <a:prstGeom prst="rect">
            <a:avLst/>
          </a:prstGeom>
          <a:effectLst/>
        </p:spPr>
      </p:pic>
    </p:spTree>
    <p:extLst>
      <p:ext uri="{BB962C8B-B14F-4D97-AF65-F5344CB8AC3E}">
        <p14:creationId xmlns:p14="http://schemas.microsoft.com/office/powerpoint/2010/main" val="1259231664"/>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5B610-0EBA-42F8-BE5C-7F48864AC465}"/>
              </a:ext>
            </a:extLst>
          </p:cNvPr>
          <p:cNvSpPr>
            <a:spLocks noGrp="1"/>
          </p:cNvSpPr>
          <p:nvPr>
            <p:ph type="ctrTitle"/>
          </p:nvPr>
        </p:nvSpPr>
        <p:spPr>
          <a:xfrm>
            <a:off x="3896869" y="627529"/>
            <a:ext cx="5614710" cy="605598"/>
          </a:xfrm>
        </p:spPr>
        <p:txBody>
          <a:bodyPr/>
          <a:lstStyle/>
          <a:p>
            <a:r>
              <a:rPr lang="en-US" sz="3600" dirty="0">
                <a:latin typeface="Rockwell Extra Bold" panose="02060903040505020403" pitchFamily="18" charset="0"/>
              </a:rPr>
              <a:t>What is database</a:t>
            </a:r>
          </a:p>
        </p:txBody>
      </p:sp>
      <p:sp>
        <p:nvSpPr>
          <p:cNvPr id="3" name="Subtitle 2">
            <a:extLst>
              <a:ext uri="{FF2B5EF4-FFF2-40B4-BE49-F238E27FC236}">
                <a16:creationId xmlns:a16="http://schemas.microsoft.com/office/drawing/2014/main" id="{C8FD498B-DA9A-449B-9275-006AAAE3B084}"/>
              </a:ext>
            </a:extLst>
          </p:cNvPr>
          <p:cNvSpPr>
            <a:spLocks noGrp="1"/>
          </p:cNvSpPr>
          <p:nvPr>
            <p:ph type="subTitle" idx="1"/>
          </p:nvPr>
        </p:nvSpPr>
        <p:spPr>
          <a:xfrm>
            <a:off x="1366847" y="1257540"/>
            <a:ext cx="9458306" cy="4342920"/>
          </a:xfrm>
        </p:spPr>
        <p:txBody>
          <a:bodyPr>
            <a:normAutofit lnSpcReduction="10000"/>
          </a:bodyPr>
          <a:lstStyle/>
          <a:p>
            <a:pPr algn="l"/>
            <a:r>
              <a:rPr lang="en-US" b="1" dirty="0">
                <a:latin typeface="Centaur" panose="02030504050205020304" pitchFamily="18" charset="0"/>
                <a:ea typeface="Cascadia Code SemiBold" panose="020B0609020000020004" pitchFamily="49" charset="0"/>
                <a:cs typeface="Times New Roman" panose="02020603050405020304" pitchFamily="18" charset="0"/>
              </a:rPr>
              <a:t>A database is an organized collection of structured information, or data, typically stored electronically in a computer system. A database is usually controlled by a database management system (DBMS). Together, the data and the DBMS, along with the applications that are associated with them, are referred to as a database system, often shortened to just database.</a:t>
            </a:r>
          </a:p>
          <a:p>
            <a:pPr algn="l"/>
            <a:endParaRPr lang="en-US" b="1" dirty="0">
              <a:latin typeface="Centaur" panose="02030504050205020304" pitchFamily="18" charset="0"/>
              <a:ea typeface="Cascadia Code SemiBold" panose="020B0609020000020004" pitchFamily="49" charset="0"/>
              <a:cs typeface="Times New Roman" panose="02020603050405020304" pitchFamily="18" charset="0"/>
            </a:endParaRPr>
          </a:p>
          <a:p>
            <a:pPr algn="l"/>
            <a:r>
              <a:rPr lang="en-US" b="1" dirty="0">
                <a:latin typeface="Centaur" panose="02030504050205020304" pitchFamily="18" charset="0"/>
                <a:ea typeface="Cascadia Code SemiBold" panose="020B0609020000020004" pitchFamily="49" charset="0"/>
                <a:cs typeface="Times New Roman" panose="02020603050405020304" pitchFamily="18" charset="0"/>
              </a:rPr>
              <a:t>Data within the most common types of databases in operation today is typically modeled in rows and columns in a series of tables to make processing and data querying efficient. The data can then be easily accessed, managed, modified, updated, controlled, and organized. Most databases use structured query language (SQL) for writing and querying data.</a:t>
            </a:r>
          </a:p>
        </p:txBody>
      </p:sp>
    </p:spTree>
    <p:extLst>
      <p:ext uri="{BB962C8B-B14F-4D97-AF65-F5344CB8AC3E}">
        <p14:creationId xmlns:p14="http://schemas.microsoft.com/office/powerpoint/2010/main" val="3932792111"/>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2189-8105-4582-80BE-A79ACBA84659}"/>
              </a:ext>
            </a:extLst>
          </p:cNvPr>
          <p:cNvSpPr>
            <a:spLocks noGrp="1"/>
          </p:cNvSpPr>
          <p:nvPr>
            <p:ph type="title"/>
          </p:nvPr>
        </p:nvSpPr>
        <p:spPr>
          <a:xfrm>
            <a:off x="1065967" y="1637026"/>
            <a:ext cx="9612971" cy="2852737"/>
          </a:xfrm>
        </p:spPr>
        <p:txBody>
          <a:bodyPr/>
          <a:lstStyle/>
          <a:p>
            <a:r>
              <a:rPr lang="en-US" dirty="0">
                <a:latin typeface="Rockwell Extra Bold" panose="02060903040505020403" pitchFamily="18" charset="0"/>
              </a:rPr>
              <a:t>Database applications</a:t>
            </a:r>
          </a:p>
        </p:txBody>
      </p:sp>
    </p:spTree>
    <p:extLst>
      <p:ext uri="{BB962C8B-B14F-4D97-AF65-F5344CB8AC3E}">
        <p14:creationId xmlns:p14="http://schemas.microsoft.com/office/powerpoint/2010/main" val="1871167097"/>
      </p:ext>
    </p:extLst>
  </p:cSld>
  <p:clrMapOvr>
    <a:masterClrMapping/>
  </p:clrMapOvr>
  <p:transition spd="slow">
    <p:cover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253330-5826-41C2-9996-BBB9D2AD3CB4}"/>
              </a:ext>
            </a:extLst>
          </p:cNvPr>
          <p:cNvSpPr txBox="1">
            <a:spLocks/>
          </p:cNvSpPr>
          <p:nvPr/>
        </p:nvSpPr>
        <p:spPr>
          <a:xfrm>
            <a:off x="3627928" y="555812"/>
            <a:ext cx="7542096" cy="605598"/>
          </a:xfrm>
          <a:prstGeom prst="rect">
            <a:avLst/>
          </a:prstGeom>
        </p:spPr>
        <p:txBody>
          <a:bodyPr vert="horz" lIns="91440" tIns="45720" rIns="91440" bIns="45720" rtlCol="0" anchor="b">
            <a:noAutofit/>
          </a:bodyPr>
          <a:lstStyle>
            <a:lvl1pPr algn="ctr" defTabSz="914400" rtl="0" eaLnBrk="1" latinLnBrk="0" hangingPunct="1">
              <a:lnSpc>
                <a:spcPct val="89000"/>
              </a:lnSpc>
              <a:spcBef>
                <a:spcPct val="0"/>
              </a:spcBef>
              <a:buNone/>
              <a:defRPr sz="7200" kern="1200" cap="all" baseline="0">
                <a:solidFill>
                  <a:schemeClr val="tx2"/>
                </a:solidFill>
                <a:latin typeface="+mj-lt"/>
                <a:ea typeface="+mj-ea"/>
                <a:cs typeface="+mj-cs"/>
              </a:defRPr>
            </a:lvl1pPr>
          </a:lstStyle>
          <a:p>
            <a:r>
              <a:rPr lang="en-US" sz="2400" dirty="0">
                <a:latin typeface="Rockwell Extra Bold" panose="02060903040505020403" pitchFamily="18" charset="0"/>
              </a:rPr>
              <a:t>What are database Applications</a:t>
            </a:r>
          </a:p>
        </p:txBody>
      </p:sp>
      <p:sp>
        <p:nvSpPr>
          <p:cNvPr id="5" name="Subtitle 2">
            <a:extLst>
              <a:ext uri="{FF2B5EF4-FFF2-40B4-BE49-F238E27FC236}">
                <a16:creationId xmlns:a16="http://schemas.microsoft.com/office/drawing/2014/main" id="{2278D6F0-44B2-416B-B7CB-FDC8DB29748B}"/>
              </a:ext>
            </a:extLst>
          </p:cNvPr>
          <p:cNvSpPr>
            <a:spLocks noGrp="1"/>
          </p:cNvSpPr>
          <p:nvPr>
            <p:ph type="subTitle" idx="1"/>
          </p:nvPr>
        </p:nvSpPr>
        <p:spPr>
          <a:xfrm>
            <a:off x="1366847" y="1161410"/>
            <a:ext cx="9458306" cy="5140778"/>
          </a:xfrm>
        </p:spPr>
        <p:txBody>
          <a:bodyPr>
            <a:normAutofit/>
          </a:bodyPr>
          <a:lstStyle/>
          <a:p>
            <a:pPr algn="l"/>
            <a:r>
              <a:rPr lang="en-US" b="1" dirty="0">
                <a:latin typeface="Centaur" panose="02030504050205020304" pitchFamily="18" charset="0"/>
                <a:ea typeface="Cascadia Code SemiBold" panose="020B0609020000020004" pitchFamily="49" charset="0"/>
                <a:cs typeface="Times New Roman" panose="02020603050405020304" pitchFamily="18" charset="0"/>
              </a:rPr>
              <a:t>A database application is a computer program whose primary purpose is retrieving information from a computerized database. From here, information can be inserted, modified or deleted which is subsequently conveyed back into the database.</a:t>
            </a:r>
          </a:p>
          <a:p>
            <a:pPr algn="l"/>
            <a:r>
              <a:rPr lang="en-US" b="1" dirty="0">
                <a:latin typeface="Centaur" panose="02030504050205020304" pitchFamily="18" charset="0"/>
                <a:ea typeface="Cascadia Code SemiBold" panose="020B0609020000020004" pitchFamily="49" charset="0"/>
                <a:cs typeface="Times New Roman" panose="02020603050405020304" pitchFamily="18" charset="0"/>
              </a:rPr>
              <a:t>In so many fields, we use a database management system.</a:t>
            </a:r>
          </a:p>
          <a:p>
            <a:pPr algn="l"/>
            <a:endParaRPr lang="en-US" b="1" dirty="0">
              <a:latin typeface="Centaur" panose="02030504050205020304" pitchFamily="18" charset="0"/>
              <a:ea typeface="Cascadia Code SemiBold" panose="020B0609020000020004" pitchFamily="49" charset="0"/>
              <a:cs typeface="Times New Roman" panose="02020603050405020304" pitchFamily="18" charset="0"/>
            </a:endParaRPr>
          </a:p>
          <a:p>
            <a:pPr algn="l"/>
            <a:endParaRPr lang="en-US" b="1" dirty="0">
              <a:latin typeface="Centaur" panose="02030504050205020304" pitchFamily="18" charset="0"/>
              <a:ea typeface="Cascadia Code SemiBold" panose="020B0609020000020004" pitchFamily="49" charset="0"/>
              <a:cs typeface="Times New Roman" panose="02020603050405020304" pitchFamily="18" charset="0"/>
            </a:endParaRPr>
          </a:p>
          <a:p>
            <a:pPr algn="l"/>
            <a:endParaRPr lang="en-US" b="1" dirty="0">
              <a:latin typeface="Centaur" panose="02030504050205020304" pitchFamily="18" charset="0"/>
              <a:ea typeface="Cascadia Code SemiBold" panose="020B0609020000020004" pitchFamily="49" charset="0"/>
              <a:cs typeface="Times New Roman" panose="02020603050405020304" pitchFamily="18" charset="0"/>
            </a:endParaRPr>
          </a:p>
          <a:p>
            <a:pPr algn="l"/>
            <a:endParaRPr lang="en-US" b="1" dirty="0">
              <a:latin typeface="Centaur" panose="02030504050205020304" pitchFamily="18" charset="0"/>
              <a:ea typeface="Cascadia Code SemiBold" panose="020B0609020000020004" pitchFamily="49" charset="0"/>
              <a:cs typeface="Times New Roman" panose="02020603050405020304" pitchFamily="18" charset="0"/>
            </a:endParaRPr>
          </a:p>
          <a:p>
            <a:pPr algn="l"/>
            <a:endParaRPr lang="en-US" b="1" dirty="0">
              <a:latin typeface="Centaur" panose="02030504050205020304" pitchFamily="18" charset="0"/>
              <a:ea typeface="Cascadia Code SemiBold" panose="020B0609020000020004" pitchFamily="49" charset="0"/>
              <a:cs typeface="Times New Roman" panose="02020603050405020304" pitchFamily="18" charset="0"/>
            </a:endParaRPr>
          </a:p>
          <a:p>
            <a:pPr algn="l"/>
            <a:endParaRPr lang="en-US" sz="700" b="1" dirty="0">
              <a:latin typeface="Centaur" panose="02030504050205020304" pitchFamily="18" charset="0"/>
              <a:ea typeface="Cascadia Code SemiBold" panose="020B0609020000020004" pitchFamily="49" charset="0"/>
              <a:cs typeface="Times New Roman" panose="02020603050405020304" pitchFamily="18" charset="0"/>
            </a:endParaRPr>
          </a:p>
          <a:p>
            <a:pPr algn="l"/>
            <a:endParaRPr lang="en-US" b="1" dirty="0">
              <a:latin typeface="Centaur" panose="02030504050205020304" pitchFamily="18" charset="0"/>
              <a:ea typeface="Cascadia Code SemiBold" panose="020B0609020000020004" pitchFamily="49" charset="0"/>
              <a:cs typeface="Times New Roman" panose="02020603050405020304" pitchFamily="18" charset="0"/>
            </a:endParaRPr>
          </a:p>
          <a:p>
            <a:pPr algn="l"/>
            <a:r>
              <a:rPr lang="en-US" b="1" dirty="0">
                <a:latin typeface="Centaur" panose="02030504050205020304" pitchFamily="18" charset="0"/>
                <a:ea typeface="Cascadia Code SemiBold" panose="020B0609020000020004" pitchFamily="49" charset="0"/>
                <a:cs typeface="Times New Roman" panose="02020603050405020304" pitchFamily="18" charset="0"/>
              </a:rPr>
              <a:t>Let’s see some of the applications where database management system uses.</a:t>
            </a:r>
          </a:p>
        </p:txBody>
      </p:sp>
      <p:pic>
        <p:nvPicPr>
          <p:cNvPr id="7" name="Picture 6">
            <a:extLst>
              <a:ext uri="{FF2B5EF4-FFF2-40B4-BE49-F238E27FC236}">
                <a16:creationId xmlns:a16="http://schemas.microsoft.com/office/drawing/2014/main" id="{4BFBCAF4-CBDE-410E-A485-F10DA43F2264}"/>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Lst>
          </a:blip>
          <a:srcRect l="-186" t="14394" b="13160"/>
          <a:stretch/>
        </p:blipFill>
        <p:spPr>
          <a:xfrm>
            <a:off x="1366847" y="2963118"/>
            <a:ext cx="3649884" cy="2109245"/>
          </a:xfrm>
          <a:prstGeom prst="rect">
            <a:avLst/>
          </a:prstGeom>
          <a:ln>
            <a:no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3414C139-0F66-4614-8EF9-1671228E8CB1}"/>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33000"/>
                    </a14:imgEffect>
                  </a14:imgLayer>
                </a14:imgProps>
              </a:ext>
            </a:extLst>
          </a:blip>
          <a:srcRect l="18451" t="10975" r="19533" b="10003"/>
          <a:stretch/>
        </p:blipFill>
        <p:spPr>
          <a:xfrm>
            <a:off x="7954235" y="2963117"/>
            <a:ext cx="2870918" cy="2109245"/>
          </a:xfrm>
          <a:prstGeom prst="rect">
            <a:avLst/>
          </a:prstGeom>
          <a:ln>
            <a:noFill/>
          </a:ln>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E6D3552C-BB7A-4FE4-B606-EC2C52239DEC}"/>
              </a:ext>
            </a:extLst>
          </p:cNvPr>
          <p:cNvPicPr>
            <a:picLocks noChangeAspect="1"/>
          </p:cNvPicPr>
          <p:nvPr/>
        </p:nvPicPr>
        <p:blipFill>
          <a:blip r:embed="rId6">
            <a:extLst>
              <a:ext uri="{BEBA8EAE-BF5A-486C-A8C5-ECC9F3942E4B}">
                <a14:imgProps xmlns:a14="http://schemas.microsoft.com/office/drawing/2010/main">
                  <a14:imgLayer r:embed="rId7">
                    <a14:imgEffect>
                      <a14:saturation sat="300000"/>
                    </a14:imgEffect>
                  </a14:imgLayer>
                </a14:imgProps>
              </a:ext>
            </a:extLst>
          </a:blip>
          <a:stretch>
            <a:fillRect/>
          </a:stretch>
        </p:blipFill>
        <p:spPr>
          <a:xfrm>
            <a:off x="5208608" y="2963117"/>
            <a:ext cx="2400756" cy="2109246"/>
          </a:xfrm>
          <a:prstGeom prst="rect">
            <a:avLst/>
          </a:prstGeom>
          <a:ln>
            <a:no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40369626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4E8B4226-F3E0-4254-9312-33467E4286B7}"/>
              </a:ext>
            </a:extLst>
          </p:cNvPr>
          <p:cNvSpPr txBox="1">
            <a:spLocks/>
          </p:cNvSpPr>
          <p:nvPr/>
        </p:nvSpPr>
        <p:spPr>
          <a:xfrm>
            <a:off x="909647" y="423822"/>
            <a:ext cx="10645858" cy="6010355"/>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b="1" dirty="0">
                <a:latin typeface="Centaur" panose="02030504050205020304" pitchFamily="18" charset="0"/>
                <a:ea typeface="Cascadia Code SemiBold" panose="020B0609020000020004" pitchFamily="49" charset="0"/>
                <a:cs typeface="Times New Roman" panose="02020603050405020304" pitchFamily="18" charset="0"/>
              </a:rPr>
              <a:t>Railway Reservation System − </a:t>
            </a:r>
            <a:r>
              <a:rPr lang="en-US" dirty="0">
                <a:latin typeface="Centaur" panose="02030504050205020304" pitchFamily="18" charset="0"/>
                <a:ea typeface="Cascadia Code SemiBold" panose="020B0609020000020004" pitchFamily="49" charset="0"/>
                <a:cs typeface="Times New Roman" panose="02020603050405020304" pitchFamily="18" charset="0"/>
              </a:rPr>
              <a:t>The railway reservation system database plays a very important role by keeping record of ticket booking, train’s departure time and arrival status and also gives information regarding train late to people through the database.</a:t>
            </a:r>
          </a:p>
          <a:p>
            <a:pPr marL="0" indent="0">
              <a:buNone/>
            </a:pPr>
            <a:endParaRPr lang="en-US" b="1" dirty="0">
              <a:latin typeface="Centaur" panose="02030504050205020304" pitchFamily="18" charset="0"/>
              <a:ea typeface="Cascadia Code SemiBold" panose="020B0609020000020004" pitchFamily="49" charset="0"/>
              <a:cs typeface="Times New Roman" panose="02020603050405020304" pitchFamily="18" charset="0"/>
            </a:endParaRPr>
          </a:p>
          <a:p>
            <a:r>
              <a:rPr lang="en-US" b="1" dirty="0">
                <a:latin typeface="Centaur" panose="02030504050205020304" pitchFamily="18" charset="0"/>
                <a:ea typeface="Cascadia Code SemiBold" panose="020B0609020000020004" pitchFamily="49" charset="0"/>
                <a:cs typeface="Times New Roman" panose="02020603050405020304" pitchFamily="18" charset="0"/>
              </a:rPr>
              <a:t>Library Management System − </a:t>
            </a:r>
            <a:r>
              <a:rPr lang="en-US" dirty="0">
                <a:latin typeface="Centaur" panose="02030504050205020304" pitchFamily="18" charset="0"/>
                <a:ea typeface="Cascadia Code SemiBold" panose="020B0609020000020004" pitchFamily="49" charset="0"/>
                <a:cs typeface="Times New Roman" panose="02020603050405020304" pitchFamily="18" charset="0"/>
              </a:rPr>
              <a:t>Now-a-days it’s become easy in the Library to track each book and maintain it because of the database. This happens because there are thousands of books in the library. It is very difficult to keep a record of all books in a copy or register. Now DBMS used to maintain all the information related to book issue dates, name of the book, author and availability of the book.</a:t>
            </a:r>
          </a:p>
          <a:p>
            <a:endParaRPr lang="en-US" b="1" dirty="0">
              <a:latin typeface="Centaur" panose="02030504050205020304" pitchFamily="18" charset="0"/>
              <a:ea typeface="Cascadia Code SemiBold" panose="020B0609020000020004" pitchFamily="49" charset="0"/>
              <a:cs typeface="Times New Roman" panose="02020603050405020304" pitchFamily="18" charset="0"/>
            </a:endParaRPr>
          </a:p>
          <a:p>
            <a:r>
              <a:rPr lang="en-US" b="1" dirty="0">
                <a:latin typeface="Centaur" panose="02030504050205020304" pitchFamily="18" charset="0"/>
                <a:ea typeface="Cascadia Code SemiBold" panose="020B0609020000020004" pitchFamily="49" charset="0"/>
                <a:cs typeface="Times New Roman" panose="02020603050405020304" pitchFamily="18" charset="0"/>
              </a:rPr>
              <a:t>Banking − </a:t>
            </a:r>
            <a:r>
              <a:rPr lang="en-US" dirty="0">
                <a:latin typeface="Centaur" panose="02030504050205020304" pitchFamily="18" charset="0"/>
                <a:ea typeface="Cascadia Code SemiBold" panose="020B0609020000020004" pitchFamily="49" charset="0"/>
                <a:cs typeface="Times New Roman" panose="02020603050405020304" pitchFamily="18" charset="0"/>
              </a:rPr>
              <a:t>Banking is one of the main applications of databases. We all know there will be a thousand transactions through banks daily and we are doing this without going to the bank. This is all possible just because of DBMS that manages all the bank transactions.</a:t>
            </a:r>
          </a:p>
          <a:p>
            <a:endParaRPr lang="en-US" b="1" dirty="0">
              <a:latin typeface="Centaur" panose="02030504050205020304" pitchFamily="18" charset="0"/>
              <a:ea typeface="Cascadia Code SemiBold" panose="020B0609020000020004" pitchFamily="49" charset="0"/>
              <a:cs typeface="Times New Roman" panose="02020603050405020304" pitchFamily="18" charset="0"/>
            </a:endParaRPr>
          </a:p>
          <a:p>
            <a:r>
              <a:rPr lang="en-US" b="1" dirty="0">
                <a:latin typeface="Centaur" panose="02030504050205020304" pitchFamily="18" charset="0"/>
                <a:ea typeface="Cascadia Code SemiBold" panose="020B0609020000020004" pitchFamily="49" charset="0"/>
                <a:cs typeface="Times New Roman" panose="02020603050405020304" pitchFamily="18" charset="0"/>
              </a:rPr>
              <a:t>Universities and colleges − </a:t>
            </a:r>
            <a:r>
              <a:rPr lang="en-US" dirty="0">
                <a:latin typeface="Centaur" panose="02030504050205020304" pitchFamily="18" charset="0"/>
                <a:ea typeface="Cascadia Code SemiBold" panose="020B0609020000020004" pitchFamily="49" charset="0"/>
                <a:cs typeface="Times New Roman" panose="02020603050405020304" pitchFamily="18" charset="0"/>
              </a:rPr>
              <a:t>Now-a-days examinations are done online. So, the universities and colleges are maintaining DBMS to store Student’s registrations details, results, courses and grade all the information in the database. For example, telecommunications. Without DBMS there is no telecommunication company. DBMS is most useful to these companies to store the call details and monthly postpaid bills.</a:t>
            </a:r>
          </a:p>
        </p:txBody>
      </p:sp>
    </p:spTree>
    <p:extLst>
      <p:ext uri="{BB962C8B-B14F-4D97-AF65-F5344CB8AC3E}">
        <p14:creationId xmlns:p14="http://schemas.microsoft.com/office/powerpoint/2010/main" val="3483789916"/>
      </p:ext>
    </p:extLst>
  </p:cSld>
  <p:clrMapOvr>
    <a:masterClrMapping/>
  </p:clrMapOvr>
  <p:transition spd="slow">
    <p:cover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1997EFCE-19FB-4C66-8F06-C5EFB6B627C5}"/>
              </a:ext>
            </a:extLst>
          </p:cNvPr>
          <p:cNvSpPr txBox="1">
            <a:spLocks/>
          </p:cNvSpPr>
          <p:nvPr/>
        </p:nvSpPr>
        <p:spPr>
          <a:xfrm>
            <a:off x="862432" y="329050"/>
            <a:ext cx="10995483" cy="5966818"/>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b="1" dirty="0">
                <a:latin typeface="Centaur" panose="02030504050205020304" pitchFamily="18" charset="0"/>
                <a:ea typeface="Cascadia Code SemiBold" panose="020B0609020000020004" pitchFamily="49" charset="0"/>
                <a:cs typeface="Times New Roman" panose="02020603050405020304" pitchFamily="18" charset="0"/>
              </a:rPr>
              <a:t>Credit card transactions − </a:t>
            </a:r>
            <a:r>
              <a:rPr lang="en-US" dirty="0">
                <a:latin typeface="Centaur" panose="02030504050205020304" pitchFamily="18" charset="0"/>
                <a:ea typeface="Cascadia Code SemiBold" panose="020B0609020000020004" pitchFamily="49" charset="0"/>
                <a:cs typeface="Times New Roman" panose="02020603050405020304" pitchFamily="18" charset="0"/>
              </a:rPr>
              <a:t>The purchase of items and transactions of credit cards are made possible only by DBMS. A credit card holder has to know the importance of their information that all are secured through DBMS.</a:t>
            </a:r>
          </a:p>
          <a:p>
            <a:endParaRPr lang="en-US" b="1" dirty="0">
              <a:latin typeface="Centaur" panose="02030504050205020304" pitchFamily="18" charset="0"/>
              <a:ea typeface="Cascadia Code SemiBold" panose="020B0609020000020004" pitchFamily="49" charset="0"/>
              <a:cs typeface="Times New Roman" panose="02020603050405020304" pitchFamily="18" charset="0"/>
            </a:endParaRPr>
          </a:p>
          <a:p>
            <a:r>
              <a:rPr lang="en-US" b="1" dirty="0">
                <a:latin typeface="Centaur" panose="02030504050205020304" pitchFamily="18" charset="0"/>
                <a:ea typeface="Cascadia Code SemiBold" panose="020B0609020000020004" pitchFamily="49" charset="0"/>
                <a:cs typeface="Times New Roman" panose="02020603050405020304" pitchFamily="18" charset="0"/>
              </a:rPr>
              <a:t>Social Media Sites − </a:t>
            </a:r>
            <a:r>
              <a:rPr lang="en-US" dirty="0">
                <a:latin typeface="Centaur" panose="02030504050205020304" pitchFamily="18" charset="0"/>
                <a:ea typeface="Cascadia Code SemiBold" panose="020B0609020000020004" pitchFamily="49" charset="0"/>
                <a:cs typeface="Times New Roman" panose="02020603050405020304" pitchFamily="18" charset="0"/>
              </a:rPr>
              <a:t>By filling the required details we are able to access social media platforms. Many users sign up daily on social websites such as Facebook, Pinterest and Instagram. All the information related to the users are stored and maintained with the help of DBMS.</a:t>
            </a:r>
          </a:p>
          <a:p>
            <a:endParaRPr lang="en-US" b="1" dirty="0">
              <a:latin typeface="Centaur" panose="02030504050205020304" pitchFamily="18" charset="0"/>
              <a:ea typeface="Cascadia Code SemiBold" panose="020B0609020000020004" pitchFamily="49" charset="0"/>
              <a:cs typeface="Times New Roman" panose="02020603050405020304" pitchFamily="18" charset="0"/>
            </a:endParaRPr>
          </a:p>
          <a:p>
            <a:r>
              <a:rPr lang="en-US" b="1" dirty="0">
                <a:latin typeface="Centaur" panose="02030504050205020304" pitchFamily="18" charset="0"/>
                <a:ea typeface="Cascadia Code SemiBold" panose="020B0609020000020004" pitchFamily="49" charset="0"/>
                <a:cs typeface="Times New Roman" panose="02020603050405020304" pitchFamily="18" charset="0"/>
              </a:rPr>
              <a:t>Finance − </a:t>
            </a:r>
            <a:r>
              <a:rPr lang="en-US" dirty="0">
                <a:latin typeface="Centaur" panose="02030504050205020304" pitchFamily="18" charset="0"/>
                <a:ea typeface="Cascadia Code SemiBold" panose="020B0609020000020004" pitchFamily="49" charset="0"/>
                <a:cs typeface="Times New Roman" panose="02020603050405020304" pitchFamily="18" charset="0"/>
              </a:rPr>
              <a:t>Now-a-days there are lots of things to do with finance like storing sales, holding information and finance statement management etc. these all can be done with database systems.</a:t>
            </a:r>
          </a:p>
          <a:p>
            <a:endParaRPr lang="en-US" b="1" dirty="0">
              <a:latin typeface="Centaur" panose="02030504050205020304" pitchFamily="18" charset="0"/>
              <a:ea typeface="Cascadia Code SemiBold" panose="020B0609020000020004" pitchFamily="49" charset="0"/>
              <a:cs typeface="Times New Roman" panose="02020603050405020304" pitchFamily="18" charset="0"/>
            </a:endParaRPr>
          </a:p>
          <a:p>
            <a:r>
              <a:rPr lang="en-US" b="1" dirty="0">
                <a:latin typeface="Centaur" panose="02030504050205020304" pitchFamily="18" charset="0"/>
                <a:ea typeface="Cascadia Code SemiBold" panose="020B0609020000020004" pitchFamily="49" charset="0"/>
                <a:cs typeface="Times New Roman" panose="02020603050405020304" pitchFamily="18" charset="0"/>
              </a:rPr>
              <a:t>Military − </a:t>
            </a:r>
            <a:r>
              <a:rPr lang="en-US" dirty="0">
                <a:latin typeface="Centaur" panose="02030504050205020304" pitchFamily="18" charset="0"/>
                <a:ea typeface="Cascadia Code SemiBold" panose="020B0609020000020004" pitchFamily="49" charset="0"/>
                <a:cs typeface="Times New Roman" panose="02020603050405020304" pitchFamily="18" charset="0"/>
              </a:rPr>
              <a:t>In military areas the DBMS is playing a vital role. Military keeps records of soldiers and it has so many files that should be kept secure and safe. DBMS provides a high security to military information.</a:t>
            </a:r>
          </a:p>
          <a:p>
            <a:endParaRPr lang="en-US" b="1" dirty="0">
              <a:latin typeface="Centaur" panose="02030504050205020304" pitchFamily="18" charset="0"/>
              <a:ea typeface="Cascadia Code SemiBold" panose="020B0609020000020004" pitchFamily="49" charset="0"/>
              <a:cs typeface="Times New Roman" panose="02020603050405020304" pitchFamily="18" charset="0"/>
            </a:endParaRPr>
          </a:p>
          <a:p>
            <a:r>
              <a:rPr lang="en-US" b="1" dirty="0">
                <a:latin typeface="Centaur" panose="02030504050205020304" pitchFamily="18" charset="0"/>
                <a:ea typeface="Cascadia Code SemiBold" panose="020B0609020000020004" pitchFamily="49" charset="0"/>
                <a:cs typeface="Times New Roman" panose="02020603050405020304" pitchFamily="18" charset="0"/>
              </a:rPr>
              <a:t>Online Shopping − </a:t>
            </a:r>
            <a:r>
              <a:rPr lang="en-US" dirty="0">
                <a:latin typeface="Centaur" panose="02030504050205020304" pitchFamily="18" charset="0"/>
                <a:ea typeface="Cascadia Code SemiBold" panose="020B0609020000020004" pitchFamily="49" charset="0"/>
                <a:cs typeface="Times New Roman" panose="02020603050405020304" pitchFamily="18" charset="0"/>
              </a:rPr>
              <a:t>Now-a-days we all do Online shopping without wasting the time by going shopping with the help of DBMS. The products are added and sold only with the help of DBMS like Purchase information, invoice bills and payment.</a:t>
            </a:r>
          </a:p>
        </p:txBody>
      </p:sp>
    </p:spTree>
    <p:extLst>
      <p:ext uri="{BB962C8B-B14F-4D97-AF65-F5344CB8AC3E}">
        <p14:creationId xmlns:p14="http://schemas.microsoft.com/office/powerpoint/2010/main" val="1562487609"/>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4E8B4226-F3E0-4254-9312-33467E4286B7}"/>
              </a:ext>
            </a:extLst>
          </p:cNvPr>
          <p:cNvSpPr txBox="1">
            <a:spLocks/>
          </p:cNvSpPr>
          <p:nvPr/>
        </p:nvSpPr>
        <p:spPr>
          <a:xfrm>
            <a:off x="909646" y="423822"/>
            <a:ext cx="10875953" cy="6208471"/>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b="1" dirty="0">
                <a:latin typeface="Centaur" panose="02030504050205020304" pitchFamily="18" charset="0"/>
                <a:ea typeface="Cascadia Code SemiBold" panose="020B0609020000020004" pitchFamily="49" charset="0"/>
                <a:cs typeface="Times New Roman" panose="02020603050405020304" pitchFamily="18" charset="0"/>
              </a:rPr>
              <a:t>Human Resource Management − </a:t>
            </a:r>
            <a:r>
              <a:rPr lang="en-US" dirty="0">
                <a:latin typeface="Centaur" panose="02030504050205020304" pitchFamily="18" charset="0"/>
                <a:ea typeface="Cascadia Code SemiBold" panose="020B0609020000020004" pitchFamily="49" charset="0"/>
                <a:cs typeface="Times New Roman" panose="02020603050405020304" pitchFamily="18" charset="0"/>
              </a:rPr>
              <a:t>The management keeps records of each employee’s salary, tax and work through DBMS.</a:t>
            </a:r>
          </a:p>
          <a:p>
            <a:endParaRPr lang="en-US" b="1" dirty="0">
              <a:latin typeface="Centaur" panose="02030504050205020304" pitchFamily="18" charset="0"/>
              <a:ea typeface="Cascadia Code SemiBold" panose="020B0609020000020004" pitchFamily="49" charset="0"/>
              <a:cs typeface="Times New Roman" panose="02020603050405020304" pitchFamily="18" charset="0"/>
            </a:endParaRPr>
          </a:p>
          <a:p>
            <a:r>
              <a:rPr lang="en-US" b="1" dirty="0">
                <a:latin typeface="Centaur" panose="02030504050205020304" pitchFamily="18" charset="0"/>
                <a:ea typeface="Cascadia Code SemiBold" panose="020B0609020000020004" pitchFamily="49" charset="0"/>
                <a:cs typeface="Times New Roman" panose="02020603050405020304" pitchFamily="18" charset="0"/>
              </a:rPr>
              <a:t>Manufacturing − </a:t>
            </a:r>
            <a:r>
              <a:rPr lang="en-US" dirty="0">
                <a:latin typeface="Centaur" panose="02030504050205020304" pitchFamily="18" charset="0"/>
                <a:ea typeface="Cascadia Code SemiBold" panose="020B0609020000020004" pitchFamily="49" charset="0"/>
                <a:cs typeface="Times New Roman" panose="02020603050405020304" pitchFamily="18" charset="0"/>
              </a:rPr>
              <a:t>Manufacturing companies make products and sell them on a daily basis. To keep records of all those details DBMS is used.</a:t>
            </a:r>
          </a:p>
          <a:p>
            <a:endParaRPr lang="en-US" b="1" dirty="0">
              <a:latin typeface="Centaur" panose="02030504050205020304" pitchFamily="18" charset="0"/>
              <a:ea typeface="Cascadia Code SemiBold" panose="020B0609020000020004" pitchFamily="49" charset="0"/>
              <a:cs typeface="Times New Roman" panose="02020603050405020304" pitchFamily="18" charset="0"/>
            </a:endParaRPr>
          </a:p>
          <a:p>
            <a:r>
              <a:rPr lang="en-US" b="1" dirty="0">
                <a:latin typeface="Centaur" panose="02030504050205020304" pitchFamily="18" charset="0"/>
                <a:ea typeface="Cascadia Code SemiBold" panose="020B0609020000020004" pitchFamily="49" charset="0"/>
                <a:cs typeface="Times New Roman" panose="02020603050405020304" pitchFamily="18" charset="0"/>
              </a:rPr>
              <a:t>Airline Reservation system − </a:t>
            </a:r>
            <a:r>
              <a:rPr lang="en-US" dirty="0">
                <a:latin typeface="Centaur" panose="02030504050205020304" pitchFamily="18" charset="0"/>
                <a:ea typeface="Cascadia Code SemiBold" panose="020B0609020000020004" pitchFamily="49" charset="0"/>
                <a:cs typeface="Times New Roman" panose="02020603050405020304" pitchFamily="18" charset="0"/>
              </a:rPr>
              <a:t>Just like the railway</a:t>
            </a:r>
          </a:p>
          <a:p>
            <a:pPr marL="0" indent="0">
              <a:buNone/>
            </a:pPr>
            <a:r>
              <a:rPr lang="en-US" dirty="0">
                <a:latin typeface="Centaur" panose="02030504050205020304" pitchFamily="18" charset="0"/>
                <a:ea typeface="Cascadia Code SemiBold" panose="020B0609020000020004" pitchFamily="49" charset="0"/>
                <a:cs typeface="Times New Roman" panose="02020603050405020304" pitchFamily="18" charset="0"/>
              </a:rPr>
              <a:t>      reservation system, airlines also need DBMS to keep</a:t>
            </a:r>
          </a:p>
          <a:p>
            <a:pPr marL="0" indent="0">
              <a:buNone/>
            </a:pPr>
            <a:r>
              <a:rPr lang="en-US" dirty="0">
                <a:latin typeface="Centaur" panose="02030504050205020304" pitchFamily="18" charset="0"/>
                <a:ea typeface="Cascadia Code SemiBold" panose="020B0609020000020004" pitchFamily="49" charset="0"/>
                <a:cs typeface="Times New Roman" panose="02020603050405020304" pitchFamily="18" charset="0"/>
              </a:rPr>
              <a:t>      records of flights arrival, departure and delay status.</a:t>
            </a:r>
          </a:p>
          <a:p>
            <a:pPr marL="0" indent="0">
              <a:buNone/>
            </a:pPr>
            <a:endParaRPr lang="en-US" dirty="0">
              <a:latin typeface="Centaur" panose="02030504050205020304" pitchFamily="18" charset="0"/>
              <a:ea typeface="Cascadia Code SemiBold" panose="020B0609020000020004" pitchFamily="49" charset="0"/>
              <a:cs typeface="Times New Roman" panose="02020603050405020304" pitchFamily="18" charset="0"/>
            </a:endParaRPr>
          </a:p>
          <a:p>
            <a:pPr marL="0" indent="0">
              <a:buNone/>
            </a:pPr>
            <a:endParaRPr lang="en-US" dirty="0">
              <a:latin typeface="Centaur" panose="02030504050205020304" pitchFamily="18" charset="0"/>
              <a:ea typeface="Cascadia Code SemiBold" panose="020B0609020000020004" pitchFamily="49" charset="0"/>
              <a:cs typeface="Times New Roman" panose="02020603050405020304" pitchFamily="18" charset="0"/>
            </a:endParaRPr>
          </a:p>
          <a:p>
            <a:pPr marL="0" indent="0">
              <a:buNone/>
            </a:pPr>
            <a:endParaRPr lang="en-US" dirty="0">
              <a:latin typeface="Centaur" panose="02030504050205020304" pitchFamily="18" charset="0"/>
              <a:ea typeface="Cascadia Code SemiBold" panose="020B0609020000020004" pitchFamily="49" charset="0"/>
              <a:cs typeface="Times New Roman" panose="02020603050405020304" pitchFamily="18" charset="0"/>
            </a:endParaRPr>
          </a:p>
          <a:p>
            <a:pPr marL="0" indent="0">
              <a:buNone/>
            </a:pPr>
            <a:r>
              <a:rPr lang="en-US" dirty="0">
                <a:latin typeface="Centaur" panose="02030504050205020304" pitchFamily="18" charset="0"/>
                <a:ea typeface="Cascadia Code SemiBold" panose="020B0609020000020004" pitchFamily="49" charset="0"/>
                <a:cs typeface="Times New Roman" panose="02020603050405020304" pitchFamily="18" charset="0"/>
              </a:rPr>
              <a:t>There are more sectors in daily life where DBMS is being </a:t>
            </a:r>
          </a:p>
          <a:p>
            <a:pPr marL="0" indent="0">
              <a:buNone/>
            </a:pPr>
            <a:r>
              <a:rPr lang="en-US" dirty="0">
                <a:latin typeface="Centaur" panose="02030504050205020304" pitchFamily="18" charset="0"/>
                <a:ea typeface="Cascadia Code SemiBold" panose="020B0609020000020004" pitchFamily="49" charset="0"/>
                <a:cs typeface="Times New Roman" panose="02020603050405020304" pitchFamily="18" charset="0"/>
              </a:rPr>
              <a:t>used. To introduce all of them isn’t possible in</a:t>
            </a:r>
          </a:p>
          <a:p>
            <a:pPr marL="0" indent="0">
              <a:buNone/>
            </a:pPr>
            <a:r>
              <a:rPr lang="en-US" dirty="0">
                <a:latin typeface="Centaur" panose="02030504050205020304" pitchFamily="18" charset="0"/>
                <a:ea typeface="Cascadia Code SemiBold" panose="020B0609020000020004" pitchFamily="49" charset="0"/>
                <a:cs typeface="Times New Roman" panose="02020603050405020304" pitchFamily="18" charset="0"/>
              </a:rPr>
              <a:t>this presentation.</a:t>
            </a:r>
          </a:p>
        </p:txBody>
      </p:sp>
      <p:pic>
        <p:nvPicPr>
          <p:cNvPr id="18" name="Picture 17">
            <a:extLst>
              <a:ext uri="{FF2B5EF4-FFF2-40B4-BE49-F238E27FC236}">
                <a16:creationId xmlns:a16="http://schemas.microsoft.com/office/drawing/2014/main" id="{1369ADA3-4700-4901-ACF7-092C4A157EDD}"/>
              </a:ext>
            </a:extLst>
          </p:cNvPr>
          <p:cNvPicPr>
            <a:picLocks noChangeAspect="1"/>
          </p:cNvPicPr>
          <p:nvPr/>
        </p:nvPicPr>
        <p:blipFill>
          <a:blip r:embed="rId2"/>
          <a:stretch>
            <a:fillRect/>
          </a:stretch>
        </p:blipFill>
        <p:spPr>
          <a:xfrm>
            <a:off x="6096000" y="2210764"/>
            <a:ext cx="6139494" cy="410901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59852405"/>
      </p:ext>
    </p:extLst>
  </p:cSld>
  <p:clrMapOvr>
    <a:masterClrMapping/>
  </p:clrMapOvr>
  <p:transition spd="slow">
    <p:cover dir="r"/>
  </p:transition>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{82CD9E86-8B3E-4DED-8733-140361A95F14}tf10001105</Template>
  <TotalTime>163</TotalTime>
  <Words>1724</Words>
  <Application>Microsoft Office PowerPoint</Application>
  <PresentationFormat>Widescreen</PresentationFormat>
  <Paragraphs>117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Calisto MT</vt:lpstr>
      <vt:lpstr>Centaur</vt:lpstr>
      <vt:lpstr>Franklin Gothic Book</vt:lpstr>
      <vt:lpstr>Monument Extended</vt:lpstr>
      <vt:lpstr>Rockwell Extra Bold</vt:lpstr>
      <vt:lpstr>Wingdings</vt:lpstr>
      <vt:lpstr>Crop</vt:lpstr>
      <vt:lpstr>Database Application and It’s Security </vt:lpstr>
      <vt:lpstr>PowerPoint Presentation</vt:lpstr>
      <vt:lpstr>PowerPoint Presentation</vt:lpstr>
      <vt:lpstr>What is database</vt:lpstr>
      <vt:lpstr>Database applications</vt:lpstr>
      <vt:lpstr>PowerPoint Presentation</vt:lpstr>
      <vt:lpstr>PowerPoint Presentation</vt:lpstr>
      <vt:lpstr>PowerPoint Presentation</vt:lpstr>
      <vt:lpstr>PowerPoint Presentation</vt:lpstr>
      <vt:lpstr>Database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Application and It’s Security </dc:title>
  <dc:creator>Kabbo UwU</dc:creator>
  <cp:lastModifiedBy>Kabbo UwU</cp:lastModifiedBy>
  <cp:revision>22</cp:revision>
  <dcterms:created xsi:type="dcterms:W3CDTF">2021-11-07T15:07:58Z</dcterms:created>
  <dcterms:modified xsi:type="dcterms:W3CDTF">2021-11-07T17:51:25Z</dcterms:modified>
</cp:coreProperties>
</file>