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1"/>
  </p:notesMasterIdLst>
  <p:sldIdLst>
    <p:sldId id="256" r:id="rId2"/>
    <p:sldId id="289" r:id="rId3"/>
    <p:sldId id="258" r:id="rId4"/>
    <p:sldId id="259" r:id="rId5"/>
    <p:sldId id="296" r:id="rId6"/>
    <p:sldId id="295" r:id="rId7"/>
    <p:sldId id="290" r:id="rId8"/>
    <p:sldId id="261" r:id="rId9"/>
    <p:sldId id="291" r:id="rId10"/>
    <p:sldId id="298" r:id="rId11"/>
    <p:sldId id="292" r:id="rId12"/>
    <p:sldId id="264" r:id="rId13"/>
    <p:sldId id="302" r:id="rId14"/>
    <p:sldId id="303" r:id="rId15"/>
    <p:sldId id="293" r:id="rId16"/>
    <p:sldId id="304" r:id="rId17"/>
    <p:sldId id="294" r:id="rId18"/>
    <p:sldId id="305" r:id="rId19"/>
    <p:sldId id="268" r:id="rId20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2"/>
    </p:embeddedFont>
    <p:embeddedFont>
      <p:font typeface="Bebas Neue" panose="020B060402020202020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Playfair Display ExtraBold" panose="020B0604020202020204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295"/>
    <a:srgbClr val="E7C22C"/>
    <a:srgbClr val="37037E"/>
    <a:srgbClr val="EB8328"/>
    <a:srgbClr val="27297D"/>
    <a:srgbClr val="5B2848"/>
    <a:srgbClr val="EBEABC"/>
    <a:srgbClr val="DE923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51479-6CD5-46CB-A9CC-0AAA111CF944}">
  <a:tblStyle styleId="{EBA51479-6CD5-46CB-A9CC-0AAA111CF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5167" autoAdjust="0"/>
  </p:normalViewPr>
  <p:slideViewPr>
    <p:cSldViewPr snapToGrid="0">
      <p:cViewPr>
        <p:scale>
          <a:sx n="75" d="100"/>
          <a:sy n="75" d="100"/>
        </p:scale>
        <p:origin x="1281" y="6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8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4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201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0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717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3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2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8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2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79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0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on</a:t>
            </a:r>
            <a:br>
              <a:rPr lang="en-GB" dirty="0"/>
            </a:br>
            <a:r>
              <a:rPr lang="en-GB" dirty="0"/>
              <a:t>Lexical Analyzer</a:t>
            </a:r>
            <a:endParaRPr dirty="0"/>
          </a:p>
        </p:txBody>
      </p: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977944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187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Avoid </a:t>
            </a:r>
            <a:r>
              <a:rPr lang="en-GB" sz="1800" b="1" dirty="0">
                <a:uFill>
                  <a:noFill/>
                </a:uFill>
              </a:rPr>
              <a:t>manual</a:t>
            </a:r>
            <a:r>
              <a:rPr lang="en-GB" sz="1800" dirty="0">
                <a:uFill>
                  <a:noFill/>
                </a:uFill>
              </a:rPr>
              <a:t> works and </a:t>
            </a:r>
            <a:r>
              <a:rPr lang="en-GB" sz="1800" b="1" dirty="0">
                <a:uFill>
                  <a:noFill/>
                </a:uFill>
              </a:rPr>
              <a:t>repetitive</a:t>
            </a:r>
            <a:r>
              <a:rPr lang="en-GB" sz="1800" dirty="0">
                <a:uFill>
                  <a:noFill/>
                </a:uFill>
              </a:rPr>
              <a:t> tasks</a:t>
            </a:r>
            <a:r>
              <a:rPr lang="en-GB" sz="1800" b="1" dirty="0">
                <a:uFill>
                  <a:noFill/>
                </a:uFill>
              </a:rPr>
              <a:t>.</a:t>
            </a:r>
          </a:p>
          <a:p>
            <a:pPr marL="38100" indent="0">
              <a:spcBef>
                <a:spcPts val="300"/>
              </a:spcBef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Create a system for detecting </a:t>
            </a:r>
            <a:r>
              <a:rPr lang="en-GB" sz="1800" b="1" dirty="0">
                <a:uFill>
                  <a:noFill/>
                </a:uFill>
              </a:rPr>
              <a:t>errors</a:t>
            </a:r>
            <a:r>
              <a:rPr lang="en-GB" sz="1800" dirty="0">
                <a:uFill>
                  <a:noFill/>
                </a:uFill>
              </a:rPr>
              <a:t> from the syntax of the code.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Understand sentence </a:t>
            </a:r>
            <a:r>
              <a:rPr lang="en-GB" sz="1800" b="1" dirty="0">
                <a:uFill>
                  <a:noFill/>
                </a:uFill>
              </a:rPr>
              <a:t>tokenization.</a:t>
            </a: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1914519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2540151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7581;p53">
            <a:extLst>
              <a:ext uri="{FF2B5EF4-FFF2-40B4-BE49-F238E27FC236}">
                <a16:creationId xmlns:a16="http://schemas.microsoft.com/office/drawing/2014/main" id="{123A8331-1EE2-40CA-B805-9916FABBA28C}"/>
              </a:ext>
            </a:extLst>
          </p:cNvPr>
          <p:cNvGrpSpPr/>
          <p:nvPr/>
        </p:nvGrpSpPr>
        <p:grpSpPr>
          <a:xfrm>
            <a:off x="6055318" y="2733049"/>
            <a:ext cx="2058281" cy="2028011"/>
            <a:chOff x="-4111597" y="3253275"/>
            <a:chExt cx="285597" cy="281397"/>
          </a:xfrm>
        </p:grpSpPr>
        <p:sp>
          <p:nvSpPr>
            <p:cNvPr id="16" name="Google Shape;7582;p53">
              <a:extLst>
                <a:ext uri="{FF2B5EF4-FFF2-40B4-BE49-F238E27FC236}">
                  <a16:creationId xmlns:a16="http://schemas.microsoft.com/office/drawing/2014/main" id="{0614DF98-71D7-4B36-A90C-9F3200D4EEC8}"/>
                </a:ext>
              </a:extLst>
            </p:cNvPr>
            <p:cNvSpPr/>
            <p:nvPr/>
          </p:nvSpPr>
          <p:spPr>
            <a:xfrm>
              <a:off x="-4111597" y="3277872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83;p53">
              <a:extLst>
                <a:ext uri="{FF2B5EF4-FFF2-40B4-BE49-F238E27FC236}">
                  <a16:creationId xmlns:a16="http://schemas.microsoft.com/office/drawing/2014/main" id="{4C057A93-A261-4233-BE2B-10253C33DB8E}"/>
                </a:ext>
              </a:extLst>
            </p:cNvPr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42C53C-E588-453B-96A1-BC7CABC96BF3}"/>
              </a:ext>
            </a:extLst>
          </p:cNvPr>
          <p:cNvSpPr/>
          <p:nvPr/>
        </p:nvSpPr>
        <p:spPr>
          <a:xfrm>
            <a:off x="233449" y="1458198"/>
            <a:ext cx="6373592" cy="2573629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76BC41-8390-4A91-A6C1-3C1CE5D06295}"/>
              </a:ext>
            </a:extLst>
          </p:cNvPr>
          <p:cNvSpPr/>
          <p:nvPr/>
        </p:nvSpPr>
        <p:spPr>
          <a:xfrm>
            <a:off x="233449" y="2083830"/>
            <a:ext cx="6373592" cy="2295691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7088E7-7802-4D06-9D46-533903089DC7}"/>
              </a:ext>
            </a:extLst>
          </p:cNvPr>
          <p:cNvSpPr/>
          <p:nvPr/>
        </p:nvSpPr>
        <p:spPr>
          <a:xfrm>
            <a:off x="317254" y="2571751"/>
            <a:ext cx="6486155" cy="2126724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170777" y="3110398"/>
            <a:ext cx="28024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2817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9F01AAE-8C00-43F5-A7C8-EDD202C17E6A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595806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7434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 dirty="0"/>
          </a:p>
        </p:txBody>
      </p:sp>
      <p:sp>
        <p:nvSpPr>
          <p:cNvPr id="428" name="Google Shape;428;p30"/>
          <p:cNvSpPr txBox="1"/>
          <p:nvPr/>
        </p:nvSpPr>
        <p:spPr>
          <a:xfrm flipH="1">
            <a:off x="573353" y="144495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 flipH="1">
            <a:off x="573354" y="26782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Conversion from non-deterministic to 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 flipH="1">
            <a:off x="573354" y="2423693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 to DFA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 flipH="1">
            <a:off x="573355" y="169948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NFA stands for non-deterministic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6162953" y="1444968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 flipH="1">
            <a:off x="6162955" y="169949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DFA stands for 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 flipH="1">
            <a:off x="6148554" y="2423693"/>
            <a:ext cx="273235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 with Epsilon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 flipH="1">
            <a:off x="6148553" y="2678224"/>
            <a:ext cx="215759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Non-deterministic finite automata with epsilon (</a:t>
            </a:r>
            <a:r>
              <a:rPr lang="el-G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ε</a:t>
            </a: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7" name="Google Shape;437;p30"/>
          <p:cNvGrpSpPr/>
          <p:nvPr/>
        </p:nvGrpSpPr>
        <p:grpSpPr>
          <a:xfrm>
            <a:off x="3836232" y="3057029"/>
            <a:ext cx="1201462" cy="1201462"/>
            <a:chOff x="3898411" y="1995974"/>
            <a:chExt cx="1347232" cy="1347232"/>
          </a:xfrm>
        </p:grpSpPr>
        <p:grpSp>
          <p:nvGrpSpPr>
            <p:cNvPr id="438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439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3829050" y="2270256"/>
            <a:ext cx="1215827" cy="1215827"/>
            <a:chOff x="3890328" y="1987874"/>
            <a:chExt cx="1363340" cy="1363340"/>
          </a:xfrm>
        </p:grpSpPr>
        <p:grpSp>
          <p:nvGrpSpPr>
            <p:cNvPr id="443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4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0"/>
          <p:cNvGrpSpPr/>
          <p:nvPr/>
        </p:nvGrpSpPr>
        <p:grpSpPr>
          <a:xfrm>
            <a:off x="3829050" y="1490706"/>
            <a:ext cx="1215827" cy="1215827"/>
            <a:chOff x="3890328" y="1987874"/>
            <a:chExt cx="1363340" cy="1363340"/>
          </a:xfrm>
        </p:grpSpPr>
        <p:grpSp>
          <p:nvGrpSpPr>
            <p:cNvPr id="448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9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3829050" y="711156"/>
            <a:ext cx="1215827" cy="1215827"/>
            <a:chOff x="3890328" y="1987874"/>
            <a:chExt cx="1363340" cy="1363340"/>
          </a:xfrm>
        </p:grpSpPr>
        <p:grpSp>
          <p:nvGrpSpPr>
            <p:cNvPr id="453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54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7" name="Google Shape;457;p30"/>
          <p:cNvCxnSpPr>
            <a:cxnSpLocks/>
            <a:endCxn id="456" idx="6"/>
          </p:cNvCxnSpPr>
          <p:nvPr/>
        </p:nvCxnSpPr>
        <p:spPr>
          <a:xfrm flipH="1">
            <a:off x="4737678" y="1319069"/>
            <a:ext cx="820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cxnSpLocks/>
            <a:stCxn id="451" idx="2"/>
          </p:cNvCxnSpPr>
          <p:nvPr/>
        </p:nvCxnSpPr>
        <p:spPr>
          <a:xfrm flipH="1">
            <a:off x="3321903" y="2098619"/>
            <a:ext cx="8143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cxnSpLocks/>
            <a:stCxn id="446" idx="6"/>
          </p:cNvCxnSpPr>
          <p:nvPr/>
        </p:nvCxnSpPr>
        <p:spPr>
          <a:xfrm>
            <a:off x="4737678" y="2878169"/>
            <a:ext cx="820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cxnSpLocks/>
            <a:stCxn id="441" idx="2"/>
          </p:cNvCxnSpPr>
          <p:nvPr/>
        </p:nvCxnSpPr>
        <p:spPr>
          <a:xfrm flipH="1">
            <a:off x="3321903" y="3657719"/>
            <a:ext cx="81431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>
            <a:cxnSpLocks/>
            <a:endCxn id="433" idx="3"/>
          </p:cNvCxnSpPr>
          <p:nvPr/>
        </p:nvCxnSpPr>
        <p:spPr>
          <a:xfrm>
            <a:off x="5557728" y="1319069"/>
            <a:ext cx="605100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" name="Google Shape;466;p30"/>
          <p:cNvCxnSpPr>
            <a:cxnSpLocks/>
            <a:endCxn id="431" idx="1"/>
          </p:cNvCxnSpPr>
          <p:nvPr/>
        </p:nvCxnSpPr>
        <p:spPr>
          <a:xfrm rot="10800000">
            <a:off x="2716503" y="1985519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7" name="Google Shape;467;p30"/>
          <p:cNvCxnSpPr>
            <a:cxnSpLocks/>
            <a:endCxn id="435" idx="3"/>
          </p:cNvCxnSpPr>
          <p:nvPr/>
        </p:nvCxnSpPr>
        <p:spPr>
          <a:xfrm>
            <a:off x="5557728" y="2878169"/>
            <a:ext cx="590825" cy="859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8" name="Google Shape;468;p30"/>
          <p:cNvCxnSpPr>
            <a:cxnSpLocks/>
          </p:cNvCxnSpPr>
          <p:nvPr/>
        </p:nvCxnSpPr>
        <p:spPr>
          <a:xfrm rot="10800000">
            <a:off x="2725655" y="2964114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069613" y="11053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069613" y="187481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069613" y="26530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069613" y="343391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437;p30">
            <a:extLst>
              <a:ext uri="{FF2B5EF4-FFF2-40B4-BE49-F238E27FC236}">
                <a16:creationId xmlns:a16="http://schemas.microsoft.com/office/drawing/2014/main" id="{C6392682-1603-410D-A455-B33056A43EB7}"/>
              </a:ext>
            </a:extLst>
          </p:cNvPr>
          <p:cNvGrpSpPr/>
          <p:nvPr/>
        </p:nvGrpSpPr>
        <p:grpSpPr>
          <a:xfrm>
            <a:off x="3850675" y="3884575"/>
            <a:ext cx="1201462" cy="1201462"/>
            <a:chOff x="3898411" y="1995974"/>
            <a:chExt cx="1347232" cy="1347232"/>
          </a:xfrm>
        </p:grpSpPr>
        <p:grpSp>
          <p:nvGrpSpPr>
            <p:cNvPr id="114" name="Google Shape;438;p30">
              <a:extLst>
                <a:ext uri="{FF2B5EF4-FFF2-40B4-BE49-F238E27FC236}">
                  <a16:creationId xmlns:a16="http://schemas.microsoft.com/office/drawing/2014/main" id="{EB849620-678D-4273-AFC0-B74934329090}"/>
                </a:ext>
              </a:extLst>
            </p:cNvPr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116" name="Google Shape;439;p30">
                <a:extLst>
                  <a:ext uri="{FF2B5EF4-FFF2-40B4-BE49-F238E27FC236}">
                    <a16:creationId xmlns:a16="http://schemas.microsoft.com/office/drawing/2014/main" id="{0D703747-27FE-4B24-8A0F-E73157A3934F}"/>
                  </a:ext>
                </a:extLst>
              </p:cNvPr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40;p30">
                <a:extLst>
                  <a:ext uri="{FF2B5EF4-FFF2-40B4-BE49-F238E27FC236}">
                    <a16:creationId xmlns:a16="http://schemas.microsoft.com/office/drawing/2014/main" id="{36CA7D94-AC12-41B2-82EE-D4E4BE629DF5}"/>
                  </a:ext>
                </a:extLst>
              </p:cNvPr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441;p30">
              <a:extLst>
                <a:ext uri="{FF2B5EF4-FFF2-40B4-BE49-F238E27FC236}">
                  <a16:creationId xmlns:a16="http://schemas.microsoft.com/office/drawing/2014/main" id="{B70ED65D-09B7-4E90-B101-B05421F5C67B}"/>
                </a:ext>
              </a:extLst>
            </p:cNvPr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463;p30">
            <a:extLst>
              <a:ext uri="{FF2B5EF4-FFF2-40B4-BE49-F238E27FC236}">
                <a16:creationId xmlns:a16="http://schemas.microsoft.com/office/drawing/2014/main" id="{0DAC43A3-9DD2-4072-BC9D-8799ED1EA4A0}"/>
              </a:ext>
            </a:extLst>
          </p:cNvPr>
          <p:cNvCxnSpPr>
            <a:cxnSpLocks/>
          </p:cNvCxnSpPr>
          <p:nvPr/>
        </p:nvCxnSpPr>
        <p:spPr>
          <a:xfrm flipH="1">
            <a:off x="4737652" y="4473725"/>
            <a:ext cx="81431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472;p30">
            <a:extLst>
              <a:ext uri="{FF2B5EF4-FFF2-40B4-BE49-F238E27FC236}">
                <a16:creationId xmlns:a16="http://schemas.microsoft.com/office/drawing/2014/main" id="{B8BCCE7E-8F88-4064-8DA8-FDA2D21EBCB6}"/>
              </a:ext>
            </a:extLst>
          </p:cNvPr>
          <p:cNvSpPr txBox="1">
            <a:spLocks/>
          </p:cNvSpPr>
          <p:nvPr/>
        </p:nvSpPr>
        <p:spPr>
          <a:xfrm>
            <a:off x="4084056" y="426146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05</a:t>
            </a:r>
          </a:p>
        </p:txBody>
      </p:sp>
      <p:cxnSp>
        <p:nvCxnSpPr>
          <p:cNvPr id="125" name="Google Shape;468;p30">
            <a:extLst>
              <a:ext uri="{FF2B5EF4-FFF2-40B4-BE49-F238E27FC236}">
                <a16:creationId xmlns:a16="http://schemas.microsoft.com/office/drawing/2014/main" id="{09D46EB2-73DB-4E1E-BE92-391ED719DC20}"/>
              </a:ext>
            </a:extLst>
          </p:cNvPr>
          <p:cNvCxnSpPr>
            <a:cxnSpLocks/>
          </p:cNvCxnSpPr>
          <p:nvPr/>
        </p:nvCxnSpPr>
        <p:spPr>
          <a:xfrm flipV="1">
            <a:off x="5551971" y="3958434"/>
            <a:ext cx="605400" cy="5152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434;p30">
            <a:extLst>
              <a:ext uri="{FF2B5EF4-FFF2-40B4-BE49-F238E27FC236}">
                <a16:creationId xmlns:a16="http://schemas.microsoft.com/office/drawing/2014/main" id="{AAE0943F-A700-4089-9649-AE635F0F9E25}"/>
              </a:ext>
            </a:extLst>
          </p:cNvPr>
          <p:cNvSpPr txBox="1"/>
          <p:nvPr/>
        </p:nvSpPr>
        <p:spPr>
          <a:xfrm flipH="1">
            <a:off x="6148428" y="3449969"/>
            <a:ext cx="251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Regular Expression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1" name="Google Shape;435;p30">
            <a:extLst>
              <a:ext uri="{FF2B5EF4-FFF2-40B4-BE49-F238E27FC236}">
                <a16:creationId xmlns:a16="http://schemas.microsoft.com/office/drawing/2014/main" id="{B85FFC47-B2C9-459D-8578-FE2CF121ACDC}"/>
              </a:ext>
            </a:extLst>
          </p:cNvPr>
          <p:cNvSpPr txBox="1"/>
          <p:nvPr/>
        </p:nvSpPr>
        <p:spPr>
          <a:xfrm flipH="1">
            <a:off x="6148428" y="3704499"/>
            <a:ext cx="2415542" cy="76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regular expression is a sequence of characters that specifies a search pattern in text.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9F01AAE-8C00-43F5-A7C8-EDD202C17E6A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595806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7434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 dirty="0"/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1FC68A-B604-474D-B621-B6513759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76" t="6888" r="57424" b="76591"/>
          <a:stretch/>
        </p:blipFill>
        <p:spPr>
          <a:xfrm>
            <a:off x="1975450" y="4028338"/>
            <a:ext cx="3565449" cy="790303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6079F-4DFE-429D-9BA9-4B45F979EC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078"/>
          <a:stretch/>
        </p:blipFill>
        <p:spPr>
          <a:xfrm>
            <a:off x="864397" y="1572831"/>
            <a:ext cx="6374674" cy="1997837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59" name="Google Shape;434;p30">
            <a:extLst>
              <a:ext uri="{FF2B5EF4-FFF2-40B4-BE49-F238E27FC236}">
                <a16:creationId xmlns:a16="http://schemas.microsoft.com/office/drawing/2014/main" id="{40C64D72-5C04-4FBD-872F-65785FE92471}"/>
              </a:ext>
            </a:extLst>
          </p:cNvPr>
          <p:cNvSpPr txBox="1"/>
          <p:nvPr/>
        </p:nvSpPr>
        <p:spPr>
          <a:xfrm flipH="1">
            <a:off x="719998" y="1116815"/>
            <a:ext cx="95204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Input: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60" name="Google Shape;434;p30">
            <a:extLst>
              <a:ext uri="{FF2B5EF4-FFF2-40B4-BE49-F238E27FC236}">
                <a16:creationId xmlns:a16="http://schemas.microsoft.com/office/drawing/2014/main" id="{C2473100-8E3A-42B4-AE2F-A1AF948B7240}"/>
              </a:ext>
            </a:extLst>
          </p:cNvPr>
          <p:cNvSpPr txBox="1"/>
          <p:nvPr/>
        </p:nvSpPr>
        <p:spPr>
          <a:xfrm flipH="1">
            <a:off x="792552" y="4231040"/>
            <a:ext cx="103624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Result: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5551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9F01AAE-8C00-43F5-A7C8-EDD202C17E6A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595806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7434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 dirty="0"/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1FC68A-B604-474D-B621-B6513759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54" t="7015" r="49558" b="73437"/>
          <a:stretch/>
        </p:blipFill>
        <p:spPr>
          <a:xfrm>
            <a:off x="1975450" y="4028338"/>
            <a:ext cx="3565449" cy="790303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6079F-4DFE-429D-9BA9-4B45F979EC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448" t="419" b="419"/>
          <a:stretch/>
        </p:blipFill>
        <p:spPr>
          <a:xfrm>
            <a:off x="881743" y="1560374"/>
            <a:ext cx="6154854" cy="1997837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59" name="Google Shape;434;p30">
            <a:extLst>
              <a:ext uri="{FF2B5EF4-FFF2-40B4-BE49-F238E27FC236}">
                <a16:creationId xmlns:a16="http://schemas.microsoft.com/office/drawing/2014/main" id="{40C64D72-5C04-4FBD-872F-65785FE92471}"/>
              </a:ext>
            </a:extLst>
          </p:cNvPr>
          <p:cNvSpPr txBox="1"/>
          <p:nvPr/>
        </p:nvSpPr>
        <p:spPr>
          <a:xfrm flipH="1">
            <a:off x="719998" y="1116815"/>
            <a:ext cx="95204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Input: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60" name="Google Shape;434;p30">
            <a:extLst>
              <a:ext uri="{FF2B5EF4-FFF2-40B4-BE49-F238E27FC236}">
                <a16:creationId xmlns:a16="http://schemas.microsoft.com/office/drawing/2014/main" id="{C2473100-8E3A-42B4-AE2F-A1AF948B7240}"/>
              </a:ext>
            </a:extLst>
          </p:cNvPr>
          <p:cNvSpPr txBox="1"/>
          <p:nvPr/>
        </p:nvSpPr>
        <p:spPr>
          <a:xfrm flipH="1">
            <a:off x="792552" y="4231040"/>
            <a:ext cx="103624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Result: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986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783916" y="3110398"/>
            <a:ext cx="35761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3839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211442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89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599" y="1110504"/>
            <a:ext cx="7933433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Lexical Analyzer </a:t>
            </a:r>
            <a:r>
              <a:rPr lang="en-GB" sz="1800" dirty="0">
                <a:uFill>
                  <a:noFill/>
                </a:uFill>
              </a:rPr>
              <a:t>is a checker that </a:t>
            </a:r>
            <a:r>
              <a:rPr lang="en-GB" sz="1800" b="1" dirty="0">
                <a:uFill>
                  <a:noFill/>
                </a:uFill>
              </a:rPr>
              <a:t>analyze</a:t>
            </a:r>
            <a:r>
              <a:rPr lang="en-GB" sz="1800" dirty="0">
                <a:uFill>
                  <a:noFill/>
                </a:uFill>
              </a:rPr>
              <a:t> the code written in one programming language to another.</a:t>
            </a:r>
          </a:p>
          <a:p>
            <a:pPr marL="38100" indent="0">
              <a:spcBef>
                <a:spcPts val="300"/>
              </a:spcBef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Symbol Table </a:t>
            </a:r>
            <a:r>
              <a:rPr lang="en-GB" sz="1800" dirty="0">
                <a:uFill>
                  <a:noFill/>
                </a:uFill>
              </a:rPr>
              <a:t>is a data structure that the compiler generates and maintains to keep track of the </a:t>
            </a:r>
            <a:r>
              <a:rPr lang="en-GB" sz="1800" b="1" dirty="0">
                <a:uFill>
                  <a:noFill/>
                </a:uFill>
              </a:rPr>
              <a:t>semantics</a:t>
            </a:r>
            <a:r>
              <a:rPr lang="en-GB" sz="1800" dirty="0">
                <a:uFill>
                  <a:noFill/>
                </a:uFill>
              </a:rPr>
              <a:t> of variables.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Error Handling</a:t>
            </a:r>
            <a:r>
              <a:rPr lang="en-GB" sz="1800" dirty="0">
                <a:uFill>
                  <a:noFill/>
                </a:uFill>
              </a:rPr>
              <a:t> routine detects </a:t>
            </a:r>
            <a:r>
              <a:rPr lang="en-GB" sz="1800" b="1" dirty="0">
                <a:uFill>
                  <a:noFill/>
                </a:uFill>
              </a:rPr>
              <a:t>errors</a:t>
            </a:r>
            <a:r>
              <a:rPr lang="en-GB" sz="1800" dirty="0">
                <a:uFill>
                  <a:noFill/>
                </a:uFill>
              </a:rPr>
              <a:t>, reports them to the user, and follows some recovery plan to </a:t>
            </a:r>
            <a:r>
              <a:rPr lang="en-GB" sz="1800" b="1" dirty="0">
                <a:uFill>
                  <a:noFill/>
                </a:uFill>
              </a:rPr>
              <a:t>handle</a:t>
            </a:r>
            <a:r>
              <a:rPr lang="en-GB" sz="1800" dirty="0">
                <a:uFill>
                  <a:noFill/>
                </a:uFill>
              </a:rPr>
              <a:t> the errors.</a:t>
            </a:r>
            <a:endParaRPr lang="en-GB" sz="15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5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307415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402;p29">
            <a:extLst>
              <a:ext uri="{FF2B5EF4-FFF2-40B4-BE49-F238E27FC236}">
                <a16:creationId xmlns:a16="http://schemas.microsoft.com/office/drawing/2014/main" id="{DCEC6522-6949-4A42-B6C8-F4BD414FC8B2}"/>
              </a:ext>
            </a:extLst>
          </p:cNvPr>
          <p:cNvGrpSpPr/>
          <p:nvPr/>
        </p:nvGrpSpPr>
        <p:grpSpPr>
          <a:xfrm rot="20241103">
            <a:off x="6942188" y="3122585"/>
            <a:ext cx="3151531" cy="3151531"/>
            <a:chOff x="269239" y="624399"/>
            <a:chExt cx="2386800" cy="2386800"/>
          </a:xfrm>
        </p:grpSpPr>
        <p:sp>
          <p:nvSpPr>
            <p:cNvPr id="16" name="Google Shape;403;p29">
              <a:extLst>
                <a:ext uri="{FF2B5EF4-FFF2-40B4-BE49-F238E27FC236}">
                  <a16:creationId xmlns:a16="http://schemas.microsoft.com/office/drawing/2014/main" id="{C4C7088C-584C-4C49-AA23-E273BFCF1EAF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4;p29">
              <a:extLst>
                <a:ext uri="{FF2B5EF4-FFF2-40B4-BE49-F238E27FC236}">
                  <a16:creationId xmlns:a16="http://schemas.microsoft.com/office/drawing/2014/main" id="{66632EB2-3D24-4F5B-8DC4-F3F491254FD7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05;p29">
            <a:extLst>
              <a:ext uri="{FF2B5EF4-FFF2-40B4-BE49-F238E27FC236}">
                <a16:creationId xmlns:a16="http://schemas.microsoft.com/office/drawing/2014/main" id="{280A0A81-1D84-4573-893F-5FCF90B2E029}"/>
              </a:ext>
            </a:extLst>
          </p:cNvPr>
          <p:cNvSpPr/>
          <p:nvPr/>
        </p:nvSpPr>
        <p:spPr>
          <a:xfrm rot="4041103">
            <a:off x="7572435" y="3752874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7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976010" y="3110398"/>
            <a:ext cx="31919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460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827818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982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 err="1">
                <a:uFill>
                  <a:noFill/>
                </a:uFill>
              </a:rPr>
              <a:t>Aho</a:t>
            </a:r>
            <a:r>
              <a:rPr lang="en-GB" sz="1800" dirty="0">
                <a:uFill>
                  <a:noFill/>
                </a:uFill>
              </a:rPr>
              <a:t>, A. V., S. C. Johnson, and J. D. Ullman, “Deterministic parsing of ambiguous grammars,” Comm. ACM 18:8 (Aug., 1975), pp. 441-452.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 Birman, A. and J. D. Ullman, ”Parsing algorithms with backtrack, “Information and Control 23:l (1973), pp. 1-34.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Cantor, D. C., “On the ambiguity problem of Backus systems,” J. ACM 9:4 (1962), pp. 477-479.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Chomsky, N., “Three models for the description of language,” IRE Trans. On Information Theory IT-2:3 (1956), pp. 113-124.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307415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07B36159-B8F9-499D-BB00-62750C504BB8}"/>
              </a:ext>
            </a:extLst>
          </p:cNvPr>
          <p:cNvSpPr/>
          <p:nvPr/>
        </p:nvSpPr>
        <p:spPr>
          <a:xfrm>
            <a:off x="792552" y="4058418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80;p36">
            <a:extLst>
              <a:ext uri="{FF2B5EF4-FFF2-40B4-BE49-F238E27FC236}">
                <a16:creationId xmlns:a16="http://schemas.microsoft.com/office/drawing/2014/main" id="{71858299-9F6F-498F-AE4A-54471606A3F9}"/>
              </a:ext>
            </a:extLst>
          </p:cNvPr>
          <p:cNvSpPr txBox="1">
            <a:spLocks/>
          </p:cNvSpPr>
          <p:nvPr/>
        </p:nvSpPr>
        <p:spPr>
          <a:xfrm>
            <a:off x="8051832" y="4419526"/>
            <a:ext cx="7731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0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5482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/>
          <p:nvPr/>
        </p:nvSpPr>
        <p:spPr>
          <a:xfrm>
            <a:off x="2176485" y="2152885"/>
            <a:ext cx="1178100" cy="117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xfrm>
            <a:off x="2221329" y="1497269"/>
            <a:ext cx="474618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1"/>
          </p:nvPr>
        </p:nvSpPr>
        <p:spPr>
          <a:xfrm>
            <a:off x="2347950" y="2560639"/>
            <a:ext cx="4448100" cy="362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Do you have any questions?</a:t>
            </a:r>
          </a:p>
        </p:txBody>
      </p:sp>
      <p:grpSp>
        <p:nvGrpSpPr>
          <p:cNvPr id="609" name="Google Shape;609;p34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610" name="Google Shape;610;p3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AF4E18-2585-4904-AD25-AB1DAA83775F}"/>
              </a:ext>
            </a:extLst>
          </p:cNvPr>
          <p:cNvSpPr/>
          <p:nvPr/>
        </p:nvSpPr>
        <p:spPr>
          <a:xfrm>
            <a:off x="1979525" y="3496826"/>
            <a:ext cx="5261963" cy="90435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BB9E82-2C0B-48C9-8A0B-F2F301621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5517" y="939154"/>
            <a:ext cx="2430930" cy="3122947"/>
          </a:xfrm>
          <a:prstGeom prst="rect">
            <a:avLst/>
          </a:prstGeom>
          <a:ln>
            <a:noFill/>
          </a:ln>
        </p:spPr>
      </p:pic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590726" y="1891547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T.M. Amir-Ul-Haque Bhuiyan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dirty="0"/>
              <a:t>Assistant Professor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Department of Computer Science &amp; Engineering, </a:t>
            </a:r>
            <a:r>
              <a:rPr lang="en-GB" sz="1400" b="1" dirty="0"/>
              <a:t>BUBT</a:t>
            </a:r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2"/>
          </p:nvPr>
        </p:nvSpPr>
        <p:spPr>
          <a:xfrm>
            <a:off x="5598880" y="2757275"/>
            <a:ext cx="3080400" cy="1792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Tunazzinur Rahman </a:t>
            </a:r>
            <a:r>
              <a:rPr lang="en-GB" sz="1400" b="1" dirty="0"/>
              <a:t>Kabbo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ID: </a:t>
            </a:r>
            <a:r>
              <a:rPr lang="en-GB" sz="1400" b="1" dirty="0"/>
              <a:t>19202103268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MD. Zobayer Hasan </a:t>
            </a:r>
            <a:r>
              <a:rPr lang="en-GB" sz="1400" b="1" dirty="0"/>
              <a:t>Nayem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ID: </a:t>
            </a:r>
            <a:r>
              <a:rPr lang="en-GB" sz="1400" b="1" dirty="0"/>
              <a:t>19202103274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Afrina Akter </a:t>
            </a:r>
            <a:r>
              <a:rPr lang="en-GB" sz="1400" b="1" dirty="0"/>
              <a:t>Mim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ID: </a:t>
            </a:r>
            <a:r>
              <a:rPr lang="en-GB" sz="1400" b="1" dirty="0"/>
              <a:t>19202103310</a:t>
            </a:r>
            <a:endParaRPr sz="1400" b="1" dirty="0"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3"/>
          </p:nvPr>
        </p:nvSpPr>
        <p:spPr>
          <a:xfrm>
            <a:off x="590726" y="1583522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</a:t>
            </a:r>
            <a:endParaRPr dirty="0"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4"/>
          </p:nvPr>
        </p:nvSpPr>
        <p:spPr>
          <a:xfrm>
            <a:off x="5036172" y="2442422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28"/>
          <p:cNvSpPr/>
          <p:nvPr/>
        </p:nvSpPr>
        <p:spPr>
          <a:xfrm>
            <a:off x="1701476" y="466997"/>
            <a:ext cx="858900" cy="85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" name="Google Shape;385;p28"/>
          <p:cNvGrpSpPr/>
          <p:nvPr/>
        </p:nvGrpSpPr>
        <p:grpSpPr>
          <a:xfrm>
            <a:off x="6146922" y="1325897"/>
            <a:ext cx="858900" cy="858900"/>
            <a:chOff x="2555400" y="1422200"/>
            <a:chExt cx="858900" cy="858900"/>
          </a:xfrm>
        </p:grpSpPr>
        <p:sp>
          <p:nvSpPr>
            <p:cNvPr id="386" name="Google Shape;386;p28"/>
            <p:cNvSpPr/>
            <p:nvPr/>
          </p:nvSpPr>
          <p:spPr>
            <a:xfrm>
              <a:off x="2555400" y="1422200"/>
              <a:ext cx="858900" cy="85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7" name="Google Shape;387;p28"/>
            <p:cNvGrpSpPr/>
            <p:nvPr/>
          </p:nvGrpSpPr>
          <p:grpSpPr>
            <a:xfrm>
              <a:off x="2793560" y="1648162"/>
              <a:ext cx="382584" cy="406981"/>
              <a:chOff x="5364750" y="3235150"/>
              <a:chExt cx="277275" cy="294957"/>
            </a:xfrm>
          </p:grpSpPr>
          <p:sp>
            <p:nvSpPr>
              <p:cNvPr id="388" name="Google Shape;388;p28"/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65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364" extrusionOk="0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64" extrusionOk="0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39" extrusionOk="0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072" extrusionOk="0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5412026" y="3286357"/>
                <a:ext cx="177225" cy="243750"/>
              </a:xfrm>
              <a:custGeom>
                <a:avLst/>
                <a:gdLst/>
                <a:ahLst/>
                <a:cxnLst/>
                <a:rect l="l" t="t" r="r" b="b"/>
                <a:pathLst>
                  <a:path w="7089" h="9750" extrusionOk="0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6" name="Google Shape;183;p24">
            <a:extLst>
              <a:ext uri="{FF2B5EF4-FFF2-40B4-BE49-F238E27FC236}">
                <a16:creationId xmlns:a16="http://schemas.microsoft.com/office/drawing/2014/main" id="{71980FAD-FCF0-4AEF-BF67-F6184FA6AB12}"/>
              </a:ext>
            </a:extLst>
          </p:cNvPr>
          <p:cNvSpPr/>
          <p:nvPr/>
        </p:nvSpPr>
        <p:spPr>
          <a:xfrm>
            <a:off x="5405980" y="3558076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5;p24">
            <a:extLst>
              <a:ext uri="{FF2B5EF4-FFF2-40B4-BE49-F238E27FC236}">
                <a16:creationId xmlns:a16="http://schemas.microsoft.com/office/drawing/2014/main" id="{14B24551-8E05-4D8B-A46F-04B4700432DF}"/>
              </a:ext>
            </a:extLst>
          </p:cNvPr>
          <p:cNvSpPr/>
          <p:nvPr/>
        </p:nvSpPr>
        <p:spPr>
          <a:xfrm>
            <a:off x="5405980" y="2958876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9E9CE65-EDE5-4DB9-86B8-E3EACF13DBD7}"/>
              </a:ext>
            </a:extLst>
          </p:cNvPr>
          <p:cNvCxnSpPr>
            <a:cxnSpLocks/>
            <a:stCxn id="380" idx="6"/>
            <a:endCxn id="386" idx="2"/>
          </p:cNvCxnSpPr>
          <p:nvPr/>
        </p:nvCxnSpPr>
        <p:spPr>
          <a:xfrm>
            <a:off x="2560376" y="896447"/>
            <a:ext cx="3586546" cy="858900"/>
          </a:xfrm>
          <a:prstGeom prst="curvedConnector3">
            <a:avLst/>
          </a:prstGeom>
          <a:ln w="28575">
            <a:solidFill>
              <a:srgbClr val="E7C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oogle Shape;5627;p49">
            <a:extLst>
              <a:ext uri="{FF2B5EF4-FFF2-40B4-BE49-F238E27FC236}">
                <a16:creationId xmlns:a16="http://schemas.microsoft.com/office/drawing/2014/main" id="{05BFD33A-93BD-4647-AD1D-C0AF2638054D}"/>
              </a:ext>
            </a:extLst>
          </p:cNvPr>
          <p:cNvGrpSpPr/>
          <p:nvPr/>
        </p:nvGrpSpPr>
        <p:grpSpPr>
          <a:xfrm>
            <a:off x="1904420" y="672356"/>
            <a:ext cx="453012" cy="448182"/>
            <a:chOff x="581525" y="3254850"/>
            <a:chExt cx="297750" cy="294575"/>
          </a:xfrm>
          <a:solidFill>
            <a:schemeClr val="tx1"/>
          </a:solidFill>
        </p:grpSpPr>
        <p:sp>
          <p:nvSpPr>
            <p:cNvPr id="77" name="Google Shape;5628;p49">
              <a:extLst>
                <a:ext uri="{FF2B5EF4-FFF2-40B4-BE49-F238E27FC236}">
                  <a16:creationId xmlns:a16="http://schemas.microsoft.com/office/drawing/2014/main" id="{1EF9AAAA-DF57-4B67-8F3D-607C2B24F8CC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29;p49">
              <a:extLst>
                <a:ext uri="{FF2B5EF4-FFF2-40B4-BE49-F238E27FC236}">
                  <a16:creationId xmlns:a16="http://schemas.microsoft.com/office/drawing/2014/main" id="{27E5CB54-1041-4A18-A992-35CB7A705C60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30;p49">
              <a:extLst>
                <a:ext uri="{FF2B5EF4-FFF2-40B4-BE49-F238E27FC236}">
                  <a16:creationId xmlns:a16="http://schemas.microsoft.com/office/drawing/2014/main" id="{8E556B4D-F49D-4321-B9ED-DF4460F7E2C7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183;p24">
            <a:extLst>
              <a:ext uri="{FF2B5EF4-FFF2-40B4-BE49-F238E27FC236}">
                <a16:creationId xmlns:a16="http://schemas.microsoft.com/office/drawing/2014/main" id="{4AC71936-B94F-4601-B417-258CE95F889F}"/>
              </a:ext>
            </a:extLst>
          </p:cNvPr>
          <p:cNvSpPr/>
          <p:nvPr/>
        </p:nvSpPr>
        <p:spPr>
          <a:xfrm>
            <a:off x="5405980" y="418533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79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186;p24">
            <a:extLst>
              <a:ext uri="{FF2B5EF4-FFF2-40B4-BE49-F238E27FC236}">
                <a16:creationId xmlns:a16="http://schemas.microsoft.com/office/drawing/2014/main" id="{8EC0AEAB-5A06-4181-BD4E-BDD73FC4BC9F}"/>
              </a:ext>
            </a:extLst>
          </p:cNvPr>
          <p:cNvCxnSpPr>
            <a:cxnSpLocks/>
          </p:cNvCxnSpPr>
          <p:nvPr/>
        </p:nvCxnSpPr>
        <p:spPr>
          <a:xfrm>
            <a:off x="2130107" y="3142232"/>
            <a:ext cx="4988620" cy="0"/>
          </a:xfrm>
          <a:prstGeom prst="straightConnector1">
            <a:avLst/>
          </a:prstGeom>
          <a:noFill/>
          <a:ln w="12700" cap="flat" cmpd="sng">
            <a:solidFill>
              <a:srgbClr val="E7C22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" name="Google Shape;186;p24">
            <a:extLst>
              <a:ext uri="{FF2B5EF4-FFF2-40B4-BE49-F238E27FC236}">
                <a16:creationId xmlns:a16="http://schemas.microsoft.com/office/drawing/2014/main" id="{69003D3C-3201-43FE-8343-4867A1763451}"/>
              </a:ext>
            </a:extLst>
          </p:cNvPr>
          <p:cNvCxnSpPr>
            <a:cxnSpLocks/>
          </p:cNvCxnSpPr>
          <p:nvPr/>
        </p:nvCxnSpPr>
        <p:spPr>
          <a:xfrm>
            <a:off x="2033657" y="1644004"/>
            <a:ext cx="4988620" cy="0"/>
          </a:xfrm>
          <a:prstGeom prst="straightConnector1">
            <a:avLst/>
          </a:prstGeom>
          <a:noFill/>
          <a:ln w="12700" cap="flat" cmpd="sng">
            <a:solidFill>
              <a:srgbClr val="E7C22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9" name="Google Shape;169;p24"/>
          <p:cNvSpPr/>
          <p:nvPr/>
        </p:nvSpPr>
        <p:spPr>
          <a:xfrm>
            <a:off x="4158926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05653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12205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891905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38626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5985353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12205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158926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05653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50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7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9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Google Shape;169;p24">
            <a:extLst>
              <a:ext uri="{FF2B5EF4-FFF2-40B4-BE49-F238E27FC236}">
                <a16:creationId xmlns:a16="http://schemas.microsoft.com/office/drawing/2014/main" id="{46658810-DD08-4403-9443-DAD9FFBA1601}"/>
              </a:ext>
            </a:extLst>
          </p:cNvPr>
          <p:cNvSpPr/>
          <p:nvPr/>
        </p:nvSpPr>
        <p:spPr>
          <a:xfrm>
            <a:off x="4158926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70;p24">
            <a:extLst>
              <a:ext uri="{FF2B5EF4-FFF2-40B4-BE49-F238E27FC236}">
                <a16:creationId xmlns:a16="http://schemas.microsoft.com/office/drawing/2014/main" id="{A096C8B8-18A5-4E76-909F-36088CEEA88E}"/>
              </a:ext>
            </a:extLst>
          </p:cNvPr>
          <p:cNvSpPr/>
          <p:nvPr/>
        </p:nvSpPr>
        <p:spPr>
          <a:xfrm>
            <a:off x="6705653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71;p24">
            <a:extLst>
              <a:ext uri="{FF2B5EF4-FFF2-40B4-BE49-F238E27FC236}">
                <a16:creationId xmlns:a16="http://schemas.microsoft.com/office/drawing/2014/main" id="{B1BE6664-6DE1-405F-B51D-74C5E9EC51C5}"/>
              </a:ext>
            </a:extLst>
          </p:cNvPr>
          <p:cNvSpPr/>
          <p:nvPr/>
        </p:nvSpPr>
        <p:spPr>
          <a:xfrm>
            <a:off x="1612205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73;p24">
            <a:extLst>
              <a:ext uri="{FF2B5EF4-FFF2-40B4-BE49-F238E27FC236}">
                <a16:creationId xmlns:a16="http://schemas.microsoft.com/office/drawing/2014/main" id="{FADB7E22-3AB9-474F-86C0-2B5807EA7BEB}"/>
              </a:ext>
            </a:extLst>
          </p:cNvPr>
          <p:cNvSpPr txBox="1">
            <a:spLocks/>
          </p:cNvSpPr>
          <p:nvPr/>
        </p:nvSpPr>
        <p:spPr>
          <a:xfrm>
            <a:off x="891905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Features</a:t>
            </a:r>
          </a:p>
        </p:txBody>
      </p:sp>
      <p:sp>
        <p:nvSpPr>
          <p:cNvPr id="49" name="Google Shape;175;p24">
            <a:extLst>
              <a:ext uri="{FF2B5EF4-FFF2-40B4-BE49-F238E27FC236}">
                <a16:creationId xmlns:a16="http://schemas.microsoft.com/office/drawing/2014/main" id="{2C9C542B-98F3-4D93-A899-7C06BAD6DAB8}"/>
              </a:ext>
            </a:extLst>
          </p:cNvPr>
          <p:cNvSpPr txBox="1">
            <a:spLocks/>
          </p:cNvSpPr>
          <p:nvPr/>
        </p:nvSpPr>
        <p:spPr>
          <a:xfrm>
            <a:off x="3438626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Conclusion</a:t>
            </a:r>
          </a:p>
        </p:txBody>
      </p:sp>
      <p:sp>
        <p:nvSpPr>
          <p:cNvPr id="50" name="Google Shape;177;p24">
            <a:extLst>
              <a:ext uri="{FF2B5EF4-FFF2-40B4-BE49-F238E27FC236}">
                <a16:creationId xmlns:a16="http://schemas.microsoft.com/office/drawing/2014/main" id="{1C0747EE-47CE-41F1-BDD9-6565C282E725}"/>
              </a:ext>
            </a:extLst>
          </p:cNvPr>
          <p:cNvSpPr txBox="1">
            <a:spLocks/>
          </p:cNvSpPr>
          <p:nvPr/>
        </p:nvSpPr>
        <p:spPr>
          <a:xfrm>
            <a:off x="5985353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Reference</a:t>
            </a:r>
          </a:p>
        </p:txBody>
      </p:sp>
      <p:sp>
        <p:nvSpPr>
          <p:cNvPr id="51" name="Google Shape;179;p24">
            <a:extLst>
              <a:ext uri="{FF2B5EF4-FFF2-40B4-BE49-F238E27FC236}">
                <a16:creationId xmlns:a16="http://schemas.microsoft.com/office/drawing/2014/main" id="{4F3DB005-1BB2-491D-B293-566616BC4DA9}"/>
              </a:ext>
            </a:extLst>
          </p:cNvPr>
          <p:cNvSpPr txBox="1">
            <a:spLocks/>
          </p:cNvSpPr>
          <p:nvPr/>
        </p:nvSpPr>
        <p:spPr>
          <a:xfrm>
            <a:off x="1612205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2" name="Google Shape;180;p24">
            <a:extLst>
              <a:ext uri="{FF2B5EF4-FFF2-40B4-BE49-F238E27FC236}">
                <a16:creationId xmlns:a16="http://schemas.microsoft.com/office/drawing/2014/main" id="{C5DD08E0-09F2-499E-AD47-6C2206A3764B}"/>
              </a:ext>
            </a:extLst>
          </p:cNvPr>
          <p:cNvSpPr txBox="1">
            <a:spLocks/>
          </p:cNvSpPr>
          <p:nvPr/>
        </p:nvSpPr>
        <p:spPr>
          <a:xfrm>
            <a:off x="4158926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3" name="Google Shape;181;p24">
            <a:extLst>
              <a:ext uri="{FF2B5EF4-FFF2-40B4-BE49-F238E27FC236}">
                <a16:creationId xmlns:a16="http://schemas.microsoft.com/office/drawing/2014/main" id="{6C641065-733E-4D26-AD05-DB720F75A0FE}"/>
              </a:ext>
            </a:extLst>
          </p:cNvPr>
          <p:cNvSpPr txBox="1">
            <a:spLocks/>
          </p:cNvSpPr>
          <p:nvPr/>
        </p:nvSpPr>
        <p:spPr>
          <a:xfrm>
            <a:off x="6705653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573423" y="3110398"/>
            <a:ext cx="39971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236008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18834" y="445026"/>
            <a:ext cx="2542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Programs that perform </a:t>
            </a:r>
            <a:r>
              <a:rPr lang="en-GB" sz="1800" b="1" dirty="0">
                <a:uFill>
                  <a:noFill/>
                </a:uFill>
              </a:rPr>
              <a:t>Lexical Analysis</a:t>
            </a:r>
            <a:r>
              <a:rPr lang="en-GB" sz="1800" dirty="0">
                <a:uFill>
                  <a:noFill/>
                </a:uFill>
              </a:rPr>
              <a:t> in compiler design are called </a:t>
            </a:r>
            <a:r>
              <a:rPr lang="en-GB" sz="1800" b="1" dirty="0">
                <a:uFill>
                  <a:noFill/>
                </a:uFill>
              </a:rPr>
              <a:t>Lexical Analyzers.</a:t>
            </a: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Converts the </a:t>
            </a:r>
            <a:r>
              <a:rPr lang="en-GB" sz="1800" b="1" dirty="0">
                <a:uFill>
                  <a:noFill/>
                </a:uFill>
              </a:rPr>
              <a:t>High level</a:t>
            </a:r>
            <a:r>
              <a:rPr lang="en-GB" sz="1800" dirty="0">
                <a:uFill>
                  <a:noFill/>
                </a:uFill>
              </a:rPr>
              <a:t> input program into a into a series of </a:t>
            </a:r>
            <a:r>
              <a:rPr lang="en-GB" sz="1800" b="1" dirty="0">
                <a:uFill>
                  <a:noFill/>
                </a:uFill>
              </a:rPr>
              <a:t>Tokens.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Removes any </a:t>
            </a:r>
            <a:r>
              <a:rPr lang="en-GB" sz="1800" b="1" dirty="0">
                <a:uFill>
                  <a:noFill/>
                </a:uFill>
              </a:rPr>
              <a:t>extra</a:t>
            </a:r>
            <a:r>
              <a:rPr lang="en-GB" sz="1800" dirty="0">
                <a:uFill>
                  <a:noFill/>
                </a:uFill>
              </a:rPr>
              <a:t> space or comment written in the source code.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Can be implemented with the </a:t>
            </a:r>
            <a:r>
              <a:rPr lang="en-GB" sz="1800" b="1" dirty="0">
                <a:uFill>
                  <a:noFill/>
                </a:uFill>
              </a:rPr>
              <a:t>Deterministic Finite Automata</a:t>
            </a:r>
            <a:r>
              <a:rPr lang="en-GB" sz="1800" dirty="0">
                <a:uFill>
                  <a:noFill/>
                </a:uFill>
              </a:rPr>
              <a:t> or DFA.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Stores the tokens in </a:t>
            </a:r>
            <a:r>
              <a:rPr lang="en-GB" sz="1800" b="1" dirty="0">
                <a:uFill>
                  <a:noFill/>
                </a:uFill>
              </a:rPr>
              <a:t>Symbol Table</a:t>
            </a:r>
            <a:r>
              <a:rPr lang="en-GB" sz="1800" dirty="0">
                <a:uFill>
                  <a:noFill/>
                </a:uFill>
              </a:rPr>
              <a:t> and as well as sends it to next          phase as the input.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5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2807154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5;p24">
            <a:extLst>
              <a:ext uri="{FF2B5EF4-FFF2-40B4-BE49-F238E27FC236}">
                <a16:creationId xmlns:a16="http://schemas.microsoft.com/office/drawing/2014/main" id="{987A3F24-3FF1-42B5-B10F-634251F4377D}"/>
              </a:ext>
            </a:extLst>
          </p:cNvPr>
          <p:cNvSpPr/>
          <p:nvPr/>
        </p:nvSpPr>
        <p:spPr>
          <a:xfrm>
            <a:off x="792552" y="3432786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07B36159-B8F9-499D-BB00-62750C504BB8}"/>
              </a:ext>
            </a:extLst>
          </p:cNvPr>
          <p:cNvSpPr/>
          <p:nvPr/>
        </p:nvSpPr>
        <p:spPr>
          <a:xfrm>
            <a:off x="792552" y="4058418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3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5EAC82-2DCA-4DD1-9F07-DB7CFAE8C854}"/>
              </a:ext>
            </a:extLst>
          </p:cNvPr>
          <p:cNvCxnSpPr>
            <a:cxnSpLocks/>
          </p:cNvCxnSpPr>
          <p:nvPr/>
        </p:nvCxnSpPr>
        <p:spPr>
          <a:xfrm>
            <a:off x="1943855" y="848270"/>
            <a:ext cx="530466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720000" y="390974"/>
            <a:ext cx="7704000" cy="59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Lexical Analyzer Architecture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86995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" name="Google Shape;386;p28">
            <a:extLst>
              <a:ext uri="{FF2B5EF4-FFF2-40B4-BE49-F238E27FC236}">
                <a16:creationId xmlns:a16="http://schemas.microsoft.com/office/drawing/2014/main" id="{DB7E4A87-1A9E-4253-B5A6-E20F823485BA}"/>
              </a:ext>
            </a:extLst>
          </p:cNvPr>
          <p:cNvSpPr/>
          <p:nvPr/>
        </p:nvSpPr>
        <p:spPr>
          <a:xfrm>
            <a:off x="1943855" y="1116245"/>
            <a:ext cx="1838333" cy="1838333"/>
          </a:xfrm>
          <a:prstGeom prst="ellipse">
            <a:avLst/>
          </a:prstGeom>
          <a:solidFill>
            <a:srgbClr val="272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7F295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Lexical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lang="en-US" sz="2100" dirty="0">
                <a:solidFill>
                  <a:srgbClr val="F7F295"/>
                </a:solidFill>
                <a:latin typeface="Playfair Display ExtraBold"/>
                <a:sym typeface="Playfair Display ExtraBold"/>
              </a:rPr>
              <a:t>Analyzer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F7F295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sp>
        <p:nvSpPr>
          <p:cNvPr id="76" name="Google Shape;386;p28">
            <a:extLst>
              <a:ext uri="{FF2B5EF4-FFF2-40B4-BE49-F238E27FC236}">
                <a16:creationId xmlns:a16="http://schemas.microsoft.com/office/drawing/2014/main" id="{FDF4E95F-7F22-4255-A84E-DF244CAEB059}"/>
              </a:ext>
            </a:extLst>
          </p:cNvPr>
          <p:cNvSpPr/>
          <p:nvPr/>
        </p:nvSpPr>
        <p:spPr>
          <a:xfrm>
            <a:off x="5778590" y="1300448"/>
            <a:ext cx="1469926" cy="1469926"/>
          </a:xfrm>
          <a:prstGeom prst="ellipse">
            <a:avLst/>
          </a:prstGeom>
          <a:solidFill>
            <a:srgbClr val="5B2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srgbClr val="EBEABC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Parser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BEABC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sp>
        <p:nvSpPr>
          <p:cNvPr id="77" name="Google Shape;386;p28">
            <a:extLst>
              <a:ext uri="{FF2B5EF4-FFF2-40B4-BE49-F238E27FC236}">
                <a16:creationId xmlns:a16="http://schemas.microsoft.com/office/drawing/2014/main" id="{C3B8B2CA-EB04-46FA-988C-028E9BA4F7F1}"/>
              </a:ext>
            </a:extLst>
          </p:cNvPr>
          <p:cNvSpPr/>
          <p:nvPr/>
        </p:nvSpPr>
        <p:spPr>
          <a:xfrm>
            <a:off x="4006746" y="2892199"/>
            <a:ext cx="1620135" cy="1620135"/>
          </a:xfrm>
          <a:prstGeom prst="ellipse">
            <a:avLst/>
          </a:prstGeom>
          <a:solidFill>
            <a:srgbClr val="3703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srgbClr val="F7F295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Symbol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lang="en-GB" sz="2100" dirty="0">
                <a:solidFill>
                  <a:srgbClr val="F7F295"/>
                </a:solidFill>
                <a:latin typeface="Playfair Display ExtraBold"/>
                <a:sym typeface="Playfair Display ExtraBold"/>
              </a:rPr>
              <a:t>Table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F7F295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ACA475-FEC0-455E-8058-0834C6FC1572}"/>
              </a:ext>
            </a:extLst>
          </p:cNvPr>
          <p:cNvCxnSpPr>
            <a:cxnSpLocks/>
          </p:cNvCxnSpPr>
          <p:nvPr/>
        </p:nvCxnSpPr>
        <p:spPr>
          <a:xfrm>
            <a:off x="3692102" y="1814419"/>
            <a:ext cx="2118207" cy="0"/>
          </a:xfrm>
          <a:prstGeom prst="straightConnector1">
            <a:avLst/>
          </a:prstGeom>
          <a:ln w="38100">
            <a:solidFill>
              <a:srgbClr val="27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2D9852-6B6F-4293-8F36-5E4A8B1B4A72}"/>
              </a:ext>
            </a:extLst>
          </p:cNvPr>
          <p:cNvCxnSpPr>
            <a:cxnSpLocks/>
          </p:cNvCxnSpPr>
          <p:nvPr/>
        </p:nvCxnSpPr>
        <p:spPr>
          <a:xfrm flipH="1">
            <a:off x="3782188" y="2195289"/>
            <a:ext cx="2095331" cy="0"/>
          </a:xfrm>
          <a:prstGeom prst="straightConnector1">
            <a:avLst/>
          </a:prstGeom>
          <a:ln w="38100">
            <a:solidFill>
              <a:srgbClr val="5B2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378986-2FA5-4D23-A78E-C37F472CCE8D}"/>
              </a:ext>
            </a:extLst>
          </p:cNvPr>
          <p:cNvCxnSpPr>
            <a:cxnSpLocks/>
            <a:stCxn id="77" idx="2"/>
            <a:endCxn id="67" idx="4"/>
          </p:cNvCxnSpPr>
          <p:nvPr/>
        </p:nvCxnSpPr>
        <p:spPr>
          <a:xfrm rot="10800000">
            <a:off x="2863022" y="2954579"/>
            <a:ext cx="1143724" cy="747689"/>
          </a:xfrm>
          <a:prstGeom prst="bentConnector2">
            <a:avLst/>
          </a:prstGeom>
          <a:ln w="38100">
            <a:solidFill>
              <a:srgbClr val="3703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4AE50DD-AF87-4F3A-8C88-977ED45A719D}"/>
              </a:ext>
            </a:extLst>
          </p:cNvPr>
          <p:cNvCxnSpPr>
            <a:cxnSpLocks/>
            <a:stCxn id="77" idx="6"/>
            <a:endCxn id="76" idx="4"/>
          </p:cNvCxnSpPr>
          <p:nvPr/>
        </p:nvCxnSpPr>
        <p:spPr>
          <a:xfrm flipV="1">
            <a:off x="5626881" y="2770374"/>
            <a:ext cx="886672" cy="931893"/>
          </a:xfrm>
          <a:prstGeom prst="bentConnector2">
            <a:avLst/>
          </a:prstGeom>
          <a:ln w="38100">
            <a:solidFill>
              <a:srgbClr val="3703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C1CC41-1F31-4374-BA34-FB88BDE28FC3}"/>
              </a:ext>
            </a:extLst>
          </p:cNvPr>
          <p:cNvCxnSpPr>
            <a:cxnSpLocks/>
          </p:cNvCxnSpPr>
          <p:nvPr/>
        </p:nvCxnSpPr>
        <p:spPr>
          <a:xfrm>
            <a:off x="1268396" y="2037108"/>
            <a:ext cx="675459" cy="0"/>
          </a:xfrm>
          <a:prstGeom prst="straightConnector1">
            <a:avLst/>
          </a:prstGeom>
          <a:ln w="38100">
            <a:solidFill>
              <a:srgbClr val="27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5D7B6F-E49C-446D-AAB3-FB8F41F9A2CA}"/>
              </a:ext>
            </a:extLst>
          </p:cNvPr>
          <p:cNvCxnSpPr>
            <a:cxnSpLocks/>
          </p:cNvCxnSpPr>
          <p:nvPr/>
        </p:nvCxnSpPr>
        <p:spPr>
          <a:xfrm>
            <a:off x="7146186" y="2035411"/>
            <a:ext cx="1037283" cy="0"/>
          </a:xfrm>
          <a:prstGeom prst="straightConnector1">
            <a:avLst/>
          </a:prstGeom>
          <a:ln w="38100">
            <a:solidFill>
              <a:srgbClr val="5B28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346;p28">
            <a:extLst>
              <a:ext uri="{FF2B5EF4-FFF2-40B4-BE49-F238E27FC236}">
                <a16:creationId xmlns:a16="http://schemas.microsoft.com/office/drawing/2014/main" id="{258820F4-8E65-45DB-9506-2DB0EEEEF116}"/>
              </a:ext>
            </a:extLst>
          </p:cNvPr>
          <p:cNvSpPr txBox="1">
            <a:spLocks/>
          </p:cNvSpPr>
          <p:nvPr/>
        </p:nvSpPr>
        <p:spPr>
          <a:xfrm>
            <a:off x="272999" y="1814419"/>
            <a:ext cx="1118621" cy="58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27297D"/>
                </a:solidFill>
              </a:rPr>
              <a:t>Source</a:t>
            </a:r>
          </a:p>
          <a:p>
            <a:pPr marL="0" indent="0"/>
            <a:r>
              <a:rPr lang="en-US" sz="1600" dirty="0">
                <a:solidFill>
                  <a:srgbClr val="27297D"/>
                </a:solidFill>
              </a:rPr>
              <a:t>Program</a:t>
            </a:r>
          </a:p>
        </p:txBody>
      </p:sp>
      <p:sp>
        <p:nvSpPr>
          <p:cNvPr id="119" name="Google Shape;346;p28">
            <a:extLst>
              <a:ext uri="{FF2B5EF4-FFF2-40B4-BE49-F238E27FC236}">
                <a16:creationId xmlns:a16="http://schemas.microsoft.com/office/drawing/2014/main" id="{996F7683-EB95-4BBC-91DB-C2F105B3488C}"/>
              </a:ext>
            </a:extLst>
          </p:cNvPr>
          <p:cNvSpPr txBox="1">
            <a:spLocks/>
          </p:cNvSpPr>
          <p:nvPr/>
        </p:nvSpPr>
        <p:spPr>
          <a:xfrm>
            <a:off x="3841438" y="4574714"/>
            <a:ext cx="1976830" cy="3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37037E"/>
                </a:solidFill>
              </a:rPr>
              <a:t>Compilation Error</a:t>
            </a:r>
          </a:p>
        </p:txBody>
      </p:sp>
      <p:sp>
        <p:nvSpPr>
          <p:cNvPr id="130" name="Google Shape;346;p28">
            <a:extLst>
              <a:ext uri="{FF2B5EF4-FFF2-40B4-BE49-F238E27FC236}">
                <a16:creationId xmlns:a16="http://schemas.microsoft.com/office/drawing/2014/main" id="{F8571DB8-465C-4DC6-B347-340DD0E77058}"/>
              </a:ext>
            </a:extLst>
          </p:cNvPr>
          <p:cNvSpPr txBox="1">
            <a:spLocks/>
          </p:cNvSpPr>
          <p:nvPr/>
        </p:nvSpPr>
        <p:spPr>
          <a:xfrm>
            <a:off x="4154242" y="1516483"/>
            <a:ext cx="865928" cy="33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27297D"/>
                </a:solidFill>
              </a:rPr>
              <a:t>Token</a:t>
            </a:r>
          </a:p>
        </p:txBody>
      </p:sp>
      <p:sp>
        <p:nvSpPr>
          <p:cNvPr id="131" name="Google Shape;346;p28">
            <a:extLst>
              <a:ext uri="{FF2B5EF4-FFF2-40B4-BE49-F238E27FC236}">
                <a16:creationId xmlns:a16="http://schemas.microsoft.com/office/drawing/2014/main" id="{30E4F40D-19E0-4129-B1C5-4CBB06DBA83E}"/>
              </a:ext>
            </a:extLst>
          </p:cNvPr>
          <p:cNvSpPr txBox="1">
            <a:spLocks/>
          </p:cNvSpPr>
          <p:nvPr/>
        </p:nvSpPr>
        <p:spPr>
          <a:xfrm>
            <a:off x="4006746" y="2282113"/>
            <a:ext cx="1838332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5B2848"/>
                </a:solidFill>
              </a:rPr>
              <a:t>Get Next Token</a:t>
            </a:r>
          </a:p>
        </p:txBody>
      </p:sp>
      <p:sp>
        <p:nvSpPr>
          <p:cNvPr id="132" name="Google Shape;346;p28">
            <a:extLst>
              <a:ext uri="{FF2B5EF4-FFF2-40B4-BE49-F238E27FC236}">
                <a16:creationId xmlns:a16="http://schemas.microsoft.com/office/drawing/2014/main" id="{FB1F0F2C-95C5-4C70-A01F-EFF31393EC05}"/>
              </a:ext>
            </a:extLst>
          </p:cNvPr>
          <p:cNvSpPr txBox="1">
            <a:spLocks/>
          </p:cNvSpPr>
          <p:nvPr/>
        </p:nvSpPr>
        <p:spPr>
          <a:xfrm>
            <a:off x="7146186" y="1650169"/>
            <a:ext cx="1838332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5B2848"/>
                </a:solidFill>
              </a:rPr>
              <a:t>Rest of Compiler</a:t>
            </a:r>
          </a:p>
        </p:txBody>
      </p:sp>
    </p:spTree>
    <p:extLst>
      <p:ext uri="{BB962C8B-B14F-4D97-AF65-F5344CB8AC3E}">
        <p14:creationId xmlns:p14="http://schemas.microsoft.com/office/powerpoint/2010/main" val="41371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919568" y="3110398"/>
            <a:ext cx="33048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23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subTitle" idx="1"/>
          </p:nvPr>
        </p:nvSpPr>
        <p:spPr>
          <a:xfrm>
            <a:off x="985452" y="1205899"/>
            <a:ext cx="7339682" cy="2425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</a:t>
            </a:r>
            <a:r>
              <a:rPr lang="en-GB" b="1" dirty="0"/>
              <a:t>code</a:t>
            </a:r>
            <a:r>
              <a:rPr lang="en-GB" dirty="0"/>
              <a:t> from a file or take user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Break taken code into a series of </a:t>
            </a:r>
            <a:r>
              <a:rPr lang="en-GB" b="1" dirty="0"/>
              <a:t>Tokens</a:t>
            </a:r>
            <a:r>
              <a:rPr lang="en-GB" dirty="0"/>
              <a:t>, by removing any white-space or comments in the source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Match</a:t>
            </a:r>
            <a:r>
              <a:rPr lang="en-GB" dirty="0"/>
              <a:t> user input expression for default compiler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0" name="Google Shape;185;p24">
            <a:extLst>
              <a:ext uri="{FF2B5EF4-FFF2-40B4-BE49-F238E27FC236}">
                <a16:creationId xmlns:a16="http://schemas.microsoft.com/office/drawing/2014/main" id="{DBD224FA-8BC5-4855-A86F-08B1F9AA36AF}"/>
              </a:ext>
            </a:extLst>
          </p:cNvPr>
          <p:cNvSpPr/>
          <p:nvPr/>
        </p:nvSpPr>
        <p:spPr>
          <a:xfrm>
            <a:off x="792552" y="1458553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85;p24">
            <a:extLst>
              <a:ext uri="{FF2B5EF4-FFF2-40B4-BE49-F238E27FC236}">
                <a16:creationId xmlns:a16="http://schemas.microsoft.com/office/drawing/2014/main" id="{BD0854E2-09C3-45D2-B8F0-B2FE91C0373B}"/>
              </a:ext>
            </a:extLst>
          </p:cNvPr>
          <p:cNvSpPr/>
          <p:nvPr/>
        </p:nvSpPr>
        <p:spPr>
          <a:xfrm>
            <a:off x="792552" y="2079841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85;p24">
            <a:extLst>
              <a:ext uri="{FF2B5EF4-FFF2-40B4-BE49-F238E27FC236}">
                <a16:creationId xmlns:a16="http://schemas.microsoft.com/office/drawing/2014/main" id="{A009AAAA-C751-49EF-92F2-F90559626D0F}"/>
              </a:ext>
            </a:extLst>
          </p:cNvPr>
          <p:cNvSpPr/>
          <p:nvPr/>
        </p:nvSpPr>
        <p:spPr>
          <a:xfrm>
            <a:off x="792552" y="2982980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3606A2-B213-4BF7-998A-61D37594FA5E}"/>
              </a:ext>
            </a:extLst>
          </p:cNvPr>
          <p:cNvCxnSpPr>
            <a:cxnSpLocks/>
          </p:cNvCxnSpPr>
          <p:nvPr/>
        </p:nvCxnSpPr>
        <p:spPr>
          <a:xfrm>
            <a:off x="792552" y="860776"/>
            <a:ext cx="153439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680;p36">
            <a:extLst>
              <a:ext uri="{FF2B5EF4-FFF2-40B4-BE49-F238E27FC236}">
                <a16:creationId xmlns:a16="http://schemas.microsoft.com/office/drawing/2014/main" id="{1E576C56-2DEF-4400-89ED-D6606CEB8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6906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cxnSp>
        <p:nvCxnSpPr>
          <p:cNvPr id="82" name="Google Shape;681;p36">
            <a:extLst>
              <a:ext uri="{FF2B5EF4-FFF2-40B4-BE49-F238E27FC236}">
                <a16:creationId xmlns:a16="http://schemas.microsoft.com/office/drawing/2014/main" id="{2433BF84-D47B-4374-9999-63B336648952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4" name="Google Shape;402;p29">
            <a:extLst>
              <a:ext uri="{FF2B5EF4-FFF2-40B4-BE49-F238E27FC236}">
                <a16:creationId xmlns:a16="http://schemas.microsoft.com/office/drawing/2014/main" id="{F8248CC0-219B-46F2-A73F-85CBED715DEF}"/>
              </a:ext>
            </a:extLst>
          </p:cNvPr>
          <p:cNvGrpSpPr/>
          <p:nvPr/>
        </p:nvGrpSpPr>
        <p:grpSpPr>
          <a:xfrm rot="20241103">
            <a:off x="6942188" y="3122585"/>
            <a:ext cx="3151531" cy="3151531"/>
            <a:chOff x="269239" y="624399"/>
            <a:chExt cx="2386800" cy="2386800"/>
          </a:xfrm>
        </p:grpSpPr>
        <p:sp>
          <p:nvSpPr>
            <p:cNvPr id="85" name="Google Shape;403;p29">
              <a:extLst>
                <a:ext uri="{FF2B5EF4-FFF2-40B4-BE49-F238E27FC236}">
                  <a16:creationId xmlns:a16="http://schemas.microsoft.com/office/drawing/2014/main" id="{6A9982D1-AC3A-42FE-B737-95B81A0C5AD7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4;p29">
              <a:extLst>
                <a:ext uri="{FF2B5EF4-FFF2-40B4-BE49-F238E27FC236}">
                  <a16:creationId xmlns:a16="http://schemas.microsoft.com/office/drawing/2014/main" id="{EC8C473F-2FA5-42DB-A2CC-AA282F307C9E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405;p29">
            <a:extLst>
              <a:ext uri="{FF2B5EF4-FFF2-40B4-BE49-F238E27FC236}">
                <a16:creationId xmlns:a16="http://schemas.microsoft.com/office/drawing/2014/main" id="{32759009-8F90-44A2-A42B-E2E461B2B870}"/>
              </a:ext>
            </a:extLst>
          </p:cNvPr>
          <p:cNvSpPr/>
          <p:nvPr/>
        </p:nvSpPr>
        <p:spPr>
          <a:xfrm rot="4041103">
            <a:off x="7572435" y="3752874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849230" y="3110398"/>
            <a:ext cx="34455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6651089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496</Words>
  <Application>Microsoft Office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Playfair Display ExtraBold</vt:lpstr>
      <vt:lpstr>Roboto</vt:lpstr>
      <vt:lpstr>Anaheim</vt:lpstr>
      <vt:lpstr>Arial</vt:lpstr>
      <vt:lpstr>Nunito Light</vt:lpstr>
      <vt:lpstr>Bebas Neue</vt:lpstr>
      <vt:lpstr>Minimalist Business Basic Template by Slidesgo</vt:lpstr>
      <vt:lpstr>Presentation on Lexical Analyzer</vt:lpstr>
      <vt:lpstr>PowerPoint Presentation</vt:lpstr>
      <vt:lpstr>Table of contents</vt:lpstr>
      <vt:lpstr>Introduction</vt:lpstr>
      <vt:lpstr>Introduction</vt:lpstr>
      <vt:lpstr>Lexical Analyzer Architecture</vt:lpstr>
      <vt:lpstr>Objectives</vt:lpstr>
      <vt:lpstr>Objectives</vt:lpstr>
      <vt:lpstr>Motivation</vt:lpstr>
      <vt:lpstr>Motivation</vt:lpstr>
      <vt:lpstr>Features</vt:lpstr>
      <vt:lpstr>Features</vt:lpstr>
      <vt:lpstr>Features</vt:lpstr>
      <vt:lpstr>Features</vt:lpstr>
      <vt:lpstr>Conclusion</vt:lpstr>
      <vt:lpstr>Conclusion</vt:lpstr>
      <vt:lpstr>Reference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Lexical Analyzer</dc:title>
  <dc:creator>Kabbo 45</dc:creator>
  <cp:lastModifiedBy>Kabbo 45</cp:lastModifiedBy>
  <cp:revision>26</cp:revision>
  <dcterms:modified xsi:type="dcterms:W3CDTF">2022-11-21T06:14:56Z</dcterms:modified>
</cp:coreProperties>
</file>