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Poppins Medium"/>
      <p:regular r:id="rId20"/>
      <p:bold r:id="rId21"/>
      <p:italic r:id="rId22"/>
      <p:boldItalic r:id="rId23"/>
    </p:embeddedFont>
    <p:embeddedFont>
      <p:font typeface="Poppins SemiBold"/>
      <p:regular r:id="rId24"/>
      <p:bold r:id="rId25"/>
      <p:italic r:id="rId26"/>
      <p:boldItalic r:id="rId27"/>
    </p:embeddedFont>
    <p:embeddedFont>
      <p:font typeface="Poppins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regular.fntdata"/><Relationship Id="rId22" Type="http://schemas.openxmlformats.org/officeDocument/2006/relationships/font" Target="fonts/PoppinsMedium-italic.fntdata"/><Relationship Id="rId21" Type="http://schemas.openxmlformats.org/officeDocument/2006/relationships/font" Target="fonts/PoppinsMedium-bold.fntdata"/><Relationship Id="rId24" Type="http://schemas.openxmlformats.org/officeDocument/2006/relationships/font" Target="fonts/PoppinsSemiBold-regular.fntdata"/><Relationship Id="rId23" Type="http://schemas.openxmlformats.org/officeDocument/2006/relationships/font" Target="fonts/Poppins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italic.fntdata"/><Relationship Id="rId25" Type="http://schemas.openxmlformats.org/officeDocument/2006/relationships/font" Target="fonts/PoppinsSemiBold-bold.fntdata"/><Relationship Id="rId28" Type="http://schemas.openxmlformats.org/officeDocument/2006/relationships/font" Target="fonts/PoppinsExtraBold-bold.fntdata"/><Relationship Id="rId27" Type="http://schemas.openxmlformats.org/officeDocument/2006/relationships/font" Target="fonts/Poppi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5b96b448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5b96b44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e5b96b448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5b96b4484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e5b96b4484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e5b96b4484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ff8536104_3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3ff8536104_3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3ff8536104_3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ff8536104_3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3ff8536104_3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3ff8536104_3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6" name="Google Shape;86;p11"/>
          <p:cNvGrpSpPr/>
          <p:nvPr/>
        </p:nvGrpSpPr>
        <p:grpSpPr>
          <a:xfrm flipH="1" rot="-667963">
            <a:off x="10299733" y="5205214"/>
            <a:ext cx="2018361" cy="1769258"/>
            <a:chOff x="1" y="135453"/>
            <a:chExt cx="4267435" cy="4363443"/>
          </a:xfrm>
        </p:grpSpPr>
        <p:sp>
          <p:nvSpPr>
            <p:cNvPr id="87" name="Google Shape;87;p11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90" name="Google Shape;90;p11"/>
          <p:cNvGrpSpPr/>
          <p:nvPr/>
        </p:nvGrpSpPr>
        <p:grpSpPr>
          <a:xfrm rot="667963">
            <a:off x="32628" y="48635"/>
            <a:ext cx="2018361" cy="1769258"/>
            <a:chOff x="1" y="135453"/>
            <a:chExt cx="4267435" cy="4363443"/>
          </a:xfrm>
        </p:grpSpPr>
        <p:sp>
          <p:nvSpPr>
            <p:cNvPr id="91" name="Google Shape;91;p11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323F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DD797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4">
  <p:cSld name="Slide 1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 flipH="1" rot="-667963">
            <a:off x="10299733" y="5205214"/>
            <a:ext cx="2018361" cy="1769258"/>
            <a:chOff x="1" y="135453"/>
            <a:chExt cx="4267435" cy="4363443"/>
          </a:xfrm>
        </p:grpSpPr>
        <p:sp>
          <p:nvSpPr>
            <p:cNvPr id="122" name="Google Shape;122;p1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 rot="667963">
            <a:off x="32628" y="48635"/>
            <a:ext cx="2018361" cy="1769258"/>
            <a:chOff x="1" y="135453"/>
            <a:chExt cx="4267435" cy="4363443"/>
          </a:xfrm>
        </p:grpSpPr>
        <p:sp>
          <p:nvSpPr>
            <p:cNvPr id="126" name="Google Shape;126;p1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323F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DD797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 flipH="1" rot="-667963">
            <a:off x="10299733" y="5205214"/>
            <a:ext cx="2018361" cy="1769258"/>
            <a:chOff x="1" y="135453"/>
            <a:chExt cx="4267435" cy="4363443"/>
          </a:xfrm>
        </p:grpSpPr>
        <p:sp>
          <p:nvSpPr>
            <p:cNvPr id="32" name="Google Shape;32;p4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5" name="Google Shape;35;p4"/>
          <p:cNvGrpSpPr/>
          <p:nvPr/>
        </p:nvGrpSpPr>
        <p:grpSpPr>
          <a:xfrm rot="667963">
            <a:off x="32628" y="48635"/>
            <a:ext cx="2018361" cy="1769258"/>
            <a:chOff x="1" y="135453"/>
            <a:chExt cx="4267435" cy="4363443"/>
          </a:xfrm>
        </p:grpSpPr>
        <p:sp>
          <p:nvSpPr>
            <p:cNvPr id="36" name="Google Shape;36;p4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323F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DD797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2" showMasterSp="0">
  <p:cSld name="Slide 1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5"/>
          <p:cNvGrpSpPr/>
          <p:nvPr/>
        </p:nvGrpSpPr>
        <p:grpSpPr>
          <a:xfrm flipH="1" rot="-667963">
            <a:off x="10299733" y="5205214"/>
            <a:ext cx="2018361" cy="1769258"/>
            <a:chOff x="1" y="135453"/>
            <a:chExt cx="4267435" cy="4363443"/>
          </a:xfrm>
        </p:grpSpPr>
        <p:sp>
          <p:nvSpPr>
            <p:cNvPr id="41" name="Google Shape;41;p5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4" name="Google Shape;44;p5"/>
          <p:cNvGrpSpPr/>
          <p:nvPr/>
        </p:nvGrpSpPr>
        <p:grpSpPr>
          <a:xfrm rot="667963">
            <a:off x="32628" y="48635"/>
            <a:ext cx="2018361" cy="1769258"/>
            <a:chOff x="1" y="135453"/>
            <a:chExt cx="4267435" cy="4363443"/>
          </a:xfrm>
        </p:grpSpPr>
        <p:sp>
          <p:nvSpPr>
            <p:cNvPr id="45" name="Google Shape;45;p5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323F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DD797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3">
  <p:cSld name="Slide 1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 flipH="1" rot="-667963">
            <a:off x="10299733" y="5205214"/>
            <a:ext cx="2018361" cy="1769258"/>
            <a:chOff x="1" y="135453"/>
            <a:chExt cx="4267435" cy="4363443"/>
          </a:xfrm>
        </p:grpSpPr>
        <p:sp>
          <p:nvSpPr>
            <p:cNvPr id="50" name="Google Shape;50;p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3" name="Google Shape;53;p6"/>
          <p:cNvGrpSpPr/>
          <p:nvPr/>
        </p:nvGrpSpPr>
        <p:grpSpPr>
          <a:xfrm rot="667963">
            <a:off x="32628" y="48635"/>
            <a:ext cx="2018361" cy="1769258"/>
            <a:chOff x="1" y="135453"/>
            <a:chExt cx="4267435" cy="4363443"/>
          </a:xfrm>
        </p:grpSpPr>
        <p:sp>
          <p:nvSpPr>
            <p:cNvPr id="54" name="Google Shape;54;p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323F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DD797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5">
  <p:cSld name="Slide 15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8782440" y="6431122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6.jpg"/><Relationship Id="rId6" Type="http://schemas.openxmlformats.org/officeDocument/2006/relationships/image" Target="../media/image2.jpg"/><Relationship Id="rId7" Type="http://schemas.openxmlformats.org/officeDocument/2006/relationships/image" Target="../media/image1.jpg"/><Relationship Id="rId8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/>
        </p:nvSpPr>
        <p:spPr>
          <a:xfrm>
            <a:off x="3168150" y="2377350"/>
            <a:ext cx="58557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WELCOME</a:t>
            </a:r>
            <a:endParaRPr sz="4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TO</a:t>
            </a:r>
            <a:endParaRPr sz="41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PRESENTATION</a:t>
            </a:r>
            <a:endParaRPr sz="35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/>
        </p:nvSpPr>
        <p:spPr>
          <a:xfrm>
            <a:off x="3438900" y="2875050"/>
            <a:ext cx="5314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sz="6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6995050" y="330075"/>
            <a:ext cx="4896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TEAM MEMBERS</a:t>
            </a:r>
            <a:endParaRPr b="1" sz="4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42350" y="1488100"/>
            <a:ext cx="6858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Presented By:</a:t>
            </a:r>
            <a:endParaRPr b="1" sz="3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Tunazzinur Rahman Kabbo (ID: 19202103268)</a:t>
            </a:r>
            <a:endParaRPr sz="2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Imran Nazir (ID: 19202103248)</a:t>
            </a:r>
            <a:endParaRPr sz="2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Md. Zobayer Hasan Nayem (ID: 19202103274)</a:t>
            </a:r>
            <a:endParaRPr sz="2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Afrina Akter Mim (ID: 19202103310)</a:t>
            </a:r>
            <a:endParaRPr sz="2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Rizvia Razzak Abani </a:t>
            </a:r>
            <a:r>
              <a:rPr lang="en-US" sz="2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(ID: 19202103528)</a:t>
            </a:r>
            <a:endParaRPr sz="2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Intake: 44</a:t>
            </a:r>
            <a:endParaRPr sz="2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Section: 8</a:t>
            </a:r>
            <a:endParaRPr sz="2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228850" y="4310975"/>
            <a:ext cx="8662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Supervised </a:t>
            </a:r>
            <a:r>
              <a:rPr b="1" lang="en-US" sz="3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By:</a:t>
            </a:r>
            <a:endParaRPr b="1" sz="3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Nourin Khandaker</a:t>
            </a:r>
            <a:endParaRPr sz="2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Lecturer</a:t>
            </a:r>
            <a:endParaRPr i="1" sz="2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Department of Computer Science and Engineering, BUBT</a:t>
            </a:r>
            <a:endParaRPr sz="2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9646123" y="5513126"/>
            <a:ext cx="2273490" cy="1344874"/>
          </a:xfrm>
          <a:prstGeom prst="triangle">
            <a:avLst>
              <a:gd fmla="val 50000" name="adj"/>
            </a:avLst>
          </a:prstGeom>
          <a:solidFill>
            <a:srgbClr val="DD79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9677399" y="5294762"/>
            <a:ext cx="1105469" cy="987184"/>
          </a:xfrm>
          <a:prstGeom prst="triangle">
            <a:avLst>
              <a:gd fmla="val 50000" name="adj"/>
            </a:avLst>
          </a:prstGeom>
          <a:solidFill>
            <a:srgbClr val="EDC7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0" name="Google Shape;150;p19"/>
          <p:cNvSpPr/>
          <p:nvPr/>
        </p:nvSpPr>
        <p:spPr>
          <a:xfrm rot="2667173">
            <a:off x="10950344" y="4360744"/>
            <a:ext cx="1454193" cy="1332363"/>
          </a:xfrm>
          <a:prstGeom prst="triangle">
            <a:avLst>
              <a:gd fmla="val 50000" name="adj"/>
            </a:avLst>
          </a:prstGeom>
          <a:solidFill>
            <a:srgbClr val="8296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51" name="Google Shape;151;p19"/>
          <p:cNvGrpSpPr/>
          <p:nvPr/>
        </p:nvGrpSpPr>
        <p:grpSpPr>
          <a:xfrm>
            <a:off x="1012755" y="1213744"/>
            <a:ext cx="635599" cy="679952"/>
            <a:chOff x="7335520" y="-437099"/>
            <a:chExt cx="914400" cy="975261"/>
          </a:xfrm>
        </p:grpSpPr>
        <p:sp>
          <p:nvSpPr>
            <p:cNvPr id="152" name="Google Shape;152;p19"/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200" u="none" cap="none" strike="noStrike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  <a:endParaRPr i="0" sz="32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4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154" name="Google Shape;154;p19"/>
          <p:cNvSpPr txBox="1"/>
          <p:nvPr/>
        </p:nvSpPr>
        <p:spPr>
          <a:xfrm>
            <a:off x="1762134" y="1213750"/>
            <a:ext cx="37527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b="1" i="0" sz="2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5" name="Google Shape;155;p19"/>
          <p:cNvGrpSpPr/>
          <p:nvPr/>
        </p:nvGrpSpPr>
        <p:grpSpPr>
          <a:xfrm>
            <a:off x="1012755" y="2049422"/>
            <a:ext cx="635599" cy="673070"/>
            <a:chOff x="7335520" y="-1402469"/>
            <a:chExt cx="914400" cy="965390"/>
          </a:xfrm>
        </p:grpSpPr>
        <p:sp>
          <p:nvSpPr>
            <p:cNvPr id="156" name="Google Shape;156;p19"/>
            <p:cNvSpPr/>
            <p:nvPr/>
          </p:nvSpPr>
          <p:spPr>
            <a:xfrm>
              <a:off x="7335520" y="-1402469"/>
              <a:ext cx="914400" cy="74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200" u="none" cap="none" strike="noStrike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  <a:endParaRPr i="0" sz="32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 rot="10800000">
              <a:off x="7335520" y="-670479"/>
              <a:ext cx="914400" cy="233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4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158" name="Google Shape;158;p19"/>
          <p:cNvSpPr txBox="1"/>
          <p:nvPr/>
        </p:nvSpPr>
        <p:spPr>
          <a:xfrm>
            <a:off x="1762134" y="2077027"/>
            <a:ext cx="37527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Motivation</a:t>
            </a:r>
            <a:endParaRPr b="1" i="0" sz="2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9" name="Google Shape;159;p19"/>
          <p:cNvGrpSpPr/>
          <p:nvPr/>
        </p:nvGrpSpPr>
        <p:grpSpPr>
          <a:xfrm>
            <a:off x="1012755" y="2872612"/>
            <a:ext cx="635599" cy="679966"/>
            <a:chOff x="7335520" y="-2595381"/>
            <a:chExt cx="914400" cy="975282"/>
          </a:xfrm>
        </p:grpSpPr>
        <p:sp>
          <p:nvSpPr>
            <p:cNvPr id="160" name="Google Shape;160;p19"/>
            <p:cNvSpPr/>
            <p:nvPr/>
          </p:nvSpPr>
          <p:spPr>
            <a:xfrm>
              <a:off x="7335520" y="-2595381"/>
              <a:ext cx="914400" cy="74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200" u="none" cap="none" strike="noStrike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  <a:endParaRPr i="0" sz="32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 rot="10800000">
              <a:off x="7335520" y="-1853499"/>
              <a:ext cx="914400" cy="233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4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162" name="Google Shape;162;p19"/>
          <p:cNvSpPr txBox="1"/>
          <p:nvPr/>
        </p:nvSpPr>
        <p:spPr>
          <a:xfrm>
            <a:off x="1762134" y="2940334"/>
            <a:ext cx="37527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Equipments</a:t>
            </a:r>
            <a:endParaRPr b="1" i="0" sz="2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3" name="Google Shape;163;p19"/>
          <p:cNvGrpSpPr/>
          <p:nvPr/>
        </p:nvGrpSpPr>
        <p:grpSpPr>
          <a:xfrm>
            <a:off x="1002939" y="3702873"/>
            <a:ext cx="655231" cy="679995"/>
            <a:chOff x="7462262" y="-535847"/>
            <a:chExt cx="942643" cy="975323"/>
          </a:xfrm>
        </p:grpSpPr>
        <p:sp>
          <p:nvSpPr>
            <p:cNvPr id="164" name="Google Shape;164;p19"/>
            <p:cNvSpPr/>
            <p:nvPr/>
          </p:nvSpPr>
          <p:spPr>
            <a:xfrm>
              <a:off x="7462262" y="-535847"/>
              <a:ext cx="914400" cy="74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200" u="none" cap="none" strike="noStrike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4</a:t>
              </a:r>
              <a:endParaRPr i="0" sz="32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 rot="10800000">
              <a:off x="7490505" y="206077"/>
              <a:ext cx="914400" cy="2334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4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166" name="Google Shape;166;p19"/>
          <p:cNvSpPr txBox="1"/>
          <p:nvPr/>
        </p:nvSpPr>
        <p:spPr>
          <a:xfrm>
            <a:off x="1762134" y="3780593"/>
            <a:ext cx="37527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Implementation</a:t>
            </a:r>
            <a:endParaRPr b="1" i="0" sz="2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318825" y="443450"/>
            <a:ext cx="460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ckwell"/>
              <a:buNone/>
            </a:pPr>
            <a:r>
              <a:rPr i="0" lang="en-US" sz="60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CONTENTS</a:t>
            </a:r>
            <a:endParaRPr i="0" sz="60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1012809" y="4533068"/>
            <a:ext cx="635400" cy="51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</a:t>
            </a:r>
            <a:endParaRPr i="0" sz="32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9" name="Google Shape;169;p19"/>
          <p:cNvSpPr/>
          <p:nvPr/>
        </p:nvSpPr>
        <p:spPr>
          <a:xfrm rot="10800000">
            <a:off x="1012893" y="5050221"/>
            <a:ext cx="635400" cy="162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1762134" y="4620828"/>
            <a:ext cx="37527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b="1" i="0" sz="2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3212100" y="330875"/>
            <a:ext cx="57678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1650" spcFirstLastPara="1" rIns="121650" wrap="square" tIns="6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b="1" sz="5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1316550" y="2201225"/>
            <a:ext cx="95589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Char char="❖"/>
            </a:pP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project on Car Parking System using Arduino.</a:t>
            </a:r>
            <a:endParaRPr sz="24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Char char="❖"/>
            </a:pP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has two barrier to control the entry and exit of the cars.</a:t>
            </a:r>
            <a:endParaRPr sz="24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Char char="❖"/>
            </a:pP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counts the number of the cars.</a:t>
            </a:r>
            <a:endParaRPr sz="24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Char char="❖"/>
            </a:pP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shows message if the parking space run out.</a:t>
            </a:r>
            <a:endParaRPr sz="24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/>
          <p:nvPr/>
        </p:nvSpPr>
        <p:spPr>
          <a:xfrm>
            <a:off x="1742350" y="1921325"/>
            <a:ext cx="9340200" cy="3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Char char="❖"/>
            </a:pP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Finding an available parking space is considered as time and fuel consuming.</a:t>
            </a:r>
            <a:endParaRPr sz="24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Char char="❖"/>
            </a:pP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Therefore, drivers may get frustrated; which will lead to inappropriate parking.</a:t>
            </a: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24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Char char="❖"/>
            </a:pP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will lead to bad traffic around the parking space and may also lead to accident.</a:t>
            </a:r>
            <a:endParaRPr sz="24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Char char="❖"/>
            </a:pP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That is why this project proposes an Arduino Car Parking System that will solve the problems mentioned.</a:t>
            </a:r>
            <a:endParaRPr sz="24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3919600" y="265500"/>
            <a:ext cx="49857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1650" spcFirstLastPara="1" rIns="121650" wrap="square" tIns="6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MOTIVATION</a:t>
            </a:r>
            <a:endParaRPr b="1" sz="5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475" y="863625"/>
            <a:ext cx="3282050" cy="32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850" y="1668438"/>
            <a:ext cx="2074800" cy="20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5075" y="1376250"/>
            <a:ext cx="2769426" cy="276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42925" y="1972625"/>
            <a:ext cx="2167901" cy="15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3188" y="4284474"/>
            <a:ext cx="5111822" cy="212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6625" y="4145675"/>
            <a:ext cx="4429350" cy="240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1933150" y="3916125"/>
            <a:ext cx="16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Fig. Arduino Uno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4455288" y="3743238"/>
            <a:ext cx="23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Fig. IR </a:t>
            </a: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Proximity</a:t>
            </a: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 Sensor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8070875" y="3808425"/>
            <a:ext cx="16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Fig. </a:t>
            </a: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16x2 LCD i2c Display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10162450" y="3743250"/>
            <a:ext cx="16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Fig. </a:t>
            </a: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Servo Motor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2515388" y="6153000"/>
            <a:ext cx="19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Fig. </a:t>
            </a: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Bread Board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8788725" y="6056300"/>
            <a:ext cx="19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Fig. </a:t>
            </a: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Jumper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3753575" y="265500"/>
            <a:ext cx="48453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1650" spcFirstLastPara="1" rIns="121650" wrap="square" tIns="6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EQUIPMENTS</a:t>
            </a:r>
            <a:endParaRPr b="1" sz="5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614" y="1828850"/>
            <a:ext cx="8470600" cy="44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/>
          <p:nvPr/>
        </p:nvSpPr>
        <p:spPr>
          <a:xfrm>
            <a:off x="7219325" y="5073925"/>
            <a:ext cx="2727300" cy="581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5066550" y="6322450"/>
            <a:ext cx="20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Fig. Circuit Diagram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2831100" y="255450"/>
            <a:ext cx="6529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1650" spcFirstLastPara="1" rIns="121650" wrap="square" tIns="6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IMPLEMENTATION</a:t>
            </a:r>
            <a:endParaRPr b="1" sz="5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575" y="1151825"/>
            <a:ext cx="5302826" cy="531319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4556100" y="63425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Fig. Overall view of the project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2831100" y="259025"/>
            <a:ext cx="6529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1650" spcFirstLastPara="1" rIns="121650" wrap="square" tIns="6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IMPLEMENTATION</a:t>
            </a:r>
            <a:endParaRPr b="1" sz="5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7300" y="3495300"/>
            <a:ext cx="2952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46683">
            <a:off x="9897175" y="3429000"/>
            <a:ext cx="2952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6273" l="32598" r="32236" t="9515"/>
          <a:stretch/>
        </p:blipFill>
        <p:spPr>
          <a:xfrm rot="1289943">
            <a:off x="10872467" y="3497973"/>
            <a:ext cx="103835" cy="20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1575" y="4381125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1825" y="4381125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 b="6273" l="32598" r="32236" t="9515"/>
          <a:stretch/>
        </p:blipFill>
        <p:spPr>
          <a:xfrm rot="1289943">
            <a:off x="10872467" y="3448548"/>
            <a:ext cx="103835" cy="20855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/>
          <p:nvPr/>
        </p:nvSpPr>
        <p:spPr>
          <a:xfrm>
            <a:off x="1287150" y="2209500"/>
            <a:ext cx="96177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Char char="❖"/>
            </a:pP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will reduce the amount of time a driver has to spend around in the parking to find available spot.</a:t>
            </a:r>
            <a:endParaRPr sz="24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Char char="❖"/>
            </a:pP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will </a:t>
            </a: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reducing the traffic around the parking</a:t>
            </a: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area.</a:t>
            </a:r>
            <a:endParaRPr sz="24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Char char="❖"/>
            </a:pP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will </a:t>
            </a: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reduce the bad parking around the parking space.</a:t>
            </a:r>
            <a:endParaRPr sz="24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Char char="❖"/>
            </a:pP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 a large scale, this can be adopted as a unpaid car parking system </a:t>
            </a: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anywhere</a:t>
            </a:r>
            <a:r>
              <a:rPr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  <a:endParaRPr sz="24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3573300" y="395725"/>
            <a:ext cx="50454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1650" spcFirstLastPara="1" rIns="121650" wrap="square" tIns="6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b="1" sz="5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Projector Presentation Template www.googleslides.org">
  <a:themeElements>
    <a:clrScheme name="自定义 164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