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  <p:sldId id="268" r:id="rId11"/>
    <p:sldId id="270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EC3F18-B4D5-4BDA-BDE1-130E2794678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0219BD-5ECF-4DB4-AB46-6A391EADB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57200"/>
            <a:ext cx="6172200" cy="1970562"/>
          </a:xfrm>
        </p:spPr>
        <p:txBody>
          <a:bodyPr>
            <a:normAutofit/>
          </a:bodyPr>
          <a:lstStyle/>
          <a:p>
            <a:r>
              <a:rPr smtClean="0"/>
              <a:t>Operating system process scheduling algorithm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00400"/>
            <a:ext cx="4800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Group Members:</a:t>
            </a:r>
          </a:p>
          <a:p>
            <a:r>
              <a:rPr lang="en-US" dirty="0" err="1" smtClean="0"/>
              <a:t>Zobia</a:t>
            </a:r>
            <a:r>
              <a:rPr lang="en-US" dirty="0" smtClean="0"/>
              <a:t> Khalid </a:t>
            </a:r>
            <a:r>
              <a:rPr lang="en-US" dirty="0" err="1" smtClean="0"/>
              <a:t>Malik</a:t>
            </a:r>
            <a:r>
              <a:rPr lang="en-US" dirty="0" smtClean="0"/>
              <a:t> (3355)</a:t>
            </a:r>
          </a:p>
          <a:p>
            <a:r>
              <a:rPr lang="en-US" dirty="0" err="1" smtClean="0"/>
              <a:t>Fazila</a:t>
            </a:r>
            <a:r>
              <a:rPr lang="en-US" dirty="0" smtClean="0"/>
              <a:t> </a:t>
            </a:r>
            <a:r>
              <a:rPr lang="en-US" dirty="0" err="1" smtClean="0"/>
              <a:t>Bano</a:t>
            </a:r>
            <a:r>
              <a:rPr lang="en-US" dirty="0" smtClean="0"/>
              <a:t> (3504)</a:t>
            </a:r>
          </a:p>
          <a:p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Kainat</a:t>
            </a:r>
            <a:r>
              <a:rPr lang="en-US" dirty="0" smtClean="0"/>
              <a:t> (3256)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0" t="18762" r="29959" b="19773"/>
          <a:stretch/>
        </p:blipFill>
        <p:spPr>
          <a:xfrm>
            <a:off x="6858000" y="3505200"/>
            <a:ext cx="2125182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79082785"/>
              </p:ext>
            </p:extLst>
          </p:nvPr>
        </p:nvGraphicFramePr>
        <p:xfrm>
          <a:off x="304800" y="152400"/>
          <a:ext cx="76200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The shortest</a:t>
                      </a:r>
                      <a:r>
                        <a:rPr lang="en-US" baseline="0" dirty="0" smtClean="0"/>
                        <a:t> process executes first and the average wait time and </a:t>
                      </a:r>
                      <a:r>
                        <a:rPr lang="en-US" dirty="0" smtClean="0"/>
                        <a:t>response time</a:t>
                      </a:r>
                      <a:r>
                        <a:rPr lang="en-US" baseline="0" dirty="0" smtClean="0"/>
                        <a:t> will be min.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basically no disadvantages because the algorithm has SJF and SRTF advantages but it removes the their disadvantages of </a:t>
                      </a:r>
                      <a:r>
                        <a:rPr lang="en-US" baseline="0" dirty="0" smtClean="0"/>
                        <a:t>SJF and SRTF.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 smtClean="0"/>
                        <a:t>2. The advantages are same as SJF and SRTF.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3.  No</a:t>
                      </a:r>
                      <a:r>
                        <a:rPr lang="en-US" baseline="0" dirty="0" smtClean="0"/>
                        <a:t> Starvation due to double condition check.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Max processor utilization.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5. Max </a:t>
                      </a:r>
                      <a:r>
                        <a:rPr lang="en-US" dirty="0" smtClean="0"/>
                        <a:t>throughput.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6. </a:t>
                      </a:r>
                      <a:r>
                        <a:rPr lang="en-US" dirty="0" smtClean="0"/>
                        <a:t>Min turnaround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SJF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5"/>
          <a:stretch/>
        </p:blipFill>
        <p:spPr>
          <a:xfrm>
            <a:off x="2000250" y="1219200"/>
            <a:ext cx="5143500" cy="52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SRTF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4"/>
          <a:stretch/>
        </p:blipFill>
        <p:spPr>
          <a:xfrm>
            <a:off x="2000250" y="920663"/>
            <a:ext cx="5143500" cy="59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SJF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5"/>
          <a:stretch/>
        </p:blipFill>
        <p:spPr>
          <a:xfrm>
            <a:off x="2000250" y="1219200"/>
            <a:ext cx="5143500" cy="52734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1984592" y="943628"/>
            <a:ext cx="5143500" cy="55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              </a:t>
            </a:r>
          </a:p>
          <a:p>
            <a:pPr>
              <a:buNone/>
            </a:pP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Thank You!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04800" y="304800"/>
            <a:ext cx="2286000" cy="205740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44200" r="3501" b="2467"/>
          <a:stretch/>
        </p:blipFill>
        <p:spPr>
          <a:xfrm>
            <a:off x="2209800" y="2743200"/>
            <a:ext cx="5799551" cy="3657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mtClean="0"/>
              <a:t>       “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Shortest Burst High Priority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Preemptive Or Non preemptive Nature:</a:t>
            </a:r>
          </a:p>
          <a:p>
            <a:pPr>
              <a:buNone/>
            </a:pPr>
            <a:r>
              <a:rPr lang="en-US" dirty="0" smtClean="0"/>
              <a:t>Shortest Job Priority high is non preemptive process scheduling algorithm.</a:t>
            </a:r>
          </a:p>
          <a:p>
            <a:pPr>
              <a:buNone/>
            </a:pPr>
            <a:r>
              <a:rPr lang="en-US" dirty="0" smtClean="0"/>
              <a:t>It executes the process till it’s burst time completes.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 of all it takes the process which arrives first in ready queue whether its priority is low or high and burst time is low or high.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two processes arrives in ready queue. Now there arrival time are same the comparison sifts from arrival time to burst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During the first process execution completion time it will check how many process have arrived in ready queue then it will check for the lowest burst time process.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will execute that process.</a:t>
            </a:r>
          </a:p>
          <a:p>
            <a:r>
              <a:rPr lang="en-US" smtClean="0"/>
              <a:t>If </a:t>
            </a:r>
            <a:r>
              <a:rPr lang="en-US"/>
              <a:t>in case two </a:t>
            </a:r>
            <a:r>
              <a:rPr lang="en-US" smtClean="0"/>
              <a:t>process have same burst time it will check their priorities if found one process with high priority than the other it will execute that process.</a:t>
            </a:r>
          </a:p>
          <a:p>
            <a:r>
              <a:rPr lang="en-US" smtClean="0"/>
              <a:t>If the process arrival time, burst time and priority is same the </a:t>
            </a:r>
            <a:r>
              <a:rPr lang="en-US"/>
              <a:t>FCFS </a:t>
            </a:r>
            <a:r>
              <a:rPr lang="en-US" smtClean="0"/>
              <a:t>will be applied.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2400"/>
            <a:ext cx="24193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smtClean="0"/>
              <a:t>Implementation:</a:t>
            </a:r>
          </a:p>
          <a:p>
            <a:pPr>
              <a:buNone/>
            </a:pPr>
            <a:r>
              <a:rPr lang="en-US"/>
              <a:t>#include&lt;</a:t>
            </a:r>
            <a:r>
              <a:rPr lang="en-US" err="1"/>
              <a:t>iostream</a:t>
            </a:r>
            <a:r>
              <a:rPr lang="en-US"/>
              <a:t>&gt;</a:t>
            </a:r>
          </a:p>
          <a:p>
            <a:pPr>
              <a:buNone/>
            </a:pPr>
            <a:r>
              <a:rPr lang="en-US"/>
              <a:t>using namespace </a:t>
            </a:r>
            <a:r>
              <a:rPr lang="en-US" err="1"/>
              <a:t>std</a:t>
            </a:r>
            <a:r>
              <a:rPr lang="en-US"/>
              <a:t>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 err="1"/>
              <a:t>int</a:t>
            </a:r>
            <a:r>
              <a:rPr lang="en-US"/>
              <a:t> main()</a:t>
            </a:r>
          </a:p>
          <a:p>
            <a:pPr>
              <a:buNone/>
            </a:pPr>
            <a:r>
              <a:rPr lang="en-US"/>
              <a:t>{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bt</a:t>
            </a:r>
            <a:r>
              <a:rPr lang="en-US"/>
              <a:t>[20],at[20],p[20],</a:t>
            </a:r>
            <a:r>
              <a:rPr lang="en-US" err="1"/>
              <a:t>wt</a:t>
            </a:r>
            <a:r>
              <a:rPr lang="en-US"/>
              <a:t>[20],tat[20],</a:t>
            </a:r>
            <a:r>
              <a:rPr lang="en-US" err="1"/>
              <a:t>pr</a:t>
            </a:r>
            <a:r>
              <a:rPr lang="en-US"/>
              <a:t>[20],</a:t>
            </a:r>
            <a:r>
              <a:rPr lang="en-US" err="1"/>
              <a:t>i,j,n,total</a:t>
            </a:r>
            <a:r>
              <a:rPr lang="en-US"/>
              <a:t>=0,pos</a:t>
            </a:r>
            <a:r>
              <a:rPr lang="en-US" smtClean="0"/>
              <a:t>,</a:t>
            </a:r>
          </a:p>
          <a:p>
            <a:pPr>
              <a:buNone/>
            </a:pPr>
            <a:r>
              <a:rPr lang="en-US" err="1" smtClean="0"/>
              <a:t>temp,avg_wt,avg_tat</a:t>
            </a:r>
            <a:r>
              <a:rPr lang="en-US"/>
              <a:t>;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cout</a:t>
            </a:r>
            <a:r>
              <a:rPr lang="en-US"/>
              <a:t>&lt;&lt;"Enter Total Number of Process:";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cin</a:t>
            </a:r>
            <a:r>
              <a:rPr lang="en-US"/>
              <a:t>&gt;&gt;n;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cout</a:t>
            </a:r>
            <a:r>
              <a:rPr lang="en-US"/>
              <a:t>&lt;&lt;"\</a:t>
            </a:r>
            <a:r>
              <a:rPr lang="en-US" err="1"/>
              <a:t>nEnter</a:t>
            </a:r>
            <a:r>
              <a:rPr lang="en-US"/>
              <a:t> Arrival Time, Burst Time and Priority\n";</a:t>
            </a:r>
          </a:p>
          <a:p>
            <a:pPr>
              <a:buNone/>
            </a:pPr>
            <a:r>
              <a:rPr lang="en-US"/>
              <a:t>    for(</a:t>
            </a:r>
            <a:r>
              <a:rPr lang="en-US" err="1"/>
              <a:t>i</a:t>
            </a:r>
            <a:r>
              <a:rPr lang="en-US"/>
              <a:t>=0;i&lt;</a:t>
            </a:r>
            <a:r>
              <a:rPr lang="en-US" err="1"/>
              <a:t>n;i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{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cout</a:t>
            </a:r>
            <a:r>
              <a:rPr lang="en-US"/>
              <a:t>&lt;&lt;"\</a:t>
            </a:r>
            <a:r>
              <a:rPr lang="en-US" err="1"/>
              <a:t>nP</a:t>
            </a:r>
            <a:r>
              <a:rPr lang="en-US"/>
              <a:t>["&lt;&lt;i+1&lt;&lt;"]\n";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cout</a:t>
            </a:r>
            <a:r>
              <a:rPr lang="en-US"/>
              <a:t>&lt;&lt;"Arrival Time:";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cin</a:t>
            </a:r>
            <a:r>
              <a:rPr lang="en-US"/>
              <a:t>&gt;&gt;at[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cout</a:t>
            </a:r>
            <a:r>
              <a:rPr lang="en-US"/>
              <a:t>&lt;&lt;"Burst Time:";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cin</a:t>
            </a:r>
            <a:r>
              <a:rPr lang="en-US"/>
              <a:t>&gt;&gt;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cout</a:t>
            </a:r>
            <a:r>
              <a:rPr lang="en-US"/>
              <a:t>&lt;&lt;"Priority:";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cin</a:t>
            </a:r>
            <a:r>
              <a:rPr lang="en-US"/>
              <a:t>&gt;&gt;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p[</a:t>
            </a:r>
            <a:r>
              <a:rPr lang="en-US" err="1"/>
              <a:t>i</a:t>
            </a:r>
            <a:r>
              <a:rPr lang="en-US"/>
              <a:t>]=i+1;           //contains process number</a:t>
            </a:r>
          </a:p>
          <a:p>
            <a:pPr>
              <a:buNone/>
            </a:pPr>
            <a:r>
              <a:rPr lang="en-US"/>
              <a:t>    }</a:t>
            </a:r>
            <a:endParaRPr lang="en-US" smtClean="0"/>
          </a:p>
          <a:p>
            <a:pPr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15921" r="11081" b="19787"/>
          <a:stretch/>
        </p:blipFill>
        <p:spPr>
          <a:xfrm>
            <a:off x="5849655" y="2656562"/>
            <a:ext cx="2805830" cy="220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/>
              <a:t>//sorting Arrival time, burst time, priority and process number in ascending order using selection sort</a:t>
            </a:r>
          </a:p>
          <a:p>
            <a:pPr>
              <a:buNone/>
            </a:pPr>
            <a:r>
              <a:rPr lang="en-US"/>
              <a:t>    for(</a:t>
            </a:r>
            <a:r>
              <a:rPr lang="en-US" err="1"/>
              <a:t>i</a:t>
            </a:r>
            <a:r>
              <a:rPr lang="en-US"/>
              <a:t>=0;i&lt;</a:t>
            </a:r>
            <a:r>
              <a:rPr lang="en-US" err="1"/>
              <a:t>n;i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{</a:t>
            </a:r>
          </a:p>
          <a:p>
            <a:pPr>
              <a:buNone/>
            </a:pPr>
            <a:r>
              <a:rPr lang="en-US"/>
              <a:t>        </a:t>
            </a:r>
          </a:p>
          <a:p>
            <a:pPr>
              <a:buNone/>
            </a:pPr>
            <a:r>
              <a:rPr lang="en-US"/>
              <a:t>        </a:t>
            </a:r>
          </a:p>
          <a:p>
            <a:pPr>
              <a:buNone/>
            </a:pPr>
            <a:r>
              <a:rPr lang="en-US"/>
              <a:t>        for(j=i+1;j&lt;</a:t>
            </a:r>
            <a:r>
              <a:rPr lang="en-US" err="1"/>
              <a:t>n;j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    {</a:t>
            </a:r>
          </a:p>
          <a:p>
            <a:pPr>
              <a:buNone/>
            </a:pPr>
            <a:r>
              <a:rPr lang="en-US"/>
              <a:t>            if(</a:t>
            </a:r>
            <a:r>
              <a:rPr lang="en-US" err="1"/>
              <a:t>pr</a:t>
            </a:r>
            <a:r>
              <a:rPr lang="en-US"/>
              <a:t>[j]&gt;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]){</a:t>
            </a:r>
          </a:p>
          <a:p>
            <a:pPr>
              <a:buNone/>
            </a:pPr>
            <a:r>
              <a:rPr lang="en-US"/>
              <a:t>            	</a:t>
            </a:r>
            <a:r>
              <a:rPr lang="en-US" err="1"/>
              <a:t>pos</a:t>
            </a:r>
            <a:r>
              <a:rPr lang="en-US"/>
              <a:t>=j;</a:t>
            </a:r>
          </a:p>
          <a:p>
            <a:pPr>
              <a:buNone/>
            </a:pPr>
            <a:r>
              <a:rPr lang="en-US"/>
              <a:t>			}</a:t>
            </a:r>
          </a:p>
          <a:p>
            <a:pPr>
              <a:buNone/>
            </a:pPr>
            <a:r>
              <a:rPr lang="en-US"/>
              <a:t>			else if(</a:t>
            </a:r>
            <a:r>
              <a:rPr lang="en-US" err="1"/>
              <a:t>pr</a:t>
            </a:r>
            <a:r>
              <a:rPr lang="en-US"/>
              <a:t>[j]==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]){</a:t>
            </a:r>
          </a:p>
          <a:p>
            <a:pPr>
              <a:buNone/>
            </a:pPr>
            <a:r>
              <a:rPr lang="en-US"/>
              <a:t>				for(j=i+1;j&lt;</a:t>
            </a:r>
            <a:r>
              <a:rPr lang="en-US" err="1"/>
              <a:t>n;j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				{</a:t>
            </a:r>
          </a:p>
          <a:p>
            <a:pPr>
              <a:buNone/>
            </a:pPr>
            <a:r>
              <a:rPr lang="en-US"/>
              <a:t>                   if(</a:t>
            </a:r>
            <a:r>
              <a:rPr lang="en-US" err="1"/>
              <a:t>bt</a:t>
            </a:r>
            <a:r>
              <a:rPr lang="en-US"/>
              <a:t>[j]&lt;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])</a:t>
            </a:r>
          </a:p>
          <a:p>
            <a:pPr>
              <a:buNone/>
            </a:pPr>
            <a:r>
              <a:rPr lang="en-US"/>
              <a:t>            	    </a:t>
            </a:r>
            <a:r>
              <a:rPr lang="en-US" err="1"/>
              <a:t>pos</a:t>
            </a:r>
            <a:r>
              <a:rPr lang="en-US"/>
              <a:t>=j;</a:t>
            </a:r>
          </a:p>
          <a:p>
            <a:pPr>
              <a:buNone/>
            </a:pPr>
            <a:r>
              <a:rPr lang="en-US"/>
              <a:t>                   else if(</a:t>
            </a:r>
            <a:r>
              <a:rPr lang="en-US" err="1"/>
              <a:t>bt</a:t>
            </a:r>
            <a:r>
              <a:rPr lang="en-US"/>
              <a:t>[j]==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]){</a:t>
            </a:r>
          </a:p>
          <a:p>
            <a:pPr>
              <a:buNone/>
            </a:pPr>
            <a:r>
              <a:rPr lang="en-US"/>
              <a:t>            	        if(at[j]&lt;at[</a:t>
            </a:r>
            <a:r>
              <a:rPr lang="en-US" err="1"/>
              <a:t>pos</a:t>
            </a:r>
            <a:r>
              <a:rPr lang="en-US"/>
              <a:t>])</a:t>
            </a:r>
          </a:p>
          <a:p>
            <a:pPr>
              <a:buNone/>
            </a:pPr>
            <a:r>
              <a:rPr lang="en-US"/>
              <a:t>            	        </a:t>
            </a:r>
            <a:r>
              <a:rPr lang="en-US" err="1"/>
              <a:t>pos</a:t>
            </a:r>
            <a:r>
              <a:rPr lang="en-US"/>
              <a:t>=j;</a:t>
            </a:r>
          </a:p>
          <a:p>
            <a:pPr>
              <a:buNone/>
            </a:pPr>
            <a:r>
              <a:rPr lang="en-US"/>
              <a:t>				    }      </a:t>
            </a:r>
          </a:p>
          <a:p>
            <a:pPr>
              <a:buNone/>
            </a:pPr>
            <a:r>
              <a:rPr lang="en-US"/>
              <a:t>			    }	</a:t>
            </a:r>
          </a:p>
          <a:p>
            <a:pPr>
              <a:buNone/>
            </a:pPr>
            <a:r>
              <a:rPr lang="en-US"/>
              <a:t>			}       </a:t>
            </a:r>
          </a:p>
          <a:p>
            <a:pPr>
              <a:buNone/>
            </a:pPr>
            <a:r>
              <a:rPr lang="en-US"/>
              <a:t>       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70" y="1828800"/>
            <a:ext cx="27622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/>
              <a:t>temp=at[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at[</a:t>
            </a:r>
            <a:r>
              <a:rPr lang="en-US" err="1"/>
              <a:t>i</a:t>
            </a:r>
            <a:r>
              <a:rPr lang="en-US"/>
              <a:t>]=at[</a:t>
            </a:r>
            <a:r>
              <a:rPr lang="en-US" err="1"/>
              <a:t>pos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at[</a:t>
            </a:r>
            <a:r>
              <a:rPr lang="en-US" err="1"/>
              <a:t>pos</a:t>
            </a:r>
            <a:r>
              <a:rPr lang="en-US"/>
              <a:t>]=temp;</a:t>
            </a:r>
          </a:p>
          <a:p>
            <a:pPr>
              <a:buNone/>
            </a:pPr>
            <a:r>
              <a:rPr lang="en-US"/>
              <a:t>        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    temp=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]=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pr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]=temp;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    temp=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]=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pos</a:t>
            </a:r>
            <a:r>
              <a:rPr lang="en-US"/>
              <a:t>]=temp;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    temp=p[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p[</a:t>
            </a:r>
            <a:r>
              <a:rPr lang="en-US" err="1"/>
              <a:t>i</a:t>
            </a:r>
            <a:r>
              <a:rPr lang="en-US"/>
              <a:t>]=p[</a:t>
            </a:r>
            <a:r>
              <a:rPr lang="en-US" err="1"/>
              <a:t>pos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p[</a:t>
            </a:r>
            <a:r>
              <a:rPr lang="en-US" err="1"/>
              <a:t>pos</a:t>
            </a:r>
            <a:r>
              <a:rPr lang="en-US"/>
              <a:t>]=temp;</a:t>
            </a:r>
          </a:p>
          <a:p>
            <a:pPr>
              <a:buNone/>
            </a:pPr>
            <a:r>
              <a:rPr lang="en-US"/>
              <a:t>        </a:t>
            </a:r>
          </a:p>
          <a:p>
            <a:pPr>
              <a:buNone/>
            </a:pPr>
            <a:r>
              <a:rPr lang="en-US"/>
              <a:t>    }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wt</a:t>
            </a:r>
            <a:r>
              <a:rPr lang="en-US"/>
              <a:t>[0]=0;            //waiting time for first process is zero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//calculate waiting time</a:t>
            </a:r>
          </a:p>
          <a:p>
            <a:pPr>
              <a:buNone/>
            </a:pPr>
            <a:r>
              <a:rPr lang="en-US"/>
              <a:t>    for(</a:t>
            </a:r>
            <a:r>
              <a:rPr lang="en-US" err="1"/>
              <a:t>i</a:t>
            </a:r>
            <a:r>
              <a:rPr lang="en-US"/>
              <a:t>=1;i&lt;</a:t>
            </a:r>
            <a:r>
              <a:rPr lang="en-US" err="1"/>
              <a:t>n;i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{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wt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]=0;</a:t>
            </a:r>
          </a:p>
          <a:p>
            <a:pPr>
              <a:buNone/>
            </a:pPr>
            <a:r>
              <a:rPr lang="en-US"/>
              <a:t>        for(j=0;j&lt;</a:t>
            </a:r>
            <a:r>
              <a:rPr lang="en-US" err="1"/>
              <a:t>i;j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        </a:t>
            </a:r>
            <a:r>
              <a:rPr lang="en-US" err="1"/>
              <a:t>wt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]+=</a:t>
            </a:r>
            <a:r>
              <a:rPr lang="en-US" err="1"/>
              <a:t>bt</a:t>
            </a:r>
            <a:r>
              <a:rPr lang="en-US"/>
              <a:t>[j];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    total+=</a:t>
            </a:r>
            <a:r>
              <a:rPr lang="en-US" err="1"/>
              <a:t>wt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}</a:t>
            </a:r>
          </a:p>
          <a:p>
            <a:pPr>
              <a:buNone/>
            </a:pPr>
            <a:r>
              <a:rPr lang="en-US"/>
              <a:t> </a:t>
            </a:r>
            <a:endParaRPr lang="en-US" smtClean="0"/>
          </a:p>
          <a:p>
            <a:pPr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4800"/>
            <a:ext cx="3124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avg_wt</a:t>
            </a:r>
            <a:r>
              <a:rPr lang="en-US"/>
              <a:t>=total/n;      //average waiting time</a:t>
            </a:r>
          </a:p>
          <a:p>
            <a:pPr>
              <a:buNone/>
            </a:pPr>
            <a:r>
              <a:rPr lang="en-US"/>
              <a:t>    total=0;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cout</a:t>
            </a:r>
            <a:r>
              <a:rPr lang="en-US"/>
              <a:t>&lt;&lt;"\</a:t>
            </a:r>
            <a:r>
              <a:rPr lang="en-US" err="1"/>
              <a:t>nProcess</a:t>
            </a:r>
            <a:r>
              <a:rPr lang="en-US"/>
              <a:t>\t    Burst Time    \</a:t>
            </a:r>
            <a:r>
              <a:rPr lang="en-US" err="1"/>
              <a:t>tWaiting</a:t>
            </a:r>
            <a:r>
              <a:rPr lang="en-US"/>
              <a:t> Time\</a:t>
            </a:r>
            <a:r>
              <a:rPr lang="en-US" err="1"/>
              <a:t>tTurnaround</a:t>
            </a:r>
            <a:r>
              <a:rPr lang="en-US"/>
              <a:t> Time";</a:t>
            </a:r>
          </a:p>
          <a:p>
            <a:pPr>
              <a:buNone/>
            </a:pPr>
            <a:r>
              <a:rPr lang="en-US"/>
              <a:t>    for(</a:t>
            </a:r>
            <a:r>
              <a:rPr lang="en-US" err="1"/>
              <a:t>i</a:t>
            </a:r>
            <a:r>
              <a:rPr lang="en-US"/>
              <a:t>=0;i&lt;</a:t>
            </a:r>
            <a:r>
              <a:rPr lang="en-US" err="1"/>
              <a:t>n;i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   {</a:t>
            </a:r>
          </a:p>
          <a:p>
            <a:pPr>
              <a:buNone/>
            </a:pPr>
            <a:r>
              <a:rPr lang="en-US"/>
              <a:t>        tat[</a:t>
            </a:r>
            <a:r>
              <a:rPr lang="en-US" err="1"/>
              <a:t>i</a:t>
            </a:r>
            <a:r>
              <a:rPr lang="en-US"/>
              <a:t>]=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]+</a:t>
            </a:r>
            <a:r>
              <a:rPr lang="en-US" err="1"/>
              <a:t>wt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     //calculate turnaround time</a:t>
            </a:r>
          </a:p>
          <a:p>
            <a:pPr>
              <a:buNone/>
            </a:pPr>
            <a:r>
              <a:rPr lang="en-US"/>
              <a:t>        total+=tat[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    </a:t>
            </a:r>
            <a:r>
              <a:rPr lang="en-US" err="1"/>
              <a:t>cout</a:t>
            </a:r>
            <a:r>
              <a:rPr lang="en-US"/>
              <a:t>&lt;&lt;"\</a:t>
            </a:r>
            <a:r>
              <a:rPr lang="en-US" err="1"/>
              <a:t>nP</a:t>
            </a:r>
            <a:r>
              <a:rPr lang="en-US"/>
              <a:t>["&lt;&lt;p[</a:t>
            </a:r>
            <a:r>
              <a:rPr lang="en-US" err="1"/>
              <a:t>i</a:t>
            </a:r>
            <a:r>
              <a:rPr lang="en-US"/>
              <a:t>]&lt;&lt;"]\t\t  "&lt;&lt;</a:t>
            </a:r>
            <a:r>
              <a:rPr lang="en-US" err="1"/>
              <a:t>bt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]&lt;&lt;"\t\t    "&lt;&lt;</a:t>
            </a:r>
            <a:r>
              <a:rPr lang="en-US" err="1"/>
              <a:t>wt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]&lt;&lt;"\t\t\t"&lt;&lt;tat[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pPr>
              <a:buNone/>
            </a:pPr>
            <a:r>
              <a:rPr lang="en-US"/>
              <a:t>    }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avg_tat</a:t>
            </a:r>
            <a:r>
              <a:rPr lang="en-US"/>
              <a:t>=total/n;     //average turnaround time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cout</a:t>
            </a:r>
            <a:r>
              <a:rPr lang="en-US"/>
              <a:t>&lt;&lt;"\n\</a:t>
            </a:r>
            <a:r>
              <a:rPr lang="en-US" err="1"/>
              <a:t>nAverage</a:t>
            </a:r>
            <a:r>
              <a:rPr lang="en-US"/>
              <a:t> Waiting Time="&lt;&lt;</a:t>
            </a:r>
            <a:r>
              <a:rPr lang="en-US" err="1"/>
              <a:t>avg_wt</a:t>
            </a:r>
            <a:r>
              <a:rPr lang="en-US"/>
              <a:t>;</a:t>
            </a:r>
          </a:p>
          <a:p>
            <a:pPr>
              <a:buNone/>
            </a:pPr>
            <a:r>
              <a:rPr lang="en-US"/>
              <a:t>    </a:t>
            </a:r>
            <a:r>
              <a:rPr lang="en-US" err="1"/>
              <a:t>cout</a:t>
            </a:r>
            <a:r>
              <a:rPr lang="en-US"/>
              <a:t>&lt;&lt;"\</a:t>
            </a:r>
            <a:r>
              <a:rPr lang="en-US" err="1"/>
              <a:t>nAverage</a:t>
            </a:r>
            <a:r>
              <a:rPr lang="en-US"/>
              <a:t> Turnaround Time="&lt;&lt;</a:t>
            </a:r>
            <a:r>
              <a:rPr lang="en-US" err="1"/>
              <a:t>avg_tat</a:t>
            </a:r>
            <a:r>
              <a:rPr lang="en-US"/>
              <a:t>;</a:t>
            </a:r>
          </a:p>
          <a:p>
            <a:pPr>
              <a:buNone/>
            </a:pPr>
            <a:r>
              <a:rPr lang="en-US"/>
              <a:t> </a:t>
            </a:r>
          </a:p>
          <a:p>
            <a:pPr>
              <a:buNone/>
            </a:pPr>
            <a:r>
              <a:rPr lang="en-US"/>
              <a:t>    return 0;</a:t>
            </a:r>
          </a:p>
          <a:p>
            <a:pPr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2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7543800" cy="6321552"/>
          </a:xfrm>
        </p:spPr>
        <p:txBody>
          <a:bodyPr/>
          <a:lstStyle/>
          <a:p>
            <a:pPr algn="ctr"/>
            <a:r>
              <a:rPr lang="en-US" smtClean="0"/>
              <a:t>Output:</a:t>
            </a:r>
          </a:p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96850"/>
            <a:ext cx="5983287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20000" cy="6321552"/>
          </a:xfrm>
        </p:spPr>
        <p:txBody>
          <a:bodyPr>
            <a:normAutofit/>
          </a:bodyPr>
          <a:lstStyle/>
          <a:p>
            <a:r>
              <a:rPr lang="en-US" dirty="0" smtClean="0"/>
              <a:t>As you can see in the above provided processes p[3],</a:t>
            </a:r>
            <a:r>
              <a:rPr lang="en-US" dirty="0"/>
              <a:t>p[2], </a:t>
            </a:r>
            <a:r>
              <a:rPr lang="en-US" dirty="0" smtClean="0"/>
              <a:t>p[1] arrives at 0.</a:t>
            </a:r>
          </a:p>
          <a:p>
            <a:r>
              <a:rPr lang="en-US" dirty="0" smtClean="0"/>
              <a:t>Now the first executed process is p[3] has both shortest burst and high priority.</a:t>
            </a:r>
          </a:p>
          <a:p>
            <a:r>
              <a:rPr lang="en-US" dirty="0" smtClean="0"/>
              <a:t>After that the p[1] executed on same condition as </a:t>
            </a:r>
            <a:r>
              <a:rPr lang="en-US" dirty="0"/>
              <a:t>shortest burst and high priority.</a:t>
            </a:r>
          </a:p>
          <a:p>
            <a:r>
              <a:rPr lang="en-US" dirty="0" smtClean="0"/>
              <a:t>After the completion of p[3], and p[2] all the processes arrived at unit time 4.</a:t>
            </a:r>
          </a:p>
          <a:p>
            <a:r>
              <a:rPr lang="en-US" dirty="0" smtClean="0"/>
              <a:t>When all the processes arrived the first executed will be the last one because it arrive in the ready queue once it created.</a:t>
            </a:r>
          </a:p>
          <a:p>
            <a:r>
              <a:rPr lang="en-US" dirty="0" smtClean="0"/>
              <a:t>After the last process completes again the processor checks the condition and the processes execute according to its condition.</a:t>
            </a:r>
          </a:p>
        </p:txBody>
      </p:sp>
    </p:spTree>
    <p:extLst>
      <p:ext uri="{BB962C8B-B14F-4D97-AF65-F5344CB8AC3E}">
        <p14:creationId xmlns:p14="http://schemas.microsoft.com/office/powerpoint/2010/main" val="12653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158</TotalTime>
  <Words>755</Words>
  <Application>Microsoft Office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Operating system process scheduling algorithm</vt:lpstr>
      <vt:lpstr>       “Shortest Burst High Priority”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process scheduling algorithm</dc:title>
  <dc:creator>Gen-Zahid</dc:creator>
  <cp:lastModifiedBy>Zobia Khalid</cp:lastModifiedBy>
  <cp:revision>20</cp:revision>
  <dcterms:created xsi:type="dcterms:W3CDTF">2021-05-17T10:16:07Z</dcterms:created>
  <dcterms:modified xsi:type="dcterms:W3CDTF">2021-05-19T05:26:37Z</dcterms:modified>
</cp:coreProperties>
</file>