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9" r:id="rId5"/>
    <p:sldId id="271" r:id="rId6"/>
    <p:sldId id="266" r:id="rId7"/>
    <p:sldId id="274" r:id="rId8"/>
    <p:sldId id="272" r:id="rId9"/>
    <p:sldId id="273" r:id="rId10"/>
    <p:sldId id="265" r:id="rId11"/>
    <p:sldId id="262" r:id="rId12"/>
    <p:sldId id="263" r:id="rId13"/>
    <p:sldId id="264" r:id="rId14"/>
    <p:sldId id="267" r:id="rId15"/>
    <p:sldId id="278" r:id="rId16"/>
    <p:sldId id="261" r:id="rId17"/>
    <p:sldId id="269" r:id="rId18"/>
    <p:sldId id="275" r:id="rId19"/>
    <p:sldId id="277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1" autoAdjust="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rgbClr val="002060"/>
                </a:solidFill>
              </a:rPr>
              <a:t>Kernel Network Latency Profiling</a:t>
            </a:r>
            <a:endParaRPr lang="zh-CN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408578393692486"/>
          <c:y val="0.23629575776331324"/>
          <c:w val="0.8413693804493444"/>
          <c:h val="0.504414643091057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 NUMA Node (GRO)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70.72</c:v>
                </c:pt>
                <c:pt idx="1">
                  <c:v>71.61</c:v>
                </c:pt>
                <c:pt idx="2">
                  <c:v>71.39</c:v>
                </c:pt>
                <c:pt idx="3">
                  <c:v>87.16</c:v>
                </c:pt>
                <c:pt idx="4">
                  <c:v>93.61</c:v>
                </c:pt>
                <c:pt idx="5">
                  <c:v>81.900000000000006</c:v>
                </c:pt>
                <c:pt idx="6">
                  <c:v>108.69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2A-49B0-807F-80C1998754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Remote NUMA Node (GRO)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92.71</c:v>
                </c:pt>
                <c:pt idx="1">
                  <c:v>88.96</c:v>
                </c:pt>
                <c:pt idx="2">
                  <c:v>91.45</c:v>
                </c:pt>
                <c:pt idx="3">
                  <c:v>108.53</c:v>
                </c:pt>
                <c:pt idx="4">
                  <c:v>116.81</c:v>
                </c:pt>
                <c:pt idx="5">
                  <c:v>110.92</c:v>
                </c:pt>
                <c:pt idx="6">
                  <c:v>150.27000000000001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2A-49B0-807F-80C1998754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Local NUMA Node (non-GRO)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71.03</c:v>
                </c:pt>
                <c:pt idx="1">
                  <c:v>72.91</c:v>
                </c:pt>
                <c:pt idx="2">
                  <c:v>72.48</c:v>
                </c:pt>
                <c:pt idx="3">
                  <c:v>87.47</c:v>
                </c:pt>
                <c:pt idx="4">
                  <c:v>92.23</c:v>
                </c:pt>
                <c:pt idx="5">
                  <c:v>83.15</c:v>
                </c:pt>
                <c:pt idx="6">
                  <c:v>112.22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0-46EB-80D4-71E8B0E896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Remote NUMA Node (non-GRO)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93.32</c:v>
                </c:pt>
                <c:pt idx="1">
                  <c:v>93.69</c:v>
                </c:pt>
                <c:pt idx="2">
                  <c:v>95.23</c:v>
                </c:pt>
                <c:pt idx="3">
                  <c:v>129.34</c:v>
                </c:pt>
                <c:pt idx="4">
                  <c:v>120.21</c:v>
                </c:pt>
                <c:pt idx="5">
                  <c:v>113.03</c:v>
                </c:pt>
                <c:pt idx="6">
                  <c:v>165.12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60-46EB-80D4-71E8B0E89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2124272"/>
        <c:axId val="792124928"/>
      </c:lineChart>
      <c:catAx>
        <c:axId val="79212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Packet Size / Byte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45410862451408868"/>
              <c:y val="0.656101559735633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2124928"/>
        <c:crosses val="autoZero"/>
        <c:auto val="1"/>
        <c:lblAlgn val="ctr"/>
        <c:lblOffset val="100"/>
        <c:noMultiLvlLbl val="0"/>
      </c:catAx>
      <c:valAx>
        <c:axId val="7921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Latency</a:t>
                </a:r>
                <a:r>
                  <a:rPr lang="en-US" altLang="zh-CN" baseline="0" dirty="0"/>
                  <a:t> / </a:t>
                </a:r>
                <a:r>
                  <a:rPr lang="en-US" altLang="zh-CN" baseline="0" dirty="0" err="1"/>
                  <a:t>μs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2124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804822875716513E-2"/>
          <c:y val="0.85906591833336932"/>
          <c:w val="0.90209175762633698"/>
          <c:h val="0.114311207091252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rgbClr val="002060"/>
                </a:solidFill>
              </a:rPr>
              <a:t>Kernel Network Latency Profiling</a:t>
            </a:r>
            <a:endParaRPr lang="zh-CN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408578393692486"/>
          <c:y val="0.21254553660274686"/>
          <c:w val="0.8413693804493444"/>
          <c:h val="0.406256257605068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RSS Load Balancing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70.72</c:v>
                </c:pt>
                <c:pt idx="1">
                  <c:v>71.61</c:v>
                </c:pt>
                <c:pt idx="2">
                  <c:v>71.39</c:v>
                </c:pt>
                <c:pt idx="3">
                  <c:v>87.16</c:v>
                </c:pt>
                <c:pt idx="4">
                  <c:v>93.61</c:v>
                </c:pt>
                <c:pt idx="5">
                  <c:v>81.900000000000006</c:v>
                </c:pt>
                <c:pt idx="6">
                  <c:v>108.69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2A-49B0-807F-80C1998754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aRFS (Same Processing Core)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65.27</c:v>
                </c:pt>
                <c:pt idx="1">
                  <c:v>65.53</c:v>
                </c:pt>
                <c:pt idx="2">
                  <c:v>64.87</c:v>
                </c:pt>
                <c:pt idx="3">
                  <c:v>110.28</c:v>
                </c:pt>
                <c:pt idx="4">
                  <c:v>116.89</c:v>
                </c:pt>
                <c:pt idx="5">
                  <c:v>111.95</c:v>
                </c:pt>
                <c:pt idx="6">
                  <c:v>131.35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2A-49B0-807F-80C1998754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aRFS (Different Processing Core under Same NUMA Node)</c:v>
                </c:pt>
              </c:strCache>
            </c:strRef>
          </c:tx>
          <c:spPr>
            <a:ln w="222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94.26</c:v>
                </c:pt>
                <c:pt idx="1">
                  <c:v>94.64</c:v>
                </c:pt>
                <c:pt idx="2">
                  <c:v>99.45</c:v>
                </c:pt>
                <c:pt idx="3">
                  <c:v>110.11</c:v>
                </c:pt>
                <c:pt idx="4">
                  <c:v>151.62</c:v>
                </c:pt>
                <c:pt idx="5">
                  <c:v>107.23</c:v>
                </c:pt>
                <c:pt idx="6">
                  <c:v>130.62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0-4D60-A6AC-B8DEC61A8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2124272"/>
        <c:axId val="792124928"/>
      </c:lineChart>
      <c:catAx>
        <c:axId val="79212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Packet Size / Byte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2124928"/>
        <c:crosses val="autoZero"/>
        <c:auto val="1"/>
        <c:lblAlgn val="ctr"/>
        <c:lblOffset val="100"/>
        <c:noMultiLvlLbl val="0"/>
      </c:catAx>
      <c:valAx>
        <c:axId val="7921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Latency</a:t>
                </a:r>
                <a:r>
                  <a:rPr lang="en-US" altLang="zh-CN" baseline="0" dirty="0"/>
                  <a:t> / </a:t>
                </a:r>
                <a:r>
                  <a:rPr lang="en-US" altLang="zh-CN" baseline="0" dirty="0" err="1"/>
                  <a:t>μs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2124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706260933846818"/>
          <c:w val="0.84157424285682914"/>
          <c:h val="0.18519704717597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800" b="1" i="0" baseline="0" dirty="0">
                <a:solidFill>
                  <a:srgbClr val="002060"/>
                </a:solidFill>
                <a:effectLst/>
              </a:rPr>
              <a:t>Cache Miss Rate Profiling</a:t>
            </a:r>
            <a:endParaRPr lang="zh-CN" altLang="zh-CN" dirty="0">
              <a:solidFill>
                <a:srgbClr val="002060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182689273853342"/>
          <c:y val="0.10441694662210431"/>
          <c:w val="0.79150762657561591"/>
          <c:h val="0.547127720479780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 NUMA Node (Same Processing Core)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Sheet1!$B$2:$B$8</c:f>
              <c:numCache>
                <c:formatCode>0.00%</c:formatCode>
                <c:ptCount val="7"/>
                <c:pt idx="0">
                  <c:v>1.72E-2</c:v>
                </c:pt>
                <c:pt idx="1">
                  <c:v>1.7809999999999999E-2</c:v>
                </c:pt>
                <c:pt idx="2">
                  <c:v>1.908E-2</c:v>
                </c:pt>
                <c:pt idx="3">
                  <c:v>1.8190000000000001E-2</c:v>
                </c:pt>
                <c:pt idx="4">
                  <c:v>1.316E-2</c:v>
                </c:pt>
                <c:pt idx="5">
                  <c:v>1.201E-2</c:v>
                </c:pt>
                <c:pt idx="6">
                  <c:v>1.076E-2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18C-9DAD-BC16AA3C1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Local NUMA Node (Different Processing Core)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Sheet1!$C$2:$C$8</c:f>
              <c:numCache>
                <c:formatCode>0.00%</c:formatCode>
                <c:ptCount val="7"/>
                <c:pt idx="0">
                  <c:v>2.4989999999999998E-2</c:v>
                </c:pt>
                <c:pt idx="1">
                  <c:v>1.8749999999999999E-2</c:v>
                </c:pt>
                <c:pt idx="2">
                  <c:v>1.6670000000000001E-2</c:v>
                </c:pt>
                <c:pt idx="3">
                  <c:v>2.4809999999999999E-2</c:v>
                </c:pt>
                <c:pt idx="4">
                  <c:v>2.0129999999999999E-2</c:v>
                </c:pt>
                <c:pt idx="5">
                  <c:v>1.7399999999999999E-2</c:v>
                </c:pt>
                <c:pt idx="6">
                  <c:v>2.6210000000000001E-2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18C-9DAD-BC16AA3C19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Remote NUMA Node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Sheet1!$D$2:$D$8</c:f>
              <c:numCache>
                <c:formatCode>0.00%</c:formatCode>
                <c:ptCount val="7"/>
                <c:pt idx="0">
                  <c:v>6.08E-2</c:v>
                </c:pt>
                <c:pt idx="1">
                  <c:v>6.6799999999999998E-2</c:v>
                </c:pt>
                <c:pt idx="2">
                  <c:v>7.4899999999999994E-2</c:v>
                </c:pt>
                <c:pt idx="3">
                  <c:v>8.5800000000000001E-2</c:v>
                </c:pt>
                <c:pt idx="4">
                  <c:v>9.7199999999999995E-2</c:v>
                </c:pt>
                <c:pt idx="5">
                  <c:v>0.1547</c:v>
                </c:pt>
                <c:pt idx="6">
                  <c:v>0.30230000000000001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18C-9DAD-BC16AA3C1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153560"/>
        <c:axId val="523152248"/>
      </c:lineChart>
      <c:catAx>
        <c:axId val="52315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Packet Size / Byte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1069249508921868"/>
              <c:y val="0.7136367353960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152248"/>
        <c:crosses val="autoZero"/>
        <c:auto val="1"/>
        <c:lblAlgn val="ctr"/>
        <c:lblOffset val="100"/>
        <c:noMultiLvlLbl val="0"/>
      </c:catAx>
      <c:valAx>
        <c:axId val="52315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Cache Miss Rate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1535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790116707765621E-2"/>
          <c:y val="0.76936648814509612"/>
          <c:w val="0.97520988329223435"/>
          <c:h val="0.19702050412837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dirty="0">
                <a:solidFill>
                  <a:srgbClr val="002060"/>
                </a:solidFill>
              </a:rPr>
              <a:t>Packet Arrival Interval under</a:t>
            </a:r>
            <a:r>
              <a:rPr lang="en-US" sz="1400" b="1" baseline="0" dirty="0">
                <a:solidFill>
                  <a:srgbClr val="002060"/>
                </a:solidFill>
              </a:rPr>
              <a:t> Line Rate </a:t>
            </a:r>
            <a:r>
              <a:rPr lang="en-US" sz="1400" b="1" dirty="0">
                <a:solidFill>
                  <a:srgbClr val="002060"/>
                </a:solidFill>
              </a:rPr>
              <a:t>(10GB Link)</a:t>
            </a:r>
          </a:p>
        </c:rich>
      </c:tx>
      <c:layout>
        <c:manualLayout>
          <c:xMode val="edge"/>
          <c:yMode val="edge"/>
          <c:x val="0.18026570048309179"/>
          <c:y val="4.2201608304228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109133097493249"/>
          <c:y val="0.15565445637614456"/>
          <c:w val="0.81509224390429458"/>
          <c:h val="0.717184811139778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4160675567727946E-2"/>
                  <c:y val="-3.73122360875427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7F-4D24-AE1F-625AEBE5F557}"/>
                </c:ext>
              </c:extLst>
            </c:dLbl>
            <c:dLbl>
              <c:idx val="1"/>
              <c:layout>
                <c:manualLayout>
                  <c:x val="-4.6914298756133746E-2"/>
                  <c:y val="-4.13241940913646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7F-4D24-AE1F-625AEBE5F557}"/>
                </c:ext>
              </c:extLst>
            </c:dLbl>
            <c:dLbl>
              <c:idx val="2"/>
              <c:layout>
                <c:manualLayout>
                  <c:x val="-4.6545893719806761E-2"/>
                  <c:y val="-4.3530942102133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7F-4D24-AE1F-625AEBE5F557}"/>
                </c:ext>
              </c:extLst>
            </c:dLbl>
            <c:dLbl>
              <c:idx val="3"/>
              <c:layout>
                <c:manualLayout>
                  <c:x val="-5.4529080604055015E-2"/>
                  <c:y val="-7.7900683451159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7F-4D24-AE1F-625AEBE5F557}"/>
                </c:ext>
              </c:extLst>
            </c:dLbl>
            <c:dLbl>
              <c:idx val="4"/>
              <c:layout>
                <c:manualLayout>
                  <c:x val="-5.4160675567728037E-2"/>
                  <c:y val="-7.468003689162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7F-4D24-AE1F-625AEBE5F557}"/>
                </c:ext>
              </c:extLst>
            </c:dLbl>
            <c:dLbl>
              <c:idx val="5"/>
              <c:layout>
                <c:manualLayout>
                  <c:x val="-1.5881737608885758E-2"/>
                  <c:y val="4.2371979896854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7F-4D24-AE1F-625AEBE5F557}"/>
                </c:ext>
              </c:extLst>
            </c:dLbl>
            <c:dLbl>
              <c:idx val="6"/>
              <c:layout>
                <c:manualLayout>
                  <c:x val="-9.9102666514511953E-2"/>
                  <c:y val="-9.328059021885711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7F-4D24-AE1F-625AEBE5F5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32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8192</c:v>
                </c:pt>
                <c:pt idx="5" formatCode="#,##0">
                  <c:v>16384</c:v>
                </c:pt>
                <c:pt idx="6" formatCode="#,##0">
                  <c:v>65400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41.6</c:v>
                </c:pt>
                <c:pt idx="1">
                  <c:v>528</c:v>
                </c:pt>
                <c:pt idx="2">
                  <c:v>1040</c:v>
                </c:pt>
                <c:pt idx="3">
                  <c:v>1654.4</c:v>
                </c:pt>
                <c:pt idx="4">
                  <c:v>8208</c:v>
                </c:pt>
                <c:pt idx="5">
                  <c:v>16400</c:v>
                </c:pt>
                <c:pt idx="6">
                  <c:v>65416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47F-4D24-AE1F-625AEBE5F5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03249208"/>
        <c:axId val="603254128"/>
      </c:lineChart>
      <c:catAx>
        <c:axId val="603249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Size / Byte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254128"/>
        <c:crosses val="autoZero"/>
        <c:auto val="1"/>
        <c:lblAlgn val="ctr"/>
        <c:lblOffset val="100"/>
        <c:noMultiLvlLbl val="0"/>
      </c:catAx>
      <c:valAx>
        <c:axId val="60325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Interval / 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2492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25C2-333C-41B1-B7BA-4FE14FC4A542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512DA-B4A9-4F82-9ACA-92AE974D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6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第一个实验发现 </a:t>
            </a:r>
            <a:r>
              <a:rPr lang="en-US" altLang="zh-CN" dirty="0"/>
              <a:t>NUMA Remote Access </a:t>
            </a:r>
            <a:r>
              <a:rPr lang="zh-CN" altLang="en-US" dirty="0"/>
              <a:t>会引入大时延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第二个实验发现 </a:t>
            </a:r>
            <a:r>
              <a:rPr lang="en-US" altLang="zh-CN" dirty="0"/>
              <a:t>NUMA Remote Access </a:t>
            </a:r>
            <a:r>
              <a:rPr lang="zh-CN" altLang="en-US" dirty="0"/>
              <a:t>的 </a:t>
            </a:r>
            <a:r>
              <a:rPr lang="en-US" altLang="zh-CN" dirty="0"/>
              <a:t>Cache Miss Rate </a:t>
            </a:r>
            <a:r>
              <a:rPr lang="zh-CN" altLang="en-US" dirty="0"/>
              <a:t>会比较大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得到暂时结论：必须避免跨 </a:t>
            </a:r>
            <a:r>
              <a:rPr lang="en-US" altLang="zh-CN" dirty="0"/>
              <a:t>NUMA Node </a:t>
            </a:r>
            <a:r>
              <a:rPr lang="zh-CN" altLang="en-US" dirty="0"/>
              <a:t>的内存访问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第三个实验发现将数据包 </a:t>
            </a:r>
            <a:r>
              <a:rPr lang="en-US" altLang="zh-CN" dirty="0" err="1"/>
              <a:t>aRFS</a:t>
            </a:r>
            <a:r>
              <a:rPr lang="en-US" altLang="zh-CN" dirty="0"/>
              <a:t> </a:t>
            </a:r>
            <a:r>
              <a:rPr lang="zh-CN" altLang="en-US" dirty="0"/>
              <a:t>到与应用程序同个 </a:t>
            </a:r>
            <a:r>
              <a:rPr lang="en-US" altLang="zh-CN" dirty="0"/>
              <a:t>core </a:t>
            </a:r>
            <a:r>
              <a:rPr lang="zh-CN" altLang="en-US" dirty="0"/>
              <a:t>进行处理的时候，在小包性能表现较好，超过 </a:t>
            </a:r>
            <a:r>
              <a:rPr lang="en-US" altLang="zh-CN" dirty="0"/>
              <a:t>Ethernet MTU 1500 </a:t>
            </a:r>
            <a:r>
              <a:rPr lang="zh-CN" altLang="en-US" dirty="0"/>
              <a:t>后表现较差；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12DA-B4A9-4F82-9ACA-92AE974DC5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12DA-B4A9-4F82-9ACA-92AE974DC5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2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12DA-B4A9-4F82-9ACA-92AE974DC5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6B375-2F91-46B7-8E2A-77C9B505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1BEFA-AD19-4E0F-881C-C5D95A4F1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4A0A9-2165-45AA-901B-F6FDAC0D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7B62-04E3-42A1-A0BC-B3E72FD06C49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00655-9D63-4845-BF97-63E06138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370E3-CB43-4F67-9024-D16BA6A9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2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BC5F-B446-4F68-AA3F-4EDAF307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E0BC4-B115-41EF-A3C5-886E0498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350CD-60D1-4C70-98EA-D2AA5135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8085-50F6-4089-9D4B-6BE10B4FC6F5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A5FE2-65A8-407D-A3DF-83AE916B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A5D33-4206-4F0F-A08E-AB022BC2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9CAA36-6097-45C8-ABC2-4FE586806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845CF-C348-4745-AC6E-16E27931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B826D-854E-4AC7-A825-024A88A4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FB7-C6E9-4866-B26B-10C36175E107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92A3D-CDE6-4590-A2A7-330FAAC2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4B006-D20E-4164-BA98-D7E0061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2FF0-D3C6-42A1-A012-0AF56C1F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992B1-6B90-4A5F-9E0C-1D10131A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97DA3-21FC-49A1-8A78-C31F7AD0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735-1BCC-4232-AF07-8D912B1957DB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DBC6-1610-4C6A-8F69-69B3791B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1D63-5810-4449-89A8-39547F4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3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364AC-8D7C-41C5-B266-3434F0DB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90765-77F1-4F34-80A3-10E574AD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C0D42-3932-4596-9CE9-C907C4A4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FE74-ED21-48A3-9FD5-175F2C144EA7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52AE7-9778-4B05-8785-1669BBD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F95BF-0063-4CE5-BE5F-28FB6F0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E9D-B16B-4C1D-894C-A03689B3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1BCCD-2F4C-443B-9369-4CA15DB78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40A23-51EB-45BB-A279-E25F31688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78727-D745-466E-B8E9-E9779FDF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34D0-3A59-451E-9D95-8D8C4BBEB073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768D0-3EA2-4C97-9E63-F8CB060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FE0F4-7BD6-40C3-8105-66D3123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2F99E-35A1-4DF3-A4C3-F774A767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37E1D-AB1E-47AE-9DEA-755E6516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D5CB-4EEC-4140-B1A9-3AB7DEE7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01E13-1F96-4601-9E07-36EAC8F38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F7FF5A-4DEC-4D38-BA5A-9E8A058E3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40E12-43DD-4B49-A9DA-8A1A65E1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9C3-7328-4889-A0D7-3036F391F415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30D19D-4572-4E46-920E-05DA4072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EA3C83-9023-4864-83AA-EE54FE71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BA8C-84B2-4C1F-80F8-878CCC97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2C7736-5825-4855-9D0F-A755CC29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9F40-EFD1-4CE8-BCFF-2346B3DAADC0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0BBF2-ADDD-4C6E-A4F3-2B069F56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A09DC1-7EE5-47A8-950B-484E462D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19F12-9EBC-4DD0-BB99-FE331C9E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3A0-BB40-4F3A-A781-108E49B3B4FE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171E1-7DEA-4579-9EFD-FA380A05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3A38B-D59D-4779-8C22-A353544A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6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8F735-FE3B-4083-B2A6-82C165AB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73E66-6E15-4AB5-B6C0-7BF6EF9A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004C9C-D71A-4CD7-915C-DDB1A42B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A0AF6-BB57-4FE9-B847-04BF9CB9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AB3-BAFC-4C75-AEBD-E4B024200439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02FCD-10CB-4FAB-B03B-6B0FF05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1EC5C-EA14-4769-ADE0-D4A7F447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684A6-0FE1-46AF-AC9E-3B27875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DA2F0E-D3FE-44FA-BA3D-A0A25E97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93093-23B5-4A57-9465-390EC26E1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3BB67-E61A-4564-8439-318E69AB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8BE7-0B4C-46F4-81AF-DFA418B063CC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CBA23-F9DB-4985-BCB5-996160D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69488-A5E2-456F-BBB6-ADBDE607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4B53C3-9E1A-4601-9B2C-7026274F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C4675-B4F1-4FA2-8C23-21A769F1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47F9-A8EB-4FF1-B315-BE93368BF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8EF0-F439-45EF-A7C6-8EF5780074ED}" type="datetime1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85754-F458-40C1-93AC-B57E19F1E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392A1-4755-45AF-915D-AD2F214BE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3CE0-4966-499A-9D50-739D9E4E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fd.io/view/VPP" TargetMode="External"/><Relationship Id="rId2" Type="http://schemas.openxmlformats.org/officeDocument/2006/relationships/hyperlink" Target="https://f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ylladb/seastar" TargetMode="External"/><Relationship Id="rId5" Type="http://schemas.openxmlformats.org/officeDocument/2006/relationships/hyperlink" Target="https://github.com/f-stack/f-stack" TargetMode="External"/><Relationship Id="rId4" Type="http://schemas.openxmlformats.org/officeDocument/2006/relationships/hyperlink" Target="https://wiki.fd.io/view/TLD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limpoc.org/research/ku-latency/" TargetMode="External"/><Relationship Id="rId7" Type="http://schemas.openxmlformats.org/officeDocument/2006/relationships/hyperlink" Target="http://doc.dpdk.org/guides-21.08/prog_guide/overview.html" TargetMode="External"/><Relationship Id="rId2" Type="http://schemas.openxmlformats.org/officeDocument/2006/relationships/hyperlink" Target="https://blog.packagecloud.io/eng/2016/06/22/monitoring-tuning-linux-networking-stack-receiving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l.com/content/dam/www/public/us/en/documents/white-papers/intel-ethernet-flow-director.pdf" TargetMode="External"/><Relationship Id="rId5" Type="http://schemas.openxmlformats.org/officeDocument/2006/relationships/hyperlink" Target="https://blog.csdn.net/Rong_Toa/article/details/108987658" TargetMode="External"/><Relationship Id="rId4" Type="http://schemas.openxmlformats.org/officeDocument/2006/relationships/hyperlink" Target="https://iter01.com/533165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0158/the-intel-xeon-e5-v4-review/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obinhuang.com/sec_learning/Tech_OS_And_Linux_Kernel/Assembly_8_Protect_Mode/index.htm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D2DA6-747B-474F-979F-3A55A58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04" y="2258105"/>
            <a:ext cx="10904991" cy="110149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2060"/>
                </a:solidFill>
                <a:latin typeface="Cambria Math" panose="02040503050406030204" pitchFamily="18" charset="0"/>
              </a:rPr>
              <a:t>Motivation of Data Plane Development Kit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9AFC89-8015-4CD1-9F72-119DDC398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057" y="3359604"/>
            <a:ext cx="10191886" cy="4678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An Intro of </a:t>
            </a:r>
            <a:r>
              <a:rPr lang="en-US" altLang="zh-CN" sz="3200" b="1" dirty="0"/>
              <a:t>Packet Processing Solution</a:t>
            </a:r>
            <a:r>
              <a:rPr lang="en-US" altLang="zh-CN" sz="3200" dirty="0"/>
              <a:t> From Intel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®</a:t>
            </a:r>
            <a:endParaRPr lang="zh-CN" altLang="en-US" sz="32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C2237B1-A81B-4D7E-9878-2654E4994A80}"/>
              </a:ext>
            </a:extLst>
          </p:cNvPr>
          <p:cNvSpPr txBox="1">
            <a:spLocks/>
          </p:cNvSpPr>
          <p:nvPr/>
        </p:nvSpPr>
        <p:spPr>
          <a:xfrm>
            <a:off x="1657437" y="4126530"/>
            <a:ext cx="9144000" cy="193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Zhuobin Huang</a:t>
            </a:r>
          </a:p>
          <a:p>
            <a:pPr algn="r">
              <a:spcBef>
                <a:spcPts val="600"/>
              </a:spcBef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Network Engineering, KB109</a:t>
            </a:r>
          </a:p>
          <a:p>
            <a:pPr algn="r">
              <a:spcBef>
                <a:spcPts val="600"/>
              </a:spcBef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University of Electronic Science and Technology of China</a:t>
            </a:r>
          </a:p>
          <a:p>
            <a:pPr algn="r">
              <a:spcBef>
                <a:spcPts val="600"/>
              </a:spcBef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Nov.3 2021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5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Kernel Architecture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4C49CF-34C9-4813-AC58-51EC361E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6B1CDD-09A1-416B-A9C4-85EFB14B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79" y="2291580"/>
            <a:ext cx="3273440" cy="2945482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DDAF8D-CCC9-42B2-A1F2-7E2D936104C5}"/>
              </a:ext>
            </a:extLst>
          </p:cNvPr>
          <p:cNvSpPr txBox="1"/>
          <p:nvPr/>
        </p:nvSpPr>
        <p:spPr>
          <a:xfrm>
            <a:off x="9529167" y="533328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Multi-task Scheduler</a:t>
            </a:r>
            <a:endParaRPr lang="zh-CN" altLang="en-US" sz="1100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4D3DA09-C603-44DD-BCC5-A39C090A6819}"/>
              </a:ext>
            </a:extLst>
          </p:cNvPr>
          <p:cNvSpPr/>
          <p:nvPr/>
        </p:nvSpPr>
        <p:spPr>
          <a:xfrm>
            <a:off x="9395576" y="5403438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8E28BAE-E157-4808-AE52-BDC7E828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9" y="1594832"/>
            <a:ext cx="7674161" cy="4151842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FA464AC-C8D0-4188-9164-93CF39348E03}"/>
              </a:ext>
            </a:extLst>
          </p:cNvPr>
          <p:cNvSpPr txBox="1"/>
          <p:nvPr/>
        </p:nvSpPr>
        <p:spPr>
          <a:xfrm>
            <a:off x="3447792" y="5850900"/>
            <a:ext cx="1938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User Space and Kernel Space</a:t>
            </a:r>
            <a:endParaRPr lang="zh-CN" altLang="en-US" sz="1100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CD26595-E721-4CBC-983B-CF3DE2D3163E}"/>
              </a:ext>
            </a:extLst>
          </p:cNvPr>
          <p:cNvSpPr/>
          <p:nvPr/>
        </p:nvSpPr>
        <p:spPr>
          <a:xfrm>
            <a:off x="3314201" y="5921055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7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565A-203E-427B-A692-D997E39C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Testbed Environment Built in KB210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149C5D-647E-4338-AF02-758EA6326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22001"/>
              </p:ext>
            </p:extLst>
          </p:nvPr>
        </p:nvGraphicFramePr>
        <p:xfrm>
          <a:off x="4118428" y="1526627"/>
          <a:ext cx="7826829" cy="462951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46671">
                  <a:extLst>
                    <a:ext uri="{9D8B030D-6E8A-4147-A177-3AD203B41FA5}">
                      <a16:colId xmlns:a16="http://schemas.microsoft.com/office/drawing/2014/main" val="3300363912"/>
                    </a:ext>
                  </a:extLst>
                </a:gridCol>
                <a:gridCol w="4580158">
                  <a:extLst>
                    <a:ext uri="{9D8B030D-6E8A-4147-A177-3AD203B41FA5}">
                      <a16:colId xmlns:a16="http://schemas.microsoft.com/office/drawing/2014/main" val="229584079"/>
                    </a:ext>
                  </a:extLst>
                </a:gridCol>
              </a:tblGrid>
              <a:tr h="317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Component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Configuration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30462"/>
                  </a:ext>
                </a:extLst>
              </a:tr>
              <a:tr h="2645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2060"/>
                          </a:solidFill>
                        </a:rPr>
                        <a:t>Hardware Component</a:t>
                      </a:r>
                      <a:endParaRPr lang="zh-CN" altLang="en-US" sz="1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05733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#NUMA Node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48514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#Logic Cores per NUMA Node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01737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Processor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200" dirty="0"/>
                        <a:t>Intel(R) Xeon(R) CPU E5-2620 v2 @ 2.10GHz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72732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L1 Data Cache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384 KB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56044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L1 Instruction Cache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384 KB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35425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L2 Cache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 MB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7581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L3 Cache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 MB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12416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System Memory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64GB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74263"/>
                  </a:ext>
                </a:extLst>
              </a:tr>
              <a:tr h="5866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NIC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200" dirty="0"/>
                        <a:t>Intel 10Gb Dual SFP+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200" dirty="0"/>
                        <a:t>NVDIA Mellanox ConnectX-5 25GB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CN" sz="1100" b="1" dirty="0"/>
                        <a:t>[ Actual Link Bandwidth: 9.38Gbits/sec measured by iperf ]</a:t>
                      </a:r>
                      <a:endParaRPr lang="zh-CN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47615"/>
                  </a:ext>
                </a:extLst>
              </a:tr>
              <a:tr h="28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Co-processor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CN" sz="1100" b="0" dirty="0"/>
                        <a:t>NVDIA Mellanox BlueField SmartNIC (8 x ARM64 cores)</a:t>
                      </a:r>
                      <a:endParaRPr lang="zh-CN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6099"/>
                  </a:ext>
                </a:extLst>
              </a:tr>
              <a:tr h="264539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2060"/>
                          </a:solidFill>
                        </a:rPr>
                        <a:t>Software Component</a:t>
                      </a:r>
                      <a:endParaRPr lang="zh-CN" altLang="en-US" sz="1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191930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Kernel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CN" sz="1200" dirty="0"/>
                        <a:t>5.11.0-38-generic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58517"/>
                  </a:ext>
                </a:extLst>
              </a:tr>
              <a:tr h="23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DPDK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28462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1D8BC15-36AB-4CBB-9E7D-C1580A3E4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r="20665" b="3471"/>
          <a:stretch/>
        </p:blipFill>
        <p:spPr>
          <a:xfrm rot="5400000">
            <a:off x="826913" y="1102956"/>
            <a:ext cx="2825857" cy="34281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B22586-2BEC-4952-927E-AD7600A1701C}"/>
              </a:ext>
            </a:extLst>
          </p:cNvPr>
          <p:cNvSpPr txBox="1"/>
          <p:nvPr/>
        </p:nvSpPr>
        <p:spPr>
          <a:xfrm>
            <a:off x="1088754" y="4239688"/>
            <a:ext cx="2553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Testbed Servers in KB210 for This Work</a:t>
            </a:r>
            <a:endParaRPr lang="zh-CN" altLang="en-US" sz="1100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B14FE3A-38A1-4C04-A4AC-490AFA407696}"/>
              </a:ext>
            </a:extLst>
          </p:cNvPr>
          <p:cNvSpPr/>
          <p:nvPr/>
        </p:nvSpPr>
        <p:spPr>
          <a:xfrm>
            <a:off x="955163" y="4309843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3D4AC6-20B2-4152-9DA6-D68D83A21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0" y="4641607"/>
            <a:ext cx="3428183" cy="18011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EE2BB2-1C03-43AE-B99D-3CCB54C1751D}"/>
              </a:ext>
            </a:extLst>
          </p:cNvPr>
          <p:cNvSpPr txBox="1"/>
          <p:nvPr/>
        </p:nvSpPr>
        <p:spPr>
          <a:xfrm>
            <a:off x="1088754" y="4450360"/>
            <a:ext cx="2343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System Network Interface Topology</a:t>
            </a:r>
            <a:endParaRPr lang="zh-CN" altLang="en-US" sz="11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EDF6E658-E0FB-4B72-9FCF-F06AAF199C07}"/>
              </a:ext>
            </a:extLst>
          </p:cNvPr>
          <p:cNvSpPr/>
          <p:nvPr/>
        </p:nvSpPr>
        <p:spPr>
          <a:xfrm rot="10800000">
            <a:off x="955163" y="4534023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6FD3F30A-8E2E-42B5-B727-F7172C59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DAEC-64B0-4E81-AA59-2392893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  <a:r>
              <a:rPr lang="zh-CN" altLang="en-US" dirty="0"/>
              <a:t> </a:t>
            </a:r>
            <a:r>
              <a:rPr lang="en-US" altLang="zh-CN" sz="3600" dirty="0"/>
              <a:t>Revisiting Packet Processing Pipeline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953BAE-9FC1-49CA-B18F-0F63F140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7" y="1462653"/>
            <a:ext cx="3800108" cy="49183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D54727-9505-44DB-A499-B94743965837}"/>
              </a:ext>
            </a:extLst>
          </p:cNvPr>
          <p:cNvSpPr/>
          <p:nvPr/>
        </p:nvSpPr>
        <p:spPr>
          <a:xfrm>
            <a:off x="5194297" y="4925316"/>
            <a:ext cx="6599767" cy="14557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226DF1-CE3D-4CF8-82A8-9E14EEA3DBE6}"/>
              </a:ext>
            </a:extLst>
          </p:cNvPr>
          <p:cNvSpPr/>
          <p:nvPr/>
        </p:nvSpPr>
        <p:spPr>
          <a:xfrm>
            <a:off x="5194300" y="2923939"/>
            <a:ext cx="6599767" cy="18745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198BBC-E0A7-492A-8BEC-22D20534470A}"/>
              </a:ext>
            </a:extLst>
          </p:cNvPr>
          <p:cNvSpPr/>
          <p:nvPr/>
        </p:nvSpPr>
        <p:spPr>
          <a:xfrm>
            <a:off x="5194300" y="1445084"/>
            <a:ext cx="6599767" cy="13255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4C0F8C-4F15-4448-AEC6-FD024729BD41}"/>
              </a:ext>
            </a:extLst>
          </p:cNvPr>
          <p:cNvSpPr txBox="1"/>
          <p:nvPr/>
        </p:nvSpPr>
        <p:spPr>
          <a:xfrm>
            <a:off x="5302249" y="1598376"/>
            <a:ext cx="6383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Copying data from kernel to user space is nowadays the </a:t>
            </a:r>
            <a:r>
              <a:rPr lang="en-US" altLang="zh-CN" sz="1200" b="1" dirty="0"/>
              <a:t>bottleneck</a:t>
            </a:r>
            <a:r>
              <a:rPr lang="en-US" altLang="zh-CN" sz="1200" dirty="0"/>
              <a:t> in datacenter for those </a:t>
            </a:r>
            <a:r>
              <a:rPr lang="en-US" altLang="zh-CN" sz="1200" b="1" dirty="0">
                <a:solidFill>
                  <a:srgbClr val="002060"/>
                </a:solidFill>
              </a:rPr>
              <a:t>long flows</a:t>
            </a:r>
            <a:r>
              <a:rPr lang="en-US" altLang="zh-CN" sz="1200" dirty="0"/>
              <a:t> which dominate the datacenter flows [1]</a:t>
            </a:r>
          </a:p>
          <a:p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To reduce data copy overhead from kernel space to user space, </a:t>
            </a:r>
            <a:r>
              <a:rPr lang="en-US" altLang="zh-CN" sz="1200" b="1" i="1" dirty="0">
                <a:solidFill>
                  <a:srgbClr val="002060"/>
                </a:solidFill>
              </a:rPr>
              <a:t>Netmap</a:t>
            </a:r>
            <a:r>
              <a:rPr lang="en-US" altLang="zh-CN" sz="1200" b="1" i="1" dirty="0"/>
              <a:t> </a:t>
            </a:r>
            <a:r>
              <a:rPr lang="en-US" altLang="zh-CN" sz="1200" dirty="0"/>
              <a:t>introduced a high performance I/O processing framework to reduce cross-bound copy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525C65-4874-49F7-A96B-C1CA7F3FBD4D}"/>
              </a:ext>
            </a:extLst>
          </p:cNvPr>
          <p:cNvSpPr txBox="1"/>
          <p:nvPr/>
        </p:nvSpPr>
        <p:spPr>
          <a:xfrm>
            <a:off x="5302246" y="4951776"/>
            <a:ext cx="638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To avoid amounts of IRQs, </a:t>
            </a:r>
            <a:r>
              <a:rPr lang="en-US" altLang="zh-CN" sz="1200" b="1" dirty="0">
                <a:solidFill>
                  <a:srgbClr val="002060"/>
                </a:solidFill>
              </a:rPr>
              <a:t>New API (NAPI) </a:t>
            </a:r>
            <a:r>
              <a:rPr lang="en-US" altLang="zh-CN" sz="1200" dirty="0"/>
              <a:t>will typically be enabled in modern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To determine which core to conduct subsequent processing after IRQ be issued, one of the four following steering mechanism would be applied:</a:t>
            </a:r>
          </a:p>
          <a:p>
            <a:endParaRPr lang="zh-CN" altLang="en-US" sz="12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B1A087E-BFB0-44A2-8B0E-083EE325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20168"/>
              </p:ext>
            </p:extLst>
          </p:nvPr>
        </p:nvGraphicFramePr>
        <p:xfrm>
          <a:off x="6568173" y="5561058"/>
          <a:ext cx="39770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38">
                  <a:extLst>
                    <a:ext uri="{9D8B030D-6E8A-4147-A177-3AD203B41FA5}">
                      <a16:colId xmlns:a16="http://schemas.microsoft.com/office/drawing/2014/main" val="2447319923"/>
                    </a:ext>
                  </a:extLst>
                </a:gridCol>
                <a:gridCol w="1981222">
                  <a:extLst>
                    <a:ext uri="{9D8B030D-6E8A-4147-A177-3AD203B41FA5}">
                      <a16:colId xmlns:a16="http://schemas.microsoft.com/office/drawing/2014/main" val="575736268"/>
                    </a:ext>
                  </a:extLst>
                </a:gridCol>
              </a:tblGrid>
              <a:tr h="16058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Mechanism</a:t>
                      </a:r>
                      <a:endParaRPr lang="zh-CN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6128"/>
                  </a:ext>
                </a:extLst>
              </a:tr>
              <a:tr h="157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Receive Packet Steering (RPS)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Receive Flow Steering (RFS)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69028"/>
                  </a:ext>
                </a:extLst>
              </a:tr>
              <a:tr h="157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Receive Side Steering (RSS)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Accelerated RFS (aRFS)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56068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EDE0ECFB-A650-417A-8706-335568A136E9}"/>
              </a:ext>
            </a:extLst>
          </p:cNvPr>
          <p:cNvSpPr/>
          <p:nvPr/>
        </p:nvSpPr>
        <p:spPr>
          <a:xfrm>
            <a:off x="4401311" y="2020660"/>
            <a:ext cx="718456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2217B90-5E91-4FFA-9D57-6041E9007D80}"/>
              </a:ext>
            </a:extLst>
          </p:cNvPr>
          <p:cNvSpPr/>
          <p:nvPr/>
        </p:nvSpPr>
        <p:spPr>
          <a:xfrm>
            <a:off x="4401311" y="3921844"/>
            <a:ext cx="718456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DD85EC4-4C2C-4F72-80FD-602541AC3EBC}"/>
              </a:ext>
            </a:extLst>
          </p:cNvPr>
          <p:cNvSpPr/>
          <p:nvPr/>
        </p:nvSpPr>
        <p:spPr>
          <a:xfrm>
            <a:off x="4401311" y="5324293"/>
            <a:ext cx="718456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DC2174-43AE-4602-8465-7911329E7172}"/>
              </a:ext>
            </a:extLst>
          </p:cNvPr>
          <p:cNvSpPr txBox="1"/>
          <p:nvPr/>
        </p:nvSpPr>
        <p:spPr>
          <a:xfrm>
            <a:off x="5302249" y="2996017"/>
            <a:ext cx="64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i="1" dirty="0">
                <a:solidFill>
                  <a:srgbClr val="002060"/>
                </a:solidFill>
              </a:rPr>
              <a:t>Segmentation Offloading</a:t>
            </a:r>
            <a:r>
              <a:rPr lang="en-US" altLang="zh-CN" sz="1200" dirty="0"/>
              <a:t> and</a:t>
            </a:r>
            <a:r>
              <a:rPr lang="zh-CN" altLang="en-US" sz="1200" dirty="0"/>
              <a:t> </a:t>
            </a:r>
            <a:r>
              <a:rPr lang="en-US" altLang="zh-CN" sz="1200" b="1" i="1" dirty="0">
                <a:solidFill>
                  <a:srgbClr val="002060"/>
                </a:solidFill>
              </a:rPr>
              <a:t>Receive Offloading</a:t>
            </a:r>
            <a:r>
              <a:rPr lang="en-US" altLang="zh-CN" sz="1200" dirty="0"/>
              <a:t> can significantly increase system throughput,</a:t>
            </a:r>
            <a:r>
              <a:rPr lang="zh-CN" altLang="en-US" sz="1200" dirty="0"/>
              <a:t> </a:t>
            </a:r>
            <a:r>
              <a:rPr lang="en-US" altLang="zh-CN" sz="1200" dirty="0"/>
              <a:t>these</a:t>
            </a:r>
            <a:r>
              <a:rPr lang="zh-CN" altLang="en-US" sz="1200" dirty="0"/>
              <a:t> </a:t>
            </a:r>
            <a:r>
              <a:rPr lang="en-US" altLang="zh-CN" sz="1200" dirty="0"/>
              <a:t>technologies</a:t>
            </a:r>
            <a:r>
              <a:rPr lang="zh-CN" altLang="en-US" sz="1200" dirty="0"/>
              <a:t> </a:t>
            </a:r>
            <a:r>
              <a:rPr lang="en-US" altLang="zh-CN" sz="1200" dirty="0"/>
              <a:t>including:</a:t>
            </a:r>
            <a:r>
              <a:rPr lang="zh-CN" altLang="en-US" sz="1200" dirty="0"/>
              <a:t> 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F4B96F78-B21F-4B10-94AD-5F5503ADB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2099"/>
              </p:ext>
            </p:extLst>
          </p:nvPr>
        </p:nvGraphicFramePr>
        <p:xfrm>
          <a:off x="5999240" y="3449390"/>
          <a:ext cx="511492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031">
                  <a:extLst>
                    <a:ext uri="{9D8B030D-6E8A-4147-A177-3AD203B41FA5}">
                      <a16:colId xmlns:a16="http://schemas.microsoft.com/office/drawing/2014/main" val="2447319923"/>
                    </a:ext>
                  </a:extLst>
                </a:gridCol>
                <a:gridCol w="2636894">
                  <a:extLst>
                    <a:ext uri="{9D8B030D-6E8A-4147-A177-3AD203B41FA5}">
                      <a16:colId xmlns:a16="http://schemas.microsoft.com/office/drawing/2014/main" val="575736268"/>
                    </a:ext>
                  </a:extLst>
                </a:gridCol>
              </a:tblGrid>
              <a:tr h="160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Segmentation Offloading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Receive Offloading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6128"/>
                  </a:ext>
                </a:extLst>
              </a:tr>
              <a:tr h="1578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TSO</a:t>
                      </a:r>
                      <a:r>
                        <a:rPr lang="en-US" altLang="zh-CN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(TCP Segmentation Offloading)</a:t>
                      </a:r>
                      <a:endParaRPr lang="zh-CN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LRO</a:t>
                      </a:r>
                      <a:r>
                        <a:rPr lang="en-US" altLang="zh-CN" sz="1000" b="0" dirty="0"/>
                        <a:t> (Large Receive Offloading)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69028"/>
                  </a:ext>
                </a:extLst>
              </a:tr>
              <a:tr h="1578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UFO</a:t>
                      </a:r>
                      <a:r>
                        <a:rPr lang="en-US" altLang="zh-CN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(UDP Fragmentation Offloading)</a:t>
                      </a:r>
                      <a:endParaRPr lang="zh-CN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56068"/>
                  </a:ext>
                </a:extLst>
              </a:tr>
              <a:tr h="1578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GSO</a:t>
                      </a:r>
                      <a:r>
                        <a:rPr lang="en-US" altLang="zh-CN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(Generic Segmentation Offloading) </a:t>
                      </a:r>
                      <a:endParaRPr lang="zh-CN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/>
                        <a:t>GRO</a:t>
                      </a:r>
                      <a:r>
                        <a:rPr lang="en-US" altLang="zh-CN" sz="1000" b="0" dirty="0"/>
                        <a:t> (Generic Receive Offloading)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704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6D1664-1DDC-4D1A-90CC-B49FAAC4027A}"/>
              </a:ext>
            </a:extLst>
          </p:cNvPr>
          <p:cNvSpPr txBox="1"/>
          <p:nvPr/>
        </p:nvSpPr>
        <p:spPr>
          <a:xfrm>
            <a:off x="5302249" y="4451056"/>
            <a:ext cx="649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Packet processing will cost zero data copy in kernel space through </a:t>
            </a:r>
            <a:r>
              <a:rPr lang="en-US" altLang="zh-CN" sz="1200" b="1" i="1" dirty="0" err="1">
                <a:solidFill>
                  <a:srgbClr val="002060"/>
                </a:solidFill>
              </a:rPr>
              <a:t>sk_buf</a:t>
            </a:r>
            <a:r>
              <a:rPr lang="en-US" altLang="zh-CN" sz="1200" dirty="0"/>
              <a:t>  structure</a:t>
            </a:r>
            <a:endParaRPr lang="zh-CN" altLang="en-US" sz="1200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8874D0C-4307-4EDB-9260-6664AB7B00D8}"/>
              </a:ext>
            </a:extLst>
          </p:cNvPr>
          <p:cNvSpPr/>
          <p:nvPr/>
        </p:nvSpPr>
        <p:spPr>
          <a:xfrm>
            <a:off x="4163788" y="1462653"/>
            <a:ext cx="204107" cy="1362836"/>
          </a:xfrm>
          <a:prstGeom prst="rightBrace">
            <a:avLst>
              <a:gd name="adj1" fmla="val 8333"/>
              <a:gd name="adj2" fmla="val 49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948F8948-5793-4F66-A826-098C0153B2CB}"/>
              </a:ext>
            </a:extLst>
          </p:cNvPr>
          <p:cNvSpPr/>
          <p:nvPr/>
        </p:nvSpPr>
        <p:spPr>
          <a:xfrm>
            <a:off x="4163788" y="3103642"/>
            <a:ext cx="204107" cy="2109253"/>
          </a:xfrm>
          <a:prstGeom prst="rightBrace">
            <a:avLst>
              <a:gd name="adj1" fmla="val 8333"/>
              <a:gd name="adj2" fmla="val 44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B1250A23-BBDC-4D26-988F-1E8935207003}"/>
              </a:ext>
            </a:extLst>
          </p:cNvPr>
          <p:cNvSpPr/>
          <p:nvPr/>
        </p:nvSpPr>
        <p:spPr>
          <a:xfrm>
            <a:off x="4163788" y="5275342"/>
            <a:ext cx="204107" cy="994829"/>
          </a:xfrm>
          <a:prstGeom prst="rightBrace">
            <a:avLst>
              <a:gd name="adj1" fmla="val 8333"/>
              <a:gd name="adj2" fmla="val 186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FA7B19-47EA-4AA7-A5A3-3B1D1299A8C0}"/>
              </a:ext>
            </a:extLst>
          </p:cNvPr>
          <p:cNvSpPr txBox="1"/>
          <p:nvPr/>
        </p:nvSpPr>
        <p:spPr>
          <a:xfrm>
            <a:off x="1412435" y="642272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Kernel Packet Processing Pipeline</a:t>
            </a:r>
            <a:endParaRPr lang="zh-CN" altLang="en-US" sz="1100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717DC7F-DE71-4F09-A85A-2420B42C455B}"/>
              </a:ext>
            </a:extLst>
          </p:cNvPr>
          <p:cNvSpPr/>
          <p:nvPr/>
        </p:nvSpPr>
        <p:spPr>
          <a:xfrm>
            <a:off x="1278844" y="6492875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DC4AAD-36D1-46F9-8B33-6F33B5B18818}"/>
              </a:ext>
            </a:extLst>
          </p:cNvPr>
          <p:cNvSpPr txBox="1"/>
          <p:nvPr/>
        </p:nvSpPr>
        <p:spPr>
          <a:xfrm>
            <a:off x="7976525" y="6422720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002060"/>
                </a:solidFill>
              </a:rPr>
              <a:t>Highlights</a:t>
            </a:r>
            <a:endParaRPr lang="zh-CN" altLang="en-US" sz="1600" b="1" i="1" dirty="0">
              <a:solidFill>
                <a:srgbClr val="002060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DF19BDBB-C69C-4120-9354-507B702EC1E2}"/>
              </a:ext>
            </a:extLst>
          </p:cNvPr>
          <p:cNvSpPr/>
          <p:nvPr/>
        </p:nvSpPr>
        <p:spPr>
          <a:xfrm rot="16200000">
            <a:off x="9456859" y="3826672"/>
            <a:ext cx="5103465" cy="2367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页脚占位符 26">
            <a:extLst>
              <a:ext uri="{FF2B5EF4-FFF2-40B4-BE49-F238E27FC236}">
                <a16:creationId xmlns:a16="http://schemas.microsoft.com/office/drawing/2014/main" id="{AD634DD8-1CFC-4B2C-857E-D929C1D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1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DAEC-64B0-4E81-AA59-2392893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  <a:r>
              <a:rPr lang="zh-CN" altLang="en-US" dirty="0"/>
              <a:t> </a:t>
            </a:r>
            <a:r>
              <a:rPr lang="en-US" altLang="zh-CN" sz="3600" dirty="0"/>
              <a:t>Kernel Network Performance Profiling</a:t>
            </a: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9438FDA-5928-4773-94EF-AF579372B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792026"/>
              </p:ext>
            </p:extLst>
          </p:nvPr>
        </p:nvGraphicFramePr>
        <p:xfrm>
          <a:off x="569670" y="1323203"/>
          <a:ext cx="5691625" cy="263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D92BC2E-4331-4D9B-A404-4F8FC89460B8}"/>
              </a:ext>
            </a:extLst>
          </p:cNvPr>
          <p:cNvSpPr txBox="1"/>
          <p:nvPr/>
        </p:nvSpPr>
        <p:spPr>
          <a:xfrm>
            <a:off x="3415482" y="2750010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Ethernet MTU: 1500 Bytes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53B26B-DAE2-41ED-93DF-36AAC44AB6C4}"/>
              </a:ext>
            </a:extLst>
          </p:cNvPr>
          <p:cNvSpPr txBox="1"/>
          <p:nvPr/>
        </p:nvSpPr>
        <p:spPr>
          <a:xfrm>
            <a:off x="1479902" y="6385024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Test code of this profiling experiment is in [3]</a:t>
            </a:r>
            <a:endParaRPr lang="zh-CN" altLang="en-US" sz="1400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21D9D591-CF5E-4C4F-B5E6-9EA54BDDE39D}"/>
              </a:ext>
            </a:extLst>
          </p:cNvPr>
          <p:cNvSpPr/>
          <p:nvPr/>
        </p:nvSpPr>
        <p:spPr>
          <a:xfrm>
            <a:off x="1259769" y="6468322"/>
            <a:ext cx="220133" cy="1735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51B5A667-1614-47A7-8B9D-1645EFDFA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11515"/>
              </p:ext>
            </p:extLst>
          </p:nvPr>
        </p:nvGraphicFramePr>
        <p:xfrm>
          <a:off x="569670" y="4045865"/>
          <a:ext cx="5691625" cy="231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73C413AB-4BA3-47A0-A9F6-C806D7473587}"/>
              </a:ext>
            </a:extLst>
          </p:cNvPr>
          <p:cNvSpPr txBox="1"/>
          <p:nvPr/>
        </p:nvSpPr>
        <p:spPr>
          <a:xfrm>
            <a:off x="3314699" y="5201108"/>
            <a:ext cx="229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Ethernet MTU: 1500 Bytes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298930-3B15-41C1-9E5C-65AE65AC0B69}"/>
              </a:ext>
            </a:extLst>
          </p:cNvPr>
          <p:cNvCxnSpPr>
            <a:cxnSpLocks/>
          </p:cNvCxnSpPr>
          <p:nvPr/>
        </p:nvCxnSpPr>
        <p:spPr>
          <a:xfrm>
            <a:off x="3314700" y="4792175"/>
            <a:ext cx="0" cy="742622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553A97-F020-4320-8941-3A7AF6E655D6}"/>
              </a:ext>
            </a:extLst>
          </p:cNvPr>
          <p:cNvCxnSpPr>
            <a:cxnSpLocks/>
          </p:cNvCxnSpPr>
          <p:nvPr/>
        </p:nvCxnSpPr>
        <p:spPr>
          <a:xfrm>
            <a:off x="3314700" y="2295637"/>
            <a:ext cx="0" cy="642116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59C7B646-2F99-4E29-AF74-AD02BBA6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F741692B-0969-4D24-A937-D2CABE853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662596"/>
              </p:ext>
            </p:extLst>
          </p:nvPr>
        </p:nvGraphicFramePr>
        <p:xfrm>
          <a:off x="6477001" y="1323203"/>
          <a:ext cx="5238983" cy="503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896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DAEC-64B0-4E81-AA59-23928934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51" y="391558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Motivation:</a:t>
            </a:r>
            <a:r>
              <a:rPr lang="zh-CN" altLang="en-US" dirty="0"/>
              <a:t> </a:t>
            </a:r>
            <a:r>
              <a:rPr lang="en-US" altLang="zh-CN" sz="3600" dirty="0"/>
              <a:t>Kernel Network Performance Profiling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2A12DA-8E53-414A-9302-6A4051836843}"/>
              </a:ext>
            </a:extLst>
          </p:cNvPr>
          <p:cNvSpPr txBox="1"/>
          <p:nvPr/>
        </p:nvSpPr>
        <p:spPr>
          <a:xfrm>
            <a:off x="5996932" y="4950388"/>
            <a:ext cx="5441406" cy="83099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Cache isn’t able to rescue cross-NUMA-node accessing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2060"/>
                </a:solidFill>
              </a:rPr>
              <a:t>Traditional steering mechanism can’t apply with a application-specific allocation scheme [Problem]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750DB3-BC57-43A0-A592-D0C17CC5DF2D}"/>
              </a:ext>
            </a:extLst>
          </p:cNvPr>
          <p:cNvSpPr txBox="1"/>
          <p:nvPr/>
        </p:nvSpPr>
        <p:spPr>
          <a:xfrm>
            <a:off x="5996932" y="3943221"/>
            <a:ext cx="5441406" cy="83099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a multi-NUMA-node system, remote memory accessing should be avoided since it will cause high cache missing rate and introduce tremendous latency;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1C7D8C-0309-4521-86EB-848301CDDB1D}"/>
              </a:ext>
            </a:extLst>
          </p:cNvPr>
          <p:cNvSpPr txBox="1"/>
          <p:nvPr/>
        </p:nvSpPr>
        <p:spPr>
          <a:xfrm>
            <a:off x="5996932" y="3518307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002060"/>
                </a:solidFill>
              </a:rPr>
              <a:t>Some Observation Conclusions</a:t>
            </a:r>
            <a:endParaRPr lang="zh-CN" altLang="en-US" sz="1600" b="1" i="1" dirty="0">
              <a:solidFill>
                <a:srgbClr val="002060"/>
              </a:solidFill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5956E43A-CDE3-41EA-B223-E452BBBA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4CFD0E85-D898-425F-B6E3-06985A3DF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603831"/>
              </p:ext>
            </p:extLst>
          </p:nvPr>
        </p:nvGraphicFramePr>
        <p:xfrm>
          <a:off x="753662" y="1626053"/>
          <a:ext cx="5007058" cy="455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36A2C70-39BA-4FB7-817A-EB7BEDA1D183}"/>
                  </a:ext>
                </a:extLst>
              </p:cNvPr>
              <p:cNvSpPr txBox="1"/>
              <p:nvPr/>
            </p:nvSpPr>
            <p:spPr>
              <a:xfrm>
                <a:off x="5996932" y="2111128"/>
                <a:ext cx="5721246" cy="564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Frame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𝐵𝑖𝑡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/8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𝐼𝑃𝐺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𝑃𝑟𝑒𝑎𝑚𝑏𝑙𝑒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𝑆𝐹𝐷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𝑃𝑎𝑐𝑘𝑒𝑡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36A2C70-39BA-4FB7-817A-EB7BEDA1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32" y="2111128"/>
                <a:ext cx="5721246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6C8ADC9-D216-4BF8-80B2-BA9AA0B9306F}"/>
                  </a:ext>
                </a:extLst>
              </p:cNvPr>
              <p:cNvSpPr txBox="1"/>
              <p:nvPr/>
            </p:nvSpPr>
            <p:spPr>
              <a:xfrm>
                <a:off x="5996932" y="2710696"/>
                <a:ext cx="4430700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acket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Arrival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Interval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𝐹𝑟𝑎𝑚𝑒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𝐹𝑜𝑟𝑤𝑎𝑟𝑑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6C8ADC9-D216-4BF8-80B2-BA9AA0B9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32" y="2710696"/>
                <a:ext cx="44307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B6FF908-FDE2-4971-B9FC-A495476AC2DF}"/>
              </a:ext>
            </a:extLst>
          </p:cNvPr>
          <p:cNvSpPr txBox="1"/>
          <p:nvPr/>
        </p:nvSpPr>
        <p:spPr>
          <a:xfrm>
            <a:off x="5996932" y="1738128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002060"/>
                </a:solidFill>
              </a:rPr>
              <a:t>Line Rate Definition</a:t>
            </a:r>
            <a:endParaRPr lang="zh-CN" altLang="en-US" sz="16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3C9FA-1556-444F-A864-F266E8F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DPDK Basic Insight: Upload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853E2-2C17-468A-A43A-F3FC5E90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66" y="5931958"/>
            <a:ext cx="10515600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Image Source: </a:t>
            </a:r>
            <a:r>
              <a:rPr lang="en-US" altLang="zh-CN" sz="1800" b="0" i="0" dirty="0" err="1">
                <a:solidFill>
                  <a:srgbClr val="666666"/>
                </a:solidFill>
                <a:effectLst/>
                <a:latin typeface="pingfang SC"/>
              </a:rPr>
              <a:t>Jingjing</a:t>
            </a:r>
            <a:r>
              <a:rPr lang="en-US" altLang="zh-CN" sz="1800" b="0" i="0" dirty="0">
                <a:solidFill>
                  <a:srgbClr val="666666"/>
                </a:solidFill>
                <a:effectLst/>
                <a:latin typeface="pingfang SC"/>
              </a:rPr>
              <a:t> Wu, Flow Bifurcation on Intel® Ethernet Controller X710/XL710</a:t>
            </a:r>
            <a:endParaRPr lang="zh-CN" altLang="en-US" sz="1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BEB4A0-61B9-47BD-8AD5-6F48F15F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16F5124-07F6-41B8-8BDB-ECA3DFA34E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4597DB1-3F56-4FD2-A07B-9BD1753DC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07C14A-2D57-4861-BC13-886935C8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5" y="1782234"/>
            <a:ext cx="6483990" cy="40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E29F19-1453-4C39-93B6-BD437ABB2CE7}"/>
              </a:ext>
            </a:extLst>
          </p:cNvPr>
          <p:cNvSpPr/>
          <p:nvPr/>
        </p:nvSpPr>
        <p:spPr>
          <a:xfrm>
            <a:off x="838200" y="1606732"/>
            <a:ext cx="6450874" cy="2921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5474C9-B28A-4C0E-9D7F-78729E760ABB}"/>
              </a:ext>
            </a:extLst>
          </p:cNvPr>
          <p:cNvSpPr/>
          <p:nvPr/>
        </p:nvSpPr>
        <p:spPr>
          <a:xfrm>
            <a:off x="1054826" y="1884798"/>
            <a:ext cx="2875461" cy="172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54E967-6318-4F4F-8F55-D861C68E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DPDK: Overview Architecture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6CD63-69D6-4E77-BA61-D96634AB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47C05-6D2C-4D56-A55C-8EA4F7DA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12" y="1516130"/>
            <a:ext cx="3359332" cy="45727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2ABA9C-F1FF-405F-962C-AF21167B3090}"/>
              </a:ext>
            </a:extLst>
          </p:cNvPr>
          <p:cNvSpPr txBox="1"/>
          <p:nvPr/>
        </p:nvSpPr>
        <p:spPr>
          <a:xfrm>
            <a:off x="9024547" y="6176963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EAL Initialization Process</a:t>
            </a:r>
            <a:endParaRPr lang="zh-CN" altLang="en-US" sz="11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D3CB81A-8BD4-45AE-A436-50A26237E5A7}"/>
              </a:ext>
            </a:extLst>
          </p:cNvPr>
          <p:cNvSpPr/>
          <p:nvPr/>
        </p:nvSpPr>
        <p:spPr>
          <a:xfrm>
            <a:off x="8957751" y="6247118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68DDD0-BC13-46A6-A046-F9D20E947DD7}"/>
              </a:ext>
            </a:extLst>
          </p:cNvPr>
          <p:cNvSpPr/>
          <p:nvPr/>
        </p:nvSpPr>
        <p:spPr>
          <a:xfrm>
            <a:off x="1054826" y="3757748"/>
            <a:ext cx="6073140" cy="5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 Abstraction Layer (EAL)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E1F811-2B87-46A0-B12C-617CBDCE5BFA}"/>
              </a:ext>
            </a:extLst>
          </p:cNvPr>
          <p:cNvSpPr/>
          <p:nvPr/>
        </p:nvSpPr>
        <p:spPr>
          <a:xfrm>
            <a:off x="838200" y="4769774"/>
            <a:ext cx="6450874" cy="29861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System Call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6A47F6-42FC-40A4-B337-BBC6B0E01DEA}"/>
              </a:ext>
            </a:extLst>
          </p:cNvPr>
          <p:cNvSpPr/>
          <p:nvPr/>
        </p:nvSpPr>
        <p:spPr>
          <a:xfrm>
            <a:off x="852896" y="5248745"/>
            <a:ext cx="1515835" cy="6659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9D911C-118D-4B54-A27E-BEC0CE677548}"/>
              </a:ext>
            </a:extLst>
          </p:cNvPr>
          <p:cNvSpPr/>
          <p:nvPr/>
        </p:nvSpPr>
        <p:spPr>
          <a:xfrm>
            <a:off x="2575561" y="5248745"/>
            <a:ext cx="1515835" cy="6659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4D3D4F-DF2C-44B2-BBA7-1518C3D1A4AF}"/>
              </a:ext>
            </a:extLst>
          </p:cNvPr>
          <p:cNvSpPr/>
          <p:nvPr/>
        </p:nvSpPr>
        <p:spPr>
          <a:xfrm>
            <a:off x="4298226" y="5248745"/>
            <a:ext cx="1515835" cy="6659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BFFEFE-C251-46FF-990E-F468CC8C86EF}"/>
              </a:ext>
            </a:extLst>
          </p:cNvPr>
          <p:cNvSpPr/>
          <p:nvPr/>
        </p:nvSpPr>
        <p:spPr>
          <a:xfrm>
            <a:off x="5934349" y="5248745"/>
            <a:ext cx="1354725" cy="6659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4333EA-D4CB-4C37-AA08-DB7DCD84D844}"/>
              </a:ext>
            </a:extLst>
          </p:cNvPr>
          <p:cNvSpPr/>
          <p:nvPr/>
        </p:nvSpPr>
        <p:spPr>
          <a:xfrm>
            <a:off x="4091396" y="3028513"/>
            <a:ext cx="3036569" cy="5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5FB766-4DE2-412C-A8B0-469FD2DC178C}"/>
              </a:ext>
            </a:extLst>
          </p:cNvPr>
          <p:cNvSpPr/>
          <p:nvPr/>
        </p:nvSpPr>
        <p:spPr>
          <a:xfrm>
            <a:off x="3930288" y="1884798"/>
            <a:ext cx="3197678" cy="954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EC462B1-6EC7-4BD9-9C23-B98495732A5B}"/>
              </a:ext>
            </a:extLst>
          </p:cNvPr>
          <p:cNvSpPr/>
          <p:nvPr/>
        </p:nvSpPr>
        <p:spPr>
          <a:xfrm>
            <a:off x="7171509" y="3953691"/>
            <a:ext cx="822960" cy="19158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D5DA3E-E8FE-445D-9812-6AD48EAC39F9}"/>
              </a:ext>
            </a:extLst>
          </p:cNvPr>
          <p:cNvSpPr/>
          <p:nvPr/>
        </p:nvSpPr>
        <p:spPr>
          <a:xfrm>
            <a:off x="3843519" y="1895095"/>
            <a:ext cx="164918" cy="940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4C79E1-1383-4056-BE1C-1A3985955C07}"/>
              </a:ext>
            </a:extLst>
          </p:cNvPr>
          <p:cNvSpPr/>
          <p:nvPr/>
        </p:nvSpPr>
        <p:spPr>
          <a:xfrm>
            <a:off x="2407693" y="2145650"/>
            <a:ext cx="3036569" cy="5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5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E967-6318-4F4F-8F55-D861C68E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DPDK: Design Principles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6CD63-69D6-4E77-BA61-D96634AB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87A35E-6ABA-4E9F-BC63-34868DEA3D6A}"/>
              </a:ext>
            </a:extLst>
          </p:cNvPr>
          <p:cNvSpPr txBox="1"/>
          <p:nvPr/>
        </p:nvSpPr>
        <p:spPr>
          <a:xfrm>
            <a:off x="971966" y="1458785"/>
            <a:ext cx="9962734" cy="301415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</a:rPr>
              <a:t>Memory Accessing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Data Prefetch:  </a:t>
            </a:r>
            <a:r>
              <a:rPr lang="en-US" altLang="zh-CN" sz="1400" b="1" dirty="0"/>
              <a:t>Data must exist in cache while core accessing;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Cacheline Alignment: </a:t>
            </a:r>
            <a:r>
              <a:rPr lang="en-US" altLang="zh-CN" sz="1400" b="1" dirty="0"/>
              <a:t>Key data structure must aligned to 64-bytes cacheline;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Per-core Copy: </a:t>
            </a:r>
            <a:r>
              <a:rPr lang="en-US" altLang="zh-CN" sz="1400" b="1" dirty="0"/>
              <a:t>Key data structure must keep per-core copy to avoid consistency overhead;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Local NUMA-node Processing: </a:t>
            </a:r>
            <a:r>
              <a:rPr lang="en-US" altLang="zh-CN" sz="1400" b="1" dirty="0"/>
              <a:t>Packet should processed in device local NUMA node;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Enable Hugepage: </a:t>
            </a:r>
            <a:r>
              <a:rPr lang="en-US" altLang="zh-CN" sz="1400" b="1" dirty="0"/>
              <a:t>Increase the hit rate of TLB 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/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94BB6-D609-4B9A-A030-954D2F6C70CA}"/>
              </a:ext>
            </a:extLst>
          </p:cNvPr>
          <p:cNvSpPr txBox="1"/>
          <p:nvPr/>
        </p:nvSpPr>
        <p:spPr>
          <a:xfrm>
            <a:off x="971966" y="4578826"/>
            <a:ext cx="9962734" cy="176766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060"/>
                </a:solidFill>
              </a:rPr>
              <a:t>Thread Scheduling: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Core Affinity:  </a:t>
            </a:r>
            <a:r>
              <a:rPr lang="en-US" altLang="zh-CN" sz="1400" b="1" dirty="0"/>
              <a:t>Bind thread to a particular logic core to avoid switching overhead;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Reduce the number of locks: </a:t>
            </a:r>
            <a:r>
              <a:rPr lang="en-US" altLang="zh-CN" sz="1400" b="1" dirty="0"/>
              <a:t>Implement non-lock circular queue in key </a:t>
            </a:r>
            <a:r>
              <a:rPr lang="en-US" altLang="zh-CN" sz="1400" b="1" dirty="0" err="1"/>
              <a:t>datapath</a:t>
            </a:r>
            <a:endParaRPr lang="en-US" altLang="zh-CN" sz="1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21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55B7F-FF4A-4EAE-88FB-6ED4FC8A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DPDK Processing Model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DCCBF-EAC0-4534-A915-D985420F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56DCE-6D12-4F66-9459-86193D32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66" y="1598826"/>
            <a:ext cx="8305801" cy="465161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6543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6D99C-B3C9-4129-A755-C4BB363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Userspace Framework base on DPDK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0FFA8-7254-4631-AA71-2E79D2A9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5DAF78-6916-4256-8E27-41643C1A4F01}"/>
              </a:ext>
            </a:extLst>
          </p:cNvPr>
          <p:cNvSpPr txBox="1"/>
          <p:nvPr/>
        </p:nvSpPr>
        <p:spPr>
          <a:xfrm>
            <a:off x="791633" y="1690688"/>
            <a:ext cx="9962734" cy="212763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FD.io (The Fast Data Project): </a:t>
            </a:r>
            <a:r>
              <a:rPr lang="en-US" altLang="zh-CN" b="1" dirty="0">
                <a:solidFill>
                  <a:srgbClr val="002060"/>
                </a:solidFill>
                <a:hlinkClick r:id="rId2"/>
              </a:rPr>
              <a:t>https://fd.io/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VPP (Vector Packet Processing): </a:t>
            </a:r>
            <a:r>
              <a:rPr lang="en-US" altLang="zh-CN" b="1" dirty="0">
                <a:solidFill>
                  <a:srgbClr val="002060"/>
                </a:solidFill>
                <a:hlinkClick r:id="rId3"/>
              </a:rPr>
              <a:t>https://wiki.fd.io/view/VPP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TLDK: </a:t>
            </a:r>
            <a:r>
              <a:rPr lang="en-US" altLang="zh-CN" b="1" dirty="0">
                <a:solidFill>
                  <a:srgbClr val="002060"/>
                </a:solidFill>
                <a:hlinkClick r:id="rId4"/>
              </a:rPr>
              <a:t>https://wiki.fd.io/view/TLDK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F-Stack: </a:t>
            </a:r>
            <a:r>
              <a:rPr lang="en-US" altLang="zh-CN" b="1" dirty="0">
                <a:solidFill>
                  <a:srgbClr val="002060"/>
                </a:solidFill>
                <a:hlinkClick r:id="rId5"/>
              </a:rPr>
              <a:t>https://github.com/f-stack/f-stack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SeaStar: </a:t>
            </a:r>
            <a:r>
              <a:rPr lang="en-US" altLang="zh-CN" b="1" dirty="0">
                <a:solidFill>
                  <a:srgbClr val="002060"/>
                </a:solidFill>
                <a:hlinkClick r:id="rId6"/>
              </a:rPr>
              <a:t>https://github.com/scylladb/seastar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D98F2-EEC3-47E1-9BA5-F86CC18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6ED9A-BF7E-49C8-91E3-E3932688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4"/>
            <a:ext cx="10515600" cy="496706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Pre-knowledge</a:t>
            </a:r>
            <a:r>
              <a:rPr lang="en-US" altLang="zh-CN" sz="2000" b="1" dirty="0"/>
              <a:t>:</a:t>
            </a:r>
          </a:p>
          <a:p>
            <a:pPr lvl="1"/>
            <a:r>
              <a:rPr lang="en-US" altLang="zh-CN" sz="1800" dirty="0"/>
              <a:t>Mircoarchitecture</a:t>
            </a:r>
          </a:p>
          <a:p>
            <a:pPr lvl="1"/>
            <a:r>
              <a:rPr lang="en-US" altLang="zh-CN" sz="1800" dirty="0"/>
              <a:t>IA64 ISA</a:t>
            </a:r>
          </a:p>
          <a:p>
            <a:pPr lvl="1"/>
            <a:r>
              <a:rPr lang="en-US" altLang="zh-CN" sz="1800" dirty="0"/>
              <a:t>Linux Kernel Architecture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Testbed Environment Built in KB210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Motivation</a:t>
            </a:r>
          </a:p>
          <a:p>
            <a:pPr lvl="1"/>
            <a:r>
              <a:rPr lang="en-US" altLang="zh-CN" sz="1800" dirty="0"/>
              <a:t>Investigation on kernel processing pipeline</a:t>
            </a:r>
          </a:p>
          <a:p>
            <a:pPr lvl="1"/>
            <a:r>
              <a:rPr lang="en-US" altLang="zh-CN" sz="1800" dirty="0"/>
              <a:t>Conduct performance profiling</a:t>
            </a:r>
          </a:p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Internal Design of DPDK</a:t>
            </a:r>
          </a:p>
          <a:p>
            <a:r>
              <a:rPr lang="en-US" altLang="zh-CN" sz="2000" dirty="0"/>
              <a:t> TODO: </a:t>
            </a:r>
            <a:r>
              <a:rPr lang="en-US" altLang="zh-CN" sz="2000" b="1" dirty="0">
                <a:solidFill>
                  <a:srgbClr val="002060"/>
                </a:solidFill>
              </a:rPr>
              <a:t>Performance Evaluation of DPDK</a:t>
            </a:r>
          </a:p>
          <a:p>
            <a:r>
              <a:rPr lang="en-US" altLang="zh-CN" sz="2000" dirty="0"/>
              <a:t> TODO: </a:t>
            </a:r>
            <a:r>
              <a:rPr lang="en-US" altLang="zh-CN" sz="2000" b="1" dirty="0">
                <a:solidFill>
                  <a:srgbClr val="002060"/>
                </a:solidFill>
              </a:rPr>
              <a:t>Classic Applications on DPDK</a:t>
            </a:r>
          </a:p>
          <a:p>
            <a:pPr lvl="1"/>
            <a:r>
              <a:rPr lang="en-US" altLang="zh-CN" sz="1600" dirty="0"/>
              <a:t>Open-vSwitch (OVS-DPDK)</a:t>
            </a:r>
          </a:p>
          <a:p>
            <a:pPr lvl="1"/>
            <a:r>
              <a:rPr lang="en-US" altLang="zh-CN" sz="1600" dirty="0"/>
              <a:t>Storage Performance Development Kit (SPDK)</a:t>
            </a:r>
            <a:endParaRPr lang="en-US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Conclusion and Future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282483-FEBC-4174-8574-C9FFBB6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Zhuobin Huang @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58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A2FB4-6D6B-432E-99B3-D2251D47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C47DA-5FC8-4E2A-BAF3-B78DE219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97" y="1523784"/>
            <a:ext cx="1124204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Understanding host network stack overheads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. Cai, Q., Chaudhary, S., Vuppalapati, M., Hwang, J. and Agarwal, R., 2021, August. In 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2021 ACM SIGCOMM 2021 Conference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 (pp. 65-77).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Monitoring and Tuning the Linux Networking Stack: Receiving Data 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https://blog.packagecloud.io/eng/2016/06/22/monitoring-tuning-linux-networking-stack-receiving-data/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endParaRPr lang="en-US" altLang="zh-CN" sz="14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Measuring latency in the Linux network stack between kernel and user space 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https://vilimpoc.org/research/ku-latency/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endParaRPr lang="en-US" altLang="zh-CN" sz="14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環境中的網路分段解除安裝技術 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GSO/TSO/UFO/LRO/GRO </a:t>
            </a:r>
            <a:r>
              <a:rPr lang="en-US" altLang="zh-CN" sz="1400" i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1400" i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https://iter01.com/533165.html</a:t>
            </a:r>
            <a:r>
              <a:rPr lang="en-US" altLang="zh-CN" sz="1400" i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endParaRPr lang="en-US" altLang="zh-CN" sz="1400" i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网卡多队列：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RPS</a:t>
            </a: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RFS</a:t>
            </a: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RSS</a:t>
            </a: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Flow Director</a:t>
            </a: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DPDK</a:t>
            </a: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支持）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https://blog.csdn.net/Rong_Toa/article/details/108987658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Introduction to Intel® Ethernet Flow Director and Memcached Performance White Paper Intel® Ethernet Flow Director  and Memcached Performance 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https://www.intel.com/content/dam/www/public/us/en/documents/white-papers/intel-ethernet-flow-director.pdf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Data Plane Development Kit 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http://doc.dpdk.org/guides-21.08/prog_guide/overview.html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腾讯云高性能架构 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(https://cloud.tencent.com/developer/article/1198333)</a:t>
            </a:r>
            <a:endParaRPr lang="zh-CN" altLang="en-US" sz="14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C4CADC-8BC0-4699-9D99-733FE34CDF2A}"/>
              </a:ext>
            </a:extLst>
          </p:cNvPr>
          <p:cNvSpPr txBox="1">
            <a:spLocks/>
          </p:cNvSpPr>
          <p:nvPr/>
        </p:nvSpPr>
        <p:spPr>
          <a:xfrm>
            <a:off x="519792" y="6077315"/>
            <a:ext cx="11449051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3F4A4601-9268-4197-9D54-EC889F57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 Where’s DPDK?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C6776-CFB0-4FF8-ABC2-5D5DEBC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Zhuobin Huang @ 2021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5D1A6-48C0-4C4B-A2D8-24283C6A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63" y="1616665"/>
            <a:ext cx="3636450" cy="42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46793E-047D-49E4-A6CC-D667D73C8821}"/>
              </a:ext>
            </a:extLst>
          </p:cNvPr>
          <p:cNvSpPr txBox="1"/>
          <p:nvPr/>
        </p:nvSpPr>
        <p:spPr>
          <a:xfrm>
            <a:off x="2299661" y="5922889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System Architecture</a:t>
            </a:r>
            <a:endParaRPr lang="zh-CN" altLang="en-US" sz="1100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22D4AA5-9772-4859-B05B-9E8D906E863B}"/>
              </a:ext>
            </a:extLst>
          </p:cNvPr>
          <p:cNvSpPr/>
          <p:nvPr/>
        </p:nvSpPr>
        <p:spPr>
          <a:xfrm>
            <a:off x="2166070" y="5993044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54F3C-4D6A-42D5-AADC-6A5D39CD1DD5}"/>
              </a:ext>
            </a:extLst>
          </p:cNvPr>
          <p:cNvSpPr/>
          <p:nvPr/>
        </p:nvSpPr>
        <p:spPr>
          <a:xfrm>
            <a:off x="962297" y="1554480"/>
            <a:ext cx="3749040" cy="248194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64704F2-98FE-4146-85CD-0B81963D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973" y="1469888"/>
            <a:ext cx="7039124" cy="1325563"/>
          </a:xfrm>
          <a:noFill/>
        </p:spPr>
        <p:txBody>
          <a:bodyPr/>
          <a:lstStyle/>
          <a:p>
            <a:r>
              <a:rPr lang="en-US" altLang="zh-CN" sz="2000" b="1" dirty="0"/>
              <a:t>Goal:</a:t>
            </a:r>
          </a:p>
          <a:p>
            <a:pPr marL="457200" lvl="1" indent="0">
              <a:buNone/>
            </a:pPr>
            <a:r>
              <a:rPr lang="en-US" altLang="zh-CN" sz="1600" dirty="0"/>
              <a:t>To provide high performance packet processing and forwarding on </a:t>
            </a:r>
            <a:r>
              <a:rPr lang="en-US" altLang="zh-CN" sz="1600" b="1" dirty="0"/>
              <a:t>general processors</a:t>
            </a:r>
            <a:r>
              <a:rPr lang="en-US" altLang="zh-CN" sz="1600" dirty="0"/>
              <a:t>.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8291B07-476D-410E-9B43-57BD1CDC55B8}"/>
              </a:ext>
            </a:extLst>
          </p:cNvPr>
          <p:cNvSpPr txBox="1">
            <a:spLocks/>
          </p:cNvSpPr>
          <p:nvPr/>
        </p:nvSpPr>
        <p:spPr>
          <a:xfrm>
            <a:off x="4895973" y="2556091"/>
            <a:ext cx="7039124" cy="41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Optimization Aspects:</a:t>
            </a:r>
          </a:p>
          <a:p>
            <a:pPr lvl="1"/>
            <a:r>
              <a:rPr lang="en-US" altLang="zh-CN" sz="1800" b="1" dirty="0">
                <a:solidFill>
                  <a:srgbClr val="002060"/>
                </a:solidFill>
              </a:rPr>
              <a:t>Microarchitecture</a:t>
            </a:r>
            <a:r>
              <a:rPr lang="en-US" altLang="zh-CN" sz="1800" dirty="0"/>
              <a:t>: </a:t>
            </a:r>
          </a:p>
          <a:p>
            <a:pPr lvl="2"/>
            <a:r>
              <a:rPr lang="en-US" altLang="zh-CN" sz="1400" dirty="0"/>
              <a:t>Multi-core &amp; NUMA</a:t>
            </a:r>
          </a:p>
          <a:p>
            <a:pPr lvl="2"/>
            <a:r>
              <a:rPr lang="en-US" altLang="zh-CN" sz="1400" dirty="0"/>
              <a:t>Hyper-thread</a:t>
            </a:r>
          </a:p>
          <a:p>
            <a:pPr lvl="2"/>
            <a:r>
              <a:rPr lang="en-US" altLang="zh-CN" sz="1400" dirty="0"/>
              <a:t>Cache System</a:t>
            </a:r>
          </a:p>
          <a:p>
            <a:pPr lvl="1"/>
            <a:r>
              <a:rPr lang="en-US" altLang="zh-CN" sz="1800" b="1" dirty="0">
                <a:solidFill>
                  <a:srgbClr val="002060"/>
                </a:solidFill>
              </a:rPr>
              <a:t>ISA: </a:t>
            </a:r>
          </a:p>
          <a:p>
            <a:pPr lvl="2"/>
            <a:r>
              <a:rPr lang="en-US" altLang="zh-CN" sz="1400" dirty="0"/>
              <a:t>CISC (e.g. x86-64)</a:t>
            </a:r>
          </a:p>
          <a:p>
            <a:pPr lvl="2"/>
            <a:r>
              <a:rPr lang="en-US" altLang="zh-CN" sz="1400" dirty="0"/>
              <a:t>RISC (e.g. arm64)</a:t>
            </a:r>
          </a:p>
          <a:p>
            <a:pPr lvl="1"/>
            <a:r>
              <a:rPr lang="en-US" altLang="zh-CN" sz="1800" b="1" dirty="0">
                <a:solidFill>
                  <a:srgbClr val="002060"/>
                </a:solidFill>
              </a:rPr>
              <a:t>Kernel: </a:t>
            </a:r>
          </a:p>
          <a:p>
            <a:pPr lvl="2"/>
            <a:r>
              <a:rPr lang="en-US" altLang="zh-CN" sz="1400" dirty="0"/>
              <a:t>Memory Management</a:t>
            </a:r>
          </a:p>
          <a:p>
            <a:pPr lvl="2"/>
            <a:r>
              <a:rPr lang="en-US" altLang="zh-CN" sz="1400" dirty="0"/>
              <a:t>Process Scheduling</a:t>
            </a:r>
          </a:p>
          <a:p>
            <a:pPr lvl="2"/>
            <a:r>
              <a:rPr lang="en-US" altLang="zh-CN" sz="1400" dirty="0"/>
              <a:t>Network Subsystem</a:t>
            </a:r>
          </a:p>
          <a:p>
            <a:pPr lvl="2"/>
            <a:r>
              <a:rPr lang="en-US" altLang="zh-CN" sz="1400" dirty="0"/>
              <a:t>Device Driver</a:t>
            </a:r>
          </a:p>
          <a:p>
            <a:pPr lvl="2"/>
            <a:endParaRPr lang="en-US" altLang="zh-CN" sz="1400" dirty="0"/>
          </a:p>
          <a:p>
            <a:pPr lvl="2"/>
            <a:endParaRPr lang="en-US" altLang="zh-CN" sz="14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5890ABCC-E2DF-44D7-82ED-6FF347F97489}"/>
              </a:ext>
            </a:extLst>
          </p:cNvPr>
          <p:cNvSpPr/>
          <p:nvPr/>
        </p:nvSpPr>
        <p:spPr>
          <a:xfrm>
            <a:off x="4783003" y="3061999"/>
            <a:ext cx="498746" cy="1897231"/>
          </a:xfrm>
          <a:prstGeom prst="leftBrace">
            <a:avLst>
              <a:gd name="adj1" fmla="val 8333"/>
              <a:gd name="adj2" fmla="val 32557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8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Microarchitecture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5301-2ABE-43A0-8974-07BA559F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60" y="1522888"/>
            <a:ext cx="4935144" cy="4529569"/>
          </a:xfrm>
        </p:spPr>
        <p:txBody>
          <a:bodyPr/>
          <a:lstStyle/>
          <a:p>
            <a:r>
              <a:rPr lang="en-US" altLang="zh-CN" dirty="0"/>
              <a:t>NUMA</a:t>
            </a:r>
          </a:p>
          <a:p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C6776-CFB0-4FF8-ABC2-5D5DEBC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Zhuobin Huang @ 2021</a:t>
            </a:r>
            <a:endParaRPr lang="zh-CN" altLang="en-US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5CE6E11B-CEBD-4CD6-9EE5-80195D7ACDD3}"/>
              </a:ext>
            </a:extLst>
          </p:cNvPr>
          <p:cNvSpPr txBox="1">
            <a:spLocks/>
          </p:cNvSpPr>
          <p:nvPr/>
        </p:nvSpPr>
        <p:spPr>
          <a:xfrm>
            <a:off x="960560" y="3787672"/>
            <a:ext cx="4935144" cy="4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AutoShape 2" descr="Broadwell-EP: The 14nm Xeon E5 - The Intel Xeon E5 v4 Review: Testing  Broadwell-EP With Demanding Server Workloads">
            <a:extLst>
              <a:ext uri="{FF2B5EF4-FFF2-40B4-BE49-F238E27FC236}">
                <a16:creationId xmlns:a16="http://schemas.microsoft.com/office/drawing/2014/main" id="{9157F133-961A-49CB-83D5-8C1A6680C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8137" y="2710596"/>
            <a:ext cx="194030" cy="1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2132410-D3B9-4FA9-9CFB-D44E224F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34" y="1522888"/>
            <a:ext cx="7873999" cy="44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E3F93D9-6648-4AC9-AAD3-F83B818EB6A7}"/>
              </a:ext>
            </a:extLst>
          </p:cNvPr>
          <p:cNvSpPr txBox="1">
            <a:spLocks/>
          </p:cNvSpPr>
          <p:nvPr/>
        </p:nvSpPr>
        <p:spPr>
          <a:xfrm>
            <a:off x="1766752" y="6042139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Image Source: </a:t>
            </a:r>
            <a:r>
              <a:rPr lang="en-US" altLang="zh-CN" sz="1800" dirty="0">
                <a:solidFill>
                  <a:srgbClr val="666666"/>
                </a:solidFill>
                <a:latin typeface="pingfang SC"/>
                <a:hlinkClick r:id="rId3"/>
              </a:rPr>
              <a:t>https://www.anandtech.com/show/10158/the-intel-xeon-e5-v4-review/2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594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Microarchitecture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5301-2ABE-43A0-8974-07BA559F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51" y="1548284"/>
            <a:ext cx="1958749" cy="449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Single-core</a:t>
            </a:r>
          </a:p>
          <a:p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C6776-CFB0-4FF8-ABC2-5D5DEBC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D15B784-0E87-478F-975D-B5CF7031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4" y="2044313"/>
            <a:ext cx="2708940" cy="1979206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96710C38-A5F6-4068-854F-95E21ABF7A7C}"/>
              </a:ext>
            </a:extLst>
          </p:cNvPr>
          <p:cNvSpPr txBox="1">
            <a:spLocks/>
          </p:cNvSpPr>
          <p:nvPr/>
        </p:nvSpPr>
        <p:spPr>
          <a:xfrm>
            <a:off x="4230012" y="1548284"/>
            <a:ext cx="2271819" cy="449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Hyper-thread</a:t>
            </a:r>
          </a:p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AB1F32B-710F-4193-BBA9-E36E06A2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34" y="2108196"/>
            <a:ext cx="3750733" cy="1915323"/>
          </a:xfrm>
          <a:prstGeom prst="rect">
            <a:avLst/>
          </a:prstGeom>
        </p:spPr>
      </p:pic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283FE5B8-4A7E-4634-9C32-1E5B95ADE577}"/>
              </a:ext>
            </a:extLst>
          </p:cNvPr>
          <p:cNvSpPr txBox="1">
            <a:spLocks/>
          </p:cNvSpPr>
          <p:nvPr/>
        </p:nvSpPr>
        <p:spPr>
          <a:xfrm>
            <a:off x="8644860" y="1548284"/>
            <a:ext cx="2708940" cy="449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Multi-core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DC0627C-55BD-4575-917B-3F46CD75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967" y="2099386"/>
            <a:ext cx="3922432" cy="193294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979036A-9EC5-439A-BBBA-A5E88E2A8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62" y="4221403"/>
            <a:ext cx="4652569" cy="2009064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2CBF839-7CE9-49D4-B4CF-63CE9233C740}"/>
              </a:ext>
            </a:extLst>
          </p:cNvPr>
          <p:cNvSpPr txBox="1"/>
          <p:nvPr/>
        </p:nvSpPr>
        <p:spPr>
          <a:xfrm>
            <a:off x="7077183" y="5157370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System Info of Severs in KB210</a:t>
            </a:r>
            <a:endParaRPr lang="zh-CN" altLang="en-US" sz="1600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B995EDB-FD59-428D-9F5F-E7D102769282}"/>
              </a:ext>
            </a:extLst>
          </p:cNvPr>
          <p:cNvSpPr/>
          <p:nvPr/>
        </p:nvSpPr>
        <p:spPr>
          <a:xfrm rot="16200000">
            <a:off x="6949737" y="5265997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1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A576F-8169-4B62-A56F-88B943D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Microarchitecture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F23EE-B43A-40E1-8F71-FCB8D949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754"/>
            <a:ext cx="10515600" cy="4683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Cache System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0A89D8-210E-41A2-B1BF-AB6F88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12290" name="Picture 2" descr="Intel Core i7 cache architecture | Download Scientific Diagram">
            <a:extLst>
              <a:ext uri="{FF2B5EF4-FFF2-40B4-BE49-F238E27FC236}">
                <a16:creationId xmlns:a16="http://schemas.microsoft.com/office/drawing/2014/main" id="{0348AC9C-2FAD-4309-B32E-D50F52F7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7" y="2134658"/>
            <a:ext cx="67913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8D815D-1E28-4948-96E0-AE9892753EA1}"/>
              </a:ext>
            </a:extLst>
          </p:cNvPr>
          <p:cNvSpPr txBox="1">
            <a:spLocks/>
          </p:cNvSpPr>
          <p:nvPr/>
        </p:nvSpPr>
        <p:spPr>
          <a:xfrm>
            <a:off x="838200" y="4875741"/>
            <a:ext cx="10515600" cy="468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TLB</a:t>
            </a:r>
            <a:r>
              <a:rPr lang="zh-CN" altLang="en-US" dirty="0"/>
              <a:t>： </a:t>
            </a:r>
            <a:r>
              <a:rPr lang="en-US" altLang="zh-CN" dirty="0"/>
              <a:t>Translation Look-aside Buffer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DE87209-02DE-429D-B11C-44EBE23F0770}"/>
              </a:ext>
            </a:extLst>
          </p:cNvPr>
          <p:cNvSpPr txBox="1">
            <a:spLocks/>
          </p:cNvSpPr>
          <p:nvPr/>
        </p:nvSpPr>
        <p:spPr>
          <a:xfrm>
            <a:off x="1256650" y="5311246"/>
            <a:ext cx="10515600" cy="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Mapping virtual address [high-20-bits] to physical address [high-20-bits]</a:t>
            </a:r>
          </a:p>
        </p:txBody>
      </p:sp>
    </p:spTree>
    <p:extLst>
      <p:ext uri="{BB962C8B-B14F-4D97-AF65-F5344CB8AC3E}">
        <p14:creationId xmlns:p14="http://schemas.microsoft.com/office/powerpoint/2010/main" val="16007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x86-64 ISA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5301-2ABE-43A0-8974-07BA559F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8" y="1555755"/>
            <a:ext cx="4935144" cy="4529569"/>
          </a:xfrm>
        </p:spPr>
        <p:txBody>
          <a:bodyPr/>
          <a:lstStyle/>
          <a:p>
            <a:r>
              <a:rPr lang="en-US" altLang="zh-CN" dirty="0"/>
              <a:t>Real Mode (Intel 8086)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Protect Mode (Intel 80386)</a:t>
            </a:r>
          </a:p>
          <a:p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C6776-CFB0-4FF8-ABC2-5D5DEBC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25355CF-EB3B-4562-B590-D4C44974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59" y="2033450"/>
            <a:ext cx="4266322" cy="10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E41D7891-72F0-4DAF-97BD-02728E94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31" y="4111054"/>
            <a:ext cx="4120811" cy="15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09BD68E-29F9-44DF-86F9-0D3A8979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61" y="1959429"/>
            <a:ext cx="5543252" cy="32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8D2739-4DA7-4A61-8BE4-A9A408B77F11}"/>
              </a:ext>
            </a:extLst>
          </p:cNvPr>
          <p:cNvSpPr txBox="1"/>
          <p:nvPr/>
        </p:nvSpPr>
        <p:spPr>
          <a:xfrm>
            <a:off x="2112935" y="3290099"/>
            <a:ext cx="2409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Memory Accessing under Real Mode</a:t>
            </a:r>
            <a:endParaRPr lang="zh-CN" altLang="en-US" sz="11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B11BE58-830E-4C94-AA63-DB0AB2D1CE67}"/>
              </a:ext>
            </a:extLst>
          </p:cNvPr>
          <p:cNvSpPr/>
          <p:nvPr/>
        </p:nvSpPr>
        <p:spPr>
          <a:xfrm>
            <a:off x="1979344" y="3360254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7E651-09FC-4D09-B682-EDA54BA0E9A9}"/>
              </a:ext>
            </a:extLst>
          </p:cNvPr>
          <p:cNvSpPr txBox="1"/>
          <p:nvPr/>
        </p:nvSpPr>
        <p:spPr>
          <a:xfrm>
            <a:off x="2112935" y="5848606"/>
            <a:ext cx="2585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Memory Accessing under Protect Mode</a:t>
            </a:r>
            <a:endParaRPr lang="zh-CN" altLang="en-US" sz="1100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10A3830B-65EF-4D84-B6BF-297666E00889}"/>
              </a:ext>
            </a:extLst>
          </p:cNvPr>
          <p:cNvSpPr/>
          <p:nvPr/>
        </p:nvSpPr>
        <p:spPr>
          <a:xfrm>
            <a:off x="1979344" y="5918761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5B2B5-9018-481E-BFAE-DBBCAC40F3A9}"/>
              </a:ext>
            </a:extLst>
          </p:cNvPr>
          <p:cNvSpPr txBox="1"/>
          <p:nvPr/>
        </p:nvSpPr>
        <p:spPr>
          <a:xfrm>
            <a:off x="7041985" y="5406016"/>
            <a:ext cx="4076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Example: Jump to high privilege code segment through call gate</a:t>
            </a:r>
            <a:endParaRPr lang="zh-CN" altLang="en-US" sz="1100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C394EC0-AFF8-4D8C-A054-6B17AE42D47C}"/>
              </a:ext>
            </a:extLst>
          </p:cNvPr>
          <p:cNvSpPr/>
          <p:nvPr/>
        </p:nvSpPr>
        <p:spPr>
          <a:xfrm>
            <a:off x="6908394" y="5476171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C00AF1F-DDA0-46BA-B7E0-3768EB1E09E2}"/>
              </a:ext>
            </a:extLst>
          </p:cNvPr>
          <p:cNvSpPr txBox="1">
            <a:spLocks/>
          </p:cNvSpPr>
          <p:nvPr/>
        </p:nvSpPr>
        <p:spPr>
          <a:xfrm>
            <a:off x="1919426" y="6172205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Blog: </a:t>
            </a:r>
            <a:r>
              <a:rPr lang="en-US" altLang="zh-CN" sz="1400" dirty="0">
                <a:hlinkClick r:id="rId5"/>
              </a:rPr>
              <a:t>https://zobinhuang.com/sec_learning/Tech_OS_And_Linux_Kernel/Assembly_8_Protect_Mode/index.html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760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x86-64 ISA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5301-2ABE-43A0-8974-07BA559F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7" y="1666581"/>
            <a:ext cx="7909122" cy="493146"/>
          </a:xfrm>
        </p:spPr>
        <p:txBody>
          <a:bodyPr>
            <a:normAutofit/>
          </a:bodyPr>
          <a:lstStyle/>
          <a:p>
            <a:r>
              <a:rPr lang="en-US" altLang="zh-CN" dirty="0"/>
              <a:t>Segment-based Memory Access (</a:t>
            </a:r>
            <a:r>
              <a:rPr lang="zh-CN" altLang="en-US" dirty="0"/>
              <a:t>分段内存访问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C6776-CFB0-4FF8-ABC2-5D5DEBC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61CF57-6B4D-424F-A562-F961190B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68" y="2639508"/>
            <a:ext cx="5752954" cy="354793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78D57E-3AC9-428E-AA03-E81B2B860896}"/>
              </a:ext>
            </a:extLst>
          </p:cNvPr>
          <p:cNvSpPr txBox="1">
            <a:spLocks/>
          </p:cNvSpPr>
          <p:nvPr/>
        </p:nvSpPr>
        <p:spPr>
          <a:xfrm>
            <a:off x="1256650" y="2258207"/>
            <a:ext cx="4059933" cy="368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2A61051-CF50-4EAC-BCFC-14284DBC5351}"/>
              </a:ext>
            </a:extLst>
          </p:cNvPr>
          <p:cNvSpPr txBox="1">
            <a:spLocks/>
          </p:cNvSpPr>
          <p:nvPr/>
        </p:nvSpPr>
        <p:spPr>
          <a:xfrm>
            <a:off x="1256650" y="2170469"/>
            <a:ext cx="8466471" cy="493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Segment-based mechanism can help conduct redirecting in physical memory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FC135A-27F1-4516-8E22-F0C2BA699E7C}"/>
              </a:ext>
            </a:extLst>
          </p:cNvPr>
          <p:cNvSpPr/>
          <p:nvPr/>
        </p:nvSpPr>
        <p:spPr>
          <a:xfrm>
            <a:off x="7406640" y="3512948"/>
            <a:ext cx="1415144" cy="493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Based Address 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720A8B-897A-4C72-A10F-D29DE819945B}"/>
              </a:ext>
            </a:extLst>
          </p:cNvPr>
          <p:cNvSpPr/>
          <p:nvPr/>
        </p:nvSpPr>
        <p:spPr>
          <a:xfrm>
            <a:off x="8821784" y="3512948"/>
            <a:ext cx="2643050" cy="493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Offset Address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7A015882-BD9A-4137-B267-D41651949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3664" y="4930886"/>
                <a:ext cx="3632344" cy="293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𝑩𝒂𝒔𝒆</m:t>
                          </m:r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𝑨𝒅𝒅𝒓𝒆𝒔𝒔</m:t>
                          </m:r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𝑹𝒆𝒈</m:t>
                          </m:r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r>
                            <a:rPr lang="en-US" altLang="zh-CN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altLang="zh-CN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𝑨𝒅𝒅𝒓𝒆𝒔𝒔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7A015882-BD9A-4137-B267-D41651949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64" y="4930886"/>
                <a:ext cx="3632344" cy="293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C1CC23D-2320-4E25-B6D7-E90C0DE646E3}"/>
              </a:ext>
            </a:extLst>
          </p:cNvPr>
          <p:cNvSpPr txBox="1">
            <a:spLocks/>
          </p:cNvSpPr>
          <p:nvPr/>
        </p:nvSpPr>
        <p:spPr>
          <a:xfrm>
            <a:off x="7349600" y="3004295"/>
            <a:ext cx="8466471" cy="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For Intel 16-bits Mode: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13DCD1B5-C4FB-40B1-A647-84AC11456B6E}"/>
              </a:ext>
            </a:extLst>
          </p:cNvPr>
          <p:cNvSpPr/>
          <p:nvPr/>
        </p:nvSpPr>
        <p:spPr>
          <a:xfrm rot="16200000">
            <a:off x="7972698" y="3486812"/>
            <a:ext cx="283029" cy="1415146"/>
          </a:xfrm>
          <a:prstGeom prst="leftBrac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E86F0222-B0F7-4C8C-9E06-5D6E5FA12E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2372" y="4375136"/>
                <a:ext cx="3632344" cy="293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00206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𝒃𝒊𝒕𝒔</m:t>
                    </m:r>
                  </m:oMath>
                </a14:m>
                <a:endParaRPr lang="en-US" altLang="zh-CN" sz="2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E86F0222-B0F7-4C8C-9E06-5D6E5FA1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372" y="4375136"/>
                <a:ext cx="3632344" cy="293014"/>
              </a:xfrm>
              <a:prstGeom prst="rect">
                <a:avLst/>
              </a:prstGeom>
              <a:blipFill>
                <a:blip r:embed="rId4"/>
                <a:stretch>
                  <a:fillRect l="-1174" t="-312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564F92DD-6299-4788-A6D2-2983B8E44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6663" y="4359629"/>
                <a:ext cx="3632344" cy="293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002060"/>
                    </a:solidFill>
                  </a:rPr>
                  <a:t>16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𝒃𝒊𝒕𝒔</m:t>
                    </m:r>
                  </m:oMath>
                </a14:m>
                <a:endParaRPr lang="en-US" altLang="zh-CN" sz="2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564F92DD-6299-4788-A6D2-2983B8E4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663" y="4359629"/>
                <a:ext cx="3632344" cy="293014"/>
              </a:xfrm>
              <a:prstGeom prst="rect">
                <a:avLst/>
              </a:prstGeom>
              <a:blipFill>
                <a:blip r:embed="rId5"/>
                <a:stretch>
                  <a:fillRect l="-1007" t="-291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括号 24">
            <a:extLst>
              <a:ext uri="{FF2B5EF4-FFF2-40B4-BE49-F238E27FC236}">
                <a16:creationId xmlns:a16="http://schemas.microsoft.com/office/drawing/2014/main" id="{65EB4B8A-81CC-4E9C-A147-9B0BE7F5FC26}"/>
              </a:ext>
            </a:extLst>
          </p:cNvPr>
          <p:cNvSpPr/>
          <p:nvPr/>
        </p:nvSpPr>
        <p:spPr>
          <a:xfrm rot="16200000">
            <a:off x="10001795" y="2872860"/>
            <a:ext cx="283029" cy="2643051"/>
          </a:xfrm>
          <a:prstGeom prst="leftBrac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9865F0-A5B3-4F94-894D-3C499C7EE038}"/>
              </a:ext>
            </a:extLst>
          </p:cNvPr>
          <p:cNvSpPr txBox="1"/>
          <p:nvPr/>
        </p:nvSpPr>
        <p:spPr>
          <a:xfrm>
            <a:off x="5835233" y="5786156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Redirecting in physical memory</a:t>
            </a:r>
            <a:endParaRPr lang="zh-CN" altLang="en-US" sz="1100" dirty="0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448AB848-C429-4C97-8649-09094939484A}"/>
              </a:ext>
            </a:extLst>
          </p:cNvPr>
          <p:cNvSpPr/>
          <p:nvPr/>
        </p:nvSpPr>
        <p:spPr>
          <a:xfrm>
            <a:off x="5701642" y="5856311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3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8852-1C12-48A6-996F-8966E7E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Pre-Knowledge: x86-64 ISA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5301-2ABE-43A0-8974-07BA559F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7" y="1666581"/>
            <a:ext cx="7909122" cy="493146"/>
          </a:xfrm>
        </p:spPr>
        <p:txBody>
          <a:bodyPr>
            <a:normAutofit/>
          </a:bodyPr>
          <a:lstStyle/>
          <a:p>
            <a:r>
              <a:rPr lang="en-US" altLang="zh-CN" dirty="0"/>
              <a:t>Page-based Memory Access (</a:t>
            </a:r>
            <a:r>
              <a:rPr lang="zh-CN" altLang="en-US" dirty="0"/>
              <a:t>分页内存访问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C6776-CFB0-4FF8-ABC2-5D5DEBC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Zhuobin Huang @ 2021</a:t>
            </a:r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78D57E-3AC9-428E-AA03-E81B2B860896}"/>
              </a:ext>
            </a:extLst>
          </p:cNvPr>
          <p:cNvSpPr txBox="1">
            <a:spLocks/>
          </p:cNvSpPr>
          <p:nvPr/>
        </p:nvSpPr>
        <p:spPr>
          <a:xfrm>
            <a:off x="1256650" y="2258207"/>
            <a:ext cx="4059933" cy="368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2A61051-CF50-4EAC-BCFC-14284DBC5351}"/>
              </a:ext>
            </a:extLst>
          </p:cNvPr>
          <p:cNvSpPr txBox="1">
            <a:spLocks/>
          </p:cNvSpPr>
          <p:nvPr/>
        </p:nvSpPr>
        <p:spPr>
          <a:xfrm>
            <a:off x="1256650" y="2170469"/>
            <a:ext cx="10515600" cy="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Page-based Memory Access help build virtual memory space for each process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720A8B-897A-4C72-A10F-D29DE819945B}"/>
              </a:ext>
            </a:extLst>
          </p:cNvPr>
          <p:cNvSpPr/>
          <p:nvPr/>
        </p:nvSpPr>
        <p:spPr>
          <a:xfrm>
            <a:off x="7994469" y="2834147"/>
            <a:ext cx="2643050" cy="493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Logic Address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0EA5671-1CF4-42BC-BBF4-E1AA17E9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8" y="2751353"/>
            <a:ext cx="5270865" cy="33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A7F676A-21B8-472C-B855-10F60C84B0DA}"/>
              </a:ext>
            </a:extLst>
          </p:cNvPr>
          <p:cNvSpPr/>
          <p:nvPr/>
        </p:nvSpPr>
        <p:spPr>
          <a:xfrm>
            <a:off x="7994469" y="4208097"/>
            <a:ext cx="2643050" cy="493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Linear Address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0AFD2E-FF41-414A-ADFB-7CC844B129B1}"/>
              </a:ext>
            </a:extLst>
          </p:cNvPr>
          <p:cNvSpPr/>
          <p:nvPr/>
        </p:nvSpPr>
        <p:spPr>
          <a:xfrm>
            <a:off x="7994469" y="5527324"/>
            <a:ext cx="2643050" cy="493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Physical Address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6076F2-3A20-45C9-9D67-4D2E920032F6}"/>
              </a:ext>
            </a:extLst>
          </p:cNvPr>
          <p:cNvSpPr/>
          <p:nvPr/>
        </p:nvSpPr>
        <p:spPr>
          <a:xfrm>
            <a:off x="8133806" y="3640024"/>
            <a:ext cx="2364376" cy="2509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Segmentation Component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BF72E6-6A7B-4BB5-B6BE-0F80F28D34E3}"/>
              </a:ext>
            </a:extLst>
          </p:cNvPr>
          <p:cNvSpPr/>
          <p:nvPr/>
        </p:nvSpPr>
        <p:spPr>
          <a:xfrm>
            <a:off x="8133806" y="4943221"/>
            <a:ext cx="2364376" cy="2509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Page Component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470635-F062-4F76-B694-555ECC3F6FB0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9315994" y="3327293"/>
            <a:ext cx="0" cy="31273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00FB17-2577-4F33-BD91-2026B461C578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315994" y="3890981"/>
            <a:ext cx="0" cy="317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2FFBD5-74F1-411C-9152-3B88C84DFE6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315994" y="4701243"/>
            <a:ext cx="0" cy="24197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BD2C3D-DA72-40DF-850A-9A7EEE9619D1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9315994" y="5194178"/>
            <a:ext cx="0" cy="33314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6924BA7-3060-4A51-BF11-7D6F53E1AE54}"/>
              </a:ext>
            </a:extLst>
          </p:cNvPr>
          <p:cNvSpPr txBox="1"/>
          <p:nvPr/>
        </p:nvSpPr>
        <p:spPr>
          <a:xfrm>
            <a:off x="2499543" y="6165382"/>
            <a:ext cx="4461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How paging mechanism create virtual memory space for each process </a:t>
            </a:r>
            <a:endParaRPr lang="zh-CN" altLang="en-US" sz="1100" dirty="0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7CAC574-2A99-4E30-A5EE-306FE027594D}"/>
              </a:ext>
            </a:extLst>
          </p:cNvPr>
          <p:cNvSpPr/>
          <p:nvPr/>
        </p:nvSpPr>
        <p:spPr>
          <a:xfrm>
            <a:off x="2365952" y="6235537"/>
            <a:ext cx="133591" cy="12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24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1441</Words>
  <Application>Microsoft Office PowerPoint</Application>
  <PresentationFormat>宽屏</PresentationFormat>
  <Paragraphs>237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Microsoft JhengHei</vt:lpstr>
      <vt:lpstr>pingfang SC</vt:lpstr>
      <vt:lpstr>pingfang SC</vt:lpstr>
      <vt:lpstr>等线</vt:lpstr>
      <vt:lpstr>等线 Light</vt:lpstr>
      <vt:lpstr>Arial</vt:lpstr>
      <vt:lpstr>Cambria Math</vt:lpstr>
      <vt:lpstr>Office 主题​​</vt:lpstr>
      <vt:lpstr>Motivation of Data Plane Development Kit</vt:lpstr>
      <vt:lpstr>Content</vt:lpstr>
      <vt:lpstr>Preface: Where’s DPDK?</vt:lpstr>
      <vt:lpstr>Pre-Knowledge: Microarchitecture</vt:lpstr>
      <vt:lpstr>Pre-Knowledge: Microarchitecture</vt:lpstr>
      <vt:lpstr>Pre-Knowledge: Microarchitecture</vt:lpstr>
      <vt:lpstr>Pre-Knowledge: x86-64 ISA</vt:lpstr>
      <vt:lpstr>Pre-Knowledge: x86-64 ISA</vt:lpstr>
      <vt:lpstr>Pre-Knowledge: x86-64 ISA</vt:lpstr>
      <vt:lpstr>Pre-Knowledge: Kernel Architecture</vt:lpstr>
      <vt:lpstr>Testbed Environment Built in KB210</vt:lpstr>
      <vt:lpstr>Motivation: Revisiting Packet Processing Pipeline</vt:lpstr>
      <vt:lpstr>Motivation: Kernel Network Performance Profiling</vt:lpstr>
      <vt:lpstr>Motivation: Kernel Network Performance Profiling</vt:lpstr>
      <vt:lpstr>DPDK Basic Insight: Upload</vt:lpstr>
      <vt:lpstr>DPDK: Overview Architecture</vt:lpstr>
      <vt:lpstr>DPDK: Design Principles</vt:lpstr>
      <vt:lpstr>Two DPDK Processing Model</vt:lpstr>
      <vt:lpstr>Userspace Framework base on DPDK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Detailed Intro to</dc:title>
  <dc:creator>Huang Zobin</dc:creator>
  <cp:lastModifiedBy>Huang Zobin</cp:lastModifiedBy>
  <cp:revision>214</cp:revision>
  <dcterms:created xsi:type="dcterms:W3CDTF">2021-10-30T16:14:09Z</dcterms:created>
  <dcterms:modified xsi:type="dcterms:W3CDTF">2021-11-03T10:52:40Z</dcterms:modified>
</cp:coreProperties>
</file>