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8403AE-260C-DEBB-7101-BEEF4022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8123E8D-C87A-6C89-B3FC-58F7A430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6A4F87F-1902-4686-55CF-552DB0E1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063A34F-2F2D-3BD1-48DB-26BD2960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BD0C950-312A-21AD-3F09-167931C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8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275E44-87EC-50F3-9FC6-4D75AABA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107B5F9-E671-47C8-F75B-CAECCA26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206D931-559B-94EE-01AA-6964527A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3788F83-A8D7-2106-55CB-BBF04607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0D3C664-6BEF-6A20-ED38-DDEF7097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E61CEADB-9E7F-51E6-6A29-095EE838D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76FEADFA-0AF3-C88E-B8B5-C47EF366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C7B0BB9-1BD8-011D-6D1F-D8D63736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31B0475-49F3-6283-2179-977972CE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A5A944E-A0D8-D766-E834-BBDE48B6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2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68CF34-D316-D7AC-53DD-4218841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48BEA6C-92F3-8F63-D44B-5E4ED9E7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548220D-DBAB-9A56-D36A-4A718158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DDA8555-1A0E-7177-4E18-3548EB8F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47A3DE1-531C-B98B-3D55-2211C1B5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9C1C35-352F-EF48-E048-F2B4FD94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9EE8FCA-382E-DCB4-21B2-024F27EAC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9233348-0E60-7BBD-F54E-42A9D08C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827E63-4D0A-6860-0A61-0ED2821A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4A48ABB-E91B-D302-5989-81750141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87F712-EB11-ACC1-381D-ACEEFA6D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BA05970-AA93-8491-8992-E43C1351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6D9CC08-BD29-0F71-B02B-2B28FAAA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6E01818-A90D-5B05-FADE-7F223726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4565C1B-A5D0-D0C4-8DF2-3AB16C51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E6BC570-50DA-D26D-AD2B-37665A87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0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2C95EC-573B-B039-B6CD-FEC6551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BE099F8-2C99-EB65-1CF4-E1A116B0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3F742A3-48F1-3FAC-83A0-218300944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A856C62B-3698-FEA8-D694-9711B13D5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697F6862-EC00-741E-8F66-3B2547E18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F965ABB7-88F5-36F7-DFE3-3D17F1AB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7128F60B-FB15-6116-CFDB-37C2EECE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988FDBCE-0DE7-9A41-9F9B-EC26D6BD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5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DECEBC-F75B-F787-B429-61B3469A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CB5553E4-C156-45F3-FB74-08968785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31370A2-6AA6-518C-05D5-2DC5597D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4701119-7EA8-B25C-B143-7F63BED2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E5F9ACDD-7BB2-F440-89CE-E4C871CA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A957359-6014-6183-95F4-3E53B0F9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20ED7D0-72F4-E8F8-C91D-839F0ED7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2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A1B471-D75F-3163-BD18-9CB7A0F1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4A6AFED-6F49-C7C3-AD90-391FD6D3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F3865305-AA54-8B69-6CB9-4C8DEA03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4461611-54C2-CE3B-B296-29E4A0F8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55454F9-2A6C-4BAE-C914-EF7C807D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AC1DE8F-DD26-A1F0-1DAC-5CDBA923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F76D19-B028-AA63-1244-475E5A53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52E73B3C-DB0A-778D-A540-D99B45061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354018A-6DC6-45B8-C612-0A95183B4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D09B67D-DCEA-BB97-C6D0-F22573BD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59EB8DE-9F34-34C5-D79F-BE0E8A6E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F8CBC3B-68E9-C45E-26FF-DE3A22F0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4BFE2F49-30A3-CA45-5EF2-730CEB92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60F79E0-18B0-9EC9-7AB1-B38BAE5B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1D8356F-A964-844C-2A50-F92C869B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C2F3-9162-43CC-9D59-54128EE2BD8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4D9CC09-B1CA-B16C-5400-4FD46CA77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FC7EA03-1972-F3E5-BDD7-9A9919440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DEF4-0AE0-4737-87E8-3E82D1194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6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event_upset" TargetMode="External"/><Relationship Id="rId2" Type="http://schemas.openxmlformats.org/officeDocument/2006/relationships/hyperlink" Target="https://www.mobilityengineeringtech.com/component/content/article/adt/pub/features/articles/333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topics/biochemistry-genetics-and-molecular-biology/cosmic-radiation" TargetMode="External"/><Relationship Id="rId5" Type="http://schemas.openxmlformats.org/officeDocument/2006/relationships/hyperlink" Target="https://www.epa.gov/radtown/cosmic-radiation" TargetMode="External"/><Relationship Id="rId4" Type="http://schemas.openxmlformats.org/officeDocument/2006/relationships/hyperlink" Target="https://www.techtarget.com/whatis/definition/transisto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327AD1AB-7462-0946-0663-B9FEC772739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Slika 8">
            <a:extLst>
              <a:ext uri="{FF2B5EF4-FFF2-40B4-BE49-F238E27FC236}">
                <a16:creationId xmlns:a16="http://schemas.microsoft.com/office/drawing/2014/main" id="{D7829613-E1F0-7928-FCC4-DC265826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044" y="0"/>
            <a:ext cx="12191996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23">
            <a:extLst>
              <a:ext uri="{FF2B5EF4-FFF2-40B4-BE49-F238E27FC236}">
                <a16:creationId xmlns:a16="http://schemas.microsoft.com/office/drawing/2014/main" id="{CCEA8EDE-C74C-7EDE-4FD9-440782809C48}"/>
              </a:ext>
            </a:extLst>
          </p:cNvPr>
          <p:cNvSpPr>
            <a:spLocks noMove="1" noResize="1"/>
          </p:cNvSpPr>
          <p:nvPr/>
        </p:nvSpPr>
        <p:spPr>
          <a:xfrm>
            <a:off x="0" y="2207599"/>
            <a:ext cx="12191996" cy="316214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15000"/>
                </a:srgbClr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3466052F-1106-66B8-C1C6-AE42459527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4122" y="248917"/>
            <a:ext cx="9670246" cy="3180978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/>
          <a:lstStyle/>
          <a:p>
            <a:pPr lvl="0"/>
            <a:r>
              <a:rPr lang="en-US" sz="4800">
                <a:solidFill>
                  <a:srgbClr val="0D0D0D"/>
                </a:solidFill>
              </a:rPr>
              <a:t>Utjecaj kozmičkog zračenja</a:t>
            </a:r>
            <a:br>
              <a:rPr lang="hr-HR" sz="4800">
                <a:solidFill>
                  <a:srgbClr val="0D0D0D"/>
                </a:solidFill>
              </a:rPr>
            </a:br>
            <a:r>
              <a:rPr lang="en-US" sz="4800">
                <a:solidFill>
                  <a:srgbClr val="0D0D0D"/>
                </a:solidFill>
              </a:rPr>
              <a:t> na tranzistore</a:t>
            </a:r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DFD8440E-DC00-521D-4966-C050B6C921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3748" y="4539346"/>
            <a:ext cx="10058400" cy="820427"/>
          </a:xfrm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/>
          <a:lstStyle/>
          <a:p>
            <a:pPr lvl="0"/>
            <a:r>
              <a:rPr lang="en-US">
                <a:solidFill>
                  <a:srgbClr val="0D0D0D"/>
                </a:solidFill>
              </a:rPr>
              <a:t>Danijel Iglić</a:t>
            </a:r>
          </a:p>
        </p:txBody>
      </p:sp>
      <p:sp>
        <p:nvSpPr>
          <p:cNvPr id="7" name="TekstniOkvir 5">
            <a:extLst>
              <a:ext uri="{FF2B5EF4-FFF2-40B4-BE49-F238E27FC236}">
                <a16:creationId xmlns:a16="http://schemas.microsoft.com/office/drawing/2014/main" id="{F2B63D20-E137-4BC2-D386-AA9A0ECB5DAB}"/>
              </a:ext>
            </a:extLst>
          </p:cNvPr>
          <p:cNvSpPr txBox="1"/>
          <p:nvPr/>
        </p:nvSpPr>
        <p:spPr>
          <a:xfrm>
            <a:off x="5421111" y="6011293"/>
            <a:ext cx="1343674" cy="3461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16.12.2022</a:t>
            </a:r>
          </a:p>
        </p:txBody>
      </p:sp>
      <p:sp>
        <p:nvSpPr>
          <p:cNvPr id="8" name="TekstniOkvir 11">
            <a:extLst>
              <a:ext uri="{FF2B5EF4-FFF2-40B4-BE49-F238E27FC236}">
                <a16:creationId xmlns:a16="http://schemas.microsoft.com/office/drawing/2014/main" id="{0996399F-A510-DE9F-55DD-027631B97342}"/>
              </a:ext>
            </a:extLst>
          </p:cNvPr>
          <p:cNvSpPr txBox="1"/>
          <p:nvPr/>
        </p:nvSpPr>
        <p:spPr>
          <a:xfrm>
            <a:off x="3685690" y="350014"/>
            <a:ext cx="6158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Fakultet elektrotehnike, strojarstva i brodogradnje</a:t>
            </a:r>
            <a:endParaRPr lang="hr-HR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F7117C9-1D63-79D5-D800-D910D3395DD5}"/>
              </a:ext>
            </a:extLst>
          </p:cNvPr>
          <p:cNvSpPr>
            <a:spLocks noMove="1" noResize="1"/>
          </p:cNvSpPr>
          <p:nvPr/>
        </p:nvSpPr>
        <p:spPr>
          <a:xfrm>
            <a:off x="1527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0ED9424B-9B92-1D90-1008-070985144167}"/>
              </a:ext>
            </a:extLst>
          </p:cNvPr>
          <p:cNvSpPr>
            <a:spLocks noMove="1" noResize="1"/>
          </p:cNvSpPr>
          <p:nvPr/>
        </p:nvSpPr>
        <p:spPr>
          <a:xfrm>
            <a:off x="4293153" y="457200"/>
            <a:ext cx="7898843" cy="59091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898845"/>
              <a:gd name="f7" fmla="val 5909113"/>
              <a:gd name="f8" fmla="val 3848214"/>
              <a:gd name="f9" fmla="val 5907437"/>
              <a:gd name="f10" fmla="val 7778213"/>
              <a:gd name="f11" fmla="val 5909093"/>
              <a:gd name="f12" fmla="val 7485321"/>
              <a:gd name="f13" fmla="val 5909094"/>
              <a:gd name="f14" fmla="val 4228895"/>
              <a:gd name="f15" fmla="val 5909112"/>
              <a:gd name="f16" fmla="val 3936003"/>
              <a:gd name="f17" fmla="val 2796838"/>
              <a:gd name="f18" fmla="val 1676"/>
              <a:gd name="f19" fmla="val 2916686"/>
              <a:gd name="f20" fmla="val 2917470"/>
              <a:gd name="f21" fmla="val 20"/>
              <a:gd name="f22" fmla="val 3210362"/>
              <a:gd name="f23" fmla="val 19"/>
              <a:gd name="f24" fmla="val 3555322"/>
              <a:gd name="f25" fmla="val 1"/>
              <a:gd name="f26" fmla="+- 0 0 -90"/>
              <a:gd name="f27" fmla="*/ f3 1 7898845"/>
              <a:gd name="f28" fmla="*/ f4 1 5909113"/>
              <a:gd name="f29" fmla="+- f7 0 f5"/>
              <a:gd name="f30" fmla="+- f6 0 f5"/>
              <a:gd name="f31" fmla="*/ f26 f0 1"/>
              <a:gd name="f32" fmla="*/ f30 1 7898845"/>
              <a:gd name="f33" fmla="*/ f29 1 5909113"/>
              <a:gd name="f34" fmla="*/ 3848214 f30 1"/>
              <a:gd name="f35" fmla="*/ 0 f29 1"/>
              <a:gd name="f36" fmla="*/ 7898845 f30 1"/>
              <a:gd name="f37" fmla="*/ 5907437 f29 1"/>
              <a:gd name="f38" fmla="*/ 7778213 f30 1"/>
              <a:gd name="f39" fmla="*/ 5909093 f29 1"/>
              <a:gd name="f40" fmla="*/ 7485321 f30 1"/>
              <a:gd name="f41" fmla="*/ 5909094 f29 1"/>
              <a:gd name="f42" fmla="*/ 4228895 f30 1"/>
              <a:gd name="f43" fmla="*/ 5909112 f29 1"/>
              <a:gd name="f44" fmla="*/ 3936003 f30 1"/>
              <a:gd name="f45" fmla="*/ 5909113 f29 1"/>
              <a:gd name="f46" fmla="*/ 0 f30 1"/>
              <a:gd name="f47" fmla="*/ 2796838 f30 1"/>
              <a:gd name="f48" fmla="*/ 1676 f29 1"/>
              <a:gd name="f49" fmla="*/ 2916686 f30 1"/>
              <a:gd name="f50" fmla="*/ 2917470 f30 1"/>
              <a:gd name="f51" fmla="*/ 20 f29 1"/>
              <a:gd name="f52" fmla="*/ 3210362 f30 1"/>
              <a:gd name="f53" fmla="*/ 19 f29 1"/>
              <a:gd name="f54" fmla="*/ 3555322 f30 1"/>
              <a:gd name="f55" fmla="*/ 1 f29 1"/>
              <a:gd name="f56" fmla="*/ f31 1 f2"/>
              <a:gd name="f57" fmla="*/ f34 1 7898845"/>
              <a:gd name="f58" fmla="*/ f35 1 5909113"/>
              <a:gd name="f59" fmla="*/ f36 1 7898845"/>
              <a:gd name="f60" fmla="*/ f37 1 5909113"/>
              <a:gd name="f61" fmla="*/ f38 1 7898845"/>
              <a:gd name="f62" fmla="*/ f39 1 5909113"/>
              <a:gd name="f63" fmla="*/ f40 1 7898845"/>
              <a:gd name="f64" fmla="*/ f41 1 5909113"/>
              <a:gd name="f65" fmla="*/ f42 1 7898845"/>
              <a:gd name="f66" fmla="*/ f43 1 5909113"/>
              <a:gd name="f67" fmla="*/ f44 1 7898845"/>
              <a:gd name="f68" fmla="*/ f45 1 5909113"/>
              <a:gd name="f69" fmla="*/ f46 1 7898845"/>
              <a:gd name="f70" fmla="*/ f47 1 7898845"/>
              <a:gd name="f71" fmla="*/ f48 1 5909113"/>
              <a:gd name="f72" fmla="*/ f49 1 7898845"/>
              <a:gd name="f73" fmla="*/ f50 1 7898845"/>
              <a:gd name="f74" fmla="*/ f51 1 5909113"/>
              <a:gd name="f75" fmla="*/ f52 1 7898845"/>
              <a:gd name="f76" fmla="*/ f53 1 5909113"/>
              <a:gd name="f77" fmla="*/ f54 1 7898845"/>
              <a:gd name="f78" fmla="*/ f55 1 5909113"/>
              <a:gd name="f79" fmla="*/ f5 1 f32"/>
              <a:gd name="f80" fmla="*/ f6 1 f32"/>
              <a:gd name="f81" fmla="*/ f5 1 f33"/>
              <a:gd name="f82" fmla="*/ f7 1 f33"/>
              <a:gd name="f83" fmla="+- f56 0 f1"/>
              <a:gd name="f84" fmla="*/ f57 1 f32"/>
              <a:gd name="f85" fmla="*/ f58 1 f33"/>
              <a:gd name="f86" fmla="*/ f59 1 f32"/>
              <a:gd name="f87" fmla="*/ f60 1 f33"/>
              <a:gd name="f88" fmla="*/ f61 1 f32"/>
              <a:gd name="f89" fmla="*/ f62 1 f33"/>
              <a:gd name="f90" fmla="*/ f63 1 f32"/>
              <a:gd name="f91" fmla="*/ f64 1 f33"/>
              <a:gd name="f92" fmla="*/ f65 1 f32"/>
              <a:gd name="f93" fmla="*/ f66 1 f33"/>
              <a:gd name="f94" fmla="*/ f67 1 f32"/>
              <a:gd name="f95" fmla="*/ f68 1 f33"/>
              <a:gd name="f96" fmla="*/ f69 1 f32"/>
              <a:gd name="f97" fmla="*/ f70 1 f32"/>
              <a:gd name="f98" fmla="*/ f71 1 f33"/>
              <a:gd name="f99" fmla="*/ f72 1 f32"/>
              <a:gd name="f100" fmla="*/ f73 1 f32"/>
              <a:gd name="f101" fmla="*/ f74 1 f33"/>
              <a:gd name="f102" fmla="*/ f75 1 f32"/>
              <a:gd name="f103" fmla="*/ f76 1 f33"/>
              <a:gd name="f104" fmla="*/ f77 1 f32"/>
              <a:gd name="f105" fmla="*/ f78 1 f33"/>
              <a:gd name="f106" fmla="*/ f79 f27 1"/>
              <a:gd name="f107" fmla="*/ f80 f27 1"/>
              <a:gd name="f108" fmla="*/ f82 f28 1"/>
              <a:gd name="f109" fmla="*/ f81 f28 1"/>
              <a:gd name="f110" fmla="*/ f84 f27 1"/>
              <a:gd name="f111" fmla="*/ f85 f28 1"/>
              <a:gd name="f112" fmla="*/ f86 f27 1"/>
              <a:gd name="f113" fmla="*/ f87 f28 1"/>
              <a:gd name="f114" fmla="*/ f88 f27 1"/>
              <a:gd name="f115" fmla="*/ f89 f28 1"/>
              <a:gd name="f116" fmla="*/ f90 f27 1"/>
              <a:gd name="f117" fmla="*/ f91 f28 1"/>
              <a:gd name="f118" fmla="*/ f92 f27 1"/>
              <a:gd name="f119" fmla="*/ f93 f28 1"/>
              <a:gd name="f120" fmla="*/ f94 f27 1"/>
              <a:gd name="f121" fmla="*/ f95 f28 1"/>
              <a:gd name="f122" fmla="*/ f96 f27 1"/>
              <a:gd name="f123" fmla="*/ f97 f27 1"/>
              <a:gd name="f124" fmla="*/ f98 f28 1"/>
              <a:gd name="f125" fmla="*/ f99 f27 1"/>
              <a:gd name="f126" fmla="*/ f100 f27 1"/>
              <a:gd name="f127" fmla="*/ f101 f28 1"/>
              <a:gd name="f128" fmla="*/ f102 f27 1"/>
              <a:gd name="f129" fmla="*/ f103 f28 1"/>
              <a:gd name="f130" fmla="*/ f104 f27 1"/>
              <a:gd name="f131" fmla="*/ f105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3">
                <a:pos x="f110" y="f111"/>
              </a:cxn>
              <a:cxn ang="f83">
                <a:pos x="f112" y="f111"/>
              </a:cxn>
              <a:cxn ang="f83">
                <a:pos x="f112" y="f113"/>
              </a:cxn>
              <a:cxn ang="f83">
                <a:pos x="f114" y="f113"/>
              </a:cxn>
              <a:cxn ang="f83">
                <a:pos x="f114" y="f115"/>
              </a:cxn>
              <a:cxn ang="f83">
                <a:pos x="f116" y="f115"/>
              </a:cxn>
              <a:cxn ang="f83">
                <a:pos x="f116" y="f117"/>
              </a:cxn>
              <a:cxn ang="f83">
                <a:pos x="f118" y="f117"/>
              </a:cxn>
              <a:cxn ang="f83">
                <a:pos x="f118" y="f119"/>
              </a:cxn>
              <a:cxn ang="f83">
                <a:pos x="f120" y="f119"/>
              </a:cxn>
              <a:cxn ang="f83">
                <a:pos x="f120" y="f121"/>
              </a:cxn>
              <a:cxn ang="f83">
                <a:pos x="f122" y="f121"/>
              </a:cxn>
              <a:cxn ang="f83">
                <a:pos x="f123" y="f124"/>
              </a:cxn>
              <a:cxn ang="f83">
                <a:pos x="f125" y="f124"/>
              </a:cxn>
              <a:cxn ang="f83">
                <a:pos x="f126" y="f127"/>
              </a:cxn>
              <a:cxn ang="f83">
                <a:pos x="f128" y="f127"/>
              </a:cxn>
              <a:cxn ang="f83">
                <a:pos x="f128" y="f129"/>
              </a:cxn>
              <a:cxn ang="f83">
                <a:pos x="f130" y="f129"/>
              </a:cxn>
              <a:cxn ang="f83">
                <a:pos x="f130" y="f131"/>
              </a:cxn>
              <a:cxn ang="f83">
                <a:pos x="f110" y="f131"/>
              </a:cxn>
            </a:cxnLst>
            <a:rect l="f106" t="f109" r="f107" b="f108"/>
            <a:pathLst>
              <a:path w="7898845" h="5909113">
                <a:moveTo>
                  <a:pt x="f8" y="f5"/>
                </a:moveTo>
                <a:lnTo>
                  <a:pt x="f6" y="f5"/>
                </a:lnTo>
                <a:lnTo>
                  <a:pt x="f6" y="f9"/>
                </a:lnTo>
                <a:lnTo>
                  <a:pt x="f10" y="f9"/>
                </a:lnTo>
                <a:lnTo>
                  <a:pt x="f10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lnTo>
                  <a:pt x="f16" y="f15"/>
                </a:lnTo>
                <a:lnTo>
                  <a:pt x="f16" y="f7"/>
                </a:lnTo>
                <a:lnTo>
                  <a:pt x="f5" y="f7"/>
                </a:lnTo>
                <a:lnTo>
                  <a:pt x="f17" y="f18"/>
                </a:lnTo>
                <a:lnTo>
                  <a:pt x="f19" y="f18"/>
                </a:lnTo>
                <a:lnTo>
                  <a:pt x="f20" y="f21"/>
                </a:lnTo>
                <a:lnTo>
                  <a:pt x="f22" y="f21"/>
                </a:lnTo>
                <a:lnTo>
                  <a:pt x="f22" y="f23"/>
                </a:lnTo>
                <a:lnTo>
                  <a:pt x="f24" y="f23"/>
                </a:lnTo>
                <a:lnTo>
                  <a:pt x="f24" y="f25"/>
                </a:lnTo>
                <a:lnTo>
                  <a:pt x="f8" y="f25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9D0D1AD4-EE49-9F64-F2AD-04608C3E0CB5}"/>
              </a:ext>
            </a:extLst>
          </p:cNvPr>
          <p:cNvSpPr>
            <a:spLocks noMove="1" noResize="1"/>
          </p:cNvSpPr>
          <p:nvPr/>
        </p:nvSpPr>
        <p:spPr>
          <a:xfrm>
            <a:off x="0" y="458855"/>
            <a:ext cx="6769979" cy="59074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69978"/>
              <a:gd name="f7" fmla="val 5905761"/>
              <a:gd name="f8" fmla="val 3973138"/>
              <a:gd name="f9" fmla="+- 0 0 -90"/>
              <a:gd name="f10" fmla="*/ f3 1 6769978"/>
              <a:gd name="f11" fmla="*/ f4 1 5905761"/>
              <a:gd name="f12" fmla="+- f7 0 f5"/>
              <a:gd name="f13" fmla="+- f6 0 f5"/>
              <a:gd name="f14" fmla="*/ f9 f0 1"/>
              <a:gd name="f15" fmla="*/ f13 1 6769978"/>
              <a:gd name="f16" fmla="*/ f12 1 5905761"/>
              <a:gd name="f17" fmla="*/ 0 f13 1"/>
              <a:gd name="f18" fmla="*/ 0 f12 1"/>
              <a:gd name="f19" fmla="*/ 6769978 f13 1"/>
              <a:gd name="f20" fmla="*/ 3973138 f13 1"/>
              <a:gd name="f21" fmla="*/ 5905761 f12 1"/>
              <a:gd name="f22" fmla="*/ f14 1 f2"/>
              <a:gd name="f23" fmla="*/ f17 1 6769978"/>
              <a:gd name="f24" fmla="*/ f18 1 5905761"/>
              <a:gd name="f25" fmla="*/ f19 1 6769978"/>
              <a:gd name="f26" fmla="*/ f20 1 6769978"/>
              <a:gd name="f27" fmla="*/ f21 1 5905761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3 1 f15"/>
              <a:gd name="f34" fmla="*/ f24 1 f16"/>
              <a:gd name="f35" fmla="*/ f25 1 f15"/>
              <a:gd name="f36" fmla="*/ f26 1 f15"/>
              <a:gd name="f37" fmla="*/ f27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</a:cxnLst>
            <a:rect l="f38" t="f41" r="f39" b="f40"/>
            <a:pathLst>
              <a:path w="6769978" h="5905761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30303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6CDF18EB-8FA5-7FC5-01A4-80845B0F8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9456" y="1578583"/>
            <a:ext cx="3431651" cy="3666341"/>
          </a:xfrm>
        </p:spPr>
        <p:txBody>
          <a:bodyPr/>
          <a:lstStyle/>
          <a:p>
            <a:pPr lvl="0"/>
            <a:r>
              <a:rPr lang="hr-HR">
                <a:solidFill>
                  <a:srgbClr val="FFFFFF"/>
                </a:solidFill>
              </a:rPr>
              <a:t>Sadržaj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BF978C23-866E-B1C7-D3F8-0EA399CFFC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/>
          <a:lstStyle/>
          <a:p>
            <a:pPr marL="0" lvl="0" indent="0">
              <a:buNone/>
            </a:pPr>
            <a:r>
              <a:rPr lang="hr-HR" sz="1700">
                <a:latin typeface="Linux Libertine"/>
              </a:rPr>
              <a:t>1. Princip</a:t>
            </a:r>
          </a:p>
          <a:p>
            <a:pPr marL="0" lvl="0" indent="0">
              <a:buNone/>
            </a:pPr>
            <a:r>
              <a:rPr lang="hr-HR" sz="1700">
                <a:latin typeface="Linux Libertine"/>
              </a:rPr>
              <a:t>	1.1 Kozmičko zračenje</a:t>
            </a:r>
          </a:p>
          <a:p>
            <a:pPr marL="0" lvl="0" indent="0">
              <a:buNone/>
            </a:pPr>
            <a:r>
              <a:rPr lang="hr-HR" sz="1700"/>
              <a:t>	1.2 Rad i razvoj tranzistora</a:t>
            </a:r>
          </a:p>
          <a:p>
            <a:pPr marL="0" lvl="0" indent="0">
              <a:buNone/>
            </a:pPr>
            <a:r>
              <a:rPr lang="hr-HR" sz="1700"/>
              <a:t>	1.3 </a:t>
            </a:r>
            <a:r>
              <a:rPr lang="en-GB" sz="1700">
                <a:latin typeface="Linux Libertine"/>
              </a:rPr>
              <a:t>Single-event upset</a:t>
            </a:r>
            <a:endParaRPr lang="hr-HR" sz="1700"/>
          </a:p>
          <a:p>
            <a:pPr marL="0" lvl="0" indent="0">
              <a:buNone/>
            </a:pPr>
            <a:r>
              <a:rPr lang="hr-HR" sz="1700"/>
              <a:t>2. Primjeri SEU</a:t>
            </a:r>
          </a:p>
          <a:p>
            <a:pPr marL="0" lvl="0" indent="0">
              <a:buNone/>
            </a:pPr>
            <a:r>
              <a:rPr lang="hr-HR" sz="1700"/>
              <a:t>	2.1  Izbori u Belgiji</a:t>
            </a:r>
          </a:p>
          <a:p>
            <a:pPr marL="0" lvl="0" indent="0">
              <a:buNone/>
            </a:pPr>
            <a:r>
              <a:rPr lang="hr-HR" sz="1700"/>
              <a:t>	2.2 Zrakoplovni let</a:t>
            </a:r>
          </a:p>
          <a:p>
            <a:pPr marL="0" lvl="0" indent="0">
              <a:buNone/>
            </a:pPr>
            <a:r>
              <a:rPr lang="hr-HR" sz="1700"/>
              <a:t>3. Prevencija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15">
            <a:extLst>
              <a:ext uri="{FF2B5EF4-FFF2-40B4-BE49-F238E27FC236}">
                <a16:creationId xmlns:a16="http://schemas.microsoft.com/office/drawing/2014/main" id="{D72883B4-F6F4-C63C-E3EA-43E84F1BA64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Picture 2" descr="New program bolsters innovation in next-generation artificial intelligence  hardware | MIT News | Massachusetts Institute of Technology">
            <a:extLst>
              <a:ext uri="{FF2B5EF4-FFF2-40B4-BE49-F238E27FC236}">
                <a16:creationId xmlns:a16="http://schemas.microsoft.com/office/drawing/2014/main" id="{FE825F1D-1AAE-AF53-6A8E-1939B275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5706" b="10025"/>
          <a:stretch>
            <a:fillRect/>
          </a:stretch>
        </p:blipFill>
        <p:spPr>
          <a:xfrm>
            <a:off x="18" y="0"/>
            <a:ext cx="12191978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Naslov 1">
            <a:extLst>
              <a:ext uri="{FF2B5EF4-FFF2-40B4-BE49-F238E27FC236}">
                <a16:creationId xmlns:a16="http://schemas.microsoft.com/office/drawing/2014/main" id="{0CD44F9E-7BE1-F10F-BA7A-A040A8D2C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065861"/>
            <a:ext cx="6052953" cy="4726277"/>
          </a:xfrm>
        </p:spPr>
        <p:txBody>
          <a:bodyPr/>
          <a:lstStyle/>
          <a:p>
            <a:pPr lvl="0" algn="r"/>
            <a:r>
              <a:rPr lang="hr-HR" sz="8000">
                <a:ln w="0">
                  <a:solidFill>
                    <a:srgbClr val="FFFFFF"/>
                  </a:solidFill>
                  <a:prstDash val="solid"/>
                </a:ln>
                <a:noFill/>
              </a:rPr>
              <a:t>Single-event upset</a:t>
            </a:r>
            <a:endParaRPr lang="en-GB" sz="8000">
              <a:ln w="0">
                <a:solidFill>
                  <a:srgbClr val="FFFFFF"/>
                </a:solidFill>
                <a:prstDash val="solid"/>
              </a:ln>
              <a:noFill/>
            </a:endParaRPr>
          </a:p>
        </p:txBody>
      </p:sp>
      <p:cxnSp>
        <p:nvCxnSpPr>
          <p:cNvPr id="5" name="Straight Connector 3117">
            <a:extLst>
              <a:ext uri="{FF2B5EF4-FFF2-40B4-BE49-F238E27FC236}">
                <a16:creationId xmlns:a16="http://schemas.microsoft.com/office/drawing/2014/main" id="{9F44B7F0-8A0C-1400-2CE9-077837B68209}"/>
              </a:ext>
            </a:extLst>
          </p:cNvPr>
          <p:cNvCxnSpPr>
            <a:cxnSpLocks noMove="1" noResize="1"/>
          </p:cNvCxnSpPr>
          <p:nvPr/>
        </p:nvCxnSpPr>
        <p:spPr>
          <a:xfrm>
            <a:off x="7212896" y="2286000"/>
            <a:ext cx="0" cy="2286000"/>
          </a:xfrm>
          <a:prstGeom prst="straightConnector1">
            <a:avLst/>
          </a:prstGeom>
          <a:noFill/>
          <a:ln w="15873" cap="flat">
            <a:solidFill>
              <a:srgbClr val="FFFFFF"/>
            </a:solidFill>
            <a:prstDash val="solid"/>
            <a:miter/>
          </a:ln>
        </p:spPr>
      </p:cxn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470C4EF7-8EC9-D547-66BF-8F993110B3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34637" y="1065861"/>
            <a:ext cx="3860002" cy="4726277"/>
          </a:xfrm>
        </p:spPr>
        <p:txBody>
          <a:bodyPr anchor="ctr"/>
          <a:lstStyle/>
          <a:p>
            <a:pPr lvl="0"/>
            <a:r>
              <a:rPr lang="hr-HR" sz="2000">
                <a:solidFill>
                  <a:srgbClr val="FFFFFF"/>
                </a:solidFill>
              </a:rPr>
              <a:t>Promjena stanja tranzistora, mikroprocesora i drugih računalnih komponenti, uzrokovana jednom nabijenom česticom.</a:t>
            </a:r>
          </a:p>
          <a:p>
            <a:pPr lvl="0"/>
            <a:r>
              <a:rPr lang="hr-HR" sz="2000">
                <a:solidFill>
                  <a:srgbClr val="FFFFFF"/>
                </a:solidFill>
              </a:rPr>
              <a:t>Računalna komponenta nije oštećenja.</a:t>
            </a:r>
          </a:p>
          <a:p>
            <a:pPr lvl="0"/>
            <a:endParaRPr lang="hr-HR" sz="2000">
              <a:solidFill>
                <a:srgbClr val="FFFFFF"/>
              </a:solidFill>
            </a:endParaRPr>
          </a:p>
          <a:p>
            <a:pPr lvl="0"/>
            <a:endParaRPr lang="en-GB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08">
            <a:extLst>
              <a:ext uri="{FF2B5EF4-FFF2-40B4-BE49-F238E27FC236}">
                <a16:creationId xmlns:a16="http://schemas.microsoft.com/office/drawing/2014/main" id="{C9B5B828-3046-15D4-BD12-332D5CED602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F3F3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" name="Naslov 1">
            <a:extLst>
              <a:ext uri="{FF2B5EF4-FFF2-40B4-BE49-F238E27FC236}">
                <a16:creationId xmlns:a16="http://schemas.microsoft.com/office/drawing/2014/main" id="{BE7CFD28-7C0B-5B18-C1CB-4722C8984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374904"/>
            <a:ext cx="4892040" cy="1773936"/>
          </a:xfrm>
        </p:spPr>
        <p:txBody>
          <a:bodyPr anchor="b"/>
          <a:lstStyle/>
          <a:p>
            <a:pPr lvl="0"/>
            <a:r>
              <a:rPr lang="hr-HR" sz="4000">
                <a:solidFill>
                  <a:srgbClr val="FFFFFF"/>
                </a:solidFill>
              </a:rPr>
              <a:t>Kozmičko zračenje</a:t>
            </a:r>
            <a:endParaRPr lang="en-GB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zervirano mjesto sadržaja 2">
                <a:extLst>
                  <a:ext uri="{FF2B5EF4-FFF2-40B4-BE49-F238E27FC236}">
                    <a16:creationId xmlns:a16="http://schemas.microsoft.com/office/drawing/2014/main" id="{8D6FAEFE-A89A-C70B-07C5-67F44DA873C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41248" y="2898648"/>
                <a:ext cx="4892040" cy="320954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hr-HR" sz="2000" dirty="0">
                    <a:solidFill>
                      <a:srgbClr val="FFFFFF"/>
                    </a:solidFill>
                  </a:rPr>
                  <a:t>-Zračenje visoke energije koje dopire na Zemlju iz svemira.</a:t>
                </a:r>
              </a:p>
              <a:p>
                <a:pPr marL="0" lvl="0" indent="0">
                  <a:buNone/>
                </a:pPr>
                <a:r>
                  <a:rPr lang="hr-HR" sz="2000" dirty="0">
                    <a:solidFill>
                      <a:srgbClr val="FFFFFF"/>
                    </a:solidFill>
                  </a:rPr>
                  <a:t>-Pri ulasku u atmosferu se raspada na manje čestice.</a:t>
                </a:r>
              </a:p>
              <a:p>
                <a:pPr marL="0" lvl="0" indent="0">
                  <a:buNone/>
                </a:pPr>
                <a:r>
                  <a:rPr lang="hr-HR" sz="2000" dirty="0">
                    <a:solidFill>
                      <a:srgbClr val="FFFFFF"/>
                    </a:solidFill>
                  </a:rPr>
                  <a:t>-Ima količinu energije pa i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hr-HR" sz="2000" dirty="0">
                    <a:solidFill>
                      <a:schemeClr val="bg1"/>
                    </a:solidFill>
                  </a:rPr>
                  <a:t> eV</a:t>
                </a:r>
                <a:r>
                  <a:rPr lang="hr-HR" sz="200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Rezervirano mjesto sadržaja 2">
                <a:extLst>
                  <a:ext uri="{FF2B5EF4-FFF2-40B4-BE49-F238E27FC236}">
                    <a16:creationId xmlns:a16="http://schemas.microsoft.com/office/drawing/2014/main" id="{8D6FAEFE-A89A-C70B-07C5-67F44DA873C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898648"/>
                <a:ext cx="4892040" cy="3209544"/>
              </a:xfrm>
              <a:blipFill>
                <a:blip r:embed="rId2"/>
                <a:stretch>
                  <a:fillRect l="-1245" t="-2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1110">
            <a:extLst>
              <a:ext uri="{FF2B5EF4-FFF2-40B4-BE49-F238E27FC236}">
                <a16:creationId xmlns:a16="http://schemas.microsoft.com/office/drawing/2014/main" id="{F5906D67-FA5A-EC95-B36B-402B1EDE7903}"/>
              </a:ext>
            </a:extLst>
          </p:cNvPr>
          <p:cNvCxnSpPr>
            <a:cxnSpLocks noMove="1" noResize="1"/>
          </p:cNvCxnSpPr>
          <p:nvPr/>
        </p:nvCxnSpPr>
        <p:spPr>
          <a:xfrm>
            <a:off x="6238594" y="1417320"/>
            <a:ext cx="0" cy="4023360"/>
          </a:xfrm>
          <a:prstGeom prst="straightConnector1">
            <a:avLst/>
          </a:prstGeom>
          <a:noFill/>
          <a:ln w="15873" cap="flat">
            <a:solidFill>
              <a:srgbClr val="FFFFFF"/>
            </a:solidFill>
            <a:prstDash val="solid"/>
            <a:miter/>
          </a:ln>
        </p:spPr>
      </p:cxnSp>
      <p:pic>
        <p:nvPicPr>
          <p:cNvPr id="6" name="Slika 6">
            <a:extLst>
              <a:ext uri="{FF2B5EF4-FFF2-40B4-BE49-F238E27FC236}">
                <a16:creationId xmlns:a16="http://schemas.microsoft.com/office/drawing/2014/main" id="{05F98A1A-8518-2B11-5F62-C55C005C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84" y="576072"/>
            <a:ext cx="4463232" cy="572208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1D5CE00-BF46-65D8-9EEB-89831B8DA9A7}"/>
              </a:ext>
            </a:extLst>
          </p:cNvPr>
          <p:cNvSpPr>
            <a:spLocks noMove="1" noResize="1"/>
          </p:cNvSpPr>
          <p:nvPr/>
        </p:nvSpPr>
        <p:spPr>
          <a:xfrm>
            <a:off x="336380" y="303589"/>
            <a:ext cx="4334256" cy="5896746"/>
          </a:xfrm>
          <a:prstGeom prst="rect">
            <a:avLst/>
          </a:prstGeom>
          <a:solidFill>
            <a:srgbClr val="404040"/>
          </a:solidFill>
          <a:ln w="127001" cap="sq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Naslov 1">
            <a:extLst>
              <a:ext uri="{FF2B5EF4-FFF2-40B4-BE49-F238E27FC236}">
                <a16:creationId xmlns:a16="http://schemas.microsoft.com/office/drawing/2014/main" id="{CC7BCAFB-521A-A61F-483F-C96C09613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640262"/>
            <a:ext cx="3822191" cy="1344972"/>
          </a:xfrm>
        </p:spPr>
        <p:txBody>
          <a:bodyPr/>
          <a:lstStyle/>
          <a:p>
            <a:pPr lvl="0"/>
            <a:r>
              <a:rPr lang="en-US" sz="3600">
                <a:solidFill>
                  <a:srgbClr val="FFFFFF"/>
                </a:solidFill>
              </a:rPr>
              <a:t>Rad i razvoj tranzistora</a:t>
            </a: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9D1957EF-01B3-8582-A6E0-F3A9AA075C6E}"/>
              </a:ext>
            </a:extLst>
          </p:cNvPr>
          <p:cNvCxnSpPr>
            <a:cxnSpLocks noMove="1" noResize="1"/>
          </p:cNvCxnSpPr>
          <p:nvPr/>
        </p:nvCxnSpPr>
        <p:spPr>
          <a:xfrm>
            <a:off x="704088" y="2050688"/>
            <a:ext cx="3685032" cy="0"/>
          </a:xfrm>
          <a:prstGeom prst="straightConnector1">
            <a:avLst/>
          </a:prstGeom>
          <a:noFill/>
          <a:ln w="22229" cap="flat">
            <a:solidFill>
              <a:srgbClr val="E7E6E6"/>
            </a:solidFill>
            <a:prstDash val="solid"/>
            <a:miter/>
          </a:ln>
        </p:spPr>
      </p:cxnSp>
      <p:sp>
        <p:nvSpPr>
          <p:cNvPr id="5" name="TekstniOkvir 6">
            <a:extLst>
              <a:ext uri="{FF2B5EF4-FFF2-40B4-BE49-F238E27FC236}">
                <a16:creationId xmlns:a16="http://schemas.microsoft.com/office/drawing/2014/main" id="{B9B9311A-0ACF-6936-BE5F-9174F70CAEB2}"/>
              </a:ext>
            </a:extLst>
          </p:cNvPr>
          <p:cNvSpPr txBox="1"/>
          <p:nvPr/>
        </p:nvSpPr>
        <p:spPr>
          <a:xfrm>
            <a:off x="593610" y="2121764"/>
            <a:ext cx="3822191" cy="37730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-Tranzistori se sastoje od tri dijela: baza, emiter i kolektor .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-Intel 1970-ih dolazi do čestih SEU u dram-u.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Smanjivanjem tranzistora količina naboja koju sadržava može se promijeniti nabijenom cesticom</a:t>
            </a:r>
          </a:p>
          <a:p>
            <a:pPr marL="0" marR="0" lvl="0" indent="-22860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Rezervirano mjesto sadržaja 4">
            <a:extLst>
              <a:ext uri="{FF2B5EF4-FFF2-40B4-BE49-F238E27FC236}">
                <a16:creationId xmlns:a16="http://schemas.microsoft.com/office/drawing/2014/main" id="{F5DB2AD5-5D0C-E12A-5BD5-17500B1D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718" y="1553684"/>
            <a:ext cx="6596655" cy="359517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E Single Event Effects">
            <a:extLst>
              <a:ext uri="{FF2B5EF4-FFF2-40B4-BE49-F238E27FC236}">
                <a16:creationId xmlns:a16="http://schemas.microsoft.com/office/drawing/2014/main" id="{E82036AD-7F5A-1B63-FE30-33AD79DB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453" y="643463"/>
            <a:ext cx="8707099" cy="55710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95B40CF-F844-B240-7DDF-6FE7B6B0211C}"/>
              </a:ext>
            </a:extLst>
          </p:cNvPr>
          <p:cNvSpPr>
            <a:spLocks noMove="1" noResize="1"/>
          </p:cNvSpPr>
          <p:nvPr/>
        </p:nvSpPr>
        <p:spPr>
          <a:xfrm>
            <a:off x="493776" y="478231"/>
            <a:ext cx="5809302" cy="5918673"/>
          </a:xfrm>
          <a:prstGeom prst="rect">
            <a:avLst/>
          </a:prstGeom>
          <a:solidFill>
            <a:srgbClr val="404040"/>
          </a:solidFill>
          <a:ln w="127001" cap="sq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Naslov 1">
            <a:extLst>
              <a:ext uri="{FF2B5EF4-FFF2-40B4-BE49-F238E27FC236}">
                <a16:creationId xmlns:a16="http://schemas.microsoft.com/office/drawing/2014/main" id="{5575AA6F-81C2-75F6-40B8-464906D58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7446" y="1053708"/>
            <a:ext cx="4933489" cy="1424443"/>
          </a:xfrm>
        </p:spPr>
        <p:txBody>
          <a:bodyPr/>
          <a:lstStyle/>
          <a:p>
            <a:pPr lvl="0"/>
            <a:r>
              <a:rPr lang="hr-HR" sz="4000">
                <a:solidFill>
                  <a:srgbClr val="FFFFFF"/>
                </a:solidFill>
              </a:rPr>
              <a:t>Zrakoplovni let</a:t>
            </a:r>
            <a:endParaRPr lang="en-GB" sz="4000">
              <a:solidFill>
                <a:srgbClr val="FFFFFF"/>
              </a:solidFill>
            </a:endParaRP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79939CCD-ACB6-28B0-5994-964246BF8115}"/>
              </a:ext>
            </a:extLst>
          </p:cNvPr>
          <p:cNvCxnSpPr>
            <a:cxnSpLocks noMove="1" noResize="1"/>
          </p:cNvCxnSpPr>
          <p:nvPr/>
        </p:nvCxnSpPr>
        <p:spPr>
          <a:xfrm>
            <a:off x="1079778" y="2639022"/>
            <a:ext cx="4800600" cy="0"/>
          </a:xfrm>
          <a:prstGeom prst="straightConnector1">
            <a:avLst/>
          </a:prstGeom>
          <a:noFill/>
          <a:ln w="22229" cap="flat">
            <a:solidFill>
              <a:srgbClr val="E7E6E6"/>
            </a:solidFill>
            <a:prstDash val="solid"/>
            <a:miter/>
          </a:ln>
        </p:spPr>
      </p:cxn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93130413-6390-4E9B-4D31-AEBBA2BAA3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7446" y="2799892"/>
            <a:ext cx="4933489" cy="2987545"/>
          </a:xfrm>
        </p:spPr>
        <p:txBody>
          <a:bodyPr/>
          <a:lstStyle/>
          <a:p>
            <a:pPr lvl="0"/>
            <a:r>
              <a:rPr lang="hr-HR" sz="2200">
                <a:solidFill>
                  <a:srgbClr val="FFFFFF"/>
                </a:solidFill>
              </a:rPr>
              <a:t>7. listopada 2008 let iz Singapura.</a:t>
            </a:r>
          </a:p>
          <a:p>
            <a:pPr lvl="0"/>
            <a:r>
              <a:rPr lang="hr-HR" sz="2200">
                <a:solidFill>
                  <a:srgbClr val="FFFFFF"/>
                </a:solidFill>
              </a:rPr>
              <a:t>Nakon 3 sata leta avion sam naglo gubi visinu i zaranja.</a:t>
            </a:r>
          </a:p>
          <a:p>
            <a:pPr lvl="0"/>
            <a:r>
              <a:rPr lang="hr-HR" sz="2200">
                <a:solidFill>
                  <a:srgbClr val="FFFFFF"/>
                </a:solidFill>
              </a:rPr>
              <a:t>Avion Airbus 330 je izgrađen 1992 prije nego su doneseni zakoni kojima traže zaštitu aviona od SEU.</a:t>
            </a:r>
            <a:endParaRPr lang="en-GB" sz="2200">
              <a:solidFill>
                <a:srgbClr val="FFFFFF"/>
              </a:solidFill>
            </a:endParaRPr>
          </a:p>
        </p:txBody>
      </p:sp>
      <p:pic>
        <p:nvPicPr>
          <p:cNvPr id="6" name="Slika 4" descr="Slika na kojoj se prikazuje kabina, upravljačka ploča&#10;&#10;Opis je automatski generiran">
            <a:extLst>
              <a:ext uri="{FF2B5EF4-FFF2-40B4-BE49-F238E27FC236}">
                <a16:creationId xmlns:a16="http://schemas.microsoft.com/office/drawing/2014/main" id="{E535FB40-16DD-B321-ED38-05C1C802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260" y="347472"/>
            <a:ext cx="4370292" cy="29718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A96971D4-97D4-E668-0BAB-9124FDF8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0" y="3783567"/>
            <a:ext cx="4855464" cy="25369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4CF9E87-EAC2-9208-2F93-2EA44F5CE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pPr lvl="0"/>
            <a:r>
              <a:rPr lang="hr-HR" sz="3800">
                <a:solidFill>
                  <a:srgbClr val="FFFFFF"/>
                </a:solidFill>
              </a:rPr>
              <a:t>Literatura</a:t>
            </a:r>
            <a:endParaRPr lang="en-GB" sz="3800">
              <a:solidFill>
                <a:srgbClr val="FFFFFF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33034B6-E800-A0BF-B309-FD0DC207E2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lvl="0"/>
            <a:r>
              <a:rPr lang="en-GB" sz="2600">
                <a:hlinkClick r:id="rId2"/>
              </a:rPr>
              <a:t>https://www.mobilityengineeringtech.com/component/content/article/adt/pub/features/articles/33364</a:t>
            </a:r>
            <a:endParaRPr lang="hr-HR" sz="2600"/>
          </a:p>
          <a:p>
            <a:pPr lvl="0"/>
            <a:r>
              <a:rPr lang="en-GB" sz="2600">
                <a:hlinkClick r:id="rId3"/>
              </a:rPr>
              <a:t>https://en.wikipedia.org/wiki/Single-event_upset</a:t>
            </a:r>
            <a:endParaRPr lang="hr-HR" sz="2600"/>
          </a:p>
          <a:p>
            <a:pPr lvl="0"/>
            <a:r>
              <a:rPr lang="hr-HR" sz="2600">
                <a:hlinkClick r:id="rId4"/>
              </a:rPr>
              <a:t>https://www.techtarget.com/whatis/definition/transistor</a:t>
            </a:r>
            <a:endParaRPr lang="hr-HR" sz="2600"/>
          </a:p>
          <a:p>
            <a:pPr lvl="0"/>
            <a:r>
              <a:rPr lang="hr-HR" sz="2600">
                <a:hlinkClick r:id="rId5"/>
              </a:rPr>
              <a:t>https://www.epa.gov/radtown/cosmic-radiation</a:t>
            </a:r>
            <a:endParaRPr lang="hr-HR" sz="2600"/>
          </a:p>
          <a:p>
            <a:pPr lvl="0"/>
            <a:r>
              <a:rPr lang="hr-HR" sz="2600">
                <a:hlinkClick r:id="rId6"/>
              </a:rPr>
              <a:t>https://www.sciencedirect.com/topics/biochemistry-genetics-and-molecular-biology/cosmic-radiation</a:t>
            </a:r>
            <a:endParaRPr lang="hr-HR" sz="2600"/>
          </a:p>
          <a:p>
            <a:pPr lvl="0"/>
            <a:r>
              <a:rPr lang="hr-HR" sz="2600"/>
              <a:t>Šurina, T.:Tranzistorska tehnika , tehnička knjiga, Zagreb, 1994 .</a:t>
            </a:r>
          </a:p>
          <a:p>
            <a:pPr lvl="0"/>
            <a:endParaRPr lang="hr-HR" sz="2600"/>
          </a:p>
          <a:p>
            <a:pPr marL="0" lvl="0" indent="0">
              <a:buNone/>
            </a:pPr>
            <a:endParaRPr lang="en-GB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EAF213B-DD5C-251E-788B-9D3A27764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pPr lvl="0"/>
            <a:r>
              <a:rPr lang="hr-HR" sz="8000">
                <a:solidFill>
                  <a:srgbClr val="FFFFFF"/>
                </a:solidFill>
              </a:rPr>
              <a:t>Hvala na pažnji</a:t>
            </a:r>
            <a:endParaRPr lang="en-GB" sz="8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82CF051-90BE-6F36-0871-B3028C930B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277</Words>
  <Application>Microsoft Office PowerPoint</Application>
  <PresentationFormat>Široki zaslon</PresentationFormat>
  <Paragraphs>38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8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Linux Libertine</vt:lpstr>
      <vt:lpstr>Times New Roman</vt:lpstr>
      <vt:lpstr>Tw Cen MT</vt:lpstr>
      <vt:lpstr>Wingdings</vt:lpstr>
      <vt:lpstr>Tema sustava Office</vt:lpstr>
      <vt:lpstr>Utjecaj kozmičkog zračenja  na tranzistore</vt:lpstr>
      <vt:lpstr>Sadržaj</vt:lpstr>
      <vt:lpstr>Single-event upset</vt:lpstr>
      <vt:lpstr>Kozmičko zračenje</vt:lpstr>
      <vt:lpstr>Rad i razvoj tranzistora</vt:lpstr>
      <vt:lpstr>PowerPoint prezentacija</vt:lpstr>
      <vt:lpstr>Zrakoplovni let</vt:lpstr>
      <vt:lpstr>Literatura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Utjecaj kozmičkog zračenja  na tranzistore</dc:title>
  <dc:creator>Zeljko Paver</dc:creator>
  <cp:lastModifiedBy>Zeljko Paver</cp:lastModifiedBy>
  <cp:revision>2</cp:revision>
  <dcterms:created xsi:type="dcterms:W3CDTF">2022-12-14T06:21:46Z</dcterms:created>
  <dcterms:modified xsi:type="dcterms:W3CDTF">2022-12-14T06:26:20Z</dcterms:modified>
</cp:coreProperties>
</file>