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58"/>
  </p:notesMasterIdLst>
  <p:handoutMasterIdLst>
    <p:handoutMasterId r:id="rId59"/>
  </p:handoutMasterIdLst>
  <p:sldIdLst>
    <p:sldId id="320" r:id="rId3"/>
    <p:sldId id="277" r:id="rId4"/>
    <p:sldId id="278" r:id="rId5"/>
    <p:sldId id="279" r:id="rId6"/>
    <p:sldId id="257" r:id="rId7"/>
    <p:sldId id="308" r:id="rId8"/>
    <p:sldId id="280" r:id="rId9"/>
    <p:sldId id="309" r:id="rId10"/>
    <p:sldId id="284" r:id="rId11"/>
    <p:sldId id="310" r:id="rId12"/>
    <p:sldId id="285" r:id="rId13"/>
    <p:sldId id="286" r:id="rId14"/>
    <p:sldId id="287" r:id="rId15"/>
    <p:sldId id="311" r:id="rId16"/>
    <p:sldId id="298" r:id="rId17"/>
    <p:sldId id="312" r:id="rId18"/>
    <p:sldId id="299" r:id="rId19"/>
    <p:sldId id="319" r:id="rId20"/>
    <p:sldId id="258" r:id="rId21"/>
    <p:sldId id="259" r:id="rId22"/>
    <p:sldId id="260" r:id="rId23"/>
    <p:sldId id="288" r:id="rId24"/>
    <p:sldId id="261" r:id="rId25"/>
    <p:sldId id="262" r:id="rId26"/>
    <p:sldId id="263" r:id="rId27"/>
    <p:sldId id="317" r:id="rId28"/>
    <p:sldId id="318" r:id="rId29"/>
    <p:sldId id="292" r:id="rId30"/>
    <p:sldId id="264" r:id="rId31"/>
    <p:sldId id="265" r:id="rId32"/>
    <p:sldId id="295" r:id="rId33"/>
    <p:sldId id="266" r:id="rId34"/>
    <p:sldId id="267" r:id="rId35"/>
    <p:sldId id="289" r:id="rId36"/>
    <p:sldId id="268" r:id="rId37"/>
    <p:sldId id="269" r:id="rId38"/>
    <p:sldId id="300" r:id="rId39"/>
    <p:sldId id="301" r:id="rId40"/>
    <p:sldId id="302" r:id="rId41"/>
    <p:sldId id="303" r:id="rId42"/>
    <p:sldId id="304" r:id="rId43"/>
    <p:sldId id="270" r:id="rId44"/>
    <p:sldId id="271" r:id="rId45"/>
    <p:sldId id="305" r:id="rId46"/>
    <p:sldId id="272" r:id="rId47"/>
    <p:sldId id="273" r:id="rId48"/>
    <p:sldId id="313" r:id="rId49"/>
    <p:sldId id="314" r:id="rId50"/>
    <p:sldId id="306" r:id="rId51"/>
    <p:sldId id="274" r:id="rId52"/>
    <p:sldId id="315" r:id="rId53"/>
    <p:sldId id="316" r:id="rId54"/>
    <p:sldId id="275" r:id="rId55"/>
    <p:sldId id="276" r:id="rId56"/>
    <p:sldId id="307"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55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7/31/2019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711553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7/31/2019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17495040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7/31/2019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7/31/2019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7/31/2019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7/31/2019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3488376231"/>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7/31/2019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164060649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7/31/2019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2674561420"/>
      </p:ext>
    </p:extLst>
  </p:cSld>
  <p:clrMapOvr>
    <a:overrideClrMapping bg1="lt1" tx1="dk1" bg2="lt2" tx2="dk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7/31/2019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209613048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7/31/2019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37208154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7/31/2019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380306277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7/31/2019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254181825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7/31/2019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28217328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7/31/2019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7/31/2019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47895305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7/31/2019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190492455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7/31/2019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8649763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7/31/2019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7/31/2019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7/31/2019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7/31/2019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7/31/2019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7/31/2019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7/31/2019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7/31/2019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7/31/2019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7379652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1479550" y="3657600"/>
            <a:ext cx="6477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defTabSz="914400" eaLnBrk="0" fontAlgn="base" hangingPunct="0">
              <a:spcBef>
                <a:spcPct val="0"/>
              </a:spcBef>
              <a:spcAft>
                <a:spcPct val="0"/>
              </a:spcAft>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Lecture : </a:t>
            </a:r>
            <a:r>
              <a:rPr lang="en-US" dirty="0"/>
              <a:t>Architectural Design</a:t>
            </a:r>
            <a:endPar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           </a:t>
            </a:r>
            <a:endParaRPr kumimoji="0" lang="en-US" altLang="en-US" sz="36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charset="-128"/>
              <a:cs typeface="+mn-cs"/>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28906624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a:t>
            </a:r>
            <a:r>
              <a:rPr lang="en-US" dirty="0" smtClean="0">
                <a:solidFill>
                  <a:srgbClr val="FF0000"/>
                </a:solidFill>
              </a:rPr>
              <a:t>facilitating discussion </a:t>
            </a:r>
            <a:r>
              <a:rPr lang="en-US" dirty="0" smtClean="0"/>
              <a:t>about the system design </a:t>
            </a:r>
          </a:p>
          <a:p>
            <a:pPr lvl="1"/>
            <a:r>
              <a:rPr lang="en-US" dirty="0" smtClean="0"/>
              <a:t>A high-level architectural view of a system is useful for </a:t>
            </a:r>
            <a:r>
              <a:rPr lang="en-US" dirty="0" smtClean="0">
                <a:solidFill>
                  <a:srgbClr val="0070C0"/>
                </a:solidFill>
              </a:rPr>
              <a:t>communication</a:t>
            </a:r>
            <a:r>
              <a:rPr lang="en-US" dirty="0" smtClean="0"/>
              <a:t> with system stakeholders and </a:t>
            </a:r>
            <a:r>
              <a:rPr lang="en-US" dirty="0" smtClean="0">
                <a:solidFill>
                  <a:srgbClr val="0070C0"/>
                </a:solidFill>
              </a:rPr>
              <a:t>project planning </a:t>
            </a:r>
            <a:r>
              <a:rPr lang="en-US" dirty="0" smtClean="0"/>
              <a:t>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a:t>
            </a:r>
            <a:r>
              <a:rPr lang="en-US" dirty="0" smtClean="0">
                <a:solidFill>
                  <a:srgbClr val="FF0000"/>
                </a:solidFill>
              </a:rPr>
              <a:t>documenting an architecture </a:t>
            </a:r>
            <a:r>
              <a:rPr lang="en-US" dirty="0" smtClean="0"/>
              <a:t>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a:t>
            </a:r>
            <a:r>
              <a:rPr lang="en-US" dirty="0">
                <a:solidFill>
                  <a:srgbClr val="FF0000"/>
                </a:solidFill>
              </a:rPr>
              <a:t>creative process </a:t>
            </a:r>
            <a:r>
              <a:rPr lang="en-US" dirty="0"/>
              <a:t>so the process differs depending on the type of </a:t>
            </a:r>
            <a:r>
              <a:rPr lang="en-US" dirty="0">
                <a:solidFill>
                  <a:srgbClr val="7030A0"/>
                </a:solidFill>
              </a:rPr>
              <a:t>system being developed.</a:t>
            </a:r>
          </a:p>
          <a:p>
            <a:r>
              <a:rPr lang="en-US" dirty="0"/>
              <a:t>However, a number of </a:t>
            </a:r>
            <a:r>
              <a:rPr lang="en-US" dirty="0">
                <a:solidFill>
                  <a:srgbClr val="FF0000"/>
                </a:solidFill>
              </a:rPr>
              <a:t>common decisions </a:t>
            </a:r>
            <a:r>
              <a:rPr lang="en-US" dirty="0"/>
              <a:t>span all design </a:t>
            </a:r>
            <a:r>
              <a:rPr lang="en-US" dirty="0" smtClean="0"/>
              <a:t>processes and these decisions affect the </a:t>
            </a:r>
            <a:r>
              <a:rPr lang="en-US" dirty="0" smtClean="0">
                <a:solidFill>
                  <a:srgbClr val="7030A0"/>
                </a:solidFill>
              </a:rPr>
              <a:t>non-functional characteristics</a:t>
            </a:r>
            <a:r>
              <a:rPr lang="en-US" dirty="0" smtClean="0"/>
              <a:t> of the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dirty="0"/>
              <a:t>Is there a </a:t>
            </a:r>
            <a:r>
              <a:rPr lang="en-US" sz="2400" dirty="0">
                <a:solidFill>
                  <a:srgbClr val="FF0000"/>
                </a:solidFill>
              </a:rPr>
              <a:t>generic application </a:t>
            </a:r>
            <a:r>
              <a:rPr lang="en-US" sz="2400" dirty="0"/>
              <a:t>architecture that can be used?</a:t>
            </a:r>
          </a:p>
          <a:p>
            <a:r>
              <a:rPr lang="en-US" sz="2400" dirty="0"/>
              <a:t>How will the </a:t>
            </a:r>
            <a:r>
              <a:rPr lang="en-US" sz="2400" dirty="0">
                <a:solidFill>
                  <a:srgbClr val="FF0000"/>
                </a:solidFill>
              </a:rPr>
              <a:t>system</a:t>
            </a:r>
            <a:r>
              <a:rPr lang="en-US" sz="2400" dirty="0"/>
              <a:t> be </a:t>
            </a:r>
            <a:r>
              <a:rPr lang="en-US" sz="2400" dirty="0">
                <a:solidFill>
                  <a:srgbClr val="FF0000"/>
                </a:solidFill>
              </a:rPr>
              <a:t>distributed</a:t>
            </a:r>
            <a:r>
              <a:rPr lang="en-US" sz="2400" dirty="0"/>
              <a:t>?</a:t>
            </a:r>
          </a:p>
          <a:p>
            <a:r>
              <a:rPr lang="en-US" sz="2400" dirty="0"/>
              <a:t>What </a:t>
            </a:r>
            <a:r>
              <a:rPr lang="en-US" sz="2400" dirty="0">
                <a:solidFill>
                  <a:srgbClr val="FF0000"/>
                </a:solidFill>
              </a:rPr>
              <a:t>architectural</a:t>
            </a:r>
            <a:r>
              <a:rPr lang="en-US" sz="2400" dirty="0"/>
              <a:t> styles are </a:t>
            </a:r>
            <a:r>
              <a:rPr lang="en-US" sz="2400" dirty="0">
                <a:solidFill>
                  <a:srgbClr val="FF0000"/>
                </a:solidFill>
              </a:rPr>
              <a:t>appropriate</a:t>
            </a:r>
            <a:r>
              <a:rPr lang="en-US" sz="2400" dirty="0"/>
              <a:t>?</a:t>
            </a:r>
          </a:p>
          <a:p>
            <a:r>
              <a:rPr lang="en-US" sz="2400" dirty="0"/>
              <a:t>What </a:t>
            </a:r>
            <a:r>
              <a:rPr lang="en-US" sz="2400" dirty="0">
                <a:solidFill>
                  <a:srgbClr val="FF0000"/>
                </a:solidFill>
              </a:rPr>
              <a:t>approach</a:t>
            </a:r>
            <a:r>
              <a:rPr lang="en-US" sz="2400" dirty="0"/>
              <a:t> will be used </a:t>
            </a:r>
            <a:r>
              <a:rPr lang="en-US" sz="2400" dirty="0">
                <a:solidFill>
                  <a:schemeClr val="tx1"/>
                </a:solidFill>
              </a:rPr>
              <a:t>to </a:t>
            </a:r>
            <a:r>
              <a:rPr lang="en-US" sz="2400" dirty="0">
                <a:solidFill>
                  <a:srgbClr val="FF0000"/>
                </a:solidFill>
              </a:rPr>
              <a:t>structure </a:t>
            </a:r>
            <a:r>
              <a:rPr lang="en-US" sz="2400" dirty="0"/>
              <a:t>the system?</a:t>
            </a:r>
          </a:p>
          <a:p>
            <a:r>
              <a:rPr lang="en-US" sz="2400" dirty="0"/>
              <a:t>How will the </a:t>
            </a:r>
            <a:r>
              <a:rPr lang="en-US" sz="2400" dirty="0">
                <a:solidFill>
                  <a:srgbClr val="FF0000"/>
                </a:solidFill>
              </a:rPr>
              <a:t>system</a:t>
            </a:r>
            <a:r>
              <a:rPr lang="en-US" sz="2400" dirty="0"/>
              <a:t> be </a:t>
            </a:r>
            <a:r>
              <a:rPr lang="en-US" sz="2400" dirty="0">
                <a:solidFill>
                  <a:srgbClr val="FF0000"/>
                </a:solidFill>
              </a:rPr>
              <a:t>decomposed</a:t>
            </a:r>
            <a:r>
              <a:rPr lang="en-US" sz="2400" dirty="0"/>
              <a:t> into modules?</a:t>
            </a:r>
          </a:p>
          <a:p>
            <a:r>
              <a:rPr lang="en-US" sz="2400" dirty="0"/>
              <a:t>What </a:t>
            </a:r>
            <a:r>
              <a:rPr lang="en-US" sz="2400" dirty="0">
                <a:solidFill>
                  <a:srgbClr val="FF0000"/>
                </a:solidFill>
              </a:rPr>
              <a:t>control strategy </a:t>
            </a:r>
            <a:r>
              <a:rPr lang="en-US" sz="2400" dirty="0"/>
              <a:t>should be </a:t>
            </a:r>
            <a:r>
              <a:rPr lang="en-US" sz="2400" dirty="0">
                <a:solidFill>
                  <a:srgbClr val="FF0000"/>
                </a:solidFill>
              </a:rPr>
              <a:t>used</a:t>
            </a:r>
            <a:r>
              <a:rPr lang="en-US" sz="2400" dirty="0"/>
              <a:t>?</a:t>
            </a:r>
          </a:p>
          <a:p>
            <a:r>
              <a:rPr lang="en-US" sz="2400" dirty="0"/>
              <a:t>How will the architectural </a:t>
            </a:r>
            <a:r>
              <a:rPr lang="en-US" sz="2400" dirty="0">
                <a:solidFill>
                  <a:srgbClr val="FF0000"/>
                </a:solidFill>
              </a:rPr>
              <a:t>design</a:t>
            </a:r>
            <a:r>
              <a:rPr lang="en-US" sz="2400" dirty="0"/>
              <a:t> be </a:t>
            </a:r>
            <a:r>
              <a:rPr lang="en-US" sz="2400" dirty="0">
                <a:solidFill>
                  <a:srgbClr val="FF0000"/>
                </a:solidFill>
              </a:rPr>
              <a:t>evaluated</a:t>
            </a:r>
            <a:r>
              <a:rPr lang="en-US" sz="2400" dirty="0"/>
              <a:t>?</a:t>
            </a:r>
          </a:p>
          <a:p>
            <a:r>
              <a:rPr lang="en-US" sz="2400" dirty="0"/>
              <a:t>How should the </a:t>
            </a:r>
            <a:r>
              <a:rPr lang="en-US" sz="2400" dirty="0">
                <a:solidFill>
                  <a:srgbClr val="FF0000"/>
                </a:solidFill>
              </a:rPr>
              <a:t>architecture</a:t>
            </a:r>
            <a:r>
              <a:rPr lang="en-US" sz="2400" dirty="0"/>
              <a:t> be </a:t>
            </a:r>
            <a:r>
              <a:rPr lang="en-US" sz="2400" dirty="0">
                <a:solidFill>
                  <a:srgbClr val="FF0000"/>
                </a:solidFill>
              </a:rPr>
              <a:t>documented</a:t>
            </a:r>
            <a:r>
              <a:rPr lang="en-US" sz="2400" dirty="0"/>
              <a:t>?</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a:t>
            </a:r>
            <a:r>
              <a:rPr lang="en-US" dirty="0">
                <a:solidFill>
                  <a:srgbClr val="FF0000"/>
                </a:solidFill>
              </a:rPr>
              <a:t>same domain </a:t>
            </a:r>
            <a:r>
              <a:rPr lang="en-US" dirty="0"/>
              <a:t>often have </a:t>
            </a:r>
            <a:r>
              <a:rPr lang="en-US" dirty="0">
                <a:solidFill>
                  <a:srgbClr val="FF0000"/>
                </a:solidFill>
              </a:rPr>
              <a:t>similar architectures</a:t>
            </a:r>
            <a:r>
              <a:rPr lang="en-US" dirty="0"/>
              <a:t> that reflect domain concepts.</a:t>
            </a:r>
          </a:p>
          <a:p>
            <a:r>
              <a:rPr lang="en-US" dirty="0"/>
              <a:t>Application </a:t>
            </a:r>
            <a:r>
              <a:rPr lang="en-US" dirty="0">
                <a:solidFill>
                  <a:srgbClr val="FF0000"/>
                </a:solidFill>
              </a:rPr>
              <a:t>product lines </a:t>
            </a:r>
            <a:r>
              <a:rPr lang="en-US" dirty="0"/>
              <a:t>are built around a core architecture with variants that satisfy particular customer requirements</a:t>
            </a:r>
            <a:r>
              <a:rPr lang="en-US" dirty="0" smtClean="0"/>
              <a:t>.</a:t>
            </a:r>
          </a:p>
          <a:p>
            <a:r>
              <a:rPr lang="en-US" dirty="0" smtClean="0"/>
              <a:t>The architecture of a system may </a:t>
            </a:r>
            <a:r>
              <a:rPr lang="en-US" dirty="0" smtClean="0">
                <a:solidFill>
                  <a:srgbClr val="0070C0"/>
                </a:solidFill>
              </a:rPr>
              <a:t>be designed around one of more architectural </a:t>
            </a:r>
            <a:r>
              <a:rPr lang="en-US" dirty="0" smtClean="0"/>
              <a:t>patterns or ‘styles’. </a:t>
            </a:r>
          </a:p>
          <a:p>
            <a:pPr lvl="1"/>
            <a:r>
              <a:rPr lang="en-US" dirty="0" smtClean="0"/>
              <a:t>These capture the essence of an architecture and can be instantiated in different ways.</a:t>
            </a:r>
          </a:p>
          <a:p>
            <a:pPr lvl="1"/>
            <a:r>
              <a:rPr lang="en-US" dirty="0" smtClean="0"/>
              <a:t>Discussed later in this lecture.</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924168"/>
          </a:xfrm>
        </p:spPr>
        <p:txBody>
          <a:bodyPr/>
          <a:lstStyle/>
          <a:p>
            <a:pPr>
              <a:lnSpc>
                <a:spcPct val="90000"/>
              </a:lnSpc>
            </a:pPr>
            <a:r>
              <a:rPr lang="en-US" sz="2400" dirty="0">
                <a:solidFill>
                  <a:srgbClr val="FF0000"/>
                </a:solidFill>
              </a:rPr>
              <a:t>Performance</a:t>
            </a:r>
          </a:p>
          <a:p>
            <a:pPr lvl="1">
              <a:lnSpc>
                <a:spcPct val="90000"/>
              </a:lnSpc>
            </a:pPr>
            <a:r>
              <a:rPr lang="en-US" sz="2000" dirty="0" smtClean="0"/>
              <a:t>Localize </a:t>
            </a:r>
            <a:r>
              <a:rPr lang="en-US" sz="2000" dirty="0"/>
              <a:t>critical operations and </a:t>
            </a:r>
            <a:r>
              <a:rPr lang="en-US" sz="2000" dirty="0" smtClean="0"/>
              <a:t>minimize </a:t>
            </a:r>
            <a:r>
              <a:rPr lang="en-US" sz="2000" dirty="0"/>
              <a:t>communications. Use large rather than fine-grain components.</a:t>
            </a:r>
          </a:p>
          <a:p>
            <a:pPr>
              <a:lnSpc>
                <a:spcPct val="90000"/>
              </a:lnSpc>
            </a:pPr>
            <a:r>
              <a:rPr lang="en-US" sz="2400" dirty="0">
                <a:solidFill>
                  <a:srgbClr val="FF0000"/>
                </a:solidFill>
              </a:rPr>
              <a:t>Security</a:t>
            </a:r>
          </a:p>
          <a:p>
            <a:pPr lvl="1">
              <a:lnSpc>
                <a:spcPct val="90000"/>
              </a:lnSpc>
            </a:pPr>
            <a:r>
              <a:rPr lang="en-US" sz="2000" dirty="0"/>
              <a:t>Use a layered architecture with critical assets in the inner layers.</a:t>
            </a:r>
          </a:p>
          <a:p>
            <a:pPr>
              <a:lnSpc>
                <a:spcPct val="90000"/>
              </a:lnSpc>
            </a:pPr>
            <a:r>
              <a:rPr lang="en-US" sz="2400" dirty="0">
                <a:solidFill>
                  <a:srgbClr val="FF0000"/>
                </a:solidFill>
              </a:rPr>
              <a:t>Safety</a:t>
            </a:r>
          </a:p>
          <a:p>
            <a:pPr lvl="1">
              <a:lnSpc>
                <a:spcPct val="90000"/>
              </a:lnSpc>
            </a:pPr>
            <a:r>
              <a:rPr lang="en-US" sz="2000" dirty="0" smtClean="0"/>
              <a:t>Localize </a:t>
            </a:r>
            <a:r>
              <a:rPr lang="en-US" sz="2000" dirty="0"/>
              <a:t>safety-critical features in a small number of sub-systems.</a:t>
            </a:r>
          </a:p>
          <a:p>
            <a:pPr>
              <a:lnSpc>
                <a:spcPct val="90000"/>
              </a:lnSpc>
            </a:pPr>
            <a:r>
              <a:rPr lang="en-US" sz="2400" dirty="0">
                <a:solidFill>
                  <a:srgbClr val="FF0000"/>
                </a:solidFill>
              </a:rPr>
              <a:t>Availability</a:t>
            </a:r>
          </a:p>
          <a:p>
            <a:pPr lvl="1">
              <a:lnSpc>
                <a:spcPct val="90000"/>
              </a:lnSpc>
            </a:pPr>
            <a:r>
              <a:rPr lang="en-US" sz="2000" dirty="0"/>
              <a:t>Include redundant components and mechanisms for fault tolerance.</a:t>
            </a:r>
          </a:p>
          <a:p>
            <a:pPr>
              <a:lnSpc>
                <a:spcPct val="90000"/>
              </a:lnSpc>
            </a:pPr>
            <a:r>
              <a:rPr lang="en-US" sz="2400" dirty="0">
                <a:solidFill>
                  <a:srgbClr val="FF0000"/>
                </a:solidFill>
              </a:rPr>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solidFill>
                  <a:srgbClr val="FF0000"/>
                </a:solidFill>
              </a:rPr>
              <a:t>What views </a:t>
            </a:r>
            <a:r>
              <a:rPr lang="en-US" dirty="0" smtClean="0"/>
              <a:t>or perspectives are </a:t>
            </a:r>
            <a:r>
              <a:rPr lang="en-US" dirty="0" smtClean="0">
                <a:solidFill>
                  <a:srgbClr val="FF0000"/>
                </a:solidFill>
              </a:rPr>
              <a:t>useful</a:t>
            </a:r>
            <a:r>
              <a:rPr lang="en-US" dirty="0" smtClean="0"/>
              <a:t> when designing and documenting a system’s architecture?</a:t>
            </a:r>
            <a:endParaRPr lang="en-GB" dirty="0" smtClean="0"/>
          </a:p>
          <a:p>
            <a:r>
              <a:rPr lang="en-US" dirty="0" smtClean="0">
                <a:solidFill>
                  <a:srgbClr val="FF0000"/>
                </a:solidFill>
              </a:rPr>
              <a:t>What notations</a:t>
            </a:r>
            <a:r>
              <a:rPr lang="en-US" dirty="0" smtClean="0"/>
              <a:t> should be used for describing architectural models?</a:t>
            </a:r>
          </a:p>
          <a:p>
            <a:r>
              <a:rPr lang="en-US" dirty="0" smtClean="0">
                <a:solidFill>
                  <a:srgbClr val="FF0000"/>
                </a:solidFill>
              </a:rPr>
              <a:t>Each architectural </a:t>
            </a:r>
            <a:r>
              <a:rPr lang="en-US" dirty="0" smtClean="0"/>
              <a:t>model only shows </a:t>
            </a:r>
            <a:r>
              <a:rPr lang="en-US" dirty="0" smtClean="0">
                <a:solidFill>
                  <a:srgbClr val="FF0000"/>
                </a:solidFill>
              </a:rPr>
              <a:t>one view </a:t>
            </a:r>
            <a:r>
              <a:rPr lang="en-US" dirty="0" smtClean="0"/>
              <a:t>or perspective of the system. </a:t>
            </a:r>
          </a:p>
          <a:p>
            <a:pPr lvl="1"/>
            <a:r>
              <a:rPr lang="en-US" dirty="0" smtClean="0"/>
              <a:t>It might show how a system is </a:t>
            </a:r>
            <a:r>
              <a:rPr lang="en-US" dirty="0" smtClean="0">
                <a:solidFill>
                  <a:srgbClr val="FF0000"/>
                </a:solidFill>
              </a:rPr>
              <a:t>decomposed </a:t>
            </a:r>
            <a:r>
              <a:rPr lang="en-US" dirty="0" smtClean="0"/>
              <a:t>into modules, how the </a:t>
            </a:r>
            <a:r>
              <a:rPr lang="en-US" dirty="0" smtClean="0">
                <a:solidFill>
                  <a:srgbClr val="FF0000"/>
                </a:solidFill>
              </a:rPr>
              <a:t>run-time processes </a:t>
            </a:r>
            <a:r>
              <a:rPr lang="en-US" dirty="0" smtClean="0"/>
              <a:t>interact or the different ways in which system components are distributed across a network. For both design and documentation, you usually need to present </a:t>
            </a:r>
            <a:r>
              <a:rPr lang="en-US" dirty="0" smtClean="0">
                <a:solidFill>
                  <a:srgbClr val="FF0000"/>
                </a:solidFill>
              </a:rPr>
              <a:t>multiple views </a:t>
            </a:r>
            <a:r>
              <a:rPr lang="en-US" dirty="0" smtClean="0"/>
              <a:t>of the software architecture.</a:t>
            </a:r>
            <a:r>
              <a:rPr lang="en-GB" dirty="0" smtClean="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logical view</a:t>
            </a:r>
            <a:r>
              <a:rPr lang="en-US" dirty="0" smtClean="0"/>
              <a:t>, which shows the key </a:t>
            </a:r>
            <a:r>
              <a:rPr lang="en-US" dirty="0" smtClean="0">
                <a:solidFill>
                  <a:srgbClr val="0070C0"/>
                </a:solidFill>
              </a:rPr>
              <a:t>abstractions</a:t>
            </a:r>
            <a:r>
              <a:rPr lang="en-US" dirty="0" smtClean="0"/>
              <a:t> in the system as objects or object classes. </a:t>
            </a:r>
            <a:endParaRPr lang="en-GB" dirty="0" smtClean="0"/>
          </a:p>
          <a:p>
            <a:r>
              <a:rPr lang="en-US" dirty="0" smtClean="0"/>
              <a:t>A </a:t>
            </a:r>
            <a:r>
              <a:rPr lang="en-US" dirty="0" smtClean="0">
                <a:solidFill>
                  <a:srgbClr val="FF0000"/>
                </a:solidFill>
              </a:rPr>
              <a:t>process view</a:t>
            </a:r>
            <a:r>
              <a:rPr lang="en-US" dirty="0" smtClean="0"/>
              <a:t>, which shows how, at </a:t>
            </a:r>
            <a:r>
              <a:rPr lang="en-US" dirty="0" smtClean="0">
                <a:solidFill>
                  <a:srgbClr val="0070C0"/>
                </a:solidFill>
              </a:rPr>
              <a:t>run-time</a:t>
            </a:r>
            <a:r>
              <a:rPr lang="en-US" dirty="0" smtClean="0"/>
              <a:t>, the system is composed of interacting processes. </a:t>
            </a:r>
            <a:endParaRPr lang="en-GB" dirty="0" smtClean="0"/>
          </a:p>
          <a:p>
            <a:r>
              <a:rPr lang="en-US" dirty="0" smtClean="0"/>
              <a:t>A </a:t>
            </a:r>
            <a:r>
              <a:rPr lang="en-US" dirty="0" smtClean="0">
                <a:solidFill>
                  <a:srgbClr val="FF0000"/>
                </a:solidFill>
              </a:rPr>
              <a:t>development view</a:t>
            </a:r>
            <a:r>
              <a:rPr lang="en-US" dirty="0" smtClean="0"/>
              <a:t>, which shows how the software is </a:t>
            </a:r>
            <a:r>
              <a:rPr lang="en-US" dirty="0" smtClean="0">
                <a:solidFill>
                  <a:srgbClr val="0070C0"/>
                </a:solidFill>
              </a:rPr>
              <a:t>decomposed </a:t>
            </a:r>
            <a:r>
              <a:rPr lang="en-US" dirty="0" smtClean="0"/>
              <a:t>for development.</a:t>
            </a:r>
            <a:endParaRPr lang="en-GB" dirty="0" smtClean="0"/>
          </a:p>
          <a:p>
            <a:r>
              <a:rPr lang="en-US" dirty="0" smtClean="0"/>
              <a:t>A </a:t>
            </a:r>
            <a:r>
              <a:rPr lang="en-US" dirty="0" smtClean="0">
                <a:solidFill>
                  <a:srgbClr val="FF0000"/>
                </a:solidFill>
              </a:rPr>
              <a:t>physical view</a:t>
            </a:r>
            <a:r>
              <a:rPr lang="en-US" dirty="0" smtClean="0"/>
              <a:t>, which shows the system </a:t>
            </a:r>
            <a:r>
              <a:rPr lang="en-US" dirty="0" smtClean="0">
                <a:solidFill>
                  <a:srgbClr val="0070C0"/>
                </a:solidFill>
              </a:rPr>
              <a:t>hardware</a:t>
            </a:r>
            <a:r>
              <a:rPr lang="en-US" dirty="0" smtClean="0"/>
              <a:t> and how </a:t>
            </a:r>
            <a:r>
              <a:rPr lang="en-US" dirty="0" smtClean="0">
                <a:solidFill>
                  <a:srgbClr val="0070C0"/>
                </a:solidFill>
              </a:rPr>
              <a:t>software </a:t>
            </a:r>
            <a:r>
              <a:rPr lang="en-US" dirty="0" smtClean="0"/>
              <a:t>components are </a:t>
            </a:r>
            <a:r>
              <a:rPr lang="en-US" dirty="0" smtClean="0">
                <a:solidFill>
                  <a:srgbClr val="0070C0"/>
                </a:solidFill>
              </a:rPr>
              <a:t>distributed</a:t>
            </a:r>
            <a:r>
              <a:rPr lang="en-US" dirty="0" smtClean="0"/>
              <a:t> across the processors in the system.</a:t>
            </a:r>
          </a:p>
          <a:p>
            <a:r>
              <a:rPr lang="en-US" dirty="0" smtClean="0"/>
              <a:t>Related using </a:t>
            </a:r>
            <a:r>
              <a:rPr lang="en-US" dirty="0" smtClean="0">
                <a:solidFill>
                  <a:srgbClr val="FF0000"/>
                </a:solidFill>
              </a:rPr>
              <a:t>use cases </a:t>
            </a:r>
            <a:r>
              <a:rPr lang="en-US" dirty="0" smtClean="0"/>
              <a:t>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a:t>
            </a:r>
            <a:r>
              <a:rPr lang="en-US" dirty="0" smtClean="0">
                <a:solidFill>
                  <a:srgbClr val="FF0000"/>
                </a:solidFill>
              </a:rPr>
              <a:t>representing</a:t>
            </a:r>
            <a:r>
              <a:rPr lang="en-US" dirty="0" smtClean="0"/>
              <a:t>, </a:t>
            </a:r>
            <a:r>
              <a:rPr lang="en-US" dirty="0" smtClean="0">
                <a:solidFill>
                  <a:srgbClr val="FF0000"/>
                </a:solidFill>
              </a:rPr>
              <a:t>sharing</a:t>
            </a:r>
            <a:r>
              <a:rPr lang="en-US" dirty="0" smtClean="0"/>
              <a:t> and </a:t>
            </a:r>
            <a:r>
              <a:rPr lang="en-US" dirty="0" smtClean="0">
                <a:solidFill>
                  <a:srgbClr val="FF0000"/>
                </a:solidFill>
              </a:rPr>
              <a:t>reusing </a:t>
            </a:r>
            <a:r>
              <a:rPr lang="en-US" dirty="0" smtClean="0"/>
              <a:t>knowledge.</a:t>
            </a:r>
          </a:p>
          <a:p>
            <a:r>
              <a:rPr lang="en-US" dirty="0" smtClean="0"/>
              <a:t>An architectural pattern is a stylized description of </a:t>
            </a:r>
            <a:r>
              <a:rPr lang="en-US" dirty="0" smtClean="0">
                <a:solidFill>
                  <a:srgbClr val="FF0000"/>
                </a:solidFill>
              </a:rPr>
              <a:t>good design practice</a:t>
            </a:r>
            <a:r>
              <a:rPr lang="en-US" dirty="0" smtClean="0"/>
              <a:t>, which has been tried and tested in different environments.</a:t>
            </a:r>
          </a:p>
          <a:p>
            <a:r>
              <a:rPr lang="en-US" dirty="0" smtClean="0"/>
              <a:t>Patterns should include information about when they are and when the are not </a:t>
            </a:r>
            <a:r>
              <a:rPr lang="en-US" dirty="0" smtClean="0">
                <a:solidFill>
                  <a:srgbClr val="FF0000"/>
                </a:solidFill>
              </a:rPr>
              <a:t>useful</a:t>
            </a:r>
            <a:r>
              <a:rPr lang="en-US" dirty="0" smtClean="0"/>
              <a:t>.</a:t>
            </a:r>
          </a:p>
          <a:p>
            <a:r>
              <a:rPr lang="en-US" dirty="0" smtClean="0"/>
              <a:t>Patterns may be represented using </a:t>
            </a:r>
            <a:r>
              <a:rPr lang="en-US" dirty="0" smtClean="0">
                <a:solidFill>
                  <a:srgbClr val="FF0000"/>
                </a:solidFill>
              </a:rPr>
              <a:t>tabular</a:t>
            </a:r>
            <a:r>
              <a:rPr lang="en-US" dirty="0" smtClean="0"/>
              <a:t> and </a:t>
            </a:r>
            <a:r>
              <a:rPr lang="en-US" dirty="0" smtClean="0">
                <a:solidFill>
                  <a:srgbClr val="FF0000"/>
                </a:solidFill>
              </a:rPr>
              <a:t>graphical</a:t>
            </a:r>
            <a:r>
              <a:rPr lang="en-US" dirty="0" smtClean="0"/>
              <a:t>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pic>
        <p:nvPicPr>
          <p:cNvPr id="1026" name="Picture 2" descr="https://upload.wikimedia.org/wikipedia/commons/thumb/a/a0/MVC-Process.svg/200px-MVC-Process.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0527" y="1978776"/>
            <a:ext cx="3732770" cy="41060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84204" y="2705434"/>
            <a:ext cx="4287795" cy="1754326"/>
          </a:xfrm>
          <a:prstGeom prst="rect">
            <a:avLst/>
          </a:prstGeom>
        </p:spPr>
        <p:txBody>
          <a:bodyPr wrap="square">
            <a:spAutoFit/>
          </a:bodyPr>
          <a:lstStyle/>
          <a:p>
            <a:pPr algn="just"/>
            <a:r>
              <a:rPr lang="en-US" b="1" dirty="0" smtClean="0">
                <a:solidFill>
                  <a:srgbClr val="222222"/>
                </a:solidFill>
                <a:latin typeface="Arial" panose="020B0604020202020204" pitchFamily="34" charset="0"/>
              </a:rPr>
              <a:t>Model–View–Controller</a:t>
            </a:r>
          </a:p>
          <a:p>
            <a:pPr algn="just"/>
            <a:r>
              <a:rPr lang="en-US" dirty="0" smtClean="0">
                <a:solidFill>
                  <a:srgbClr val="222222"/>
                </a:solidFill>
                <a:latin typeface="Arial" panose="020B0604020202020204" pitchFamily="34" charset="0"/>
              </a:rPr>
              <a:t>(</a:t>
            </a:r>
            <a:r>
              <a:rPr lang="en-US" dirty="0">
                <a:solidFill>
                  <a:srgbClr val="222222"/>
                </a:solidFill>
                <a:latin typeface="Arial" panose="020B0604020202020204" pitchFamily="34" charset="0"/>
              </a:rPr>
              <a:t>usually known as MVC) is an </a:t>
            </a:r>
            <a:r>
              <a:rPr lang="en-US" dirty="0">
                <a:solidFill>
                  <a:srgbClr val="0B0080"/>
                </a:solidFill>
                <a:latin typeface="Arial" panose="020B0604020202020204" pitchFamily="34" charset="0"/>
              </a:rPr>
              <a:t>architectural pattern</a:t>
            </a:r>
            <a:r>
              <a:rPr lang="en-US" dirty="0">
                <a:solidFill>
                  <a:srgbClr val="222222"/>
                </a:solidFill>
                <a:latin typeface="Arial" panose="020B0604020202020204" pitchFamily="34" charset="0"/>
              </a:rPr>
              <a:t> commonly used for developing </a:t>
            </a:r>
            <a:r>
              <a:rPr lang="en-US" dirty="0">
                <a:solidFill>
                  <a:srgbClr val="0B0080"/>
                </a:solidFill>
                <a:latin typeface="Arial" panose="020B0604020202020204" pitchFamily="34" charset="0"/>
              </a:rPr>
              <a:t>user interfaces</a:t>
            </a:r>
            <a:r>
              <a:rPr lang="en-US" dirty="0">
                <a:solidFill>
                  <a:srgbClr val="222222"/>
                </a:solidFill>
                <a:latin typeface="Arial" panose="020B0604020202020204" pitchFamily="34" charset="0"/>
              </a:rPr>
              <a:t> that divides an application into three interconnected parts</a:t>
            </a:r>
            <a:endParaRPr lang="en-US" dirty="0"/>
          </a:p>
        </p:txBody>
      </p:sp>
    </p:spTree>
    <p:extLst>
      <p:ext uri="{BB962C8B-B14F-4D97-AF65-F5344CB8AC3E}">
        <p14:creationId xmlns:p14="http://schemas.microsoft.com/office/powerpoint/2010/main" val="3450746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95110406"/>
              </p:ext>
            </p:extLst>
          </p:nvPr>
        </p:nvGraphicFramePr>
        <p:xfrm>
          <a:off x="457200" y="1693404"/>
          <a:ext cx="8229600" cy="4361408"/>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44481">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1607597">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a:t>
                      </a:r>
                      <a:r>
                        <a:rPr lang="en-GB" sz="1400" dirty="0">
                          <a:solidFill>
                            <a:srgbClr val="FF0000"/>
                          </a:solidFill>
                          <a:latin typeface="Helvetica"/>
                          <a:ea typeface="Times New Roman"/>
                          <a:cs typeface="Helvetica"/>
                        </a:rPr>
                        <a:t>presentation</a:t>
                      </a:r>
                      <a:r>
                        <a:rPr lang="en-GB" sz="1400" dirty="0">
                          <a:solidFill>
                            <a:srgbClr val="000000"/>
                          </a:solidFill>
                          <a:latin typeface="Helvetica"/>
                          <a:ea typeface="Times New Roman"/>
                          <a:cs typeface="Helvetica"/>
                        </a:rPr>
                        <a:t> and </a:t>
                      </a:r>
                      <a:r>
                        <a:rPr lang="en-GB" sz="1400" dirty="0">
                          <a:solidFill>
                            <a:srgbClr val="FF0000"/>
                          </a:solidFill>
                          <a:latin typeface="Helvetica"/>
                          <a:ea typeface="Times New Roman"/>
                          <a:cs typeface="Helvetica"/>
                        </a:rPr>
                        <a:t>interaction</a:t>
                      </a:r>
                      <a:r>
                        <a:rPr lang="en-GB" sz="1400" dirty="0">
                          <a:solidFill>
                            <a:srgbClr val="000000"/>
                          </a:solidFill>
                          <a:latin typeface="Helvetica"/>
                          <a:ea typeface="Times New Roman"/>
                          <a:cs typeface="Helvetica"/>
                        </a:rPr>
                        <a:t> from the system data. The system is structured into three logical components that interact with each other. The Model component manages </a:t>
                      </a:r>
                      <a:r>
                        <a:rPr lang="en-GB" sz="1400" dirty="0">
                          <a:solidFill>
                            <a:srgbClr val="FF0000"/>
                          </a:solidFill>
                          <a:latin typeface="Helvetica"/>
                          <a:ea typeface="Times New Roman"/>
                          <a:cs typeface="Helvetica"/>
                        </a:rPr>
                        <a:t>the system data </a:t>
                      </a:r>
                      <a:r>
                        <a:rPr lang="en-GB" sz="1400" dirty="0">
                          <a:solidFill>
                            <a:srgbClr val="000000"/>
                          </a:solidFill>
                          <a:latin typeface="Helvetica"/>
                          <a:ea typeface="Times New Roman"/>
                          <a:cs typeface="Helvetica"/>
                        </a:rPr>
                        <a:t>and </a:t>
                      </a:r>
                      <a:r>
                        <a:rPr lang="en-GB" sz="1400" dirty="0">
                          <a:solidFill>
                            <a:srgbClr val="FF0000"/>
                          </a:solidFill>
                          <a:latin typeface="Helvetica"/>
                          <a:ea typeface="Times New Roman"/>
                          <a:cs typeface="Helvetica"/>
                        </a:rPr>
                        <a:t>associated operations </a:t>
                      </a:r>
                      <a:r>
                        <a:rPr lang="en-GB" sz="1400" dirty="0">
                          <a:solidFill>
                            <a:srgbClr val="000000"/>
                          </a:solidFill>
                          <a:latin typeface="Helvetica"/>
                          <a:ea typeface="Times New Roman"/>
                          <a:cs typeface="Helvetica"/>
                        </a:rPr>
                        <a:t>on that data. The </a:t>
                      </a:r>
                      <a:r>
                        <a:rPr lang="en-GB" sz="1400" dirty="0">
                          <a:solidFill>
                            <a:srgbClr val="FF0000"/>
                          </a:solidFill>
                          <a:latin typeface="Helvetica"/>
                          <a:ea typeface="Times New Roman"/>
                          <a:cs typeface="Helvetica"/>
                        </a:rPr>
                        <a:t>View component defines </a:t>
                      </a:r>
                      <a:r>
                        <a:rPr lang="en-GB" sz="1400" dirty="0">
                          <a:solidFill>
                            <a:srgbClr val="000000"/>
                          </a:solidFill>
                          <a:latin typeface="Helvetica"/>
                          <a:ea typeface="Times New Roman"/>
                          <a:cs typeface="Helvetica"/>
                        </a:rPr>
                        <a:t>and manages how the data is presented to the user. The </a:t>
                      </a:r>
                      <a:r>
                        <a:rPr lang="en-GB" sz="1400" dirty="0">
                          <a:solidFill>
                            <a:srgbClr val="FF0000"/>
                          </a:solidFill>
                          <a:latin typeface="Helvetica"/>
                          <a:ea typeface="Times New Roman"/>
                          <a:cs typeface="Helvetica"/>
                        </a:rPr>
                        <a:t>Controller component manages </a:t>
                      </a:r>
                      <a:r>
                        <a:rPr lang="en-GB" sz="1400" dirty="0">
                          <a:solidFill>
                            <a:srgbClr val="000000"/>
                          </a:solidFill>
                          <a:latin typeface="Helvetica"/>
                          <a:ea typeface="Times New Roman"/>
                          <a:cs typeface="Helvetica"/>
                        </a:rPr>
                        <a:t>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656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8897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t>
                      </a:r>
                      <a:r>
                        <a:rPr lang="en-GB" sz="1400" dirty="0">
                          <a:solidFill>
                            <a:srgbClr val="FF0000"/>
                          </a:solidFill>
                          <a:latin typeface="Helvetica"/>
                          <a:ea typeface="Times New Roman"/>
                          <a:cs typeface="Helvetica"/>
                        </a:rPr>
                        <a:t>are multiple ways to view </a:t>
                      </a:r>
                      <a:r>
                        <a:rPr lang="en-GB" sz="1400" dirty="0">
                          <a:solidFill>
                            <a:srgbClr val="000000"/>
                          </a:solidFill>
                          <a:latin typeface="Helvetica"/>
                          <a:ea typeface="Times New Roman"/>
                          <a:cs typeface="Helvetica"/>
                        </a:rPr>
                        <a:t>and interact with data. Also used when the </a:t>
                      </a:r>
                      <a:r>
                        <a:rPr lang="en-GB" sz="1400" dirty="0">
                          <a:solidFill>
                            <a:srgbClr val="FF0000"/>
                          </a:solidFill>
                          <a:latin typeface="Helvetica"/>
                          <a:ea typeface="Times New Roman"/>
                          <a:cs typeface="Helvetica"/>
                        </a:rPr>
                        <a:t>future requirements </a:t>
                      </a:r>
                      <a:r>
                        <a:rPr lang="en-GB" sz="1400" dirty="0">
                          <a:solidFill>
                            <a:srgbClr val="000000"/>
                          </a:solidFill>
                          <a:latin typeface="Helvetica"/>
                          <a:ea typeface="Times New Roman"/>
                          <a:cs typeface="Helvetica"/>
                        </a:rPr>
                        <a:t>for interaction and presentation of data are </a:t>
                      </a:r>
                      <a:r>
                        <a:rPr lang="en-GB" sz="1400" dirty="0">
                          <a:solidFill>
                            <a:srgbClr val="FF0000"/>
                          </a:solidFill>
                          <a:latin typeface="Helvetica"/>
                          <a:ea typeface="Times New Roman"/>
                          <a:cs typeface="Helvetica"/>
                        </a:rPr>
                        <a:t>unknown</a:t>
                      </a:r>
                      <a:r>
                        <a:rPr lang="en-GB" sz="1400" dirty="0">
                          <a:solidFill>
                            <a:srgbClr val="000000"/>
                          </a:solidFill>
                          <a:latin typeface="Helvetica"/>
                          <a:ea typeface="Times New Roman"/>
                          <a:cs typeface="Helvetica"/>
                        </a:rPr>
                        <a:t>. </a:t>
                      </a:r>
                    </a:p>
                  </a:txBody>
                  <a:tcPr marL="68580" marR="68580" marT="0" marB="0"/>
                </a:tc>
                <a:extLst>
                  <a:ext uri="{0D108BD9-81ED-4DB2-BD59-A6C34878D82A}">
                    <a16:rowId xmlns:a16="http://schemas.microsoft.com/office/drawing/2014/main" val="10003"/>
                  </a:ext>
                </a:extLst>
              </a:tr>
              <a:tr h="68897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a:t>
                      </a:r>
                      <a:r>
                        <a:rPr lang="en-GB" sz="1400" dirty="0">
                          <a:solidFill>
                            <a:srgbClr val="FF0000"/>
                          </a:solidFill>
                          <a:latin typeface="Helvetica"/>
                          <a:ea typeface="Times New Roman"/>
                          <a:cs typeface="Helvetica"/>
                        </a:rPr>
                        <a:t>change independently </a:t>
                      </a:r>
                      <a:r>
                        <a:rPr lang="en-GB" sz="1400" dirty="0">
                          <a:solidFill>
                            <a:srgbClr val="000000"/>
                          </a:solidFill>
                          <a:latin typeface="Helvetica"/>
                          <a:ea typeface="Times New Roman"/>
                          <a:cs typeface="Helvetica"/>
                        </a:rPr>
                        <a:t>of its representation and vice versa. Supports </a:t>
                      </a:r>
                      <a:r>
                        <a:rPr lang="en-GB" sz="1400" dirty="0">
                          <a:solidFill>
                            <a:srgbClr val="FF0000"/>
                          </a:solidFill>
                          <a:latin typeface="Helvetica"/>
                          <a:ea typeface="Times New Roman"/>
                          <a:cs typeface="Helvetica"/>
                        </a:rPr>
                        <a:t>presentation of the same data in different ways </a:t>
                      </a:r>
                      <a:r>
                        <a:rPr lang="en-GB" sz="1400" dirty="0">
                          <a:solidFill>
                            <a:srgbClr val="000000"/>
                          </a:solidFill>
                          <a:latin typeface="Helvetica"/>
                          <a:ea typeface="Times New Roman"/>
                          <a:cs typeface="Helvetica"/>
                        </a:rPr>
                        <a:t>with changes made in one representation shown in all of them. </a:t>
                      </a:r>
                    </a:p>
                  </a:txBody>
                  <a:tcPr marL="68580" marR="68580" marT="0" marB="0"/>
                </a:tc>
                <a:extLst>
                  <a:ext uri="{0D108BD9-81ED-4DB2-BD59-A6C34878D82A}">
                    <a16:rowId xmlns:a16="http://schemas.microsoft.com/office/drawing/2014/main" val="10004"/>
                  </a:ext>
                </a:extLst>
              </a:tr>
              <a:tr h="4656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a:t>
                      </a:r>
                      <a:r>
                        <a:rPr lang="en-GB" sz="1400" dirty="0">
                          <a:solidFill>
                            <a:srgbClr val="FF0000"/>
                          </a:solidFill>
                          <a:latin typeface="Helvetica"/>
                          <a:ea typeface="Times New Roman"/>
                          <a:cs typeface="Helvetica"/>
                        </a:rPr>
                        <a:t>involve additional code </a:t>
                      </a:r>
                      <a:r>
                        <a:rPr lang="en-GB" sz="1400" dirty="0">
                          <a:solidFill>
                            <a:srgbClr val="000000"/>
                          </a:solidFill>
                          <a:latin typeface="Helvetica"/>
                          <a:ea typeface="Times New Roman"/>
                          <a:cs typeface="Helvetica"/>
                        </a:rPr>
                        <a:t>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Title 2"/>
          <p:cNvSpPr>
            <a:spLocks noGrp="1"/>
          </p:cNvSpPr>
          <p:nvPr>
            <p:ph type="title"/>
          </p:nvPr>
        </p:nvSpPr>
        <p:spPr/>
        <p:txBody>
          <a:bodyPr/>
          <a:lstStyle/>
          <a:p>
            <a:r>
              <a:rPr lang="en-US" dirty="0"/>
              <a:t>The Model-View-Controller (MVC) pattern</a:t>
            </a:r>
            <a:r>
              <a:rPr lang="en-GB" dirty="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a:xfrm>
            <a:off x="457200" y="2403390"/>
            <a:ext cx="8229600" cy="2403389"/>
          </a:xfrm>
        </p:spPr>
        <p:txBody>
          <a:bodyPr/>
          <a:lstStyle/>
          <a:p>
            <a:r>
              <a:rPr lang="en-US" sz="2800" dirty="0" smtClean="0"/>
              <a:t>Architectural design decisions</a:t>
            </a:r>
            <a:endParaRPr lang="en-GB" sz="2800" dirty="0" smtClean="0"/>
          </a:p>
          <a:p>
            <a:r>
              <a:rPr lang="en-US" sz="2800" dirty="0" smtClean="0"/>
              <a:t>Architectural views</a:t>
            </a:r>
            <a:endParaRPr lang="en-GB" sz="2800" dirty="0" smtClean="0"/>
          </a:p>
          <a:p>
            <a:r>
              <a:rPr lang="en-US" sz="2800" dirty="0" smtClean="0"/>
              <a:t>Architectural patterns</a:t>
            </a:r>
            <a:endParaRPr lang="en-GB" sz="2800" dirty="0" smtClean="0"/>
          </a:p>
          <a:p>
            <a:r>
              <a:rPr lang="en-US" sz="2800" dirty="0" smtClean="0"/>
              <a:t>Application architectures</a:t>
            </a:r>
            <a:endParaRPr lang="en-GB" sz="2800"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pic>
        <p:nvPicPr>
          <p:cNvPr id="2052" name="Picture 4" descr="http://csis.pace.edu/~marchese/SE616_New/L6/L6_files/image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11" y="1547813"/>
            <a:ext cx="7567400" cy="4914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3" name="AutoShape 2" descr="Web application architecture using the MVC pattern à¦à¦° à¦à¦¬à¦¿à¦° à¦«à¦²à¦¾à¦«à¦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6" name="Picture 14" descr="http://csis.pace.edu/~marchese/SE616_New/L6/L6_files/image0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039" y="1417638"/>
            <a:ext cx="5899235" cy="4690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dirty="0"/>
              <a:t>Used to model the </a:t>
            </a:r>
            <a:r>
              <a:rPr lang="en-GB" sz="2400" dirty="0">
                <a:solidFill>
                  <a:srgbClr val="FF0000"/>
                </a:solidFill>
              </a:rPr>
              <a:t>interfacing of sub-systems</a:t>
            </a:r>
            <a:r>
              <a:rPr lang="en-GB" sz="2400" dirty="0"/>
              <a:t>.</a:t>
            </a:r>
          </a:p>
          <a:p>
            <a:r>
              <a:rPr lang="en-GB" sz="2400" dirty="0"/>
              <a:t>Organises the system into a </a:t>
            </a:r>
            <a:r>
              <a:rPr lang="en-GB" sz="2400" dirty="0">
                <a:solidFill>
                  <a:srgbClr val="FF0000"/>
                </a:solidFill>
              </a:rPr>
              <a:t>set of layers </a:t>
            </a:r>
            <a:r>
              <a:rPr lang="en-GB" sz="2400" dirty="0"/>
              <a:t>(or abstract machines) each of which provide a </a:t>
            </a:r>
            <a:r>
              <a:rPr lang="en-GB" sz="2400" dirty="0">
                <a:solidFill>
                  <a:srgbClr val="FF0000"/>
                </a:solidFill>
              </a:rPr>
              <a:t>set of services</a:t>
            </a:r>
            <a:r>
              <a:rPr lang="en-GB" sz="2400" dirty="0"/>
              <a:t>.</a:t>
            </a:r>
          </a:p>
          <a:p>
            <a:r>
              <a:rPr lang="en-GB" sz="2400" dirty="0"/>
              <a:t>Supports the </a:t>
            </a:r>
            <a:r>
              <a:rPr lang="en-GB" sz="2400" dirty="0">
                <a:solidFill>
                  <a:srgbClr val="FF0000"/>
                </a:solidFill>
              </a:rPr>
              <a:t>incremental development </a:t>
            </a:r>
            <a:r>
              <a:rPr lang="en-GB" sz="2400" dirty="0"/>
              <a:t>of sub-systems in different layers. When a </a:t>
            </a:r>
            <a:r>
              <a:rPr lang="en-GB" sz="2400" dirty="0">
                <a:solidFill>
                  <a:srgbClr val="FF0000"/>
                </a:solidFill>
              </a:rPr>
              <a:t>layer interface changes</a:t>
            </a:r>
            <a:r>
              <a:rPr lang="en-GB" sz="2400" dirty="0"/>
              <a:t>, only the adjacent layer is affected.</a:t>
            </a:r>
          </a:p>
          <a:p>
            <a:r>
              <a:rPr lang="en-GB" sz="2400" dirty="0"/>
              <a:t>However, </a:t>
            </a:r>
            <a:r>
              <a:rPr lang="en-GB" sz="2400" dirty="0">
                <a:solidFill>
                  <a:srgbClr val="FF0000"/>
                </a:solidFill>
              </a:rPr>
              <a:t>often artificial </a:t>
            </a:r>
            <a:r>
              <a:rPr lang="en-GB" sz="2400" dirty="0"/>
              <a:t>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7843578"/>
              </p:ext>
            </p:extLst>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a:t>
                      </a:r>
                      <a:r>
                        <a:rPr lang="en-GB" sz="1400" dirty="0">
                          <a:solidFill>
                            <a:srgbClr val="FF0000"/>
                          </a:solidFill>
                          <a:latin typeface="Helvetica"/>
                          <a:ea typeface="Times New Roman"/>
                          <a:cs typeface="Helvetica"/>
                        </a:rPr>
                        <a:t>lowest-level layers </a:t>
                      </a:r>
                      <a:r>
                        <a:rPr lang="en-GB" sz="1400" dirty="0">
                          <a:solidFill>
                            <a:srgbClr val="000000"/>
                          </a:solidFill>
                          <a:latin typeface="Helvetica"/>
                          <a:ea typeface="Times New Roman"/>
                          <a:cs typeface="Helvetica"/>
                        </a:rPr>
                        <a:t>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a:t>
                      </a:r>
                      <a:r>
                        <a:rPr lang="en-GB" sz="1400" dirty="0">
                          <a:solidFill>
                            <a:srgbClr val="FF0000"/>
                          </a:solidFill>
                          <a:latin typeface="Helvetica"/>
                          <a:ea typeface="Times New Roman"/>
                          <a:cs typeface="Helvetica"/>
                        </a:rPr>
                        <a:t>new facilities </a:t>
                      </a:r>
                      <a:r>
                        <a:rPr lang="en-GB" sz="1400" dirty="0">
                          <a:solidFill>
                            <a:srgbClr val="000000"/>
                          </a:solidFill>
                          <a:latin typeface="Helvetica"/>
                          <a:ea typeface="Times New Roman"/>
                          <a:cs typeface="Helvetica"/>
                        </a:rPr>
                        <a:t>on </a:t>
                      </a:r>
                      <a:r>
                        <a:rPr lang="en-GB" sz="1400" dirty="0">
                          <a:solidFill>
                            <a:srgbClr val="FF0000"/>
                          </a:solidFill>
                          <a:latin typeface="Helvetica"/>
                          <a:ea typeface="Times New Roman"/>
                          <a:cs typeface="Helvetica"/>
                        </a:rPr>
                        <a:t>top of existing systems</a:t>
                      </a:r>
                      <a:r>
                        <a:rPr lang="en-GB" sz="1400" dirty="0">
                          <a:solidFill>
                            <a:srgbClr val="000000"/>
                          </a:solidFill>
                          <a:latin typeface="Helvetica"/>
                          <a:ea typeface="Times New Roman"/>
                          <a:cs typeface="Helvetica"/>
                        </a:rPr>
                        <a:t>; when the development is spread across </a:t>
                      </a:r>
                      <a:r>
                        <a:rPr lang="en-GB" sz="1400" dirty="0">
                          <a:solidFill>
                            <a:srgbClr val="FF0000"/>
                          </a:solidFill>
                          <a:latin typeface="Helvetica"/>
                          <a:ea typeface="Times New Roman"/>
                          <a:cs typeface="Helvetica"/>
                        </a:rPr>
                        <a:t>several teams </a:t>
                      </a:r>
                      <a:r>
                        <a:rPr lang="en-GB" sz="1400" dirty="0">
                          <a:solidFill>
                            <a:srgbClr val="000000"/>
                          </a:solidFill>
                          <a:latin typeface="Helvetica"/>
                          <a:ea typeface="Times New Roman"/>
                          <a:cs typeface="Helvetica"/>
                        </a:rPr>
                        <a:t>with each team responsibility for a layer of functionality; when there is a requirement </a:t>
                      </a:r>
                      <a:r>
                        <a:rPr lang="en-GB" sz="1400" dirty="0">
                          <a:solidFill>
                            <a:srgbClr val="FF0000"/>
                          </a:solidFill>
                          <a:latin typeface="Helvetica"/>
                          <a:ea typeface="Times New Roman"/>
                          <a:cs typeface="Helvetica"/>
                        </a:rPr>
                        <a:t>for multi-level security</a:t>
                      </a:r>
                      <a:r>
                        <a:rPr lang="en-GB" sz="1400" dirty="0">
                          <a:solidFill>
                            <a:srgbClr val="000000"/>
                          </a:solidFill>
                          <a:latin typeface="Helvetica"/>
                          <a:ea typeface="Times New Roman"/>
                          <a:cs typeface="Helvetica"/>
                        </a:rPr>
                        <a:t>.</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a:t>
                      </a:r>
                      <a:r>
                        <a:rPr lang="en-GB" sz="1400" dirty="0">
                          <a:solidFill>
                            <a:srgbClr val="FF0000"/>
                          </a:solidFill>
                          <a:latin typeface="Helvetica"/>
                          <a:ea typeface="Times New Roman"/>
                          <a:cs typeface="Helvetica"/>
                        </a:rPr>
                        <a:t>replacement of entire layers</a:t>
                      </a:r>
                      <a:r>
                        <a:rPr lang="en-GB" sz="1400" dirty="0">
                          <a:solidFill>
                            <a:srgbClr val="000000"/>
                          </a:solidFill>
                          <a:latin typeface="Helvetica"/>
                          <a:ea typeface="Times New Roman"/>
                          <a:cs typeface="Helvetica"/>
                        </a:rPr>
                        <a:t>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a:t>
                      </a:r>
                      <a:r>
                        <a:rPr lang="en-GB" sz="1400" dirty="0">
                          <a:solidFill>
                            <a:srgbClr val="FF0000"/>
                          </a:solidFill>
                          <a:latin typeface="Helvetica"/>
                          <a:ea typeface="Times New Roman"/>
                          <a:cs typeface="Helvetica"/>
                        </a:rPr>
                        <a:t>clean separation </a:t>
                      </a:r>
                      <a:r>
                        <a:rPr lang="en-GB" sz="1400" dirty="0">
                          <a:solidFill>
                            <a:srgbClr val="000000"/>
                          </a:solidFill>
                          <a:latin typeface="Helvetica"/>
                          <a:ea typeface="Times New Roman"/>
                          <a:cs typeface="Helvetica"/>
                        </a:rPr>
                        <a:t>between layers is often </a:t>
                      </a:r>
                      <a:r>
                        <a:rPr lang="en-GB" sz="1400" dirty="0">
                          <a:solidFill>
                            <a:srgbClr val="FF0000"/>
                          </a:solidFill>
                          <a:latin typeface="Helvetica"/>
                          <a:ea typeface="Times New Roman"/>
                          <a:cs typeface="Helvetica"/>
                        </a:rPr>
                        <a:t>difficult </a:t>
                      </a:r>
                      <a:r>
                        <a:rPr lang="en-GB" sz="1400" dirty="0">
                          <a:solidFill>
                            <a:srgbClr val="000000"/>
                          </a:solidFill>
                          <a:latin typeface="Helvetica"/>
                          <a:ea typeface="Times New Roman"/>
                          <a:cs typeface="Helvetica"/>
                        </a:rPr>
                        <a:t>and a high-level layer may have to interact directly with lower-level layers rather than through the layer immediately below it. </a:t>
                      </a:r>
                      <a:r>
                        <a:rPr lang="en-GB" sz="1400" dirty="0">
                          <a:solidFill>
                            <a:srgbClr val="FF0000"/>
                          </a:solidFill>
                          <a:latin typeface="Helvetica"/>
                          <a:ea typeface="Times New Roman"/>
                          <a:cs typeface="Helvetica"/>
                        </a:rPr>
                        <a:t>Performance can be a problem </a:t>
                      </a:r>
                      <a:r>
                        <a:rPr lang="en-GB" sz="1400" dirty="0">
                          <a:solidFill>
                            <a:srgbClr val="000000"/>
                          </a:solidFill>
                          <a:latin typeface="Helvetica"/>
                          <a:ea typeface="Times New Roman"/>
                          <a:cs typeface="Helvetica"/>
                        </a:rPr>
                        <a:t>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4100" name="Picture 4" descr="http://csis.pace.edu/~marchese/SE616_New/L6/L6_files/image0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595" y="1754188"/>
            <a:ext cx="6388443" cy="4465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5124" name="Picture 4" descr="http://csis.pace.edu/~marchese/SE616_New/L6/L6_files/image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489" y="1596328"/>
            <a:ext cx="5409021" cy="4458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990564"/>
          </a:xfrm>
        </p:spPr>
        <p:txBody>
          <a:bodyPr/>
          <a:lstStyle/>
          <a:p>
            <a:r>
              <a:rPr lang="en-US" dirty="0" smtClean="0"/>
              <a:t>A software architecture is a description of how a software system is </a:t>
            </a:r>
            <a:r>
              <a:rPr lang="en-US" dirty="0" smtClean="0">
                <a:solidFill>
                  <a:srgbClr val="FF0000"/>
                </a:solidFill>
              </a:rPr>
              <a:t>organized</a:t>
            </a:r>
            <a:r>
              <a:rPr lang="en-US" dirty="0" smtClean="0"/>
              <a:t>. </a:t>
            </a:r>
            <a:endParaRPr lang="en-GB" dirty="0" smtClean="0"/>
          </a:p>
          <a:p>
            <a:r>
              <a:rPr lang="en-US" dirty="0" smtClean="0"/>
              <a:t>Architectural design decisions include </a:t>
            </a:r>
            <a:r>
              <a:rPr lang="en-US" dirty="0" smtClean="0">
                <a:solidFill>
                  <a:srgbClr val="FF0000"/>
                </a:solidFill>
              </a:rPr>
              <a:t>decisions</a:t>
            </a:r>
            <a:r>
              <a:rPr lang="en-US" dirty="0" smtClean="0"/>
              <a:t> on the type of </a:t>
            </a:r>
            <a:r>
              <a:rPr lang="en-US" dirty="0" smtClean="0">
                <a:solidFill>
                  <a:srgbClr val="FF0000"/>
                </a:solidFill>
              </a:rPr>
              <a:t>application</a:t>
            </a:r>
            <a:r>
              <a:rPr lang="en-US" dirty="0" smtClean="0"/>
              <a:t>, the </a:t>
            </a:r>
            <a:r>
              <a:rPr lang="en-US" dirty="0" smtClean="0">
                <a:solidFill>
                  <a:srgbClr val="FF0000"/>
                </a:solidFill>
              </a:rPr>
              <a:t>distribution</a:t>
            </a:r>
            <a:r>
              <a:rPr lang="en-US" dirty="0" smtClean="0"/>
              <a:t> of the system, the architectural styles to be used.</a:t>
            </a:r>
            <a:endParaRPr lang="en-GB" dirty="0" smtClean="0"/>
          </a:p>
          <a:p>
            <a:r>
              <a:rPr lang="en-US" dirty="0" smtClean="0"/>
              <a:t>Architectures may be documented from several </a:t>
            </a:r>
            <a:r>
              <a:rPr lang="en-US" dirty="0" smtClean="0">
                <a:solidFill>
                  <a:srgbClr val="FF0000"/>
                </a:solidFill>
              </a:rPr>
              <a:t>different perspectives</a:t>
            </a:r>
            <a:r>
              <a:rPr lang="en-US" dirty="0" smtClean="0"/>
              <a:t> or views such as a conceptual view, a logical view, a process view, and a development view.</a:t>
            </a:r>
            <a:endParaRPr lang="en-GB" dirty="0" smtClean="0"/>
          </a:p>
          <a:p>
            <a:r>
              <a:rPr lang="en-US" dirty="0" smtClean="0"/>
              <a:t>Architectural patterns are a means of </a:t>
            </a:r>
            <a:r>
              <a:rPr lang="en-US" dirty="0" smtClean="0">
                <a:solidFill>
                  <a:srgbClr val="FF0000"/>
                </a:solidFill>
              </a:rPr>
              <a:t>reusing </a:t>
            </a:r>
            <a:r>
              <a:rPr lang="en-US" dirty="0" smtClean="0"/>
              <a:t>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a:t>
            </a:r>
            <a:r>
              <a:rPr lang="en-GB" dirty="0">
                <a:solidFill>
                  <a:srgbClr val="FF0000"/>
                </a:solidFill>
              </a:rPr>
              <a:t>exchange data</a:t>
            </a:r>
            <a:r>
              <a:rPr lang="en-GB" dirty="0"/>
              <a:t>. This may be done in two ways:</a:t>
            </a:r>
          </a:p>
          <a:p>
            <a:pPr lvl="1">
              <a:lnSpc>
                <a:spcPct val="90000"/>
              </a:lnSpc>
            </a:pPr>
            <a:r>
              <a:rPr lang="en-GB" dirty="0"/>
              <a:t>Shared data is held in a </a:t>
            </a:r>
            <a:r>
              <a:rPr lang="en-GB" dirty="0">
                <a:solidFill>
                  <a:srgbClr val="FF0000"/>
                </a:solidFill>
              </a:rPr>
              <a:t>central database </a:t>
            </a:r>
            <a:r>
              <a:rPr lang="en-GB" dirty="0"/>
              <a:t>or repository and may be accessed by all sub-systems;</a:t>
            </a:r>
          </a:p>
          <a:p>
            <a:pPr lvl="1">
              <a:lnSpc>
                <a:spcPct val="90000"/>
              </a:lnSpc>
            </a:pPr>
            <a:r>
              <a:rPr lang="en-GB" dirty="0"/>
              <a:t>Each sub-system maintains its </a:t>
            </a:r>
            <a:r>
              <a:rPr lang="en-GB" dirty="0">
                <a:solidFill>
                  <a:srgbClr val="FF0000"/>
                </a:solidFill>
              </a:rPr>
              <a:t>own database </a:t>
            </a:r>
            <a:r>
              <a:rPr lang="en-GB" dirty="0"/>
              <a:t>and passes data explicitly to other sub-systems.</a:t>
            </a:r>
          </a:p>
          <a:p>
            <a:pPr>
              <a:lnSpc>
                <a:spcPct val="90000"/>
              </a:lnSpc>
            </a:pPr>
            <a:r>
              <a:rPr lang="en-GB" dirty="0"/>
              <a:t>When </a:t>
            </a:r>
            <a:r>
              <a:rPr lang="en-GB" dirty="0">
                <a:solidFill>
                  <a:srgbClr val="FF0000"/>
                </a:solidFill>
              </a:rPr>
              <a:t>large amounts of data </a:t>
            </a:r>
            <a:r>
              <a:rPr lang="en-GB" dirty="0"/>
              <a:t>are to be shared, the repository model of </a:t>
            </a:r>
            <a:r>
              <a:rPr lang="en-GB" dirty="0">
                <a:solidFill>
                  <a:srgbClr val="FF0000"/>
                </a:solidFill>
              </a:rPr>
              <a:t>sharing </a:t>
            </a:r>
            <a:r>
              <a:rPr lang="en-GB" dirty="0"/>
              <a:t>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7287365"/>
              </p:ext>
            </p:extLst>
          </p:nvPr>
        </p:nvGraphicFramePr>
        <p:xfrm>
          <a:off x="845638" y="1614238"/>
          <a:ext cx="7359247" cy="4625925"/>
        </p:xfrm>
        <a:graphic>
          <a:graphicData uri="http://schemas.openxmlformats.org/drawingml/2006/table">
            <a:tbl>
              <a:tblPr firstRow="1" bandRow="1">
                <a:tableStyleId>{5C22544A-7EE6-4342-B048-85BDC9FD1C3A}</a:tableStyleId>
              </a:tblPr>
              <a:tblGrid>
                <a:gridCol w="1729784">
                  <a:extLst>
                    <a:ext uri="{9D8B030D-6E8A-4147-A177-3AD203B41FA5}">
                      <a16:colId xmlns:a16="http://schemas.microsoft.com/office/drawing/2014/main" val="20000"/>
                    </a:ext>
                  </a:extLst>
                </a:gridCol>
                <a:gridCol w="5629463">
                  <a:extLst>
                    <a:ext uri="{9D8B030D-6E8A-4147-A177-3AD203B41FA5}">
                      <a16:colId xmlns:a16="http://schemas.microsoft.com/office/drawing/2014/main" val="20001"/>
                    </a:ext>
                  </a:extLst>
                </a:gridCol>
              </a:tblGrid>
              <a:tr h="22073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66220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a:t>
                      </a:r>
                      <a:r>
                        <a:rPr lang="en-GB" sz="1400" dirty="0">
                          <a:solidFill>
                            <a:srgbClr val="FF0000"/>
                          </a:solidFill>
                          <a:latin typeface="Helvetica"/>
                          <a:ea typeface="Times New Roman"/>
                          <a:cs typeface="Helvetica"/>
                        </a:rPr>
                        <a:t>central repository</a:t>
                      </a:r>
                      <a:r>
                        <a:rPr lang="en-GB" sz="1400" dirty="0">
                          <a:solidFill>
                            <a:srgbClr val="000000"/>
                          </a:solidFill>
                          <a:latin typeface="Helvetica"/>
                          <a:ea typeface="Times New Roman"/>
                          <a:cs typeface="Helvetica"/>
                        </a:rPr>
                        <a:t>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66220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1094166">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When used</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a:t>
                      </a:r>
                      <a:r>
                        <a:rPr lang="en-GB" sz="1400" dirty="0">
                          <a:solidFill>
                            <a:srgbClr val="FF0000"/>
                          </a:solidFill>
                          <a:latin typeface="Helvetica"/>
                          <a:ea typeface="Times New Roman"/>
                          <a:cs typeface="Helvetica"/>
                        </a:rPr>
                        <a:t>which large volumes of information </a:t>
                      </a:r>
                      <a:r>
                        <a:rPr lang="en-GB" sz="1400" dirty="0">
                          <a:solidFill>
                            <a:srgbClr val="000000"/>
                          </a:solidFill>
                          <a:latin typeface="Helvetica"/>
                          <a:ea typeface="Times New Roman"/>
                          <a:cs typeface="Helvetica"/>
                        </a:rPr>
                        <a:t>are generated that has to be </a:t>
                      </a:r>
                      <a:r>
                        <a:rPr lang="en-GB" sz="1400" dirty="0">
                          <a:solidFill>
                            <a:srgbClr val="FF0000"/>
                          </a:solidFill>
                          <a:latin typeface="Helvetica"/>
                          <a:ea typeface="Times New Roman"/>
                          <a:cs typeface="Helvetica"/>
                        </a:rPr>
                        <a:t>stored for a long time</a:t>
                      </a:r>
                      <a:r>
                        <a:rPr lang="en-GB" sz="1400" dirty="0">
                          <a:solidFill>
                            <a:srgbClr val="000000"/>
                          </a:solidFill>
                          <a:latin typeface="Helvetica"/>
                          <a:ea typeface="Times New Roman"/>
                          <a:cs typeface="Helvetica"/>
                        </a:rPr>
                        <a:t>. You may also use it in </a:t>
                      </a:r>
                      <a:r>
                        <a:rPr lang="en-GB" sz="1400" dirty="0">
                          <a:solidFill>
                            <a:srgbClr val="FF0000"/>
                          </a:solidFill>
                          <a:latin typeface="Helvetica"/>
                          <a:ea typeface="Times New Roman"/>
                          <a:cs typeface="Helvetica"/>
                        </a:rPr>
                        <a:t>data-driven systems </a:t>
                      </a:r>
                      <a:r>
                        <a:rPr lang="en-GB" sz="1400" dirty="0">
                          <a:solidFill>
                            <a:srgbClr val="000000"/>
                          </a:solidFill>
                          <a:latin typeface="Helvetica"/>
                          <a:ea typeface="Times New Roman"/>
                          <a:cs typeface="Helvetica"/>
                        </a:rPr>
                        <a:t>where the inclusion of data in the repository triggers an action or tool.</a:t>
                      </a:r>
                    </a:p>
                  </a:txBody>
                  <a:tcPr marL="68580" marR="68580" marT="0" marB="0"/>
                </a:tc>
                <a:extLst>
                  <a:ext uri="{0D108BD9-81ED-4DB2-BD59-A6C34878D82A}">
                    <a16:rowId xmlns:a16="http://schemas.microsoft.com/office/drawing/2014/main" val="10003"/>
                  </a:ext>
                </a:extLst>
              </a:tr>
              <a:tr h="110367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a:t>
                      </a:r>
                      <a:r>
                        <a:rPr lang="en-GB" sz="1400" dirty="0">
                          <a:solidFill>
                            <a:srgbClr val="FF0000"/>
                          </a:solidFill>
                          <a:latin typeface="Helvetica"/>
                          <a:ea typeface="Times New Roman"/>
                          <a:cs typeface="Helvetica"/>
                        </a:rPr>
                        <a:t>independent</a:t>
                      </a:r>
                      <a:r>
                        <a:rPr lang="en-GB" sz="1400" dirty="0">
                          <a:solidFill>
                            <a:srgbClr val="000000"/>
                          </a:solidFill>
                          <a:latin typeface="Helvetica"/>
                          <a:ea typeface="Times New Roman"/>
                          <a:cs typeface="Helvetica"/>
                        </a:rPr>
                        <a: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8829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a:t>
                      </a:r>
                      <a:r>
                        <a:rPr lang="en-GB" sz="1400" dirty="0">
                          <a:solidFill>
                            <a:srgbClr val="FF0000"/>
                          </a:solidFill>
                          <a:latin typeface="Helvetica"/>
                          <a:ea typeface="Times New Roman"/>
                          <a:cs typeface="Helvetica"/>
                        </a:rPr>
                        <a:t>problems in the repository affect the whole system</a:t>
                      </a:r>
                      <a:r>
                        <a:rPr lang="en-GB" sz="1400" dirty="0">
                          <a:solidFill>
                            <a:srgbClr val="000000"/>
                          </a:solidFill>
                          <a:latin typeface="Helvetica"/>
                          <a:ea typeface="Times New Roman"/>
                          <a:cs typeface="Helvetica"/>
                        </a:rPr>
                        <a:t>.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a:t>
            </a:r>
            <a:r>
              <a:rPr lang="en-GB" dirty="0">
                <a:solidFill>
                  <a:srgbClr val="FF0000"/>
                </a:solidFill>
              </a:rPr>
              <a:t>identifying</a:t>
            </a:r>
            <a:r>
              <a:rPr lang="en-GB" dirty="0"/>
              <a:t> the </a:t>
            </a:r>
            <a:r>
              <a:rPr lang="en-GB" dirty="0">
                <a:solidFill>
                  <a:srgbClr val="0070C0"/>
                </a:solidFill>
              </a:rPr>
              <a:t>sub-systems </a:t>
            </a:r>
            <a:r>
              <a:rPr lang="en-GB" dirty="0"/>
              <a:t>making up a system and the </a:t>
            </a:r>
            <a:r>
              <a:rPr lang="en-GB" dirty="0">
                <a:solidFill>
                  <a:srgbClr val="FF0000"/>
                </a:solidFill>
              </a:rPr>
              <a:t>framework</a:t>
            </a:r>
            <a:r>
              <a:rPr lang="en-GB" dirty="0"/>
              <a:t> for sub-system control and communication is </a:t>
            </a:r>
            <a:r>
              <a:rPr lang="en-GB" dirty="0">
                <a:solidFill>
                  <a:schemeClr val="accent1"/>
                </a:solidFill>
              </a:rPr>
              <a:t>architectural design</a:t>
            </a:r>
            <a:r>
              <a:rPr lang="en-GB" i="1" dirty="0"/>
              <a:t>.</a:t>
            </a:r>
          </a:p>
          <a:p>
            <a:r>
              <a:rPr lang="en-GB" dirty="0"/>
              <a:t>The </a:t>
            </a:r>
            <a:r>
              <a:rPr lang="en-GB" dirty="0">
                <a:solidFill>
                  <a:srgbClr val="FF0000"/>
                </a:solidFill>
              </a:rPr>
              <a:t>output</a:t>
            </a:r>
            <a:r>
              <a:rPr lang="en-GB" dirty="0"/>
              <a:t> of this design process is a description of the</a:t>
            </a:r>
            <a:r>
              <a:rPr lang="en-GB" i="1" dirty="0"/>
              <a:t> </a:t>
            </a:r>
            <a:r>
              <a:rPr lang="en-GB" dirty="0">
                <a:solidFill>
                  <a:schemeClr val="accent1"/>
                </a:solidFill>
              </a:rPr>
              <a:t>software architecture</a:t>
            </a:r>
            <a:r>
              <a:rPr lang="en-GB" dirty="0" smtClean="0">
                <a:solidFill>
                  <a:schemeClr val="accent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a:t>
            </a:r>
            <a:r>
              <a:rPr lang="en-US" dirty="0"/>
              <a:t>Integrated </a:t>
            </a:r>
            <a:r>
              <a:rPr lang="en-US" dirty="0" smtClean="0"/>
              <a:t>Development Environment  (IDE)</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6148" name="Picture 4" descr="http://csis.pace.edu/~marchese/SE616_New/L6/L6_files/image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83" y="2023118"/>
            <a:ext cx="7548931" cy="35374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a:t>
            </a:r>
            <a:r>
              <a:rPr lang="en-GB" dirty="0">
                <a:solidFill>
                  <a:srgbClr val="FF0000"/>
                </a:solidFill>
              </a:rPr>
              <a:t>shows how data and processing is distributed </a:t>
            </a:r>
            <a:r>
              <a:rPr lang="en-GB" dirty="0"/>
              <a:t>across a range of components</a:t>
            </a:r>
            <a:r>
              <a:rPr lang="en-GB" dirty="0" smtClean="0"/>
              <a:t>.</a:t>
            </a:r>
          </a:p>
          <a:p>
            <a:pPr lvl="1">
              <a:lnSpc>
                <a:spcPct val="90000"/>
              </a:lnSpc>
            </a:pPr>
            <a:r>
              <a:rPr lang="en-GB" dirty="0" smtClean="0"/>
              <a:t>Can be implemented on a </a:t>
            </a:r>
            <a:r>
              <a:rPr lang="en-GB" dirty="0" smtClean="0">
                <a:solidFill>
                  <a:srgbClr val="FF0000"/>
                </a:solidFill>
              </a:rPr>
              <a:t>single computer</a:t>
            </a:r>
            <a:r>
              <a:rPr lang="en-GB" dirty="0" smtClean="0"/>
              <a:t>.</a:t>
            </a:r>
          </a:p>
          <a:p>
            <a:pPr>
              <a:lnSpc>
                <a:spcPct val="90000"/>
              </a:lnSpc>
            </a:pPr>
            <a:r>
              <a:rPr lang="en-GB" dirty="0"/>
              <a:t>Set of </a:t>
            </a:r>
            <a:r>
              <a:rPr lang="en-GB" dirty="0">
                <a:solidFill>
                  <a:srgbClr val="FF0000"/>
                </a:solidFill>
              </a:rPr>
              <a:t>stand-alone servers </a:t>
            </a:r>
            <a:r>
              <a:rPr lang="en-GB" dirty="0"/>
              <a:t>which provide</a:t>
            </a:r>
            <a:r>
              <a:rPr lang="en-GB" dirty="0">
                <a:solidFill>
                  <a:srgbClr val="FF0000"/>
                </a:solidFill>
              </a:rPr>
              <a:t> specific services</a:t>
            </a:r>
            <a:r>
              <a:rPr lang="en-GB" dirty="0"/>
              <a:t> such as printing, data management, etc.</a:t>
            </a:r>
          </a:p>
          <a:p>
            <a:pPr>
              <a:lnSpc>
                <a:spcPct val="90000"/>
              </a:lnSpc>
            </a:pPr>
            <a:r>
              <a:rPr lang="en-GB" dirty="0"/>
              <a:t>Set of </a:t>
            </a:r>
            <a:r>
              <a:rPr lang="en-GB" dirty="0">
                <a:solidFill>
                  <a:srgbClr val="FF0000"/>
                </a:solidFill>
              </a:rPr>
              <a:t>clients</a:t>
            </a:r>
            <a:r>
              <a:rPr lang="en-GB" dirty="0"/>
              <a:t> which call on these services.</a:t>
            </a:r>
          </a:p>
          <a:p>
            <a:pPr>
              <a:lnSpc>
                <a:spcPct val="90000"/>
              </a:lnSpc>
            </a:pPr>
            <a:r>
              <a:rPr lang="en-GB" dirty="0"/>
              <a:t>Network which </a:t>
            </a:r>
            <a:r>
              <a:rPr lang="en-GB" dirty="0">
                <a:solidFill>
                  <a:srgbClr val="FF0000"/>
                </a:solidFill>
              </a:rPr>
              <a:t>allows</a:t>
            </a:r>
            <a:r>
              <a:rPr lang="en-GB" dirty="0"/>
              <a:t> clients to </a:t>
            </a:r>
            <a:r>
              <a:rPr lang="en-GB" dirty="0">
                <a:solidFill>
                  <a:srgbClr val="FF0000"/>
                </a:solidFill>
              </a:rPr>
              <a:t>access </a:t>
            </a:r>
            <a:r>
              <a:rPr lang="en-GB" dirty="0"/>
              <a:t>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060332"/>
              </p:ext>
            </p:extLst>
          </p:nvPr>
        </p:nvGraphicFramePr>
        <p:xfrm>
          <a:off x="930107" y="1600200"/>
          <a:ext cx="7298479" cy="3997960"/>
        </p:xfrm>
        <a:graphic>
          <a:graphicData uri="http://schemas.openxmlformats.org/drawingml/2006/table">
            <a:tbl>
              <a:tblPr firstRow="1" bandRow="1">
                <a:tableStyleId>{5C22544A-7EE6-4342-B048-85BDC9FD1C3A}</a:tableStyleId>
              </a:tblPr>
              <a:tblGrid>
                <a:gridCol w="1491817">
                  <a:extLst>
                    <a:ext uri="{9D8B030D-6E8A-4147-A177-3AD203B41FA5}">
                      <a16:colId xmlns:a16="http://schemas.microsoft.com/office/drawing/2014/main" val="20000"/>
                    </a:ext>
                  </a:extLst>
                </a:gridCol>
                <a:gridCol w="5806662">
                  <a:extLst>
                    <a:ext uri="{9D8B030D-6E8A-4147-A177-3AD203B41FA5}">
                      <a16:colId xmlns:a16="http://schemas.microsoft.com/office/drawing/2014/main" val="20001"/>
                    </a:ext>
                  </a:extLst>
                </a:gridCol>
              </a:tblGrid>
              <a:tr h="370840">
                <a:tc>
                  <a:txBody>
                    <a:bodyPr/>
                    <a:lstStyle/>
                    <a:p>
                      <a:pPr algn="ctr">
                        <a:spcAft>
                          <a:spcPts val="0"/>
                        </a:spcAft>
                        <a:tabLst>
                          <a:tab pos="342900" algn="l"/>
                          <a:tab pos="685800" algn="l"/>
                          <a:tab pos="1028700" algn="l"/>
                        </a:tabLst>
                      </a:pPr>
                      <a:r>
                        <a:rPr lang="en-GB" sz="1800" b="1" dirty="0" smtClean="0">
                          <a:solidFill>
                            <a:schemeClr val="bg1"/>
                          </a:solidFill>
                          <a:latin typeface="Helvetica"/>
                          <a:ea typeface="Times New Roman"/>
                          <a:cs typeface="Helvetica"/>
                        </a:rPr>
                        <a:t>Name</a:t>
                      </a:r>
                      <a:endParaRPr lang="en-GB" sz="1800" b="1" dirty="0">
                        <a:solidFill>
                          <a:schemeClr val="bg1"/>
                        </a:solidFill>
                        <a:latin typeface="Helvetica"/>
                        <a:ea typeface="Times New Roman"/>
                        <a:cs typeface="Helvetica"/>
                      </a:endParaRPr>
                    </a:p>
                  </a:txBody>
                  <a:tcPr marL="68580" marR="68580" marT="0" marB="0"/>
                </a:tc>
                <a:tc>
                  <a:txBody>
                    <a:bodyPr/>
                    <a:lstStyle/>
                    <a:p>
                      <a:pPr algn="ctr">
                        <a:spcAft>
                          <a:spcPts val="0"/>
                        </a:spcAft>
                        <a:tabLst>
                          <a:tab pos="342900" algn="l"/>
                          <a:tab pos="685800" algn="l"/>
                          <a:tab pos="1028700" algn="l"/>
                        </a:tabLst>
                      </a:pPr>
                      <a:r>
                        <a:rPr lang="en-GB" sz="1800" b="1" dirty="0">
                          <a:solidFill>
                            <a:schemeClr val="bg1"/>
                          </a:solidFill>
                          <a:latin typeface="Helvetica"/>
                          <a:ea typeface="Times New Roman"/>
                          <a:cs typeface="Helvetica"/>
                        </a:rPr>
                        <a:t>Client-</a:t>
                      </a:r>
                      <a:r>
                        <a:rPr lang="en-GB" sz="1800" b="1" dirty="0" smtClean="0">
                          <a:solidFill>
                            <a:schemeClr val="bg1"/>
                          </a:solidFill>
                          <a:latin typeface="Helvetica"/>
                          <a:ea typeface="Times New Roman"/>
                          <a:cs typeface="Helvetica"/>
                        </a:rPr>
                        <a:t>server</a:t>
                      </a:r>
                      <a:endParaRPr lang="en-GB" sz="1800" b="1" dirty="0">
                        <a:solidFill>
                          <a:schemeClr val="bg1"/>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In a client–server architecture, the functionality of the system is organized into services, with </a:t>
                      </a:r>
                      <a:r>
                        <a:rPr lang="en-GB" sz="1400" dirty="0">
                          <a:solidFill>
                            <a:srgbClr val="FF0000"/>
                          </a:solidFill>
                          <a:latin typeface="Helvetica"/>
                          <a:ea typeface="Times New Roman"/>
                          <a:cs typeface="Helvetica"/>
                        </a:rPr>
                        <a:t>each service delivered from a separate server.</a:t>
                      </a:r>
                      <a:r>
                        <a:rPr lang="en-GB" sz="1400" dirty="0">
                          <a:solidFill>
                            <a:srgbClr val="000000"/>
                          </a:solidFill>
                          <a:latin typeface="Helvetica"/>
                          <a:ea typeface="Times New Roman"/>
                          <a:cs typeface="Helvetica"/>
                        </a:rPr>
                        <a:t>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a:t>
                      </a:r>
                      <a:r>
                        <a:rPr lang="en-GB" sz="1400" dirty="0">
                          <a:solidFill>
                            <a:srgbClr val="FF0000"/>
                          </a:solidFill>
                          <a:latin typeface="Helvetica"/>
                          <a:ea typeface="Times New Roman"/>
                          <a:cs typeface="Helvetica"/>
                        </a:rPr>
                        <a:t>shared database </a:t>
                      </a:r>
                      <a:r>
                        <a:rPr lang="en-GB" sz="1400" dirty="0">
                          <a:solidFill>
                            <a:srgbClr val="000000"/>
                          </a:solidFill>
                          <a:latin typeface="Helvetica"/>
                          <a:ea typeface="Times New Roman"/>
                          <a:cs typeface="Helvetica"/>
                        </a:rPr>
                        <a:t>has to be accessed from a range of locations. Because </a:t>
                      </a:r>
                      <a:r>
                        <a:rPr lang="en-GB" sz="1400" dirty="0">
                          <a:solidFill>
                            <a:srgbClr val="FF0000"/>
                          </a:solidFill>
                          <a:latin typeface="Helvetica"/>
                          <a:ea typeface="Times New Roman"/>
                          <a:cs typeface="Helvetica"/>
                        </a:rPr>
                        <a:t>servers can be replicated</a:t>
                      </a:r>
                      <a:r>
                        <a:rPr lang="en-GB" sz="1400" dirty="0">
                          <a:solidFill>
                            <a:srgbClr val="000000"/>
                          </a:solidFill>
                          <a:latin typeface="Helvetica"/>
                          <a:ea typeface="Times New Roman"/>
                          <a:cs typeface="Helvetica"/>
                        </a:rPr>
                        <a:t>,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a:t>
                      </a:r>
                      <a:r>
                        <a:rPr lang="en-GB" sz="1400" dirty="0">
                          <a:solidFill>
                            <a:srgbClr val="FF0000"/>
                          </a:solidFill>
                          <a:latin typeface="Helvetica"/>
                          <a:ea typeface="Times New Roman"/>
                          <a:cs typeface="Helvetica"/>
                        </a:rPr>
                        <a:t>servers can be distributed across a network.</a:t>
                      </a:r>
                      <a:r>
                        <a:rPr lang="en-GB" sz="1400" dirty="0">
                          <a:solidFill>
                            <a:srgbClr val="000000"/>
                          </a:solidFill>
                          <a:latin typeface="Helvetica"/>
                          <a:ea typeface="Times New Roman"/>
                          <a:cs typeface="Helvetica"/>
                        </a:rPr>
                        <a:t>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a:t>
                      </a:r>
                      <a:r>
                        <a:rPr lang="en-GB" sz="1400" dirty="0">
                          <a:solidFill>
                            <a:srgbClr val="FF0000"/>
                          </a:solidFill>
                          <a:latin typeface="Helvetica"/>
                          <a:ea typeface="Times New Roman"/>
                          <a:cs typeface="Helvetica"/>
                        </a:rPr>
                        <a:t>denial of service attacks </a:t>
                      </a:r>
                      <a:r>
                        <a:rPr lang="en-GB" sz="1400" dirty="0">
                          <a:solidFill>
                            <a:srgbClr val="000000"/>
                          </a:solidFill>
                          <a:latin typeface="Helvetica"/>
                          <a:ea typeface="Times New Roman"/>
                          <a:cs typeface="Helvetica"/>
                        </a:rPr>
                        <a:t>or </a:t>
                      </a:r>
                      <a:r>
                        <a:rPr lang="en-GB" sz="1400" dirty="0">
                          <a:solidFill>
                            <a:srgbClr val="FF0000"/>
                          </a:solidFill>
                          <a:latin typeface="Helvetica"/>
                          <a:ea typeface="Times New Roman"/>
                          <a:cs typeface="Helvetica"/>
                        </a:rPr>
                        <a:t>server failure</a:t>
                      </a:r>
                      <a:r>
                        <a:rPr lang="en-GB" sz="1400" dirty="0">
                          <a:solidFill>
                            <a:srgbClr val="000000"/>
                          </a:solidFill>
                          <a:latin typeface="Helvetica"/>
                          <a:ea typeface="Times New Roman"/>
                          <a:cs typeface="Helvetica"/>
                        </a:rPr>
                        <a:t>.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7172" name="Picture 4" descr="http://csis.pace.edu/~marchese/SE616_New/L6/L6_files/image0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57" y="1752599"/>
            <a:ext cx="7695685" cy="45299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dirty="0"/>
              <a:t>Functional transformations </a:t>
            </a:r>
            <a:r>
              <a:rPr lang="en-GB" dirty="0">
                <a:solidFill>
                  <a:srgbClr val="FF0000"/>
                </a:solidFill>
              </a:rPr>
              <a:t>process their inputs </a:t>
            </a:r>
            <a:r>
              <a:rPr lang="en-GB" dirty="0"/>
              <a:t>to </a:t>
            </a:r>
            <a:r>
              <a:rPr lang="en-GB" dirty="0">
                <a:solidFill>
                  <a:srgbClr val="FF0000"/>
                </a:solidFill>
              </a:rPr>
              <a:t>produce outputs</a:t>
            </a:r>
            <a:r>
              <a:rPr lang="en-GB" dirty="0"/>
              <a:t>.</a:t>
            </a:r>
          </a:p>
          <a:p>
            <a:pPr>
              <a:lnSpc>
                <a:spcPct val="90000"/>
              </a:lnSpc>
            </a:pPr>
            <a:r>
              <a:rPr lang="en-GB" dirty="0"/>
              <a:t>May be referred to as a pipe and filter model (as in UNIX shell).</a:t>
            </a:r>
          </a:p>
          <a:p>
            <a:pPr>
              <a:lnSpc>
                <a:spcPct val="90000"/>
              </a:lnSpc>
            </a:pPr>
            <a:r>
              <a:rPr lang="en-GB" dirty="0"/>
              <a:t>Variants of this approach are </a:t>
            </a:r>
            <a:r>
              <a:rPr lang="en-GB" dirty="0">
                <a:solidFill>
                  <a:srgbClr val="FF0000"/>
                </a:solidFill>
              </a:rPr>
              <a:t>very common</a:t>
            </a:r>
            <a:r>
              <a:rPr lang="en-GB" dirty="0"/>
              <a:t>. When transformations are sequential, this is a </a:t>
            </a:r>
            <a:r>
              <a:rPr lang="en-GB" dirty="0">
                <a:solidFill>
                  <a:srgbClr val="FF0000"/>
                </a:solidFill>
              </a:rPr>
              <a:t>batch sequential </a:t>
            </a:r>
            <a:r>
              <a:rPr lang="en-GB" dirty="0"/>
              <a:t>model which is </a:t>
            </a:r>
            <a:r>
              <a:rPr lang="en-GB" dirty="0">
                <a:solidFill>
                  <a:srgbClr val="FF0000"/>
                </a:solidFill>
              </a:rPr>
              <a:t>extensively used in data processing </a:t>
            </a:r>
            <a:r>
              <a:rPr lang="en-GB" dirty="0"/>
              <a:t>systems.</a:t>
            </a:r>
          </a:p>
          <a:p>
            <a:pPr>
              <a:lnSpc>
                <a:spcPct val="90000"/>
              </a:lnSpc>
            </a:pPr>
            <a:r>
              <a:rPr lang="en-GB" dirty="0">
                <a:solidFill>
                  <a:srgbClr val="FF0000"/>
                </a:solidFill>
              </a:rPr>
              <a:t>Not really suitable for interactive </a:t>
            </a:r>
            <a:r>
              <a:rPr lang="en-GB" dirty="0"/>
              <a:t>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54863"/>
              </p:ext>
            </p:extLst>
          </p:nvPr>
        </p:nvGraphicFramePr>
        <p:xfrm>
          <a:off x="822013" y="1600200"/>
          <a:ext cx="7494083" cy="4368114"/>
        </p:xfrm>
        <a:graphic>
          <a:graphicData uri="http://schemas.openxmlformats.org/drawingml/2006/table">
            <a:tbl>
              <a:tblPr firstRow="1" bandRow="1">
                <a:tableStyleId>{5C22544A-7EE6-4342-B048-85BDC9FD1C3A}</a:tableStyleId>
              </a:tblPr>
              <a:tblGrid>
                <a:gridCol w="1540005">
                  <a:extLst>
                    <a:ext uri="{9D8B030D-6E8A-4147-A177-3AD203B41FA5}">
                      <a16:colId xmlns:a16="http://schemas.microsoft.com/office/drawing/2014/main" val="20000"/>
                    </a:ext>
                  </a:extLst>
                </a:gridCol>
                <a:gridCol w="5954078">
                  <a:extLst>
                    <a:ext uri="{9D8B030D-6E8A-4147-A177-3AD203B41FA5}">
                      <a16:colId xmlns:a16="http://schemas.microsoft.com/office/drawing/2014/main" val="20001"/>
                    </a:ext>
                  </a:extLst>
                </a:gridCol>
              </a:tblGrid>
              <a:tr h="384647">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8852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processing of the data in a system is organized so that each </a:t>
                      </a:r>
                      <a:r>
                        <a:rPr lang="en-GB" sz="1400" dirty="0">
                          <a:solidFill>
                            <a:srgbClr val="FF0000"/>
                          </a:solidFill>
                          <a:latin typeface="Helvetica"/>
                          <a:ea typeface="Times New Roman"/>
                          <a:cs typeface="Helvetica"/>
                        </a:rPr>
                        <a:t>processing component (filter)</a:t>
                      </a:r>
                      <a:r>
                        <a:rPr lang="en-GB" sz="1400" dirty="0">
                          <a:solidFill>
                            <a:srgbClr val="000000"/>
                          </a:solidFill>
                          <a:latin typeface="Helvetica"/>
                          <a:ea typeface="Times New Roman"/>
                          <a:cs typeface="Helvetica"/>
                        </a:rPr>
                        <a:t>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4426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66391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Commonly used in </a:t>
                      </a:r>
                      <a:r>
                        <a:rPr lang="en-GB" sz="1400" dirty="0">
                          <a:solidFill>
                            <a:srgbClr val="FF0000"/>
                          </a:solidFill>
                          <a:latin typeface="Helvetica"/>
                          <a:ea typeface="Times New Roman"/>
                          <a:cs typeface="Helvetica"/>
                        </a:rPr>
                        <a:t>data processing applications </a:t>
                      </a:r>
                      <a:r>
                        <a:rPr lang="en-GB" sz="1400" dirty="0">
                          <a:solidFill>
                            <a:srgbClr val="000000"/>
                          </a:solidFill>
                          <a:latin typeface="Helvetica"/>
                          <a:ea typeface="Times New Roman"/>
                          <a:cs typeface="Helvetica"/>
                        </a:rPr>
                        <a:t>(both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88521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FF0000"/>
                          </a:solidFill>
                          <a:latin typeface="Helvetica"/>
                          <a:ea typeface="Times New Roman"/>
                          <a:cs typeface="Helvetica"/>
                        </a:rPr>
                        <a:t>Easy to understand </a:t>
                      </a:r>
                      <a:r>
                        <a:rPr lang="en-GB" sz="1400" dirty="0">
                          <a:solidFill>
                            <a:srgbClr val="000000"/>
                          </a:solidFill>
                          <a:latin typeface="Helvetica"/>
                          <a:ea typeface="Times New Roman"/>
                          <a:cs typeface="Helvetica"/>
                        </a:rPr>
                        <a:t>and supports transformation </a:t>
                      </a:r>
                      <a:r>
                        <a:rPr lang="en-GB" sz="1400" dirty="0">
                          <a:solidFill>
                            <a:srgbClr val="FF0000"/>
                          </a:solidFill>
                          <a:latin typeface="Helvetica"/>
                          <a:ea typeface="Times New Roman"/>
                          <a:cs typeface="Helvetica"/>
                        </a:rPr>
                        <a:t>reuse.</a:t>
                      </a:r>
                      <a:r>
                        <a:rPr lang="en-GB" sz="1400" dirty="0">
                          <a:solidFill>
                            <a:srgbClr val="000000"/>
                          </a:solidFill>
                          <a:latin typeface="Helvetica"/>
                          <a:ea typeface="Times New Roman"/>
                          <a:cs typeface="Helvetica"/>
                        </a:rPr>
                        <a:t> Workflow style matches the </a:t>
                      </a:r>
                      <a:r>
                        <a:rPr lang="en-GB" sz="1400" dirty="0">
                          <a:solidFill>
                            <a:srgbClr val="FF0000"/>
                          </a:solidFill>
                          <a:latin typeface="Helvetica"/>
                          <a:ea typeface="Times New Roman"/>
                          <a:cs typeface="Helvetica"/>
                        </a:rPr>
                        <a:t>structure of many business processes</a:t>
                      </a:r>
                      <a:r>
                        <a:rPr lang="en-GB" sz="1400" dirty="0">
                          <a:solidFill>
                            <a:srgbClr val="000000"/>
                          </a:solidFill>
                          <a:latin typeface="Helvetica"/>
                          <a:ea typeface="Times New Roman"/>
                          <a:cs typeface="Helvetica"/>
                        </a:rPr>
                        <a:t>. Evolution </a:t>
                      </a:r>
                      <a:r>
                        <a:rPr lang="en-GB" sz="1400" dirty="0">
                          <a:solidFill>
                            <a:srgbClr val="FF0000"/>
                          </a:solidFill>
                          <a:latin typeface="Helvetica"/>
                          <a:ea typeface="Times New Roman"/>
                          <a:cs typeface="Helvetica"/>
                        </a:rPr>
                        <a:t>by adding transformations is straightforward</a:t>
                      </a:r>
                      <a:r>
                        <a:rPr lang="en-GB" sz="1400" dirty="0">
                          <a:solidFill>
                            <a:srgbClr val="000000"/>
                          </a:solidFill>
                          <a:latin typeface="Helvetica"/>
                          <a:ea typeface="Times New Roman"/>
                          <a:cs typeface="Helvetica"/>
                        </a:rPr>
                        <a:t>. Can be implemented as either a sequential or concurrent system.</a:t>
                      </a:r>
                    </a:p>
                  </a:txBody>
                  <a:tcPr marL="68580" marR="68580" marT="0" marB="0"/>
                </a:tc>
                <a:extLst>
                  <a:ext uri="{0D108BD9-81ED-4DB2-BD59-A6C34878D82A}">
                    <a16:rowId xmlns:a16="http://schemas.microsoft.com/office/drawing/2014/main" val="10004"/>
                  </a:ext>
                </a:extLst>
              </a:tr>
              <a:tr h="1106519">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smtClean="0">
                          <a:solidFill>
                            <a:srgbClr val="000000"/>
                          </a:solidFill>
                          <a:latin typeface="Helvetica"/>
                          <a:ea typeface="Times New Roman"/>
                          <a:cs typeface="Helvetica"/>
                        </a:rPr>
                        <a:t>un-parse </a:t>
                      </a:r>
                      <a:r>
                        <a:rPr lang="en-GB" sz="1400" dirty="0">
                          <a:solidFill>
                            <a:srgbClr val="000000"/>
                          </a:solidFill>
                          <a:latin typeface="Helvetica"/>
                          <a:ea typeface="Times New Roman"/>
                          <a:cs typeface="Helvetica"/>
                        </a:rPr>
                        <a:t>its output to the agreed form. This </a:t>
                      </a:r>
                      <a:r>
                        <a:rPr lang="en-GB" sz="1400" dirty="0">
                          <a:solidFill>
                            <a:srgbClr val="FF0000"/>
                          </a:solidFill>
                          <a:latin typeface="Helvetica"/>
                          <a:ea typeface="Times New Roman"/>
                          <a:cs typeface="Helvetica"/>
                        </a:rPr>
                        <a:t>increases system overhead</a:t>
                      </a:r>
                      <a:r>
                        <a:rPr lang="en-GB" sz="1400" dirty="0">
                          <a:solidFill>
                            <a:srgbClr val="000000"/>
                          </a:solidFill>
                          <a:latin typeface="Helvetica"/>
                          <a:ea typeface="Times New Roman"/>
                          <a:cs typeface="Helvetica"/>
                        </a:rPr>
                        <a:t> and may mean that it is impossible to reuse functional transformations that use</a:t>
                      </a:r>
                      <a:r>
                        <a:rPr lang="en-GB" sz="1400" dirty="0">
                          <a:solidFill>
                            <a:srgbClr val="FF0000"/>
                          </a:solidFill>
                          <a:latin typeface="Helvetica"/>
                          <a:ea typeface="Times New Roman"/>
                          <a:cs typeface="Helvetica"/>
                        </a:rPr>
                        <a:t>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15362" name="Picture 2" descr="http://csis.pace.edu/~marchese/SE616_New/L6/L6_files/image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3" y="2233612"/>
            <a:ext cx="8641073" cy="3166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a:t>
            </a:r>
            <a:r>
              <a:rPr lang="en-US" dirty="0">
                <a:solidFill>
                  <a:srgbClr val="FF0000"/>
                </a:solidFill>
              </a:rPr>
              <a:t>meet an </a:t>
            </a:r>
            <a:r>
              <a:rPr lang="en-US" dirty="0" smtClean="0">
                <a:solidFill>
                  <a:srgbClr val="FF0000"/>
                </a:solidFill>
              </a:rPr>
              <a:t>organizational </a:t>
            </a:r>
            <a:r>
              <a:rPr lang="en-US" dirty="0">
                <a:solidFill>
                  <a:srgbClr val="FF0000"/>
                </a:solidFill>
              </a:rPr>
              <a:t>need.</a:t>
            </a:r>
          </a:p>
          <a:p>
            <a:r>
              <a:rPr lang="en-US" dirty="0"/>
              <a:t>As </a:t>
            </a:r>
            <a:r>
              <a:rPr lang="en-US" dirty="0">
                <a:solidFill>
                  <a:srgbClr val="FF0000"/>
                </a:solidFill>
              </a:rPr>
              <a:t>businesses </a:t>
            </a:r>
            <a:r>
              <a:rPr lang="en-US" dirty="0"/>
              <a:t>have much </a:t>
            </a:r>
            <a:r>
              <a:rPr lang="en-US" dirty="0">
                <a:solidFill>
                  <a:srgbClr val="FF0000"/>
                </a:solidFill>
              </a:rPr>
              <a:t>in common</a:t>
            </a:r>
            <a:r>
              <a:rPr lang="en-US" dirty="0"/>
              <a:t>, their application systems also tend to </a:t>
            </a:r>
            <a:r>
              <a:rPr lang="en-US" dirty="0">
                <a:solidFill>
                  <a:srgbClr val="FF0000"/>
                </a:solidFill>
              </a:rPr>
              <a:t>have a common architecture </a:t>
            </a:r>
            <a:r>
              <a:rPr lang="en-US" dirty="0"/>
              <a:t>that reflects the application requirements.</a:t>
            </a:r>
          </a:p>
          <a:p>
            <a:r>
              <a:rPr lang="en-US" dirty="0"/>
              <a:t>A generic</a:t>
            </a:r>
            <a:r>
              <a:rPr lang="en-US" dirty="0" smtClean="0"/>
              <a:t> application architecture is an architecture for a type of software system that </a:t>
            </a:r>
            <a:r>
              <a:rPr lang="en-US" dirty="0" smtClean="0">
                <a:solidFill>
                  <a:srgbClr val="FF0000"/>
                </a:solidFill>
              </a:rPr>
              <a:t>may be configured</a:t>
            </a:r>
            <a:r>
              <a:rPr lang="en-US" dirty="0" smtClean="0"/>
              <a:t> </a:t>
            </a:r>
            <a:r>
              <a:rPr lang="en-US" dirty="0"/>
              <a:t>and </a:t>
            </a:r>
            <a:r>
              <a:rPr lang="en-US" dirty="0">
                <a:solidFill>
                  <a:srgbClr val="FF0000"/>
                </a:solidFill>
              </a:rPr>
              <a:t>adapted to create a system </a:t>
            </a:r>
            <a:r>
              <a:rPr lang="en-US" dirty="0"/>
              <a:t>that </a:t>
            </a:r>
            <a:r>
              <a:rPr lang="en-US" dirty="0">
                <a:solidFill>
                  <a:srgbClr val="FF0000"/>
                </a:solidFill>
              </a:rPr>
              <a:t>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dirty="0"/>
              <a:t>As a </a:t>
            </a:r>
            <a:r>
              <a:rPr lang="en-US" dirty="0">
                <a:solidFill>
                  <a:srgbClr val="FF0000"/>
                </a:solidFill>
              </a:rPr>
              <a:t>starting point </a:t>
            </a:r>
            <a:r>
              <a:rPr lang="en-US" dirty="0"/>
              <a:t>for architectural design.</a:t>
            </a:r>
          </a:p>
          <a:p>
            <a:pPr>
              <a:lnSpc>
                <a:spcPct val="90000"/>
              </a:lnSpc>
            </a:pPr>
            <a:r>
              <a:rPr lang="en-US" dirty="0"/>
              <a:t>As a </a:t>
            </a:r>
            <a:r>
              <a:rPr lang="en-US" dirty="0">
                <a:solidFill>
                  <a:srgbClr val="FF0000"/>
                </a:solidFill>
              </a:rPr>
              <a:t>design checklist</a:t>
            </a:r>
            <a:r>
              <a:rPr lang="en-US" dirty="0"/>
              <a:t>.</a:t>
            </a:r>
          </a:p>
          <a:p>
            <a:pPr>
              <a:lnSpc>
                <a:spcPct val="90000"/>
              </a:lnSpc>
            </a:pPr>
            <a:r>
              <a:rPr lang="en-US" dirty="0"/>
              <a:t>As a way of </a:t>
            </a:r>
            <a:r>
              <a:rPr lang="en-US" dirty="0" smtClean="0">
                <a:solidFill>
                  <a:srgbClr val="FF0000"/>
                </a:solidFill>
              </a:rPr>
              <a:t>organizing </a:t>
            </a:r>
            <a:r>
              <a:rPr lang="en-US" dirty="0">
                <a:solidFill>
                  <a:srgbClr val="FF0000"/>
                </a:solidFill>
              </a:rPr>
              <a:t>the work </a:t>
            </a:r>
            <a:r>
              <a:rPr lang="en-US" dirty="0"/>
              <a:t>of the development team.</a:t>
            </a:r>
          </a:p>
          <a:p>
            <a:pPr>
              <a:lnSpc>
                <a:spcPct val="90000"/>
              </a:lnSpc>
            </a:pPr>
            <a:r>
              <a:rPr lang="en-US" dirty="0"/>
              <a:t>As a means of </a:t>
            </a:r>
            <a:r>
              <a:rPr lang="en-US" dirty="0">
                <a:solidFill>
                  <a:srgbClr val="FF0000"/>
                </a:solidFill>
              </a:rPr>
              <a:t>assessing components for reuse</a:t>
            </a:r>
            <a:r>
              <a:rPr lang="en-US" dirty="0"/>
              <a:t>.</a:t>
            </a:r>
          </a:p>
          <a:p>
            <a:pPr>
              <a:lnSpc>
                <a:spcPct val="90000"/>
              </a:lnSpc>
            </a:pPr>
            <a:r>
              <a:rPr lang="en-US" dirty="0"/>
              <a:t>As a </a:t>
            </a:r>
            <a:r>
              <a:rPr lang="en-US" dirty="0">
                <a:solidFill>
                  <a:srgbClr val="FF0000"/>
                </a:solidFill>
              </a:rPr>
              <a:t>vocabulary for talking </a:t>
            </a:r>
            <a:r>
              <a:rPr lang="en-US" dirty="0"/>
              <a:t>about application types.</a:t>
            </a:r>
          </a:p>
          <a:p>
            <a:pPr>
              <a:lnSpc>
                <a:spcPct val="90000"/>
              </a:lnSpc>
              <a:buFont typeface="Zapf Dingbats" charset="2"/>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type="body" idx="1"/>
          </p:nvPr>
        </p:nvSpPr>
        <p:spPr/>
        <p:txBody>
          <a:bodyPr/>
          <a:lstStyle/>
          <a:p>
            <a:r>
              <a:rPr lang="en-US" dirty="0" smtClean="0"/>
              <a:t>Data processing applications</a:t>
            </a:r>
          </a:p>
          <a:p>
            <a:pPr lvl="1"/>
            <a:r>
              <a:rPr lang="en-US" dirty="0" smtClean="0"/>
              <a:t>Data driven applications that process data in batches </a:t>
            </a:r>
            <a:r>
              <a:rPr lang="en-US" dirty="0" smtClean="0">
                <a:solidFill>
                  <a:srgbClr val="FF0000"/>
                </a:solidFill>
              </a:rPr>
              <a:t>without explicit user intervention</a:t>
            </a:r>
            <a:r>
              <a:rPr lang="en-US" dirty="0" smtClean="0"/>
              <a:t> during the processing.</a:t>
            </a:r>
          </a:p>
          <a:p>
            <a:r>
              <a:rPr lang="en-US" dirty="0" smtClean="0"/>
              <a:t>Transaction processing applications</a:t>
            </a:r>
          </a:p>
          <a:p>
            <a:pPr lvl="1"/>
            <a:r>
              <a:rPr lang="en-US" dirty="0" smtClean="0"/>
              <a:t>Data-</a:t>
            </a:r>
            <a:r>
              <a:rPr lang="en-US" dirty="0" err="1" smtClean="0"/>
              <a:t>centred</a:t>
            </a:r>
            <a:r>
              <a:rPr lang="en-US" dirty="0" smtClean="0"/>
              <a:t> applications that </a:t>
            </a:r>
            <a:r>
              <a:rPr lang="en-US" dirty="0" smtClean="0">
                <a:solidFill>
                  <a:srgbClr val="FF0000"/>
                </a:solidFill>
              </a:rPr>
              <a:t>process user requests </a:t>
            </a:r>
            <a:r>
              <a:rPr lang="en-US" dirty="0" smtClean="0"/>
              <a:t>and </a:t>
            </a:r>
            <a:r>
              <a:rPr lang="en-US" dirty="0" smtClean="0">
                <a:solidFill>
                  <a:srgbClr val="FF0000"/>
                </a:solidFill>
              </a:rPr>
              <a:t>update information in a system database.</a:t>
            </a:r>
          </a:p>
          <a:p>
            <a:r>
              <a:rPr lang="en-US" dirty="0" smtClean="0"/>
              <a:t>Event processing systems</a:t>
            </a:r>
          </a:p>
          <a:p>
            <a:pPr lvl="1"/>
            <a:r>
              <a:rPr lang="en-US" dirty="0" smtClean="0"/>
              <a:t>Applications where system actions </a:t>
            </a:r>
            <a:r>
              <a:rPr lang="en-US" dirty="0" smtClean="0">
                <a:solidFill>
                  <a:srgbClr val="FF0000"/>
                </a:solidFill>
              </a:rPr>
              <a:t>depend on interpreting events</a:t>
            </a:r>
            <a:r>
              <a:rPr lang="en-US" dirty="0" smtClean="0"/>
              <a:t> from the system’s environment.</a:t>
            </a:r>
          </a:p>
          <a:p>
            <a:r>
              <a:rPr lang="en-US" dirty="0" smtClean="0"/>
              <a:t>Language processing systems</a:t>
            </a:r>
          </a:p>
          <a:p>
            <a:pPr lvl="1"/>
            <a:r>
              <a:rPr lang="en-US" dirty="0" smtClean="0"/>
              <a:t>Applications where the users’ intentions are specified in a </a:t>
            </a:r>
            <a:r>
              <a:rPr lang="en-US" dirty="0" smtClean="0">
                <a:solidFill>
                  <a:srgbClr val="FF0000"/>
                </a:solidFill>
              </a:rPr>
              <a:t>formal language </a:t>
            </a:r>
            <a:r>
              <a:rPr lang="en-US" dirty="0" smtClean="0"/>
              <a:t>that </a:t>
            </a:r>
            <a:r>
              <a:rPr lang="en-US" dirty="0" smtClean="0">
                <a:solidFill>
                  <a:srgbClr val="FF0000"/>
                </a:solidFill>
              </a:rPr>
              <a:t>is processed </a:t>
            </a:r>
            <a:r>
              <a:rPr lang="en-US" dirty="0" smtClean="0"/>
              <a:t>and </a:t>
            </a:r>
            <a:r>
              <a:rPr lang="en-US" dirty="0" smtClean="0">
                <a:solidFill>
                  <a:srgbClr val="FF0000"/>
                </a:solidFill>
              </a:rPr>
              <a:t>interpreted </a:t>
            </a:r>
            <a:r>
              <a:rPr lang="en-US" dirty="0" smtClean="0"/>
              <a:t>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dirty="0"/>
              <a:t>An </a:t>
            </a:r>
            <a:r>
              <a:rPr lang="en-GB" dirty="0">
                <a:solidFill>
                  <a:srgbClr val="FF0000"/>
                </a:solidFill>
              </a:rPr>
              <a:t>early stage </a:t>
            </a:r>
            <a:r>
              <a:rPr lang="en-GB" dirty="0"/>
              <a:t>of the system design process.</a:t>
            </a:r>
          </a:p>
          <a:p>
            <a:r>
              <a:rPr lang="en-GB" dirty="0"/>
              <a:t>Represents the</a:t>
            </a:r>
            <a:r>
              <a:rPr lang="en-GB" dirty="0">
                <a:solidFill>
                  <a:srgbClr val="FF0000"/>
                </a:solidFill>
              </a:rPr>
              <a:t> link </a:t>
            </a:r>
            <a:r>
              <a:rPr lang="en-GB" dirty="0"/>
              <a:t>between specification and design processes.</a:t>
            </a:r>
          </a:p>
          <a:p>
            <a:r>
              <a:rPr lang="en-GB" dirty="0"/>
              <a:t>Often carried out in </a:t>
            </a:r>
            <a:r>
              <a:rPr lang="en-GB" dirty="0">
                <a:solidFill>
                  <a:srgbClr val="FF0000"/>
                </a:solidFill>
              </a:rPr>
              <a:t>parallel </a:t>
            </a:r>
            <a:r>
              <a:rPr lang="en-GB" dirty="0"/>
              <a:t>with some specification activities.</a:t>
            </a:r>
          </a:p>
          <a:p>
            <a:r>
              <a:rPr lang="en-GB" dirty="0"/>
              <a:t>It involves </a:t>
            </a:r>
            <a:r>
              <a:rPr lang="en-GB" dirty="0">
                <a:solidFill>
                  <a:srgbClr val="FF0000"/>
                </a:solidFill>
              </a:rPr>
              <a:t>identifying </a:t>
            </a:r>
            <a:r>
              <a:rPr lang="en-GB" dirty="0"/>
              <a:t>major </a:t>
            </a:r>
            <a:r>
              <a:rPr lang="en-GB" dirty="0">
                <a:solidFill>
                  <a:srgbClr val="FF0000"/>
                </a:solidFill>
              </a:rPr>
              <a:t>system components </a:t>
            </a:r>
            <a:r>
              <a:rPr lang="en-GB" dirty="0"/>
              <a:t>and their </a:t>
            </a:r>
            <a:r>
              <a:rPr lang="en-GB" dirty="0">
                <a:solidFill>
                  <a:srgbClr val="FF0000"/>
                </a:solidFill>
              </a:rPr>
              <a:t>communications</a:t>
            </a:r>
            <a:r>
              <a:rPr lang="en-GB" dirty="0"/>
              <a:t>.</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dirty="0"/>
              <a:t>Process user requests for information from a database or requests to update the database.</a:t>
            </a:r>
          </a:p>
          <a:p>
            <a:pPr>
              <a:lnSpc>
                <a:spcPct val="90000"/>
              </a:lnSpc>
            </a:pPr>
            <a:r>
              <a:rPr lang="en-US" dirty="0"/>
              <a:t>From a user perspective a transaction is:</a:t>
            </a:r>
          </a:p>
          <a:p>
            <a:pPr lvl="1">
              <a:lnSpc>
                <a:spcPct val="90000"/>
              </a:lnSpc>
            </a:pPr>
            <a:r>
              <a:rPr lang="en-US" dirty="0"/>
              <a:t>Any coherent sequence of operations that satisfies a goal;</a:t>
            </a:r>
          </a:p>
          <a:p>
            <a:pPr lvl="1">
              <a:lnSpc>
                <a:spcPct val="90000"/>
              </a:lnSpc>
            </a:pPr>
            <a:r>
              <a:rPr lang="en-US" dirty="0"/>
              <a:t>For example - find the times of flights from London to Paris.</a:t>
            </a:r>
          </a:p>
          <a:p>
            <a:pPr>
              <a:lnSpc>
                <a:spcPct val="90000"/>
              </a:lnSpc>
            </a:pPr>
            <a:r>
              <a:rPr lang="en-US" dirty="0"/>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13314" name="Picture 2" descr="http://csis.pace.edu/~marchese/SE616_New/L6/L6_files/image0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 y="2688324"/>
            <a:ext cx="8143875" cy="1971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14338" name="Picture 2" descr="http://csis.pace.edu/~marchese/SE616_New/L6/L6_files/image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95" y="1756849"/>
            <a:ext cx="7681924" cy="37666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smtClean="0"/>
              <a:t>organized </a:t>
            </a:r>
            <a:r>
              <a:rPr lang="en-US" dirty="0"/>
              <a:t>as a </a:t>
            </a:r>
            <a:r>
              <a:rPr lang="en-US" dirty="0">
                <a:solidFill>
                  <a:srgbClr val="FF0000"/>
                </a:solidFill>
              </a:rPr>
              <a:t>layered architecture</a:t>
            </a:r>
            <a:r>
              <a:rPr lang="en-US" dirty="0" smtClean="0">
                <a:solidFill>
                  <a:srgbClr val="FF0000"/>
                </a:solidFill>
              </a:rPr>
              <a:t>.</a:t>
            </a:r>
          </a:p>
          <a:p>
            <a:r>
              <a:rPr lang="en-US" dirty="0" smtClean="0"/>
              <a:t>These are transaction-based systems as interaction with these systems generally </a:t>
            </a:r>
            <a:r>
              <a:rPr lang="en-US" dirty="0" smtClean="0">
                <a:solidFill>
                  <a:srgbClr val="FF0000"/>
                </a:solidFill>
              </a:rPr>
              <a:t>involves database transactions</a:t>
            </a:r>
            <a:r>
              <a:rPr lang="en-US" dirty="0" smtClean="0"/>
              <a:t>.</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12290" name="Picture 2" descr="http://csis.pace.edu/~marchese/SE616_New/L6/L6_files/image0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7" y="1577975"/>
            <a:ext cx="6143625"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11266" name="Picture 2" descr="http://csis.pace.edu/~marchese/SE616_New/L6/L6_files/image0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709" y="1417638"/>
            <a:ext cx="6331723" cy="4522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a:t>
            </a:r>
            <a:r>
              <a:rPr lang="en-US" dirty="0" smtClean="0">
                <a:solidFill>
                  <a:srgbClr val="FF0000"/>
                </a:solidFill>
              </a:rPr>
              <a:t>web-based systems </a:t>
            </a:r>
            <a:r>
              <a:rPr lang="en-US" dirty="0" smtClean="0"/>
              <a:t>where the user interfaces are implemented using a web browser. </a:t>
            </a:r>
          </a:p>
          <a:p>
            <a:r>
              <a:rPr lang="en-US" dirty="0" smtClean="0"/>
              <a:t>For example</a:t>
            </a:r>
            <a:r>
              <a:rPr lang="en-US" dirty="0" smtClean="0">
                <a:solidFill>
                  <a:srgbClr val="FF0000"/>
                </a:solidFill>
              </a:rPr>
              <a:t>, </a:t>
            </a:r>
            <a:r>
              <a:rPr lang="en-US" dirty="0" err="1" smtClean="0">
                <a:solidFill>
                  <a:srgbClr val="FF0000"/>
                </a:solidFill>
              </a:rPr>
              <a:t>e</a:t>
            </a:r>
            <a:r>
              <a:rPr lang="en-US" dirty="0" smtClean="0">
                <a:solidFill>
                  <a:srgbClr val="FF0000"/>
                </a:solidFill>
              </a:rPr>
              <a:t>-commerce systems </a:t>
            </a:r>
            <a:r>
              <a:rPr lang="en-US" dirty="0" smtClean="0"/>
              <a:t>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t>
            </a:r>
            <a:r>
              <a:rPr lang="en-US" dirty="0" smtClean="0">
                <a:solidFill>
                  <a:srgbClr val="FF0000"/>
                </a:solidFill>
              </a:rPr>
              <a:t>application-specific layer includes additional functionality </a:t>
            </a:r>
            <a:r>
              <a:rPr lang="en-US" dirty="0" smtClean="0"/>
              <a:t>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18)</a:t>
            </a:r>
            <a:endParaRPr lang="en-GB" dirty="0" smtClean="0"/>
          </a:p>
          <a:p>
            <a:pPr lvl="1"/>
            <a:r>
              <a:rPr lang="en-US" dirty="0" smtClean="0"/>
              <a:t>The </a:t>
            </a:r>
            <a:r>
              <a:rPr lang="en-US" dirty="0" smtClean="0">
                <a:solidFill>
                  <a:srgbClr val="FF0000"/>
                </a:solidFill>
              </a:rPr>
              <a:t>web server </a:t>
            </a:r>
            <a:r>
              <a:rPr lang="en-US" dirty="0" smtClean="0"/>
              <a:t>is responsible for all user communications, with the user interface implemented using a web browser;</a:t>
            </a:r>
            <a:endParaRPr lang="en-GB" dirty="0" smtClean="0"/>
          </a:p>
          <a:p>
            <a:pPr lvl="1"/>
            <a:r>
              <a:rPr lang="en-US" dirty="0" smtClean="0"/>
              <a:t>The </a:t>
            </a:r>
            <a:r>
              <a:rPr lang="en-US" dirty="0" smtClean="0">
                <a:solidFill>
                  <a:srgbClr val="FF0000"/>
                </a:solidFill>
              </a:rPr>
              <a:t>application server </a:t>
            </a:r>
            <a:r>
              <a:rPr lang="en-US" dirty="0" smtClean="0"/>
              <a:t>is responsible for implementing application-specific logic as well as information storage and retrieval requests; </a:t>
            </a:r>
            <a:endParaRPr lang="en-GB" dirty="0" smtClean="0"/>
          </a:p>
          <a:p>
            <a:pPr lvl="1"/>
            <a:r>
              <a:rPr lang="en-US" dirty="0" smtClean="0"/>
              <a:t>The </a:t>
            </a:r>
            <a:r>
              <a:rPr lang="en-US" dirty="0" smtClean="0">
                <a:solidFill>
                  <a:srgbClr val="FF0000"/>
                </a:solidFill>
              </a:rPr>
              <a:t>database server </a:t>
            </a:r>
            <a:r>
              <a:rPr lang="en-US" dirty="0" smtClean="0"/>
              <a:t>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pic>
        <p:nvPicPr>
          <p:cNvPr id="16386" name="Picture 2" descr="http://csis.pace.edu/~marchese/SE616_New/L6/L6_files/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867" y="1777340"/>
            <a:ext cx="5812205" cy="45685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10242" name="Picture 2" descr="http://csis.pace.edu/~marchese/SE616_New/L6/L6_files/image0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1710531"/>
            <a:ext cx="6591300" cy="4352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a:t>
            </a:r>
            <a:r>
              <a:rPr lang="en-US" dirty="0" smtClean="0">
                <a:solidFill>
                  <a:srgbClr val="FF0000"/>
                </a:solidFill>
              </a:rPr>
              <a:t>lexical analyzer</a:t>
            </a:r>
            <a:r>
              <a:rPr lang="en-US" dirty="0" smtClean="0"/>
              <a:t>, which takes input language tokens and converts them to an internal form.</a:t>
            </a:r>
            <a:endParaRPr lang="en-GB" dirty="0" smtClean="0"/>
          </a:p>
          <a:p>
            <a:r>
              <a:rPr lang="en-US" dirty="0" smtClean="0"/>
              <a:t>A </a:t>
            </a:r>
            <a:r>
              <a:rPr lang="en-US" dirty="0" smtClean="0">
                <a:solidFill>
                  <a:srgbClr val="FF0000"/>
                </a:solidFill>
              </a:rPr>
              <a:t>symbol table</a:t>
            </a:r>
            <a:r>
              <a:rPr lang="en-US" dirty="0" smtClean="0"/>
              <a:t>, which holds information about the names of entities (variables, class names, object names, etc.) used in the text that is being translated.</a:t>
            </a:r>
            <a:endParaRPr lang="en-GB" dirty="0" smtClean="0"/>
          </a:p>
          <a:p>
            <a:r>
              <a:rPr lang="en-US" dirty="0" smtClean="0"/>
              <a:t>A </a:t>
            </a:r>
            <a:r>
              <a:rPr lang="en-US" dirty="0" smtClean="0">
                <a:solidFill>
                  <a:srgbClr val="FF0000"/>
                </a:solidFill>
              </a:rPr>
              <a:t>syntax analyzer</a:t>
            </a:r>
            <a:r>
              <a:rPr lang="en-US" dirty="0" smtClean="0"/>
              <a:t>, which checks the syntax of the language being translated. </a:t>
            </a:r>
            <a:endParaRPr lang="en-GB" dirty="0" smtClean="0"/>
          </a:p>
          <a:p>
            <a:r>
              <a:rPr lang="en-US" dirty="0" smtClean="0"/>
              <a:t>A </a:t>
            </a:r>
            <a:r>
              <a:rPr lang="en-US" dirty="0" smtClean="0">
                <a:solidFill>
                  <a:srgbClr val="FF0000"/>
                </a:solidFill>
              </a:rPr>
              <a:t>syntax tree</a:t>
            </a:r>
            <a:r>
              <a:rPr lang="en-US" dirty="0" smtClean="0"/>
              <a:t>,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semantic analyzer </a:t>
            </a:r>
            <a:r>
              <a:rPr lang="en-US" dirty="0" smtClean="0"/>
              <a:t>that uses information from the syntax tree and the symbol table to check the semantic correctness of the input language text.</a:t>
            </a:r>
            <a:r>
              <a:rPr lang="en-GB" dirty="0" smtClean="0"/>
              <a:t> </a:t>
            </a:r>
            <a:endParaRPr lang="en-US" dirty="0" smtClean="0"/>
          </a:p>
          <a:p>
            <a:r>
              <a:rPr lang="en-US" dirty="0" smtClean="0"/>
              <a:t>A </a:t>
            </a:r>
            <a:r>
              <a:rPr lang="en-US" dirty="0" smtClean="0">
                <a:solidFill>
                  <a:srgbClr val="FF0000"/>
                </a:solidFill>
              </a:rPr>
              <a:t>code generator </a:t>
            </a:r>
            <a:r>
              <a:rPr lang="en-US" dirty="0" smtClean="0"/>
              <a:t>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9218" name="Picture 2" descr="http://csis.pace.edu/~marchese/SE616_New/L6/L6_files/image0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72498"/>
            <a:ext cx="8229319" cy="3298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8194" name="Picture 2" descr="http://csis.pace.edu/~marchese/SE616_New/L6/L6_files/image0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858" y="2137719"/>
            <a:ext cx="6634284" cy="36459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229600" cy="4936524"/>
          </a:xfrm>
        </p:spPr>
        <p:txBody>
          <a:bodyPr/>
          <a:lstStyle/>
          <a:p>
            <a:r>
              <a:rPr lang="en-US" dirty="0" smtClean="0"/>
              <a:t>Models of application systems architectures </a:t>
            </a:r>
            <a:r>
              <a:rPr lang="en-US" dirty="0" smtClean="0">
                <a:solidFill>
                  <a:srgbClr val="FF0000"/>
                </a:solidFill>
              </a:rPr>
              <a:t>help us understand and compare applications</a:t>
            </a:r>
            <a:r>
              <a:rPr lang="en-US" dirty="0" smtClean="0"/>
              <a:t>, validate application system designs and assess large-scale components for reuse.</a:t>
            </a:r>
            <a:endParaRPr lang="en-GB" dirty="0" smtClean="0"/>
          </a:p>
          <a:p>
            <a:r>
              <a:rPr lang="en-US" dirty="0" smtClean="0">
                <a:solidFill>
                  <a:srgbClr val="FF0000"/>
                </a:solidFill>
              </a:rPr>
              <a:t>Transaction processing systems </a:t>
            </a:r>
            <a:r>
              <a:rPr lang="en-US" dirty="0" smtClean="0"/>
              <a:t>are interactive systems that allow information in a database to be remotely accessed and modified by a number of users. </a:t>
            </a:r>
          </a:p>
          <a:p>
            <a:r>
              <a:rPr lang="en-US" dirty="0" smtClean="0">
                <a:solidFill>
                  <a:srgbClr val="FF0000"/>
                </a:solidFill>
              </a:rPr>
              <a:t>Language processing systems </a:t>
            </a:r>
            <a:r>
              <a:rPr lang="en-US" dirty="0" smtClean="0"/>
              <a:t>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Architecture in the small </a:t>
            </a:r>
            <a:r>
              <a:rPr lang="en-US" dirty="0" smtClean="0"/>
              <a:t>is concerned with the architecture of </a:t>
            </a:r>
            <a:r>
              <a:rPr lang="en-US" dirty="0" smtClean="0">
                <a:solidFill>
                  <a:srgbClr val="0070C0"/>
                </a:solidFill>
              </a:rPr>
              <a:t>individual programs</a:t>
            </a:r>
            <a:r>
              <a:rPr lang="en-US" dirty="0" smtClean="0"/>
              <a:t>. At this level, we are concerned with the way that an individual program is </a:t>
            </a:r>
            <a:r>
              <a:rPr lang="en-US" dirty="0" smtClean="0">
                <a:solidFill>
                  <a:srgbClr val="7030A0"/>
                </a:solidFill>
              </a:rPr>
              <a:t>decomposed</a:t>
            </a:r>
            <a:r>
              <a:rPr lang="en-US" dirty="0" smtClean="0"/>
              <a:t> into components.  </a:t>
            </a:r>
            <a:endParaRPr lang="en-GB" dirty="0" smtClean="0"/>
          </a:p>
          <a:p>
            <a:r>
              <a:rPr lang="en-US" dirty="0" smtClean="0">
                <a:solidFill>
                  <a:srgbClr val="FF0000"/>
                </a:solidFill>
              </a:rPr>
              <a:t>Architecture in the large </a:t>
            </a:r>
            <a:r>
              <a:rPr lang="en-US" dirty="0" smtClean="0"/>
              <a:t>is concerned with the architecture of </a:t>
            </a:r>
            <a:r>
              <a:rPr lang="en-US" dirty="0" smtClean="0">
                <a:solidFill>
                  <a:srgbClr val="0070C0"/>
                </a:solidFill>
              </a:rPr>
              <a:t>complex enterprise systems </a:t>
            </a:r>
            <a:r>
              <a:rPr lang="en-US" dirty="0" smtClean="0"/>
              <a:t>that include other systems, programs, and program components. These enterprise systems are </a:t>
            </a:r>
            <a:r>
              <a:rPr lang="en-US" dirty="0" smtClean="0">
                <a:solidFill>
                  <a:srgbClr val="7030A0"/>
                </a:solidFill>
              </a:rPr>
              <a:t>distributed</a:t>
            </a:r>
            <a:r>
              <a:rPr lang="en-US" dirty="0" smtClean="0"/>
              <a:t> over different computers, which may be owned and managed by different companies.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solidFill>
                  <a:srgbClr val="FF0000"/>
                </a:solidFill>
              </a:rPr>
              <a:t>Stakeholder communication</a:t>
            </a:r>
          </a:p>
          <a:p>
            <a:pPr lvl="1">
              <a:lnSpc>
                <a:spcPct val="90000"/>
              </a:lnSpc>
            </a:pPr>
            <a:r>
              <a:rPr lang="en-GB" dirty="0"/>
              <a:t>Architecture may be used as a </a:t>
            </a:r>
            <a:r>
              <a:rPr lang="en-GB" dirty="0">
                <a:solidFill>
                  <a:srgbClr val="7030A0"/>
                </a:solidFill>
              </a:rPr>
              <a:t>focus of discussion </a:t>
            </a:r>
            <a:r>
              <a:rPr lang="en-GB" dirty="0"/>
              <a:t>by system stakeholders.</a:t>
            </a:r>
          </a:p>
          <a:p>
            <a:pPr>
              <a:lnSpc>
                <a:spcPct val="90000"/>
              </a:lnSpc>
            </a:pPr>
            <a:r>
              <a:rPr lang="en-GB" dirty="0">
                <a:solidFill>
                  <a:srgbClr val="FF0000"/>
                </a:solidFill>
              </a:rPr>
              <a:t>System analysis</a:t>
            </a:r>
          </a:p>
          <a:p>
            <a:pPr lvl="1">
              <a:lnSpc>
                <a:spcPct val="90000"/>
              </a:lnSpc>
            </a:pPr>
            <a:r>
              <a:rPr lang="en-GB" dirty="0"/>
              <a:t>Means that analysis of whether the system can meet its </a:t>
            </a:r>
            <a:r>
              <a:rPr lang="en-GB" dirty="0">
                <a:solidFill>
                  <a:srgbClr val="7030A0"/>
                </a:solidFill>
              </a:rPr>
              <a:t>non-functional r</a:t>
            </a:r>
            <a:r>
              <a:rPr lang="en-GB" dirty="0"/>
              <a:t>equirements is possible.</a:t>
            </a:r>
          </a:p>
          <a:p>
            <a:pPr>
              <a:lnSpc>
                <a:spcPct val="90000"/>
              </a:lnSpc>
            </a:pPr>
            <a:r>
              <a:rPr lang="en-GB" dirty="0">
                <a:solidFill>
                  <a:srgbClr val="FF0000"/>
                </a:solidFill>
              </a:rPr>
              <a:t>Large-scale reuse</a:t>
            </a:r>
          </a:p>
          <a:p>
            <a:pPr lvl="1">
              <a:lnSpc>
                <a:spcPct val="90000"/>
              </a:lnSpc>
            </a:pPr>
            <a:r>
              <a:rPr lang="en-GB" dirty="0"/>
              <a:t>The architecture may be </a:t>
            </a:r>
            <a:r>
              <a:rPr lang="en-GB" dirty="0">
                <a:solidFill>
                  <a:srgbClr val="7030A0"/>
                </a:solidFill>
              </a:rPr>
              <a:t>reusable</a:t>
            </a:r>
            <a:r>
              <a:rPr lang="en-GB" dirty="0"/>
              <a:t> across a range of </a:t>
            </a:r>
            <a:r>
              <a:rPr lang="en-GB" dirty="0" smtClean="0"/>
              <a:t>systems</a:t>
            </a:r>
          </a:p>
          <a:p>
            <a:pPr lvl="1">
              <a:lnSpc>
                <a:spcPct val="90000"/>
              </a:lnSpc>
            </a:pPr>
            <a:r>
              <a:rPr lang="en-GB" dirty="0" smtClean="0">
                <a:solidFill>
                  <a:srgbClr val="7030A0"/>
                </a:solidFill>
              </a:rPr>
              <a:t>Product-line</a:t>
            </a:r>
            <a:r>
              <a:rPr lang="en-GB" dirty="0" smtClean="0"/>
              <a:t> architectures may be developed.</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a:t>
            </a:r>
            <a:r>
              <a:rPr lang="en-US" dirty="0" smtClean="0">
                <a:solidFill>
                  <a:srgbClr val="FF0000"/>
                </a:solidFill>
              </a:rPr>
              <a:t>block diagrams </a:t>
            </a:r>
            <a:r>
              <a:rPr lang="en-US" dirty="0" smtClean="0"/>
              <a:t>showing </a:t>
            </a:r>
            <a:r>
              <a:rPr lang="en-US" dirty="0" smtClean="0">
                <a:solidFill>
                  <a:srgbClr val="0070C0"/>
                </a:solidFill>
              </a:rPr>
              <a:t>entities</a:t>
            </a:r>
            <a:r>
              <a:rPr lang="en-US" dirty="0" smtClean="0"/>
              <a:t> and </a:t>
            </a:r>
            <a:r>
              <a:rPr lang="en-US" dirty="0" smtClean="0">
                <a:solidFill>
                  <a:srgbClr val="0070C0"/>
                </a:solidFill>
              </a:rPr>
              <a:t>relationships </a:t>
            </a:r>
            <a:r>
              <a:rPr lang="en-US" dirty="0" smtClean="0"/>
              <a:t>are the most frequently used method for documenting software architectures.</a:t>
            </a:r>
          </a:p>
          <a:p>
            <a:r>
              <a:rPr lang="en-US" dirty="0" smtClean="0"/>
              <a:t>But these have been criticized because they lack semantics, </a:t>
            </a:r>
            <a:r>
              <a:rPr lang="en-US" dirty="0" smtClean="0">
                <a:solidFill>
                  <a:srgbClr val="FF0000"/>
                </a:solidFill>
              </a:rPr>
              <a:t>do not show the types of relationships between entities </a:t>
            </a:r>
            <a:r>
              <a:rPr lang="en-US" dirty="0" smtClean="0"/>
              <a:t>nor the visible properties of entities in the architecture.</a:t>
            </a:r>
          </a:p>
          <a:p>
            <a:r>
              <a:rPr lang="en-US" dirty="0" smtClean="0">
                <a:solidFill>
                  <a:srgbClr val="0070C0"/>
                </a:solidFill>
              </a:rPr>
              <a:t>Depends on the use </a:t>
            </a:r>
            <a:r>
              <a:rPr lang="en-US" dirty="0" smtClean="0"/>
              <a:t>of architectural models. The  </a:t>
            </a:r>
            <a:r>
              <a:rPr lang="en-US" dirty="0" smtClean="0">
                <a:solidFill>
                  <a:srgbClr val="FF0000"/>
                </a:solidFill>
              </a:rPr>
              <a:t>requirements</a:t>
            </a:r>
            <a:r>
              <a:rPr lang="en-US" dirty="0" smtClean="0"/>
              <a:t> for model semantics depends on </a:t>
            </a:r>
            <a:r>
              <a:rPr lang="en-US" dirty="0" smtClean="0">
                <a:solidFill>
                  <a:srgbClr val="FF0000"/>
                </a:solidFill>
              </a:rPr>
              <a:t>how the models are used.</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dirty="0">
                <a:solidFill>
                  <a:srgbClr val="FF0000"/>
                </a:solidFill>
              </a:rPr>
              <a:t>Very abstract </a:t>
            </a:r>
            <a:r>
              <a:rPr lang="en-US" dirty="0"/>
              <a:t>- they do not show the nature of component relationships nor the externally visible properties of the sub-systems.</a:t>
            </a:r>
          </a:p>
          <a:p>
            <a:r>
              <a:rPr lang="en-US" dirty="0"/>
              <a:t>However, useful for </a:t>
            </a:r>
            <a:r>
              <a:rPr lang="en-US" dirty="0">
                <a:solidFill>
                  <a:srgbClr val="FF0000"/>
                </a:solidFill>
              </a:rPr>
              <a:t>communication </a:t>
            </a:r>
            <a:r>
              <a:rPr lang="en-US" dirty="0"/>
              <a:t>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5190</TotalTime>
  <Words>3460</Words>
  <Application>Microsoft Office PowerPoint</Application>
  <PresentationFormat>On-screen Show (4:3)</PresentationFormat>
  <Paragraphs>371</Paragraphs>
  <Slides>55</Slides>
  <Notes>0</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ＭＳ Ｐゴシック</vt:lpstr>
      <vt:lpstr>Arial</vt:lpstr>
      <vt:lpstr>Calibri</vt:lpstr>
      <vt:lpstr>Franklin Gothic Book</vt:lpstr>
      <vt:lpstr>Helvetica</vt:lpstr>
      <vt:lpstr>Perpetua</vt:lpstr>
      <vt:lpstr>Times New Roman</vt:lpstr>
      <vt:lpstr>Wingdings</vt:lpstr>
      <vt:lpstr>Wingdings 2</vt:lpstr>
      <vt:lpstr>Zapf Dingbats</vt:lpstr>
      <vt:lpstr>SE9</vt:lpstr>
      <vt:lpstr>Equity</vt:lpstr>
      <vt:lpstr>CSE 319        Software Engineering   </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Chapter 6 – Architectural Design</vt:lpstr>
      <vt:lpstr>Repository architecture</vt:lpstr>
      <vt:lpstr>The Repository pattern </vt:lpstr>
      <vt:lpstr>A repository architecture for an Integrated Development Environment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Anisur Rahman</cp:lastModifiedBy>
  <cp:revision>62</cp:revision>
  <dcterms:created xsi:type="dcterms:W3CDTF">2010-01-18T20:35:25Z</dcterms:created>
  <dcterms:modified xsi:type="dcterms:W3CDTF">2019-07-31T05:42:14Z</dcterms:modified>
</cp:coreProperties>
</file>