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Slides/notesSlide4.xml" ContentType="application/vnd.openxmlformats-officedocument.presentationml.notesSlide+xml"/>
  <Override PartName="/ppt/slides/slide30.xml" ContentType="application/vnd.openxmlformats-officedocument.presentationml.slide+xml"/>
  <Override PartName="/ppt/notesSlides/notesSlide5.xml" ContentType="application/vnd.openxmlformats-officedocument.presentationml.notesSlide+xml"/>
  <Override PartName="/ppt/slides/slide31.xml" ContentType="application/vnd.openxmlformats-officedocument.presentationml.slide+xml"/>
  <Override PartName="/ppt/notesSlides/notesSlide6.xml" ContentType="application/vnd.openxmlformats-officedocument.presentationml.notes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Slides/notesSlide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type="screen4x3" cy="68580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82143" autoAdjust="0"/>
  </p:normalViewPr>
  <p:slideViewPr>
    <p:cSldViewPr snapToGrid="0" snapToObjects="1">
      <p:cViewPr varScale="1">
        <p:scale>
          <a:sx n="67" d="100"/>
          <a:sy n="67" d="100"/>
        </p:scale>
        <p:origin x="852" y="66"/>
      </p:cViewPr>
      <p:guideLst>
        <p:guide orient="horz" pos="2184"/>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tableStyles" Target="tableStyle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13" name=""/>
        <p:cNvGrpSpPr/>
        <p:nvPr/>
      </p:nvGrpSpPr>
      <p:grpSpPr>
        <a:xfrm>
          <a:off x="0" y="0"/>
          <a:ext cx="0" cy="0"/>
          <a:chOff x="0" y="0"/>
          <a:chExt cx="0" cy="0"/>
        </a:xfrm>
      </p:grpSpPr>
      <p:sp>
        <p:nvSpPr>
          <p:cNvPr id="1048751"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52" name="Date Placeholder 2"/>
          <p:cNvSpPr>
            <a:spLocks noGrp="1"/>
          </p:cNvSpPr>
          <p:nvPr>
            <p:ph type="dt" sz="quarter" idx="1"/>
          </p:nvPr>
        </p:nvSpPr>
        <p:spPr>
          <a:xfrm>
            <a:off x="3884613" y="0"/>
            <a:ext cx="2971800" cy="457200"/>
          </a:xfrm>
          <a:prstGeom prst="rect"/>
        </p:spPr>
        <p:txBody>
          <a:bodyPr bIns="45720" lIns="91440" rIns="91440" rtlCol="0" tIns="45720" vert="horz"/>
          <a:lstStyle>
            <a:lvl1pPr algn="r">
              <a:defRPr sz="1200"/>
            </a:lvl1pPr>
          </a:lstStyle>
          <a:p>
            <a:fld id="{9461AE22-D430-DF41-AE07-97EBDE150D96}" type="datetimeFigureOut">
              <a:rPr lang="en-US" smtClean="0"/>
              <a:t>7/31/2019</a:t>
            </a:fld>
            <a:endParaRPr lang="en-US"/>
          </a:p>
        </p:txBody>
      </p:sp>
      <p:sp>
        <p:nvSpPr>
          <p:cNvPr id="1048753" name="Footer Placeholder 3"/>
          <p:cNvSpPr>
            <a:spLocks noGrp="1"/>
          </p:cNvSpPr>
          <p:nvPr>
            <p:ph type="ftr" sz="quarter" idx="2"/>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54" name="Slide Number Placeholder 4"/>
          <p:cNvSpPr>
            <a:spLocks noGrp="1"/>
          </p:cNvSpPr>
          <p:nvPr>
            <p:ph type="sldNum" sz="quarter" idx="3"/>
          </p:nvPr>
        </p:nvSpPr>
        <p:spPr>
          <a:xfrm>
            <a:off x="3884613" y="8685213"/>
            <a:ext cx="2971800" cy="457200"/>
          </a:xfrm>
          <a:prstGeom prst="rect"/>
        </p:spPr>
        <p:txBody>
          <a:bodyPr anchor="b" bIns="45720" lIns="91440" rIns="91440" rtlCol="0" tIns="45720" vert="horz"/>
          <a:lstStyle>
            <a:lvl1pPr algn="r">
              <a:defRPr sz="1200"/>
            </a:lvl1pPr>
          </a:lstStyle>
          <a:p>
            <a:fld id="{435C6E44-75D0-C24F-A2A6-8C06F77DC669}" type="slidenum">
              <a:rPr lang="en-US" smtClean="0"/>
              <a:t>‹#›</a:t>
            </a:fld>
            <a:endParaRPr lang="en-US"/>
          </a:p>
        </p:txBody>
      </p:sp>
    </p:spTree>
  </p:cSld>
  <p:clrMap accent1="accent1" accent2="accent2" accent3="accent3" accent4="accent4" accent5="accent5" accent6="accent6" bg1="lt1" bg2="lt2" tx1="dk1" tx2="dk2" hlink="hlink" folHlink="folHlink"/>
  <p:hf dt="0" ftr="0" hdr="0" sldNum="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12" name=""/>
        <p:cNvGrpSpPr/>
        <p:nvPr/>
      </p:nvGrpSpPr>
      <p:grpSpPr>
        <a:xfrm>
          <a:off x="0" y="0"/>
          <a:ext cx="0" cy="0"/>
          <a:chOff x="0" y="0"/>
          <a:chExt cx="0" cy="0"/>
        </a:xfrm>
      </p:grpSpPr>
      <p:sp>
        <p:nvSpPr>
          <p:cNvPr id="104874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4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9F161D37-7FE1-344E-983F-A3588F4C587F}" type="datetimeFigureOut">
              <a:rPr lang="en-US" smtClean="0"/>
              <a:t>7/31/2019</a:t>
            </a:fld>
            <a:endParaRPr lang="en-US"/>
          </a:p>
        </p:txBody>
      </p:sp>
      <p:sp>
        <p:nvSpPr>
          <p:cNvPr id="1048747"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48"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104874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5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4158DA69-A571-1F49-91C0-61EBFAAB21F4}" type="slidenum">
              <a:rPr lang="en-US" smtClean="0"/>
              <a:t>‹#›</a:t>
            </a:fld>
            <a:endParaRPr lang="en-US"/>
          </a:p>
        </p:txBody>
      </p:sp>
    </p:spTree>
  </p:cSld>
  <p:clrMap accent1="accent1" accent2="accent2" accent3="accent3" accent4="accent4" accent5="accent5" accent6="accent6" bg1="lt1" bg2="lt2" tx1="dk1" tx2="dk2" hlink="hlink" folHlink="folHlink"/>
  <p:hf dt="0" ftr="0" hdr="0" sldNum="1"/>
  <p:notesStyle>
    <a:lvl1pPr algn="l" defTabSz="457200" eaLnBrk="1" hangingPunct="1" latinLnBrk="0" marL="0" rtl="0">
      <a:defRPr sz="1200" kern="1200">
        <a:solidFill>
          <a:schemeClr val="tx1"/>
        </a:solidFill>
        <a:latin typeface="+mn-lt"/>
        <a:ea typeface="+mn-ea"/>
        <a:cs typeface="+mn-cs"/>
      </a:defRPr>
    </a:lvl1pPr>
    <a:lvl2pPr algn="l" defTabSz="457200" eaLnBrk="1" hangingPunct="1" latinLnBrk="0" marL="457200" rtl="0">
      <a:defRPr sz="1200" kern="1200">
        <a:solidFill>
          <a:schemeClr val="tx1"/>
        </a:solidFill>
        <a:latin typeface="+mn-lt"/>
        <a:ea typeface="+mn-ea"/>
        <a:cs typeface="+mn-cs"/>
      </a:defRPr>
    </a:lvl2pPr>
    <a:lvl3pPr algn="l" defTabSz="457200" eaLnBrk="1" hangingPunct="1" latinLnBrk="0" marL="914400" rtl="0">
      <a:defRPr sz="1200" kern="1200">
        <a:solidFill>
          <a:schemeClr val="tx1"/>
        </a:solidFill>
        <a:latin typeface="+mn-lt"/>
        <a:ea typeface="+mn-ea"/>
        <a:cs typeface="+mn-cs"/>
      </a:defRPr>
    </a:lvl3pPr>
    <a:lvl4pPr algn="l" defTabSz="457200" eaLnBrk="1" hangingPunct="1" latinLnBrk="0" marL="1371600" rtl="0">
      <a:defRPr sz="1200" kern="1200">
        <a:solidFill>
          <a:schemeClr val="tx1"/>
        </a:solidFill>
        <a:latin typeface="+mn-lt"/>
        <a:ea typeface="+mn-ea"/>
        <a:cs typeface="+mn-cs"/>
      </a:defRPr>
    </a:lvl4pPr>
    <a:lvl5pPr algn="l" defTabSz="457200" eaLnBrk="1" hangingPunct="1" latinLnBrk="0" marL="1828800" rtl="0">
      <a:defRPr sz="1200" kern="1200">
        <a:solidFill>
          <a:schemeClr val="tx1"/>
        </a:solidFill>
        <a:latin typeface="+mn-lt"/>
        <a:ea typeface="+mn-ea"/>
        <a:cs typeface="+mn-cs"/>
      </a:defRPr>
    </a:lvl5pPr>
    <a:lvl6pPr algn="l" defTabSz="457200" eaLnBrk="1" hangingPunct="1" latinLnBrk="0" marL="2286000" rtl="0">
      <a:defRPr sz="1200" kern="1200">
        <a:solidFill>
          <a:schemeClr val="tx1"/>
        </a:solidFill>
        <a:latin typeface="+mn-lt"/>
        <a:ea typeface="+mn-ea"/>
        <a:cs typeface="+mn-cs"/>
      </a:defRPr>
    </a:lvl6pPr>
    <a:lvl7pPr algn="l" defTabSz="457200" eaLnBrk="1" hangingPunct="1" latinLnBrk="0" marL="2743200" rtl="0">
      <a:defRPr sz="1200" kern="1200">
        <a:solidFill>
          <a:schemeClr val="tx1"/>
        </a:solidFill>
        <a:latin typeface="+mn-lt"/>
        <a:ea typeface="+mn-ea"/>
        <a:cs typeface="+mn-cs"/>
      </a:defRPr>
    </a:lvl7pPr>
    <a:lvl8pPr algn="l" defTabSz="457200" eaLnBrk="1" hangingPunct="1" latinLnBrk="0" marL="3200400" rtl="0">
      <a:defRPr sz="1200" kern="1200">
        <a:solidFill>
          <a:schemeClr val="tx1"/>
        </a:solidFill>
        <a:latin typeface="+mn-lt"/>
        <a:ea typeface="+mn-ea"/>
        <a:cs typeface="+mn-cs"/>
      </a:defRPr>
    </a:lvl8pPr>
    <a:lvl9pPr algn="l" defTabSz="4572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5" name="Slide Image Placeholder 1"/>
          <p:cNvSpPr>
            <a:spLocks noChangeAspect="1" noRot="1" noGrp="1"/>
          </p:cNvSpPr>
          <p:nvPr>
            <p:ph type="sldImg"/>
          </p:nvPr>
        </p:nvSpPr>
        <p:spPr/>
      </p:sp>
      <p:sp>
        <p:nvSpPr>
          <p:cNvPr id="1048616" name="Notes Placeholder 2"/>
          <p:cNvSpPr>
            <a:spLocks noGrp="1"/>
          </p:cNvSpPr>
          <p:nvPr>
            <p:ph type="body" idx="1"/>
          </p:nvPr>
        </p:nvSpPr>
        <p:spPr/>
        <p:txBody>
          <a:bodyPr/>
          <a:p>
            <a:r>
              <a:rPr b="0" dirty="0" sz="1200" i="0" kern="1200" lang="en-US" smtClean="0">
                <a:solidFill>
                  <a:schemeClr val="tx1"/>
                </a:solidFill>
                <a:effectLst/>
                <a:latin typeface="+mn-lt"/>
                <a:ea typeface="+mn-ea"/>
                <a:cs typeface="+mn-cs"/>
              </a:rPr>
              <a:t>User interface is the front-end application view to which user interacts in order to use the software. User can manipulate and control the software as well as hardware by means of user interface. Today, user interface is found at almost every place where digital technology exists, right from computers, mobile phones, cars, music players, airplanes, ships etc.</a:t>
            </a:r>
          </a:p>
          <a:p>
            <a:r>
              <a:rPr b="0" dirty="0" sz="1200" i="0" kern="1200" lang="en-US" smtClean="0">
                <a:solidFill>
                  <a:schemeClr val="tx1"/>
                </a:solidFill>
                <a:effectLst/>
                <a:latin typeface="+mn-lt"/>
                <a:ea typeface="+mn-ea"/>
                <a:cs typeface="+mn-cs"/>
              </a:rPr>
              <a:t>User interface is part of software and is designed such a way that it is expected to provide the user insight of the software. UI provides fundamental platform for human-computer interaction.</a:t>
            </a:r>
          </a:p>
          <a:p>
            <a:r>
              <a:rPr b="0" dirty="0" sz="1200" i="0" kern="1200" lang="en-US" smtClean="0">
                <a:solidFill>
                  <a:schemeClr val="tx1"/>
                </a:solidFill>
                <a:effectLst/>
                <a:latin typeface="+mn-lt"/>
                <a:ea typeface="+mn-ea"/>
                <a:cs typeface="+mn-cs"/>
              </a:rPr>
              <a:t>UI can be graphical, text-based, audio-video based, depending upon the underlying hardware and software combination. UI can be hardware or software or a combination of both.</a:t>
            </a:r>
          </a:p>
          <a:p>
            <a:endParaRPr dirty="0" lang="en-US"/>
          </a:p>
        </p:txBody>
      </p:sp>
      <p:sp>
        <p:nvSpPr>
          <p:cNvPr id="1048617" name="Slide Number Placeholder 3"/>
          <p:cNvSpPr>
            <a:spLocks noGrp="1"/>
          </p:cNvSpPr>
          <p:nvPr>
            <p:ph type="sldNum" sz="quarter" idx="10"/>
          </p:nvPr>
        </p:nvSpPr>
        <p:spPr/>
        <p:txBody>
          <a:bodyPr/>
          <a:p>
            <a:fld id="{4158DA69-A571-1F49-91C0-61EBFAAB21F4}"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1" name="Slide Image Placeholder 1"/>
          <p:cNvSpPr>
            <a:spLocks noChangeAspect="1" noRot="1" noGrp="1"/>
          </p:cNvSpPr>
          <p:nvPr>
            <p:ph type="sldImg"/>
          </p:nvPr>
        </p:nvSpPr>
        <p:spPr/>
      </p:sp>
      <p:sp>
        <p:nvSpPr>
          <p:cNvPr id="1048622" name="Notes Placeholder 2"/>
          <p:cNvSpPr>
            <a:spLocks noGrp="1"/>
          </p:cNvSpPr>
          <p:nvPr>
            <p:ph type="body" idx="1"/>
          </p:nvPr>
        </p:nvSpPr>
        <p:spPr/>
        <p:txBody>
          <a:bodyPr/>
          <a:p>
            <a:r>
              <a:rPr b="0" dirty="0" sz="1200" i="0" kern="1200" lang="en-US" smtClean="0">
                <a:solidFill>
                  <a:schemeClr val="tx1"/>
                </a:solidFill>
                <a:effectLst/>
                <a:latin typeface="+mn-lt"/>
                <a:ea typeface="+mn-ea"/>
                <a:cs typeface="+mn-cs"/>
              </a:rPr>
              <a:t>CLI has been a great tool of interaction with computers until the video display monitors came into existence. CLI is first choice of many technical users and programmers. CLI is minimum interface a software can provide to its users.</a:t>
            </a:r>
          </a:p>
          <a:p>
            <a:r>
              <a:rPr b="0" dirty="0" sz="1200" i="0" kern="1200" lang="en-US" smtClean="0">
                <a:solidFill>
                  <a:schemeClr val="tx1"/>
                </a:solidFill>
                <a:effectLst/>
                <a:latin typeface="+mn-lt"/>
                <a:ea typeface="+mn-ea"/>
                <a:cs typeface="+mn-cs"/>
              </a:rPr>
              <a:t>CLI provides a command prompt, the place where the user types the command and feeds to the system. The user needs to remember the syntax of command and its use. Earlier CLI were not programmed to handle the user errors effectively.</a:t>
            </a:r>
          </a:p>
          <a:p>
            <a:r>
              <a:rPr b="0" dirty="0" sz="1200" i="0" kern="1200" lang="en-US" smtClean="0">
                <a:solidFill>
                  <a:schemeClr val="tx1"/>
                </a:solidFill>
                <a:effectLst/>
                <a:latin typeface="+mn-lt"/>
                <a:ea typeface="+mn-ea"/>
                <a:cs typeface="+mn-cs"/>
              </a:rPr>
              <a:t>A command is a text-based reference to set of instructions, which are expected to be executed by the system. There are methods like macros, scripts that make it easy for the user to operate.</a:t>
            </a:r>
          </a:p>
          <a:p>
            <a:r>
              <a:rPr b="0" dirty="0" sz="1200" i="0" kern="1200" lang="en-US" smtClean="0">
                <a:solidFill>
                  <a:schemeClr val="tx1"/>
                </a:solidFill>
                <a:effectLst/>
                <a:latin typeface="+mn-lt"/>
                <a:ea typeface="+mn-ea"/>
                <a:cs typeface="+mn-cs"/>
              </a:rPr>
              <a:t>CLI uses less amount of computer resource as compared to GUI.</a:t>
            </a:r>
          </a:p>
          <a:p>
            <a:endParaRPr dirty="0" lang="en-US"/>
          </a:p>
        </p:txBody>
      </p:sp>
      <p:sp>
        <p:nvSpPr>
          <p:cNvPr id="1048623" name="Slide Number Placeholder 3"/>
          <p:cNvSpPr>
            <a:spLocks noGrp="1"/>
          </p:cNvSpPr>
          <p:nvPr>
            <p:ph type="sldNum" sz="quarter" idx="10"/>
          </p:nvPr>
        </p:nvSpPr>
        <p:spPr/>
        <p:txBody>
          <a:bodyPr/>
          <a:p>
            <a:fld id="{4158DA69-A571-1F49-91C0-61EBFAAB21F4}"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30" name="Slide Image Placeholder 1"/>
          <p:cNvSpPr>
            <a:spLocks noChangeAspect="1" noRot="1" noGrp="1"/>
          </p:cNvSpPr>
          <p:nvPr>
            <p:ph type="sldImg"/>
          </p:nvPr>
        </p:nvSpPr>
        <p:spPr/>
      </p:sp>
      <p:sp>
        <p:nvSpPr>
          <p:cNvPr id="1048631" name="Notes Placeholder 2"/>
          <p:cNvSpPr>
            <a:spLocks noGrp="1"/>
          </p:cNvSpPr>
          <p:nvPr>
            <p:ph type="body" idx="1"/>
          </p:nvPr>
        </p:nvSpPr>
        <p:spPr/>
        <p:txBody>
          <a:bodyPr/>
          <a:p>
            <a:r>
              <a:rPr b="1" dirty="0" sz="1200" i="0" kern="1200" lang="en-US" smtClean="0">
                <a:solidFill>
                  <a:schemeClr val="tx1"/>
                </a:solidFill>
                <a:effectLst/>
                <a:latin typeface="+mn-lt"/>
                <a:ea typeface="+mn-ea"/>
                <a:cs typeface="+mn-cs"/>
              </a:rPr>
              <a:t>Window</a:t>
            </a:r>
            <a:r>
              <a:rPr b="0" dirty="0" sz="1200" i="0" kern="1200" lang="en-US" smtClean="0">
                <a:solidFill>
                  <a:schemeClr val="tx1"/>
                </a:solidFill>
                <a:effectLst/>
                <a:latin typeface="+mn-lt"/>
                <a:ea typeface="+mn-ea"/>
                <a:cs typeface="+mn-cs"/>
              </a:rPr>
              <a:t> - An area where contents of application are displayed. Contents in a window can be displayed in the form of icons or lists, if the window represents file structure. It is easier for a user to navigate in the file system in an exploring window. Windows can be minimized, resized or maximized to the size of screen. They can be moved anywhere on the screen. A window may contain another window of the same application, called child window.</a:t>
            </a:r>
          </a:p>
          <a:p>
            <a:r>
              <a:rPr b="1" dirty="0" sz="1200" i="0" kern="1200" lang="en-US" smtClean="0">
                <a:solidFill>
                  <a:schemeClr val="tx1"/>
                </a:solidFill>
                <a:effectLst/>
                <a:latin typeface="+mn-lt"/>
                <a:ea typeface="+mn-ea"/>
                <a:cs typeface="+mn-cs"/>
              </a:rPr>
              <a:t>Tabs</a:t>
            </a:r>
            <a:r>
              <a:rPr b="0" dirty="0" sz="1200" i="0" kern="1200" lang="en-US" smtClean="0">
                <a:solidFill>
                  <a:schemeClr val="tx1"/>
                </a:solidFill>
                <a:effectLst/>
                <a:latin typeface="+mn-lt"/>
                <a:ea typeface="+mn-ea"/>
                <a:cs typeface="+mn-cs"/>
              </a:rPr>
              <a:t> - If an application allows executing multiple instances of itself, they appear on the screen as separate windows.</a:t>
            </a:r>
            <a:r>
              <a:rPr b="1" dirty="0" sz="1200" i="0" kern="1200" lang="en-US" smtClean="0">
                <a:solidFill>
                  <a:schemeClr val="tx1"/>
                </a:solidFill>
                <a:effectLst/>
                <a:latin typeface="+mn-lt"/>
                <a:ea typeface="+mn-ea"/>
                <a:cs typeface="+mn-cs"/>
              </a:rPr>
              <a:t> Tabbed Document Interface</a:t>
            </a:r>
            <a:r>
              <a:rPr b="0" dirty="0" sz="1200" i="0" kern="1200" lang="en-US" smtClean="0">
                <a:solidFill>
                  <a:schemeClr val="tx1"/>
                </a:solidFill>
                <a:effectLst/>
                <a:latin typeface="+mn-lt"/>
                <a:ea typeface="+mn-ea"/>
                <a:cs typeface="+mn-cs"/>
              </a:rPr>
              <a:t> has come up to open multiple documents in the same window. This interface also helps in viewing preference panel in application. All modern web-browsers use this feature.</a:t>
            </a:r>
          </a:p>
          <a:p>
            <a:r>
              <a:rPr b="1" dirty="0" sz="1200" i="0" kern="1200" lang="en-US" smtClean="0">
                <a:solidFill>
                  <a:schemeClr val="tx1"/>
                </a:solidFill>
                <a:effectLst/>
                <a:latin typeface="+mn-lt"/>
                <a:ea typeface="+mn-ea"/>
                <a:cs typeface="+mn-cs"/>
              </a:rPr>
              <a:t>Menu</a:t>
            </a:r>
            <a:r>
              <a:rPr b="0" dirty="0" sz="1200" i="0" kern="1200" lang="en-US" smtClean="0">
                <a:solidFill>
                  <a:schemeClr val="tx1"/>
                </a:solidFill>
                <a:effectLst/>
                <a:latin typeface="+mn-lt"/>
                <a:ea typeface="+mn-ea"/>
                <a:cs typeface="+mn-cs"/>
              </a:rPr>
              <a:t> - Menu is an array of standard commands, grouped together and placed at a visible place (usually top) inside the application window. The menu can be programmed to appear or hide on mouse clicks.</a:t>
            </a:r>
          </a:p>
          <a:p>
            <a:r>
              <a:rPr b="1" dirty="0" sz="1200" i="0" kern="1200" lang="en-US" smtClean="0">
                <a:solidFill>
                  <a:schemeClr val="tx1"/>
                </a:solidFill>
                <a:effectLst/>
                <a:latin typeface="+mn-lt"/>
                <a:ea typeface="+mn-ea"/>
                <a:cs typeface="+mn-cs"/>
              </a:rPr>
              <a:t>Icon</a:t>
            </a:r>
            <a:r>
              <a:rPr b="0" dirty="0" sz="1200" i="0" kern="1200" lang="en-US" smtClean="0">
                <a:solidFill>
                  <a:schemeClr val="tx1"/>
                </a:solidFill>
                <a:effectLst/>
                <a:latin typeface="+mn-lt"/>
                <a:ea typeface="+mn-ea"/>
                <a:cs typeface="+mn-cs"/>
              </a:rPr>
              <a:t> - An icon is small picture representing an associated application. When these icons are clicked or double clicked, the application window is opened. Icon displays application and programs installed on a system in the form of small pictures.</a:t>
            </a:r>
          </a:p>
          <a:p>
            <a:r>
              <a:rPr b="1" dirty="0" sz="1200" i="0" kern="1200" lang="en-US" smtClean="0">
                <a:solidFill>
                  <a:schemeClr val="tx1"/>
                </a:solidFill>
                <a:effectLst/>
                <a:latin typeface="+mn-lt"/>
                <a:ea typeface="+mn-ea"/>
                <a:cs typeface="+mn-cs"/>
              </a:rPr>
              <a:t>Cursor</a:t>
            </a:r>
            <a:r>
              <a:rPr b="0" dirty="0" sz="1200" i="0" kern="1200" lang="en-US" smtClean="0">
                <a:solidFill>
                  <a:schemeClr val="tx1"/>
                </a:solidFill>
                <a:effectLst/>
                <a:latin typeface="+mn-lt"/>
                <a:ea typeface="+mn-ea"/>
                <a:cs typeface="+mn-cs"/>
              </a:rPr>
              <a:t> - Interacting devices such as mouse, touch pad, digital pen are represented in GUI as cursors. On screen cursor follows the instructions from hardware in almost real-time. Cursors are also named pointers in GUI systems. They are used to select menus, windows and other application features.</a:t>
            </a:r>
          </a:p>
          <a:p>
            <a:endParaRPr dirty="0" lang="en-US"/>
          </a:p>
        </p:txBody>
      </p:sp>
      <p:sp>
        <p:nvSpPr>
          <p:cNvPr id="1048632" name="Slide Number Placeholder 3"/>
          <p:cNvSpPr>
            <a:spLocks noGrp="1"/>
          </p:cNvSpPr>
          <p:nvPr>
            <p:ph type="sldNum" sz="quarter" idx="10"/>
          </p:nvPr>
        </p:nvSpPr>
        <p:spPr/>
        <p:txBody>
          <a:bodyPr/>
          <a:p>
            <a:fld id="{4158DA69-A571-1F49-91C0-61EBFAAB21F4}"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p>
            <a:pPr fontAlgn="base"/>
            <a:r>
              <a:rPr b="0" dirty="0" sz="1200" i="0" kern="1200" lang="en-US" smtClean="0">
                <a:solidFill>
                  <a:schemeClr val="tx1"/>
                </a:solidFill>
                <a:effectLst/>
                <a:latin typeface="+mn-lt"/>
                <a:ea typeface="+mn-ea"/>
                <a:cs typeface="+mn-cs"/>
              </a:rPr>
              <a:t>Define the interaction modes in such a way that does not force the user into unnecessary or undesired actions: The user should be able to easily enter and exit the mode with little or no effort.</a:t>
            </a:r>
          </a:p>
          <a:p>
            <a:pPr fontAlgn="base"/>
            <a:r>
              <a:rPr b="0" dirty="0" sz="1200" i="0" kern="1200" lang="en-US" smtClean="0">
                <a:solidFill>
                  <a:schemeClr val="tx1"/>
                </a:solidFill>
                <a:effectLst/>
                <a:latin typeface="+mn-lt"/>
                <a:ea typeface="+mn-ea"/>
                <a:cs typeface="+mn-cs"/>
              </a:rPr>
              <a:t>Provide for flexible interaction: Different people will use different interaction mechanisms, some might use keyboard commands, some might use mouse, some might use touch screen, </a:t>
            </a:r>
            <a:r>
              <a:rPr b="0" dirty="0" sz="1200" i="0" kern="1200" lang="en-US" err="1" smtClean="0">
                <a:solidFill>
                  <a:schemeClr val="tx1"/>
                </a:solidFill>
                <a:effectLst/>
                <a:latin typeface="+mn-lt"/>
                <a:ea typeface="+mn-ea"/>
                <a:cs typeface="+mn-cs"/>
              </a:rPr>
              <a:t>etc</a:t>
            </a:r>
            <a:r>
              <a:rPr b="0" dirty="0" sz="1200" i="0" kern="1200" lang="en-US" smtClean="0">
                <a:solidFill>
                  <a:schemeClr val="tx1"/>
                </a:solidFill>
                <a:effectLst/>
                <a:latin typeface="+mn-lt"/>
                <a:ea typeface="+mn-ea"/>
                <a:cs typeface="+mn-cs"/>
              </a:rPr>
              <a:t>, Hence all interaction mechanisms should be provided.</a:t>
            </a:r>
          </a:p>
          <a:p>
            <a:pPr fontAlgn="base"/>
            <a:r>
              <a:rPr b="0" dirty="0" sz="1200" i="0" kern="1200" lang="en-US" smtClean="0">
                <a:solidFill>
                  <a:schemeClr val="tx1"/>
                </a:solidFill>
                <a:effectLst/>
                <a:latin typeface="+mn-lt"/>
                <a:ea typeface="+mn-ea"/>
                <a:cs typeface="+mn-cs"/>
              </a:rPr>
              <a:t>Allow user interaction to be </a:t>
            </a:r>
            <a:r>
              <a:rPr b="0" dirty="0" sz="1200" i="0" kern="1200" lang="en-US" err="1" smtClean="0">
                <a:solidFill>
                  <a:schemeClr val="tx1"/>
                </a:solidFill>
                <a:effectLst/>
                <a:latin typeface="+mn-lt"/>
                <a:ea typeface="+mn-ea"/>
                <a:cs typeface="+mn-cs"/>
              </a:rPr>
              <a:t>interruptable</a:t>
            </a:r>
            <a:r>
              <a:rPr b="0" dirty="0" sz="1200" i="0" kern="1200" lang="en-US" smtClean="0">
                <a:solidFill>
                  <a:schemeClr val="tx1"/>
                </a:solidFill>
                <a:effectLst/>
                <a:latin typeface="+mn-lt"/>
                <a:ea typeface="+mn-ea"/>
                <a:cs typeface="+mn-cs"/>
              </a:rPr>
              <a:t> and undoable: When a user is doing a sequence of actions the user must be able to interrupt the sequence to do some other work without losing the work that had been done. The user should also be able to do undo operation.</a:t>
            </a:r>
          </a:p>
          <a:p>
            <a:pPr fontAlgn="base"/>
            <a:r>
              <a:rPr b="0" dirty="0" sz="1200" i="0" kern="1200" lang="en-US" smtClean="0">
                <a:solidFill>
                  <a:schemeClr val="tx1"/>
                </a:solidFill>
                <a:effectLst/>
                <a:latin typeface="+mn-lt"/>
                <a:ea typeface="+mn-ea"/>
                <a:cs typeface="+mn-cs"/>
              </a:rPr>
              <a:t>Streamline interaction as skill level advances and allow the interaction to be customized: Advanced or highly skilled user should be provided a chance to customize the interface as user wants which allows different interaction mechanisms so that user doesn’t feel bored while using the same interaction mechanism.</a:t>
            </a:r>
          </a:p>
          <a:p>
            <a:pPr fontAlgn="base"/>
            <a:r>
              <a:rPr b="0" dirty="0" sz="1200" i="0" kern="1200" lang="en-US" smtClean="0">
                <a:solidFill>
                  <a:schemeClr val="tx1"/>
                </a:solidFill>
                <a:effectLst/>
                <a:latin typeface="+mn-lt"/>
                <a:ea typeface="+mn-ea"/>
                <a:cs typeface="+mn-cs"/>
              </a:rPr>
              <a:t>Hide technical internals from casual users: The user should not be aware of the internal technical details of the system. He should interact with the interface just to do his work.</a:t>
            </a:r>
          </a:p>
          <a:p>
            <a:pPr fontAlgn="base"/>
            <a:r>
              <a:rPr b="0" dirty="0" sz="1200" i="0" kern="1200" lang="en-US" smtClean="0">
                <a:solidFill>
                  <a:schemeClr val="tx1"/>
                </a:solidFill>
                <a:effectLst/>
                <a:latin typeface="+mn-lt"/>
                <a:ea typeface="+mn-ea"/>
                <a:cs typeface="+mn-cs"/>
              </a:rPr>
              <a:t>Design for direct interaction with objects that appear on screen: The user should be able to use the objects and manipulate the objects that are present on the screen to perform a necessary task. By this, the user feels easy to control over the screen.</a:t>
            </a:r>
          </a:p>
          <a:p>
            <a:endParaRPr dirty="0" lang="en-US"/>
          </a:p>
        </p:txBody>
      </p:sp>
      <p:sp>
        <p:nvSpPr>
          <p:cNvPr id="1048676" name="Slide Number Placeholder 3"/>
          <p:cNvSpPr>
            <a:spLocks noGrp="1"/>
          </p:cNvSpPr>
          <p:nvPr>
            <p:ph type="sldNum" sz="quarter" idx="10"/>
          </p:nvPr>
        </p:nvSpPr>
        <p:spPr/>
        <p:txBody>
          <a:bodyPr/>
          <a:p>
            <a:fld id="{4158DA69-A571-1F49-91C0-61EBFAAB21F4}" type="slidenum">
              <a:rPr lang="en-US" smtClean="0"/>
              <a:t>29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79" name="Slide Image Placeholder 1"/>
          <p:cNvSpPr>
            <a:spLocks noChangeAspect="1" noRot="1" noGrp="1"/>
          </p:cNvSpPr>
          <p:nvPr>
            <p:ph type="sldImg"/>
          </p:nvPr>
        </p:nvSpPr>
        <p:spPr/>
      </p:sp>
      <p:sp>
        <p:nvSpPr>
          <p:cNvPr id="1048680" name="Notes Placeholder 2"/>
          <p:cNvSpPr>
            <a:spLocks noGrp="1"/>
          </p:cNvSpPr>
          <p:nvPr>
            <p:ph type="body" idx="1"/>
          </p:nvPr>
        </p:nvSpPr>
        <p:spPr/>
        <p:txBody>
          <a:bodyPr/>
          <a:p>
            <a:pPr fontAlgn="base"/>
            <a:r>
              <a:rPr b="0" dirty="0" sz="1200" i="0" kern="1200" lang="en-US" smtClean="0">
                <a:solidFill>
                  <a:schemeClr val="tx1"/>
                </a:solidFill>
                <a:effectLst/>
                <a:latin typeface="+mn-lt"/>
                <a:ea typeface="+mn-ea"/>
                <a:cs typeface="+mn-cs"/>
              </a:rPr>
              <a:t>Reduce demand on short-term memory: When users are involved in some complex tasks the demand on short-term memory is significant. So the interface should be designed in such a way to reduce the remembering of previously done actions, given inputs and results.</a:t>
            </a:r>
          </a:p>
          <a:p>
            <a:pPr fontAlgn="base"/>
            <a:r>
              <a:rPr b="0" dirty="0" sz="1200" i="0" kern="1200" lang="en-US" smtClean="0">
                <a:solidFill>
                  <a:schemeClr val="tx1"/>
                </a:solidFill>
                <a:effectLst/>
                <a:latin typeface="+mn-lt"/>
                <a:ea typeface="+mn-ea"/>
                <a:cs typeface="+mn-cs"/>
              </a:rPr>
              <a:t>Establish meaningful defaults: Always initial set of defaults should be provided to the average user, if a user needs to add some new features then he should be able to add the required features.</a:t>
            </a:r>
          </a:p>
          <a:p>
            <a:pPr fontAlgn="base"/>
            <a:r>
              <a:rPr b="0" dirty="0" sz="1200" i="0" kern="1200" lang="en-US" smtClean="0">
                <a:solidFill>
                  <a:schemeClr val="tx1"/>
                </a:solidFill>
                <a:effectLst/>
                <a:latin typeface="+mn-lt"/>
                <a:ea typeface="+mn-ea"/>
                <a:cs typeface="+mn-cs"/>
              </a:rPr>
              <a:t>Define shortcuts that are intuitive: Mnemonics should be used by the user. Mnemonics means the keyboard shortcuts to do some action on the screen.</a:t>
            </a:r>
          </a:p>
          <a:p>
            <a:pPr fontAlgn="base"/>
            <a:r>
              <a:rPr b="0" dirty="0" sz="1200" i="0" kern="1200" lang="en-US" smtClean="0">
                <a:solidFill>
                  <a:schemeClr val="tx1"/>
                </a:solidFill>
                <a:effectLst/>
                <a:latin typeface="+mn-lt"/>
                <a:ea typeface="+mn-ea"/>
                <a:cs typeface="+mn-cs"/>
              </a:rPr>
              <a:t>The visual layout of the interface should be based on a real-world metaphor: Anything you represent on a screen if it is a metaphor for real-world entity then users would easily understand.</a:t>
            </a:r>
          </a:p>
          <a:p>
            <a:pPr fontAlgn="base"/>
            <a:r>
              <a:rPr b="0" dirty="0" sz="1200" i="0" kern="1200" lang="en-US" smtClean="0">
                <a:solidFill>
                  <a:schemeClr val="tx1"/>
                </a:solidFill>
                <a:effectLst/>
                <a:latin typeface="+mn-lt"/>
                <a:ea typeface="+mn-ea"/>
                <a:cs typeface="+mn-cs"/>
              </a:rPr>
              <a:t>Disclose information in a progressive fashion: The interface should be organized hierarchically i.e. on the main screen the information about the task, an object or some behavior should be presented first at a high level of abstraction. More detail should be presented after the user indicates interest with a mouse pick.</a:t>
            </a:r>
          </a:p>
          <a:p>
            <a:endParaRPr dirty="0" lang="en-US"/>
          </a:p>
        </p:txBody>
      </p:sp>
      <p:sp>
        <p:nvSpPr>
          <p:cNvPr id="1048681" name="Slide Number Placeholder 3"/>
          <p:cNvSpPr>
            <a:spLocks noGrp="1"/>
          </p:cNvSpPr>
          <p:nvPr>
            <p:ph type="sldNum" sz="quarter" idx="10"/>
          </p:nvPr>
        </p:nvSpPr>
        <p:spPr/>
        <p:txBody>
          <a:bodyPr/>
          <a:p>
            <a:fld id="{4158DA69-A571-1F49-91C0-61EBFAAB21F4}" type="slidenum">
              <a:rPr lang="en-US" smtClean="0"/>
              <a:t>30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84" name="Slide Image Placeholder 1"/>
          <p:cNvSpPr>
            <a:spLocks noChangeAspect="1" noRot="1" noGrp="1"/>
          </p:cNvSpPr>
          <p:nvPr>
            <p:ph type="sldImg"/>
          </p:nvPr>
        </p:nvSpPr>
        <p:spPr/>
      </p:sp>
      <p:sp>
        <p:nvSpPr>
          <p:cNvPr id="1048685" name="Notes Placeholder 2"/>
          <p:cNvSpPr>
            <a:spLocks noGrp="1"/>
          </p:cNvSpPr>
          <p:nvPr>
            <p:ph type="body" idx="1"/>
          </p:nvPr>
        </p:nvSpPr>
        <p:spPr/>
        <p:txBody>
          <a:bodyPr/>
          <a:p>
            <a:pPr fontAlgn="base"/>
            <a:r>
              <a:rPr b="0" dirty="0" sz="1200" i="0" kern="1200" lang="en-US" smtClean="0">
                <a:solidFill>
                  <a:schemeClr val="tx1"/>
                </a:solidFill>
                <a:effectLst/>
                <a:latin typeface="+mn-lt"/>
                <a:ea typeface="+mn-ea"/>
                <a:cs typeface="+mn-cs"/>
              </a:rPr>
              <a:t>Allow the user to put the current task into a meaningful context: Many interfaces have dozens of screens. So it is important to provide indicators consistently so that the user know about the doing work. The user should also know from which page has navigated to the current page and from the current page where can navigate.</a:t>
            </a:r>
          </a:p>
          <a:p>
            <a:pPr fontAlgn="base"/>
            <a:r>
              <a:rPr b="0" dirty="0" sz="1200" i="0" kern="1200" lang="en-US" smtClean="0">
                <a:solidFill>
                  <a:schemeClr val="tx1"/>
                </a:solidFill>
                <a:effectLst/>
                <a:latin typeface="+mn-lt"/>
                <a:ea typeface="+mn-ea"/>
                <a:cs typeface="+mn-cs"/>
              </a:rPr>
              <a:t>Maintain consistency across a family of applications: The development of some set of applications all should follow and implement the same design, rules so that consistency is maintained among applications.</a:t>
            </a:r>
          </a:p>
          <a:p>
            <a:pPr fontAlgn="base"/>
            <a:r>
              <a:rPr b="0" dirty="0" sz="1200" i="0" kern="1200" lang="en-US" smtClean="0">
                <a:solidFill>
                  <a:schemeClr val="tx1"/>
                </a:solidFill>
                <a:effectLst/>
                <a:latin typeface="+mn-lt"/>
                <a:ea typeface="+mn-ea"/>
                <a:cs typeface="+mn-cs"/>
              </a:rPr>
              <a:t>If past interactive models have created user expectations do not make changes unless there is a compelling reason.</a:t>
            </a:r>
          </a:p>
          <a:p>
            <a:endParaRPr dirty="0" lang="en-US"/>
          </a:p>
        </p:txBody>
      </p:sp>
      <p:sp>
        <p:nvSpPr>
          <p:cNvPr id="1048686" name="Slide Number Placeholder 3"/>
          <p:cNvSpPr>
            <a:spLocks noGrp="1"/>
          </p:cNvSpPr>
          <p:nvPr>
            <p:ph type="sldNum" sz="quarter" idx="10"/>
          </p:nvPr>
        </p:nvSpPr>
        <p:spPr/>
        <p:txBody>
          <a:bodyPr/>
          <a:p>
            <a:fld id="{4158DA69-A571-1F49-91C0-61EBFAAB21F4}" type="slidenum">
              <a:rPr lang="en-US" smtClean="0"/>
              <a:t>31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590" name="Slide Image Placeholder 1"/>
          <p:cNvSpPr>
            <a:spLocks noChangeAspect="1" noRot="1" noGrp="1"/>
          </p:cNvSpPr>
          <p:nvPr>
            <p:ph type="sldImg"/>
          </p:nvPr>
        </p:nvSpPr>
        <p:spPr/>
      </p:sp>
      <p:sp>
        <p:nvSpPr>
          <p:cNvPr id="1048591" name="Notes Placeholder 2"/>
          <p:cNvSpPr>
            <a:spLocks noGrp="1"/>
          </p:cNvSpPr>
          <p:nvPr>
            <p:ph type="body" idx="1"/>
          </p:nvPr>
        </p:nvSpPr>
        <p:spPr/>
        <p:txBody>
          <a:bodyPr/>
          <a:p>
            <a:endParaRPr dirty="0" lang="en-US"/>
          </a:p>
        </p:txBody>
      </p:sp>
      <p:sp>
        <p:nvSpPr>
          <p:cNvPr id="1048592" name="Slide Number Placeholder 3"/>
          <p:cNvSpPr>
            <a:spLocks noGrp="1"/>
          </p:cNvSpPr>
          <p:nvPr>
            <p:ph type="sldNum" sz="quarter" idx="10"/>
          </p:nvPr>
        </p:nvSpPr>
        <p:spPr/>
        <p:txBody>
          <a:bodyPr/>
          <a:p>
            <a:fld id="{4158DA69-A571-1F49-91C0-61EBFAAB21F4}" type="slidenum">
              <a:rPr lang="en-US" smtClean="0"/>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9" name=""/>
        <p:cNvGrpSpPr/>
        <p:nvPr/>
      </p:nvGrpSpPr>
      <p:grpSpPr>
        <a:xfrm>
          <a:off x="0" y="0"/>
          <a:ext cx="0" cy="0"/>
          <a:chOff x="0" y="0"/>
          <a:chExt cx="0" cy="0"/>
        </a:xfrm>
      </p:grpSpPr>
      <p:sp>
        <p:nvSpPr>
          <p:cNvPr id="1048599" name="Rectangle 3"/>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useBgFill="1">
        <p:nvSpPr>
          <p:cNvPr id="1048600"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601" name="Rectangle 5"/>
          <p:cNvSpPr/>
          <p:nvPr/>
        </p:nvSpPr>
        <p:spPr>
          <a:xfrm>
            <a:off x="63500" y="1449388"/>
            <a:ext cx="9020175" cy="1527175"/>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602" name="Rectangle 6"/>
          <p:cNvSpPr/>
          <p:nvPr/>
        </p:nvSpPr>
        <p:spPr>
          <a:xfrm>
            <a:off x="63500" y="1397000"/>
            <a:ext cx="9020175" cy="120650"/>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603" name="Rectangle 9"/>
          <p:cNvSpPr/>
          <p:nvPr/>
        </p:nvSpPr>
        <p:spPr>
          <a:xfrm>
            <a:off x="63500" y="2976563"/>
            <a:ext cx="9020175" cy="111125"/>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604" name="Subtitle 8"/>
          <p:cNvSpPr>
            <a:spLocks noGrp="1"/>
          </p:cNvSpPr>
          <p:nvPr>
            <p:ph type="subTitle" idx="1"/>
          </p:nvPr>
        </p:nvSpPr>
        <p:spPr>
          <a:xfrm>
            <a:off x="1295400" y="3200400"/>
            <a:ext cx="6400800" cy="1600200"/>
          </a:xfrm>
        </p:spPr>
        <p:txBody>
          <a:bodyPr/>
          <a:lstStyle>
            <a:lvl1pPr algn="ctr" indent="0" marL="0">
              <a:buNone/>
              <a:defRPr sz="26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605" name="Title 7"/>
          <p:cNvSpPr>
            <a:spLocks noGrp="1"/>
          </p:cNvSpPr>
          <p:nvPr>
            <p:ph type="ctrTitle"/>
          </p:nvPr>
        </p:nvSpPr>
        <p:spPr>
          <a:xfrm>
            <a:off x="457200" y="1505930"/>
            <a:ext cx="8229600" cy="1470025"/>
          </a:xfrm>
        </p:spPr>
        <p:txBody>
          <a:bodyPr anchor="ctr"/>
          <a:lstStyle>
            <a:lvl1pPr algn="ctr">
              <a:defRPr dirty="0" lang="en-US">
                <a:solidFill>
                  <a:srgbClr val="FFFFFF"/>
                </a:solidFill>
              </a:defRPr>
            </a:lvl1pPr>
          </a:lstStyle>
          <a:p>
            <a:r>
              <a:rPr lang="en-US" smtClean="0"/>
              <a:t>Click to edit Master title style</a:t>
            </a:r>
            <a:endParaRPr lang="en-US"/>
          </a:p>
        </p:txBody>
      </p:sp>
      <p:sp>
        <p:nvSpPr>
          <p:cNvPr id="1048606"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8847AE5D-D129-4C11-B4B7-F624B5032E7E}" type="datetimeFigureOut">
              <a:rPr lang="en-US"/>
              <a:t>7/31/2019</a:t>
            </a:fld>
            <a:endParaRPr lang="en-US"/>
          </a:p>
        </p:txBody>
      </p:sp>
      <p:sp>
        <p:nvSpPr>
          <p:cNvPr id="1048607"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608" name="Slide Number Placeholder 28"/>
          <p:cNvSpPr>
            <a:spLocks noGrp="1"/>
          </p:cNvSpPr>
          <p:nvPr>
            <p:ph type="sldNum" sz="quarter" idx="12"/>
          </p:nvPr>
        </p:nvSpPr>
        <p:spPr/>
        <p:txBody>
          <a:bodyPr/>
          <a:p>
            <a:fld id="{CF8C7F54-7958-41A1-B7F5-173A04976098}" type="slidenum">
              <a:rPr altLang="en-US" lang="en-US"/>
              <a:t>‹#›</a:t>
            </a:fld>
            <a:endParaRPr altLang="en-US"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0" name=""/>
        <p:cNvGrpSpPr/>
        <p:nvPr/>
      </p:nvGrpSpPr>
      <p:grpSpPr>
        <a:xfrm>
          <a:off x="0" y="0"/>
          <a:ext cx="0" cy="0"/>
          <a:chOff x="0" y="0"/>
          <a:chExt cx="0" cy="0"/>
        </a:xfrm>
      </p:grpSpPr>
      <p:sp>
        <p:nvSpPr>
          <p:cNvPr id="1048732" name="Title 1"/>
          <p:cNvSpPr>
            <a:spLocks noGrp="1"/>
          </p:cNvSpPr>
          <p:nvPr>
            <p:ph type="title"/>
          </p:nvPr>
        </p:nvSpPr>
        <p:spPr/>
        <p:txBody>
          <a:bodyPr/>
          <a:p>
            <a:r>
              <a:rPr lang="en-US" smtClean="0"/>
              <a:t>Click to edit Master title style</a:t>
            </a:r>
            <a:endParaRPr lang="en-US"/>
          </a:p>
        </p:txBody>
      </p:sp>
      <p:sp>
        <p:nvSpPr>
          <p:cNvPr id="104873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97B18D93-3A70-433F-BFB9-B5657FC43AC7}" type="datetimeFigureOut">
              <a:rPr lang="en-US"/>
              <a:t>7/31/2019</a:t>
            </a:fld>
            <a:endParaRPr lang="en-US"/>
          </a:p>
        </p:txBody>
      </p:sp>
      <p:sp>
        <p:nvSpPr>
          <p:cNvPr id="104873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736" name="Slide Number Placeholder 5"/>
          <p:cNvSpPr>
            <a:spLocks noGrp="1"/>
          </p:cNvSpPr>
          <p:nvPr>
            <p:ph type="sldNum" sz="quarter" idx="12"/>
          </p:nvPr>
        </p:nvSpPr>
        <p:spPr/>
        <p:txBody>
          <a:bodyPr/>
          <a:p>
            <a:fld id="{D87ADBFF-3698-40BD-A8EB-9F6BADF7DB26}" type="slidenum">
              <a:rPr altLang="en-US" lang="en-US"/>
              <a:t>‹#›</a:t>
            </a:fld>
            <a:endParaRPr altLang="en-US"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6" name=""/>
        <p:cNvGrpSpPr/>
        <p:nvPr/>
      </p:nvGrpSpPr>
      <p:grpSpPr>
        <a:xfrm>
          <a:off x="0" y="0"/>
          <a:ext cx="0" cy="0"/>
          <a:chOff x="0" y="0"/>
          <a:chExt cx="0" cy="0"/>
        </a:xfrm>
      </p:grpSpPr>
      <p:sp>
        <p:nvSpPr>
          <p:cNvPr id="1048705" name="Vertical Title 1"/>
          <p:cNvSpPr>
            <a:spLocks noGrp="1"/>
          </p:cNvSpPr>
          <p:nvPr>
            <p:ph type="title" orient="vert"/>
          </p:nvPr>
        </p:nvSpPr>
        <p:spPr>
          <a:xfrm>
            <a:off x="6629400" y="274641"/>
            <a:ext cx="2011680" cy="5851525"/>
          </a:xfrm>
        </p:spPr>
        <p:txBody>
          <a:bodyPr vert="eaVert"/>
          <a:p>
            <a:r>
              <a:rPr lang="en-US" smtClean="0"/>
              <a:t>Click to edit Master title style</a:t>
            </a:r>
            <a:endParaRPr lang="en-US"/>
          </a:p>
        </p:txBody>
      </p:sp>
      <p:sp>
        <p:nvSpPr>
          <p:cNvPr id="1048706" name="Vertical Text Placeholder 2"/>
          <p:cNvSpPr>
            <a:spLocks noGrp="1"/>
          </p:cNvSpPr>
          <p:nvPr>
            <p:ph type="body" orient="vert" idx="1"/>
          </p:nvPr>
        </p:nvSpPr>
        <p:spPr>
          <a:xfrm>
            <a:off x="914400" y="274640"/>
            <a:ext cx="55626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7"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D8186368-284C-4C79-9C7E-0F4241B9A9B5}" type="datetimeFigureOut">
              <a:rPr lang="en-US"/>
              <a:t>7/31/2019</a:t>
            </a:fld>
            <a:endParaRPr lang="en-US"/>
          </a:p>
        </p:txBody>
      </p:sp>
      <p:sp>
        <p:nvSpPr>
          <p:cNvPr id="1048708"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709" name="Slide Number Placeholder 5"/>
          <p:cNvSpPr>
            <a:spLocks noGrp="1"/>
          </p:cNvSpPr>
          <p:nvPr>
            <p:ph type="sldNum" sz="quarter" idx="12"/>
          </p:nvPr>
        </p:nvSpPr>
        <p:spPr/>
        <p:txBody>
          <a:bodyPr/>
          <a:p>
            <a:fld id="{362B95F2-F3DA-4593-90C9-21A9C259BA90}" type="slidenum">
              <a:rPr altLang="en-US" lang="en-US"/>
              <a:t>‹#›</a:t>
            </a:fld>
            <a:endParaRPr altLang="en-US"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583" name="Title 1"/>
          <p:cNvSpPr>
            <a:spLocks noGrp="1"/>
          </p:cNvSpPr>
          <p:nvPr>
            <p:ph type="title"/>
          </p:nvPr>
        </p:nvSpPr>
        <p:spPr/>
        <p:txBody>
          <a:bodyPr/>
          <a:p>
            <a:r>
              <a:rPr lang="en-US" smtClean="0"/>
              <a:t>Click to edit Master title style</a:t>
            </a:r>
            <a:endParaRPr lang="en-US"/>
          </a:p>
        </p:txBody>
      </p:sp>
      <p:sp>
        <p:nvSpPr>
          <p:cNvPr id="1048584" name="Content Placeholder 7"/>
          <p:cNvSpPr>
            <a:spLocks noGrp="1"/>
          </p:cNvSpPr>
          <p:nvPr>
            <p:ph sz="quarter" idx="1"/>
          </p:nvPr>
        </p:nvSpPr>
        <p:spPr>
          <a:xfrm>
            <a:off x="914400" y="1447800"/>
            <a:ext cx="7772400" cy="45720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5"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00F5BC5A-69D4-4E80-891B-FA4360690456}" type="datetimeFigureOut">
              <a:rPr lang="en-US"/>
              <a:t>7/31/2019</a:t>
            </a:fld>
            <a:endParaRPr lang="en-US"/>
          </a:p>
        </p:txBody>
      </p:sp>
      <p:sp>
        <p:nvSpPr>
          <p:cNvPr id="1048586"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587" name="Slide Number Placeholder 5"/>
          <p:cNvSpPr>
            <a:spLocks noGrp="1"/>
          </p:cNvSpPr>
          <p:nvPr>
            <p:ph type="sldNum" sz="quarter" idx="12"/>
          </p:nvPr>
        </p:nvSpPr>
        <p:spPr/>
        <p:txBody>
          <a:bodyPr/>
          <a:p>
            <a:fld id="{A092D5BD-8F4F-4459-BDCA-8E7052386183}" type="slidenum">
              <a:rPr altLang="en-US" lang="en-US"/>
              <a:t>‹#›</a:t>
            </a:fld>
            <a:endParaRPr altLang="en-US"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9" name=""/>
        <p:cNvGrpSpPr/>
        <p:nvPr/>
      </p:nvGrpSpPr>
      <p:grpSpPr>
        <a:xfrm>
          <a:off x="0" y="0"/>
          <a:ext cx="0" cy="0"/>
          <a:chOff x="0" y="0"/>
          <a:chExt cx="0" cy="0"/>
        </a:xfrm>
      </p:grpSpPr>
      <p:sp>
        <p:nvSpPr>
          <p:cNvPr id="1048722" name="Rectangle 3"/>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useBgFill="1">
        <p:nvSpPr>
          <p:cNvPr id="1048723"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724" name="Rectangle 5"/>
          <p:cNvSpPr/>
          <p:nvPr/>
        </p:nvSpPr>
        <p:spPr>
          <a:xfrm flipV="1">
            <a:off x="69850" y="2376488"/>
            <a:ext cx="9013825" cy="92075"/>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725" name="Rectangle 6"/>
          <p:cNvSpPr/>
          <p:nvPr/>
        </p:nvSpPr>
        <p:spPr>
          <a:xfrm>
            <a:off x="69850" y="2341563"/>
            <a:ext cx="9013825" cy="46037"/>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726" name="Rectangle 7"/>
          <p:cNvSpPr/>
          <p:nvPr/>
        </p:nvSpPr>
        <p:spPr>
          <a:xfrm>
            <a:off x="68263" y="2468563"/>
            <a:ext cx="9015412" cy="46037"/>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727" name="Title 1"/>
          <p:cNvSpPr>
            <a:spLocks noGrp="1"/>
          </p:cNvSpPr>
          <p:nvPr>
            <p:ph type="title"/>
          </p:nvPr>
        </p:nvSpPr>
        <p:spPr>
          <a:xfrm>
            <a:off x="722313" y="952500"/>
            <a:ext cx="7772400" cy="1362075"/>
          </a:xfrm>
        </p:spPr>
        <p:txBody>
          <a:bodyPr/>
          <a:lstStyle>
            <a:lvl1pPr algn="l">
              <a:buNone/>
              <a:defRPr b="0" cap="none" sz="4000"/>
            </a:lvl1pPr>
          </a:lstStyle>
          <a:p>
            <a:r>
              <a:rPr lang="en-US" smtClean="0"/>
              <a:t>Click to edit Master title style</a:t>
            </a:r>
            <a:endParaRPr lang="en-US"/>
          </a:p>
        </p:txBody>
      </p:sp>
      <p:sp>
        <p:nvSpPr>
          <p:cNvPr id="1048728" name="Text Placeholder 2"/>
          <p:cNvSpPr>
            <a:spLocks noGrp="1"/>
          </p:cNvSpPr>
          <p:nvPr>
            <p:ph type="body" idx="1"/>
          </p:nvPr>
        </p:nvSpPr>
        <p:spPr>
          <a:xfrm>
            <a:off x="722313" y="2547938"/>
            <a:ext cx="7772400" cy="1338262"/>
          </a:xfrm>
        </p:spPr>
        <p:txBody>
          <a:bodyPr/>
          <a:lstStyle>
            <a:lvl1pPr indent="0" marL="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104872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A41411B8-6769-4A46-9217-303A7C5B92E6}" type="datetimeFigureOut">
              <a:rPr lang="en-US"/>
              <a:t>7/31/2019</a:t>
            </a:fld>
            <a:endParaRPr lang="en-US"/>
          </a:p>
        </p:txBody>
      </p:sp>
      <p:sp>
        <p:nvSpPr>
          <p:cNvPr id="104873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731" name="Slide Number Placeholder 5"/>
          <p:cNvSpPr>
            <a:spLocks noGrp="1"/>
          </p:cNvSpPr>
          <p:nvPr>
            <p:ph type="sldNum" sz="quarter" idx="12"/>
          </p:nvPr>
        </p:nvSpPr>
        <p:spPr>
          <a:xfrm>
            <a:off x="146050" y="6208713"/>
            <a:ext cx="457200" cy="457200"/>
          </a:xfrm>
        </p:spPr>
        <p:txBody>
          <a:bodyPr/>
          <a:p>
            <a:fld id="{29371E68-1F9E-4BCD-A538-1863F7FC25CD}" type="slidenum">
              <a:rPr altLang="en-US" lang="en-US"/>
              <a:t>‹#›</a:t>
            </a:fld>
            <a:endParaRPr altLang="en-US"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3" name=""/>
        <p:cNvGrpSpPr/>
        <p:nvPr/>
      </p:nvGrpSpPr>
      <p:grpSpPr>
        <a:xfrm>
          <a:off x="0" y="0"/>
          <a:ext cx="0" cy="0"/>
          <a:chOff x="0" y="0"/>
          <a:chExt cx="0" cy="0"/>
        </a:xfrm>
      </p:grpSpPr>
      <p:sp>
        <p:nvSpPr>
          <p:cNvPr id="1048687" name="Title 1"/>
          <p:cNvSpPr>
            <a:spLocks noGrp="1"/>
          </p:cNvSpPr>
          <p:nvPr>
            <p:ph type="title"/>
          </p:nvPr>
        </p:nvSpPr>
        <p:spPr/>
        <p:txBody>
          <a:bodyPr/>
          <a:p>
            <a:r>
              <a:rPr lang="en-US" smtClean="0"/>
              <a:t>Click to edit Master title style</a:t>
            </a:r>
            <a:endParaRPr lang="en-US"/>
          </a:p>
        </p:txBody>
      </p:sp>
      <p:sp>
        <p:nvSpPr>
          <p:cNvPr id="1048688" name="Content Placeholder 8"/>
          <p:cNvSpPr>
            <a:spLocks noGrp="1"/>
          </p:cNvSpPr>
          <p:nvPr>
            <p:ph sz="quarter" idx="1"/>
          </p:nvPr>
        </p:nvSpPr>
        <p:spPr>
          <a:xfrm>
            <a:off x="914400" y="1447800"/>
            <a:ext cx="3749040" cy="45720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9" name="Content Placeholder 10"/>
          <p:cNvSpPr>
            <a:spLocks noGrp="1"/>
          </p:cNvSpPr>
          <p:nvPr>
            <p:ph sz="quarter" idx="2"/>
          </p:nvPr>
        </p:nvSpPr>
        <p:spPr>
          <a:xfrm>
            <a:off x="4933950" y="1447800"/>
            <a:ext cx="3749040" cy="45720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0"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DE1039AA-0FCE-4122-A5F8-AEEF03B102C4}" type="datetimeFigureOut">
              <a:rPr lang="en-US"/>
              <a:t>7/31/2019</a:t>
            </a:fld>
            <a:endParaRPr lang="en-US"/>
          </a:p>
        </p:txBody>
      </p:sp>
      <p:sp>
        <p:nvSpPr>
          <p:cNvPr id="1048691"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692" name="Slide Number Placeholder 6"/>
          <p:cNvSpPr>
            <a:spLocks noGrp="1"/>
          </p:cNvSpPr>
          <p:nvPr>
            <p:ph type="sldNum" sz="quarter" idx="12"/>
          </p:nvPr>
        </p:nvSpPr>
        <p:spPr/>
        <p:txBody>
          <a:bodyPr/>
          <a:p>
            <a:fld id="{C581F2B4-E1C3-41B3-A6E3-2731DFFC37BD}" type="slidenum">
              <a:rPr altLang="en-US" lang="en-US"/>
              <a:t>‹#›</a:t>
            </a:fld>
            <a:endParaRPr altLang="en-US"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4" name=""/>
        <p:cNvGrpSpPr/>
        <p:nvPr/>
      </p:nvGrpSpPr>
      <p:grpSpPr>
        <a:xfrm>
          <a:off x="0" y="0"/>
          <a:ext cx="0" cy="0"/>
          <a:chOff x="0" y="0"/>
          <a:chExt cx="0" cy="0"/>
        </a:xfrm>
      </p:grpSpPr>
      <p:sp>
        <p:nvSpPr>
          <p:cNvPr id="1048693" name="Title 1"/>
          <p:cNvSpPr>
            <a:spLocks noGrp="1"/>
          </p:cNvSpPr>
          <p:nvPr>
            <p:ph type="title"/>
          </p:nvPr>
        </p:nvSpPr>
        <p:spPr>
          <a:xfrm>
            <a:off x="914400" y="273050"/>
            <a:ext cx="7772400" cy="1143000"/>
          </a:xfrm>
        </p:spPr>
        <p:txBody>
          <a:bodyPr/>
          <a:p>
            <a:r>
              <a:rPr lang="en-US" smtClean="0"/>
              <a:t>Click to edit Master title style</a:t>
            </a:r>
            <a:endParaRPr lang="en-US"/>
          </a:p>
        </p:txBody>
      </p:sp>
      <p:sp>
        <p:nvSpPr>
          <p:cNvPr id="1048694"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695"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696" name="Content Placeholder 10"/>
          <p:cNvSpPr>
            <a:spLocks noGrp="1"/>
          </p:cNvSpPr>
          <p:nvPr>
            <p:ph sz="half" idx="2"/>
          </p:nvPr>
        </p:nvSpPr>
        <p:spPr>
          <a:xfrm>
            <a:off x="914400" y="2247900"/>
            <a:ext cx="3733800" cy="38862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7" name="Content Placeholder 12"/>
          <p:cNvSpPr>
            <a:spLocks noGrp="1"/>
          </p:cNvSpPr>
          <p:nvPr>
            <p:ph sz="half" idx="4"/>
          </p:nvPr>
        </p:nvSpPr>
        <p:spPr>
          <a:xfrm>
            <a:off x="4953000" y="2247900"/>
            <a:ext cx="3733800" cy="38862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D0F3D660-DC9B-4DA8-9A45-C2C776321453}" type="datetimeFigureOut">
              <a:rPr lang="en-US"/>
              <a:t>7/31/2019</a:t>
            </a:fld>
            <a:endParaRPr lang="en-US"/>
          </a:p>
        </p:txBody>
      </p:sp>
      <p:sp>
        <p:nvSpPr>
          <p:cNvPr id="1048699"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700" name="Slide Number Placeholder 8"/>
          <p:cNvSpPr>
            <a:spLocks noGrp="1"/>
          </p:cNvSpPr>
          <p:nvPr>
            <p:ph type="sldNum" sz="quarter" idx="12"/>
          </p:nvPr>
        </p:nvSpPr>
        <p:spPr/>
        <p:txBody>
          <a:bodyPr/>
          <a:p>
            <a:fld id="{03D1C867-7AC3-4792-8308-45AB6B421095}" type="slidenum">
              <a:rPr altLang="en-US" lang="en-US"/>
              <a:t>‹#›</a:t>
            </a:fld>
            <a:endParaRPr altLang="en-US"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5" name=""/>
        <p:cNvGrpSpPr/>
        <p:nvPr/>
      </p:nvGrpSpPr>
      <p:grpSpPr>
        <a:xfrm>
          <a:off x="0" y="0"/>
          <a:ext cx="0" cy="0"/>
          <a:chOff x="0" y="0"/>
          <a:chExt cx="0" cy="0"/>
        </a:xfrm>
      </p:grpSpPr>
      <p:sp>
        <p:nvSpPr>
          <p:cNvPr id="1048701" name="Title 1"/>
          <p:cNvSpPr>
            <a:spLocks noGrp="1"/>
          </p:cNvSpPr>
          <p:nvPr>
            <p:ph type="title"/>
          </p:nvPr>
        </p:nvSpPr>
        <p:spPr/>
        <p:txBody>
          <a:bodyPr/>
          <a:p>
            <a:r>
              <a:rPr lang="en-US" smtClean="0"/>
              <a:t>Click to edit Master title style</a:t>
            </a:r>
            <a:endParaRPr lang="en-US"/>
          </a:p>
        </p:txBody>
      </p:sp>
      <p:sp>
        <p:nvSpPr>
          <p:cNvPr id="1048702"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6A0C07DA-1209-45EF-952B-E3418B7C094B}" type="datetimeFigureOut">
              <a:rPr lang="en-US"/>
              <a:t>7/31/2019</a:t>
            </a:fld>
            <a:endParaRPr lang="en-US"/>
          </a:p>
        </p:txBody>
      </p:sp>
      <p:sp>
        <p:nvSpPr>
          <p:cNvPr id="1048703"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704" name="Slide Number Placeholder 4"/>
          <p:cNvSpPr>
            <a:spLocks noGrp="1"/>
          </p:cNvSpPr>
          <p:nvPr>
            <p:ph type="sldNum" sz="quarter" idx="12"/>
          </p:nvPr>
        </p:nvSpPr>
        <p:spPr/>
        <p:txBody>
          <a:bodyPr/>
          <a:p>
            <a:fld id="{C0B5439F-351E-4AFF-9F30-C31E6431D03A}" type="slidenum">
              <a:rPr altLang="en-US" lang="en-US"/>
              <a:t>‹#›</a:t>
            </a:fld>
            <a:endParaRPr altLang="en-US"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7" name=""/>
        <p:cNvGrpSpPr/>
        <p:nvPr/>
      </p:nvGrpSpPr>
      <p:grpSpPr>
        <a:xfrm>
          <a:off x="0" y="0"/>
          <a:ext cx="0" cy="0"/>
          <a:chOff x="0" y="0"/>
          <a:chExt cx="0" cy="0"/>
        </a:xfrm>
      </p:grpSpPr>
      <p:sp>
        <p:nvSpPr>
          <p:cNvPr id="1048710"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A692B71C-D893-412B-81CE-CD21BC20DF20}" type="datetimeFigureOut">
              <a:rPr lang="en-US"/>
              <a:t>7/31/2019</a:t>
            </a:fld>
            <a:endParaRPr lang="en-US"/>
          </a:p>
        </p:txBody>
      </p:sp>
      <p:sp>
        <p:nvSpPr>
          <p:cNvPr id="1048711"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712" name="Slide Number Placeholder 3"/>
          <p:cNvSpPr>
            <a:spLocks noGrp="1"/>
          </p:cNvSpPr>
          <p:nvPr>
            <p:ph type="sldNum" sz="quarter" idx="12"/>
          </p:nvPr>
        </p:nvSpPr>
        <p:spPr/>
        <p:txBody>
          <a:bodyPr/>
          <a:p>
            <a:fld id="{8AF9E9BF-961A-4DE5-BD71-49A006E6B76B}" type="slidenum">
              <a:rPr altLang="en-US" lang="en-US"/>
              <a:t>‹#›</a:t>
            </a:fld>
            <a:endParaRPr altLang="en-US"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1" name=""/>
        <p:cNvGrpSpPr/>
        <p:nvPr/>
      </p:nvGrpSpPr>
      <p:grpSpPr>
        <a:xfrm>
          <a:off x="0" y="0"/>
          <a:ext cx="0" cy="0"/>
          <a:chOff x="0" y="0"/>
          <a:chExt cx="0" cy="0"/>
        </a:xfrm>
      </p:grpSpPr>
      <p:sp>
        <p:nvSpPr>
          <p:cNvPr id="1048737" name="Rectangle 4"/>
          <p:cNvSpPr/>
          <p:nvPr/>
        </p:nvSpPr>
        <p:spPr>
          <a:xfrm>
            <a:off x="0" y="0"/>
            <a:ext cx="9144000" cy="6858000"/>
          </a:xfrm>
          <a:prstGeom prst="rect"/>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useBgFill="1">
        <p:nvSpPr>
          <p:cNvPr id="1048738"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739" name="Title 1"/>
          <p:cNvSpPr>
            <a:spLocks noGrp="1"/>
          </p:cNvSpPr>
          <p:nvPr>
            <p:ph type="title"/>
          </p:nvPr>
        </p:nvSpPr>
        <p:spPr>
          <a:xfrm>
            <a:off x="914400" y="273050"/>
            <a:ext cx="7772400" cy="1143000"/>
          </a:xfrm>
        </p:spPr>
        <p:txBody>
          <a:bodyPr/>
          <a:lstStyle>
            <a:lvl1pPr algn="l">
              <a:buNone/>
              <a:defRPr b="0" sz="4000"/>
            </a:lvl1pPr>
          </a:lstStyle>
          <a:p>
            <a:r>
              <a:rPr lang="en-US" smtClean="0"/>
              <a:t>Click to edit Master title style</a:t>
            </a:r>
            <a:endParaRPr lang="en-US"/>
          </a:p>
        </p:txBody>
      </p:sp>
      <p:sp>
        <p:nvSpPr>
          <p:cNvPr id="1048740" name="Text Placeholder 2"/>
          <p:cNvSpPr>
            <a:spLocks noGrp="1"/>
          </p:cNvSpPr>
          <p:nvPr>
            <p:ph type="body" idx="2"/>
          </p:nvPr>
        </p:nvSpPr>
        <p:spPr>
          <a:xfrm>
            <a:off x="914400" y="1600200"/>
            <a:ext cx="1905000" cy="4495800"/>
          </a:xfrm>
        </p:spPr>
        <p:txBody>
          <a:bodyPr/>
          <a:lstStyle>
            <a:lvl1pPr indent="0" marL="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048741" name="Content Placeholder 10"/>
          <p:cNvSpPr>
            <a:spLocks noGrp="1"/>
          </p:cNvSpPr>
          <p:nvPr>
            <p:ph sz="quarter" idx="1"/>
          </p:nvPr>
        </p:nvSpPr>
        <p:spPr>
          <a:xfrm>
            <a:off x="2971800" y="1600200"/>
            <a:ext cx="5715000" cy="44958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42"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7D6085A3-BF36-4143-AF6F-04A6668FEFF5}" type="datetimeFigureOut">
              <a:rPr lang="en-US"/>
              <a:t>7/31/2019</a:t>
            </a:fld>
            <a:endParaRPr lang="en-US"/>
          </a:p>
        </p:txBody>
      </p:sp>
      <p:sp>
        <p:nvSpPr>
          <p:cNvPr id="1048743"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744" name="Slide Number Placeholder 6"/>
          <p:cNvSpPr>
            <a:spLocks noGrp="1"/>
          </p:cNvSpPr>
          <p:nvPr>
            <p:ph type="sldNum" sz="quarter" idx="12"/>
          </p:nvPr>
        </p:nvSpPr>
        <p:spPr/>
        <p:txBody>
          <a:bodyPr/>
          <a:p>
            <a:fld id="{7A815877-A7CE-46AE-8827-36A12E77455F}" type="slidenum">
              <a:rPr altLang="en-US" lang="en-US"/>
              <a:t>‹#›</a:t>
            </a:fld>
            <a:endParaRPr altLang="en-US"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8" name=""/>
        <p:cNvGrpSpPr/>
        <p:nvPr/>
      </p:nvGrpSpPr>
      <p:grpSpPr>
        <a:xfrm>
          <a:off x="0" y="0"/>
          <a:ext cx="0" cy="0"/>
          <a:chOff x="0" y="0"/>
          <a:chExt cx="0" cy="0"/>
        </a:xfrm>
      </p:grpSpPr>
      <p:sp>
        <p:nvSpPr>
          <p:cNvPr id="1048713" name="Rectangle 4"/>
          <p:cNvSpPr/>
          <p:nvPr/>
        </p:nvSpPr>
        <p:spPr>
          <a:xfrm flipV="1">
            <a:off x="68263" y="4683125"/>
            <a:ext cx="9007475" cy="92075"/>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714" name="Rectangle 5"/>
          <p:cNvSpPr/>
          <p:nvPr/>
        </p:nvSpPr>
        <p:spPr>
          <a:xfrm>
            <a:off x="68263" y="4649788"/>
            <a:ext cx="9007475" cy="46037"/>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715" name="Rectangle 6"/>
          <p:cNvSpPr/>
          <p:nvPr/>
        </p:nvSpPr>
        <p:spPr>
          <a:xfrm>
            <a:off x="68263" y="4773613"/>
            <a:ext cx="9007475" cy="47625"/>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716" name="Title 1"/>
          <p:cNvSpPr>
            <a:spLocks noGrp="1"/>
          </p:cNvSpPr>
          <p:nvPr>
            <p:ph type="title"/>
          </p:nvPr>
        </p:nvSpPr>
        <p:spPr>
          <a:xfrm>
            <a:off x="914400" y="4900550"/>
            <a:ext cx="7315200" cy="522288"/>
          </a:xfrm>
        </p:spPr>
        <p:txBody>
          <a:bodyPr anchor="ctr">
            <a:noAutofit/>
          </a:bodyPr>
          <a:lstStyle>
            <a:lvl1pPr algn="l">
              <a:buNone/>
              <a:defRPr b="0" sz="2800"/>
            </a:lvl1pPr>
          </a:lstStyle>
          <a:p>
            <a:r>
              <a:rPr lang="en-US" smtClean="0"/>
              <a:t>Click to edit Master title style</a:t>
            </a:r>
            <a:endParaRPr lang="en-US"/>
          </a:p>
        </p:txBody>
      </p:sp>
      <p:sp>
        <p:nvSpPr>
          <p:cNvPr id="1048717" name="Text Placeholder 3"/>
          <p:cNvSpPr>
            <a:spLocks noGrp="1"/>
          </p:cNvSpPr>
          <p:nvPr>
            <p:ph type="body" sz="half" idx="2"/>
          </p:nvPr>
        </p:nvSpPr>
        <p:spPr>
          <a:xfrm>
            <a:off x="914400" y="5445825"/>
            <a:ext cx="7315200" cy="685800"/>
          </a:xfrm>
        </p:spPr>
        <p:txBody>
          <a:bodyPr/>
          <a:lstStyle>
            <a:lvl1pPr indent="0" marL="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1048718"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indent="0" marL="0">
              <a:buNone/>
              <a:defRPr sz="3200"/>
            </a:lvl1pPr>
          </a:lstStyle>
          <a:p>
            <a:pPr lvl="0"/>
            <a:r>
              <a:rPr lang="en-US" noProof="0" smtClean="0"/>
              <a:t>Click icon to add picture</a:t>
            </a:r>
            <a:endParaRPr dirty="0" lang="en-US" noProof="0"/>
          </a:p>
        </p:txBody>
      </p:sp>
      <p:sp>
        <p:nvSpPr>
          <p:cNvPr id="1048719"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0934CF2E-3CC7-4C00-BB64-8570A9756593}" type="datetimeFigureOut">
              <a:rPr lang="en-US"/>
              <a:t>7/31/2019</a:t>
            </a:fld>
            <a:endParaRPr lang="en-US"/>
          </a:p>
        </p:txBody>
      </p:sp>
      <p:sp>
        <p:nvSpPr>
          <p:cNvPr id="1048720"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721" name="Slide Number Placeholder 6"/>
          <p:cNvSpPr>
            <a:spLocks noGrp="1"/>
          </p:cNvSpPr>
          <p:nvPr>
            <p:ph type="sldNum" sz="quarter" idx="12"/>
          </p:nvPr>
        </p:nvSpPr>
        <p:spPr>
          <a:xfrm>
            <a:off x="146050" y="6208713"/>
            <a:ext cx="457200" cy="457200"/>
          </a:xfrm>
        </p:spPr>
        <p:txBody>
          <a:bodyPr/>
          <a:p>
            <a:fld id="{01241D72-D1FB-4F42-9F75-A2F2BE619CF1}" type="slidenum">
              <a:rPr altLang="en-US" lang="en-US"/>
              <a:t>‹#›</a:t>
            </a:fld>
            <a:endParaRPr altLang="en-US"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39" name=""/>
        <p:cNvGrpSpPr/>
        <p:nvPr/>
      </p:nvGrpSpPr>
      <p:grpSpPr>
        <a:xfrm>
          <a:off x="0" y="0"/>
          <a:ext cx="0" cy="0"/>
          <a:chOff x="0" y="0"/>
          <a:chExt cx="0" cy="0"/>
        </a:xfrm>
      </p:grpSpPr>
      <p:sp>
        <p:nvSpPr>
          <p:cNvPr id="1048576" name="Rectangle 8"/>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useBgFill="1">
        <p:nvSpPr>
          <p:cNvPr id="1048577"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578" name="Title Placeholder 21"/>
          <p:cNvSpPr>
            <a:spLocks noGrp="1"/>
          </p:cNvSpPr>
          <p:nvPr>
            <p:ph type="title"/>
          </p:nvPr>
        </p:nvSpPr>
        <p:spPr bwMode="auto">
          <a:xfrm>
            <a:off x="914400" y="274638"/>
            <a:ext cx="7772400" cy="1143000"/>
          </a:xfrm>
          <a:prstGeom prst="rect"/>
          <a:noFill/>
          <a:ln>
            <a:noFill/>
          </a:ln>
        </p:spPr>
        <p:txBody>
          <a:bodyPr anchor="b" anchorCtr="0" bIns="91440" compatLnSpc="1" lIns="91440" numCol="1" rIns="91440" tIns="45720" vert="horz" wrap="square">
            <a:prstTxWarp prst="textNoShape"/>
          </a:bodyPr>
          <a:p>
            <a:pPr lvl="0"/>
            <a:r>
              <a:rPr altLang="en-US" lang="en-US" smtClean="0"/>
              <a:t>Click to edit Master title style</a:t>
            </a:r>
          </a:p>
        </p:txBody>
      </p:sp>
      <p:sp>
        <p:nvSpPr>
          <p:cNvPr id="1048579" name="Text Placeholder 12"/>
          <p:cNvSpPr>
            <a:spLocks noGrp="1"/>
          </p:cNvSpPr>
          <p:nvPr>
            <p:ph type="body" idx="1"/>
          </p:nvPr>
        </p:nvSpPr>
        <p:spPr bwMode="auto">
          <a:xfrm>
            <a:off x="914400" y="1447800"/>
            <a:ext cx="7772400" cy="4572000"/>
          </a:xfrm>
          <a:prstGeom prst="rect"/>
          <a:noFill/>
          <a:ln>
            <a:noFill/>
          </a:ln>
        </p:spPr>
        <p:txBody>
          <a:bodyPr anchor="t" anchorCtr="0" bIns="45720" compatLnSpc="1" lIns="91440" numCol="1" rIns="91440" tIns="45720" vert="horz" wrap="square">
            <a:prstTxWarp prst="textNoShape"/>
          </a:bodyPr>
          <a:p>
            <a:pPr lvl="0"/>
            <a:r>
              <a:rPr altLang="en-US" lang="en-US" smtClean="0"/>
              <a:t>Click to edit Master text styles</a:t>
            </a:r>
          </a:p>
          <a:p>
            <a:pPr lvl="1"/>
            <a:r>
              <a:rPr altLang="en-US" lang="en-US" smtClean="0"/>
              <a:t>Second level</a:t>
            </a:r>
          </a:p>
          <a:p>
            <a:pPr lvl="2"/>
            <a:r>
              <a:rPr altLang="en-US" lang="en-US" smtClean="0"/>
              <a:t>Third level</a:t>
            </a:r>
          </a:p>
          <a:p>
            <a:pPr lvl="3"/>
            <a:r>
              <a:rPr altLang="en-US" lang="en-US" smtClean="0"/>
              <a:t>Fourth level</a:t>
            </a:r>
          </a:p>
          <a:p>
            <a:pPr lvl="4"/>
            <a:r>
              <a:rPr altLang="en-US" lang="en-US" smtClean="0"/>
              <a:t>Fifth level</a:t>
            </a:r>
          </a:p>
        </p:txBody>
      </p:sp>
      <p:sp>
        <p:nvSpPr>
          <p:cNvPr id="1048580" name="Date Placeholder 13"/>
          <p:cNvSpPr>
            <a:spLocks noGrp="1"/>
          </p:cNvSpPr>
          <p:nvPr>
            <p:ph type="dt" sz="half" idx="2"/>
          </p:nvPr>
        </p:nvSpPr>
        <p:spPr>
          <a:xfrm>
            <a:off x="6172200" y="6191250"/>
            <a:ext cx="2476500" cy="476250"/>
          </a:xfrm>
          <a:prstGeom prst="rect"/>
        </p:spPr>
        <p:txBody>
          <a:bodyPr anchor="ctr" anchorCtr="0"/>
          <a:lstStyle>
            <a:lvl1pPr algn="r" eaLnBrk="1" fontAlgn="auto" hangingPunct="1" latinLnBrk="0">
              <a:spcBef>
                <a:spcPts val="0"/>
              </a:spcBef>
              <a:spcAft>
                <a:spcPts val="0"/>
              </a:spcAft>
              <a:defRPr sz="1400" kumimoji="0">
                <a:solidFill>
                  <a:srgbClr val="1F497D"/>
                </a:solidFill>
                <a:latin typeface="Perpetua"/>
              </a:defRPr>
            </a:lvl1pPr>
          </a:lstStyle>
          <a:p>
            <a:fld id="{B05A8A84-DA41-490B-8DCE-B86D78006E92}" type="datetimeFigureOut">
              <a:rPr lang="en-US"/>
              <a:t>7/31/2019</a:t>
            </a:fld>
            <a:endParaRPr lang="en-US"/>
          </a:p>
        </p:txBody>
      </p:sp>
      <p:sp>
        <p:nvSpPr>
          <p:cNvPr id="1048581" name="Footer Placeholder 2"/>
          <p:cNvSpPr>
            <a:spLocks noGrp="1"/>
          </p:cNvSpPr>
          <p:nvPr>
            <p:ph type="ftr" sz="quarter" idx="3"/>
          </p:nvPr>
        </p:nvSpPr>
        <p:spPr>
          <a:xfrm>
            <a:off x="914400" y="6172200"/>
            <a:ext cx="3962400" cy="457200"/>
          </a:xfrm>
          <a:prstGeom prst="rect"/>
        </p:spPr>
        <p:txBody>
          <a:bodyPr anchor="ctr" anchorCtr="0"/>
          <a:lstStyle>
            <a:lvl1pPr eaLnBrk="1" fontAlgn="auto" hangingPunct="1" latinLnBrk="0">
              <a:spcBef>
                <a:spcPts val="0"/>
              </a:spcBef>
              <a:spcAft>
                <a:spcPts val="0"/>
              </a:spcAft>
              <a:defRPr sz="1400" kumimoji="0">
                <a:solidFill>
                  <a:srgbClr val="1F497D"/>
                </a:solidFill>
                <a:latin typeface="Perpetua"/>
              </a:defRPr>
            </a:lvl1pPr>
          </a:lstStyle>
          <a:p>
            <a:endParaRPr lang="en-US"/>
          </a:p>
        </p:txBody>
      </p:sp>
      <p:sp>
        <p:nvSpPr>
          <p:cNvPr id="1048582" name="Slide Number Placeholder 22"/>
          <p:cNvSpPr>
            <a:spLocks noGrp="1"/>
          </p:cNvSpPr>
          <p:nvPr>
            <p:ph type="sldNum" sz="quarter" idx="4"/>
          </p:nvPr>
        </p:nvSpPr>
        <p:spPr>
          <a:xfrm>
            <a:off x="146050" y="6210300"/>
            <a:ext cx="457200" cy="457200"/>
          </a:xfrm>
          <a:prstGeom prst="ellipse"/>
          <a:solidFill>
            <a:schemeClr val="accent1"/>
          </a:solidFill>
        </p:spPr>
        <p:txBody>
          <a:bodyPr anchor="ctr" anchorCtr="1" bIns="0" compatLnSpc="1" lIns="0" numCol="1" rIns="0" tIns="0" vert="horz" wrap="none">
            <a:prstTxWarp prst="textNoShape"/>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altLang="en-US" lang="en-US"/>
              <a:t>‹#›</a:t>
            </a:fld>
            <a:endParaRPr altLang="en-US"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eaLnBrk="0" fontAlgn="base" hangingPunct="0" rtl="0">
        <a:spcBef>
          <a:spcPct val="0"/>
        </a:spcBef>
        <a:spcAft>
          <a:spcPct val="0"/>
        </a:spcAft>
        <a:defRPr sz="4000" kern="1200">
          <a:solidFill>
            <a:schemeClr val="tx2"/>
          </a:solidFill>
          <a:latin typeface="+mj-lt"/>
          <a:ea typeface="+mj-ea"/>
          <a:cs typeface="+mj-cs"/>
        </a:defRPr>
      </a:lvl1pPr>
      <a:lvl2pPr algn="l" eaLnBrk="0" fontAlgn="base" hangingPunct="0" rtl="0">
        <a:spcBef>
          <a:spcPct val="0"/>
        </a:spcBef>
        <a:spcAft>
          <a:spcPct val="0"/>
        </a:spcAft>
        <a:defRPr sz="4000">
          <a:solidFill>
            <a:schemeClr val="tx2"/>
          </a:solidFill>
          <a:latin typeface="Franklin Gothic Book" panose="020B0503020102020204" pitchFamily="34" charset="0"/>
        </a:defRPr>
      </a:lvl2pPr>
      <a:lvl3pPr algn="l" eaLnBrk="0" fontAlgn="base" hangingPunct="0" rtl="0">
        <a:spcBef>
          <a:spcPct val="0"/>
        </a:spcBef>
        <a:spcAft>
          <a:spcPct val="0"/>
        </a:spcAft>
        <a:defRPr sz="4000">
          <a:solidFill>
            <a:schemeClr val="tx2"/>
          </a:solidFill>
          <a:latin typeface="Franklin Gothic Book" panose="020B0503020102020204" pitchFamily="34" charset="0"/>
        </a:defRPr>
      </a:lvl3pPr>
      <a:lvl4pPr algn="l" eaLnBrk="0" fontAlgn="base" hangingPunct="0" rtl="0">
        <a:spcBef>
          <a:spcPct val="0"/>
        </a:spcBef>
        <a:spcAft>
          <a:spcPct val="0"/>
        </a:spcAft>
        <a:defRPr sz="4000">
          <a:solidFill>
            <a:schemeClr val="tx2"/>
          </a:solidFill>
          <a:latin typeface="Franklin Gothic Book" panose="020B0503020102020204" pitchFamily="34" charset="0"/>
        </a:defRPr>
      </a:lvl4pPr>
      <a:lvl5pPr algn="l" eaLnBrk="0" fontAlgn="base" hangingPunct="0" rtl="0">
        <a:spcBef>
          <a:spcPct val="0"/>
        </a:spcBef>
        <a:spcAft>
          <a:spcPct val="0"/>
        </a:spcAft>
        <a:defRPr sz="4000">
          <a:solidFill>
            <a:schemeClr val="tx2"/>
          </a:solidFill>
          <a:latin typeface="Franklin Gothic Book" panose="020B0503020102020204" pitchFamily="34" charset="0"/>
        </a:defRPr>
      </a:lvl5pPr>
      <a:lvl6pPr algn="l" fontAlgn="base" marL="457200" rtl="0">
        <a:spcBef>
          <a:spcPct val="0"/>
        </a:spcBef>
        <a:spcAft>
          <a:spcPct val="0"/>
        </a:spcAft>
        <a:defRPr sz="4000">
          <a:solidFill>
            <a:schemeClr val="tx2"/>
          </a:solidFill>
          <a:latin typeface="Franklin Gothic Book" panose="020B0503020102020204" pitchFamily="34" charset="0"/>
        </a:defRPr>
      </a:lvl6pPr>
      <a:lvl7pPr algn="l" fontAlgn="base" marL="914400" rtl="0">
        <a:spcBef>
          <a:spcPct val="0"/>
        </a:spcBef>
        <a:spcAft>
          <a:spcPct val="0"/>
        </a:spcAft>
        <a:defRPr sz="4000">
          <a:solidFill>
            <a:schemeClr val="tx2"/>
          </a:solidFill>
          <a:latin typeface="Franklin Gothic Book" panose="020B0503020102020204" pitchFamily="34" charset="0"/>
        </a:defRPr>
      </a:lvl7pPr>
      <a:lvl8pPr algn="l" fontAlgn="base" marL="1371600" rtl="0">
        <a:spcBef>
          <a:spcPct val="0"/>
        </a:spcBef>
        <a:spcAft>
          <a:spcPct val="0"/>
        </a:spcAft>
        <a:defRPr sz="4000">
          <a:solidFill>
            <a:schemeClr val="tx2"/>
          </a:solidFill>
          <a:latin typeface="Franklin Gothic Book" panose="020B0503020102020204" pitchFamily="34" charset="0"/>
        </a:defRPr>
      </a:lvl8pPr>
      <a:lvl9pPr algn="l" fontAlgn="base" marL="1828800" rtl="0">
        <a:spcBef>
          <a:spcPct val="0"/>
        </a:spcBef>
        <a:spcAft>
          <a:spcPct val="0"/>
        </a:spcAft>
        <a:defRPr sz="4000">
          <a:solidFill>
            <a:schemeClr val="tx2"/>
          </a:solidFill>
          <a:latin typeface="Franklin Gothic Book" panose="020B0503020102020204" pitchFamily="34" charset="0"/>
        </a:defRPr>
      </a:lvl9pPr>
    </p:titleStyle>
    <p:bodyStyle>
      <a:lvl1pPr algn="l" eaLnBrk="0" fontAlgn="base" hangingPunct="0" indent="-273050" marL="273050" rtl="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algn="l" eaLnBrk="0" fontAlgn="base" hangingPunct="0" indent="-228600" marL="547688" rtl="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algn="l" eaLnBrk="0" fontAlgn="base" hangingPunct="0" indent="-228600" marL="822325" rtl="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algn="l" eaLnBrk="0" fontAlgn="base" hangingPunct="0" indent="-228600" marL="1096963" rtl="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algn="l" eaLnBrk="0" fontAlgn="base" hangingPunct="0" indent="-228600" marL="1371600" rtl="0">
        <a:spcBef>
          <a:spcPts val="375"/>
        </a:spcBef>
        <a:spcAft>
          <a:spcPct val="0"/>
        </a:spcAft>
        <a:buClr>
          <a:srgbClr val="9BBB59"/>
        </a:buClr>
        <a:buChar char="o"/>
        <a:defRPr sz="2000" kern="1200">
          <a:solidFill>
            <a:schemeClr val="tx1"/>
          </a:solidFill>
          <a:latin typeface="+mn-lt"/>
          <a:ea typeface="+mn-ea"/>
          <a:cs typeface="+mn-cs"/>
        </a:defRPr>
      </a:lvl5pPr>
      <a:lvl6pPr algn="l" eaLnBrk="1" hangingPunct="1" indent="-228600" latinLnBrk="0" marL="1645920" rtl="0">
        <a:spcBef>
          <a:spcPts val="370"/>
        </a:spcBef>
        <a:buClr>
          <a:schemeClr val="accent3"/>
        </a:buClr>
        <a:buChar char="•"/>
        <a:defRPr baseline="0" sz="1800" kern="1200" kumimoji="0">
          <a:solidFill>
            <a:schemeClr val="tx1"/>
          </a:solidFill>
          <a:latin typeface="+mn-lt"/>
          <a:ea typeface="+mn-ea"/>
          <a:cs typeface="+mn-cs"/>
        </a:defRPr>
      </a:lvl6pPr>
      <a:lvl7pPr algn="l" eaLnBrk="1" hangingPunct="1" indent="-228600" latinLnBrk="0" marL="1920240" rtl="0">
        <a:spcBef>
          <a:spcPts val="370"/>
        </a:spcBef>
        <a:buClr>
          <a:schemeClr val="accent2"/>
        </a:buClr>
        <a:buChar char="•"/>
        <a:defRPr sz="1800" kern="1200" kumimoji="0">
          <a:solidFill>
            <a:schemeClr val="tx1"/>
          </a:solidFill>
          <a:latin typeface="+mn-lt"/>
          <a:ea typeface="+mn-ea"/>
          <a:cs typeface="+mn-cs"/>
        </a:defRPr>
      </a:lvl7pPr>
      <a:lvl8pPr algn="l" eaLnBrk="1" hangingPunct="1" indent="-228600" latinLnBrk="0" marL="2194560" rtl="0">
        <a:spcBef>
          <a:spcPts val="370"/>
        </a:spcBef>
        <a:buClr>
          <a:schemeClr val="accent1">
            <a:tint val="60000"/>
          </a:schemeClr>
        </a:buClr>
        <a:buChar char="•"/>
        <a:defRPr sz="1800" kern="1200" kumimoji="0">
          <a:solidFill>
            <a:schemeClr val="tx1"/>
          </a:solidFill>
          <a:latin typeface="+mn-lt"/>
          <a:ea typeface="+mn-ea"/>
          <a:cs typeface="+mn-cs"/>
        </a:defRPr>
      </a:lvl8pPr>
      <a:lvl9pPr algn="l" eaLnBrk="1" hangingPunct="1" indent="-228600" latinLnBrk="0" marL="2468880" rtl="0">
        <a:spcBef>
          <a:spcPts val="370"/>
        </a:spcBef>
        <a:buClr>
          <a:schemeClr val="accent2">
            <a:tint val="60000"/>
          </a:schemeClr>
        </a:buClr>
        <a:buChar char="•"/>
        <a:defRPr sz="18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9" name="Subtitle 2"/>
          <p:cNvSpPr>
            <a:spLocks noGrp="1"/>
          </p:cNvSpPr>
          <p:nvPr>
            <p:ph type="subTitle" idx="1"/>
          </p:nvPr>
        </p:nvSpPr>
        <p:spPr>
          <a:xfrm>
            <a:off x="1454150" y="5029200"/>
            <a:ext cx="6400800" cy="1600200"/>
          </a:xfrm>
        </p:spPr>
        <p:txBody>
          <a:bodyPr/>
          <a:p>
            <a:pPr eaLnBrk="1" hangingPunct="1"/>
            <a:r>
              <a:rPr altLang="en-US" dirty="0" sz="2800" lang="en-US" smtClean="0"/>
              <a:t>Anisur Rahman</a:t>
            </a:r>
          </a:p>
        </p:txBody>
      </p:sp>
      <p:sp>
        <p:nvSpPr>
          <p:cNvPr id="1048610" name="Title 1"/>
          <p:cNvSpPr>
            <a:spLocks noGrp="1"/>
          </p:cNvSpPr>
          <p:nvPr>
            <p:ph type="ctrTitle"/>
          </p:nvPr>
        </p:nvSpPr>
        <p:spPr>
          <a:xfrm>
            <a:off x="457200" y="1506538"/>
            <a:ext cx="8229600" cy="1470025"/>
          </a:xfrm>
        </p:spPr>
        <p:txBody>
          <a:bodyPr/>
          <a:p>
            <a:pPr eaLnBrk="1" hangingPunct="1"/>
            <a:r>
              <a:rPr altLang="en-US" dirty="0" smtClean="0"/>
              <a:t>CSE 319</a:t>
            </a:r>
            <a:br>
              <a:rPr altLang="en-US" dirty="0" smtClean="0"/>
            </a:br>
            <a:r>
              <a:rPr altLang="en-US" dirty="0" sz="3200" smtClean="0"/>
              <a:t>       Software Engineering   </a:t>
            </a:r>
            <a:endParaRPr altLang="en-US" dirty="0" smtClean="0"/>
          </a:p>
        </p:txBody>
      </p:sp>
      <p:sp>
        <p:nvSpPr>
          <p:cNvPr id="1048611" name="Rectangle 3"/>
          <p:cNvSpPr>
            <a:spLocks noChangeArrowheads="1"/>
          </p:cNvSpPr>
          <p:nvPr/>
        </p:nvSpPr>
        <p:spPr bwMode="auto">
          <a:xfrm>
            <a:off x="354399" y="3655002"/>
            <a:ext cx="8600302" cy="1158239"/>
          </a:xfrm>
          <a:prstGeom prst="rect"/>
          <a:noFill/>
          <a:ln>
            <a:noFill/>
          </a:ln>
        </p:spPr>
        <p:txBody>
          <a:bodyPr wrap="square">
            <a:spAutoFit/>
          </a:bodyPr>
          <a:lstStyle>
            <a:lvl1pPr>
              <a:defRPr sz="3600">
                <a:solidFill>
                  <a:schemeClr val="tx1"/>
                </a:solidFill>
                <a:latin typeface="Arial" panose="020B0604020202020204" pitchFamily="34" charset="0"/>
              </a:defRPr>
            </a:lvl1pPr>
            <a:lvl2pPr indent="-285750" marL="742950">
              <a:defRPr sz="3600">
                <a:solidFill>
                  <a:schemeClr val="tx1"/>
                </a:solidFill>
                <a:latin typeface="Arial" panose="020B0604020202020204" pitchFamily="34" charset="0"/>
              </a:defRPr>
            </a:lvl2pPr>
            <a:lvl3pPr indent="-228600" marL="1143000">
              <a:defRPr sz="3600">
                <a:solidFill>
                  <a:schemeClr val="tx1"/>
                </a:solidFill>
                <a:latin typeface="Arial" panose="020B0604020202020204" pitchFamily="34" charset="0"/>
              </a:defRPr>
            </a:lvl3pPr>
            <a:lvl4pPr indent="-228600" marL="1600200">
              <a:defRPr sz="3600">
                <a:solidFill>
                  <a:schemeClr val="tx1"/>
                </a:solidFill>
                <a:latin typeface="Arial" panose="020B0604020202020204" pitchFamily="34" charset="0"/>
              </a:defRPr>
            </a:lvl4pPr>
            <a:lvl5pPr indent="-228600" marL="2057400">
              <a:defRPr sz="3600">
                <a:solidFill>
                  <a:schemeClr val="tx1"/>
                </a:solidFill>
                <a:latin typeface="Arial" panose="020B0604020202020204" pitchFamily="34" charset="0"/>
              </a:defRPr>
            </a:lvl5pPr>
            <a:lvl6pPr eaLnBrk="0" fontAlgn="base" hangingPunct="0" indent="-228600" marL="2514600">
              <a:spcBef>
                <a:spcPct val="0"/>
              </a:spcBef>
              <a:spcAft>
                <a:spcPct val="0"/>
              </a:spcAft>
              <a:defRPr sz="3600">
                <a:solidFill>
                  <a:schemeClr val="tx1"/>
                </a:solidFill>
                <a:latin typeface="Arial" panose="020B0604020202020204" pitchFamily="34" charset="0"/>
              </a:defRPr>
            </a:lvl6pPr>
            <a:lvl7pPr eaLnBrk="0" fontAlgn="base" hangingPunct="0" indent="-228600" marL="2971800">
              <a:spcBef>
                <a:spcPct val="0"/>
              </a:spcBef>
              <a:spcAft>
                <a:spcPct val="0"/>
              </a:spcAft>
              <a:defRPr sz="3600">
                <a:solidFill>
                  <a:schemeClr val="tx1"/>
                </a:solidFill>
                <a:latin typeface="Arial" panose="020B0604020202020204" pitchFamily="34" charset="0"/>
              </a:defRPr>
            </a:lvl7pPr>
            <a:lvl8pPr eaLnBrk="0" fontAlgn="base" hangingPunct="0" indent="-228600" marL="3429000">
              <a:spcBef>
                <a:spcPct val="0"/>
              </a:spcBef>
              <a:spcAft>
                <a:spcPct val="0"/>
              </a:spcAft>
              <a:defRPr sz="3600">
                <a:solidFill>
                  <a:schemeClr val="tx1"/>
                </a:solidFill>
                <a:latin typeface="Arial" panose="020B0604020202020204" pitchFamily="34" charset="0"/>
              </a:defRPr>
            </a:lvl8pPr>
            <a:lvl9pPr eaLnBrk="0" fontAlgn="base" hangingPunct="0" indent="-228600" marL="3886200">
              <a:spcBef>
                <a:spcPct val="0"/>
              </a:spcBef>
              <a:spcAft>
                <a:spcPct val="0"/>
              </a:spcAft>
              <a:defRPr sz="3600">
                <a:solidFill>
                  <a:schemeClr val="tx1"/>
                </a:solidFill>
                <a:latin typeface="Arial" panose="020B0604020202020204" pitchFamily="34" charset="0"/>
              </a:defRPr>
            </a:lvl9pPr>
          </a:lstStyle>
          <a:p>
            <a:pPr defTabSz="914400" eaLnBrk="0" fontAlgn="base" hangingPunct="0" lvl="0">
              <a:spcBef>
                <a:spcPct val="0"/>
              </a:spcBef>
              <a:spcAft>
                <a:spcPct val="0"/>
              </a:spcAft>
            </a:pPr>
            <a:r>
              <a:rPr altLang="en-US" baseline="0" b="0" cap="none" dirty="0" sz="3600" i="0" kern="1200" kumimoji="0" lang="en-US" noProof="0" normalizeH="0" spc="0" strike="noStrike" u="none" smtClean="0">
                <a:ln>
                  <a:noFill/>
                </a:ln>
                <a:solidFill>
                  <a:prstClr val="black"/>
                </a:solidFill>
                <a:effectLst/>
                <a:uLnTx/>
                <a:uFillTx/>
                <a:latin typeface="Times New Roman" panose="02020603050405020304" pitchFamily="18" charset="0"/>
                <a:ea typeface="ＭＳ Ｐゴシック" charset="-128"/>
                <a:cs typeface="+mn-cs"/>
              </a:rPr>
              <a:t>Lecture : </a:t>
            </a:r>
            <a:r>
              <a:rPr dirty="0" lang="en-US">
                <a:solidFill>
                  <a:prstClr val="black"/>
                </a:solidFill>
                <a:latin typeface="Times New Roman" panose="02020603050405020304" pitchFamily="18" charset="0"/>
                <a:ea typeface="ＭＳ Ｐゴシック" charset="-128"/>
              </a:rPr>
              <a:t>Performing user interface design</a:t>
            </a:r>
            <a:endParaRPr altLang="en-US" dirty="0" lang="en-US">
              <a:solidFill>
                <a:prstClr val="black"/>
              </a:solidFill>
              <a:latin typeface="Times New Roman" panose="02020603050405020304" pitchFamily="18" charset="0"/>
              <a:ea typeface="ＭＳ Ｐゴシック" charset="-128"/>
            </a:endParaRPr>
          </a:p>
        </p:txBody>
      </p:sp>
      <p:sp>
        <p:nvSpPr>
          <p:cNvPr id="1048612" name="Rectangle 3"/>
          <p:cNvSpPr>
            <a:spLocks noChangeArrowheads="1"/>
          </p:cNvSpPr>
          <p:nvPr/>
        </p:nvSpPr>
        <p:spPr bwMode="auto">
          <a:xfrm>
            <a:off x="1797050" y="5638800"/>
            <a:ext cx="7066280" cy="510540"/>
          </a:xfrm>
          <a:prstGeom prst="rect"/>
          <a:noFill/>
          <a:ln>
            <a:noFill/>
          </a:ln>
        </p:spPr>
        <p:txBody>
          <a:bodyPr wrap="none">
            <a:spAutoFit/>
          </a:bodyPr>
          <a:lstStyle>
            <a:lvl1pPr>
              <a:defRPr sz="3600">
                <a:solidFill>
                  <a:schemeClr val="tx1"/>
                </a:solidFill>
                <a:latin typeface="Arial" panose="020B0604020202020204" pitchFamily="34" charset="0"/>
              </a:defRPr>
            </a:lvl1pPr>
            <a:lvl2pPr indent="-285750" marL="742950">
              <a:defRPr sz="3600">
                <a:solidFill>
                  <a:schemeClr val="tx1"/>
                </a:solidFill>
                <a:latin typeface="Arial" panose="020B0604020202020204" pitchFamily="34" charset="0"/>
              </a:defRPr>
            </a:lvl2pPr>
            <a:lvl3pPr indent="-228600" marL="1143000">
              <a:defRPr sz="3600">
                <a:solidFill>
                  <a:schemeClr val="tx1"/>
                </a:solidFill>
                <a:latin typeface="Arial" panose="020B0604020202020204" pitchFamily="34" charset="0"/>
              </a:defRPr>
            </a:lvl3pPr>
            <a:lvl4pPr indent="-228600" marL="1600200">
              <a:defRPr sz="3600">
                <a:solidFill>
                  <a:schemeClr val="tx1"/>
                </a:solidFill>
                <a:latin typeface="Arial" panose="020B0604020202020204" pitchFamily="34" charset="0"/>
              </a:defRPr>
            </a:lvl4pPr>
            <a:lvl5pPr indent="-228600" marL="2057400">
              <a:defRPr sz="3600">
                <a:solidFill>
                  <a:schemeClr val="tx1"/>
                </a:solidFill>
                <a:latin typeface="Arial" panose="020B0604020202020204" pitchFamily="34" charset="0"/>
              </a:defRPr>
            </a:lvl5pPr>
            <a:lvl6pPr eaLnBrk="0" fontAlgn="base" hangingPunct="0" indent="-228600" marL="2514600">
              <a:spcBef>
                <a:spcPct val="0"/>
              </a:spcBef>
              <a:spcAft>
                <a:spcPct val="0"/>
              </a:spcAft>
              <a:defRPr sz="3600">
                <a:solidFill>
                  <a:schemeClr val="tx1"/>
                </a:solidFill>
                <a:latin typeface="Arial" panose="020B0604020202020204" pitchFamily="34" charset="0"/>
              </a:defRPr>
            </a:lvl6pPr>
            <a:lvl7pPr eaLnBrk="0" fontAlgn="base" hangingPunct="0" indent="-228600" marL="2971800">
              <a:spcBef>
                <a:spcPct val="0"/>
              </a:spcBef>
              <a:spcAft>
                <a:spcPct val="0"/>
              </a:spcAft>
              <a:defRPr sz="3600">
                <a:solidFill>
                  <a:schemeClr val="tx1"/>
                </a:solidFill>
                <a:latin typeface="Arial" panose="020B0604020202020204" pitchFamily="34" charset="0"/>
              </a:defRPr>
            </a:lvl7pPr>
            <a:lvl8pPr eaLnBrk="0" fontAlgn="base" hangingPunct="0" indent="-228600" marL="3429000">
              <a:spcBef>
                <a:spcPct val="0"/>
              </a:spcBef>
              <a:spcAft>
                <a:spcPct val="0"/>
              </a:spcAft>
              <a:defRPr sz="3600">
                <a:solidFill>
                  <a:schemeClr val="tx1"/>
                </a:solidFill>
                <a:latin typeface="Arial" panose="020B0604020202020204" pitchFamily="34" charset="0"/>
              </a:defRPr>
            </a:lvl8pPr>
            <a:lvl9pPr eaLnBrk="0" fontAlgn="base" hangingPunct="0" indent="-228600" marL="3886200">
              <a:spcBef>
                <a:spcPct val="0"/>
              </a:spcBef>
              <a:spcAft>
                <a:spcPct val="0"/>
              </a:spcAft>
              <a:defRPr sz="3600">
                <a:solidFill>
                  <a:schemeClr val="tx1"/>
                </a:solidFill>
                <a:latin typeface="Arial" panose="020B0604020202020204" pitchFamily="34" charset="0"/>
              </a:defRPr>
            </a:lvl9pPr>
          </a:lstStyle>
          <a:p>
            <a:pPr algn="ctr" defTabSz="914400" eaLnBrk="1" fontAlgn="base" hangingPunct="1" indent="0" latinLnBrk="0" lvl="0" marL="0" marR="0" rtl="0">
              <a:lnSpc>
                <a:spcPct val="100000"/>
              </a:lnSpc>
              <a:spcBef>
                <a:spcPts val="575"/>
              </a:spcBef>
              <a:spcAft>
                <a:spcPct val="0"/>
              </a:spcAft>
              <a:buClr>
                <a:srgbClr val="4F81BD"/>
              </a:buClr>
              <a:buSzPct val="85000"/>
              <a:buFontTx/>
              <a:buNone/>
            </a:pPr>
            <a:r>
              <a:rPr altLang="en-US" baseline="0" b="0" cap="none" sz="2800" i="0" kern="1200" kumimoji="0" lang="en-US" noProof="0" normalizeH="0" spc="0" strike="noStrike" u="none" smtClean="0">
                <a:ln>
                  <a:noFill/>
                </a:ln>
                <a:solidFill>
                  <a:srgbClr val="1F497D"/>
                </a:solidFill>
                <a:effectLst/>
                <a:uLnTx/>
                <a:uFillTx/>
                <a:latin typeface="Perpetua" panose="02020502060401020303" pitchFamily="18" charset="0"/>
                <a:ea typeface="ＭＳ Ｐゴシック" charset="-128"/>
                <a:cs typeface="+mn-cs"/>
              </a:rPr>
              <a:t>Military Institute of Science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7" name="Title 1"/>
          <p:cNvSpPr>
            <a:spLocks noGrp="1"/>
          </p:cNvSpPr>
          <p:nvPr>
            <p:ph type="title"/>
          </p:nvPr>
        </p:nvSpPr>
        <p:spPr>
          <a:xfrm>
            <a:off x="0" y="165100"/>
            <a:ext cx="9144000" cy="1143000"/>
          </a:xfrm>
        </p:spPr>
        <p:txBody>
          <a:bodyPr/>
          <a:p>
            <a:r>
              <a:rPr dirty="0" lang="en-US"/>
              <a:t>Application specific GUI </a:t>
            </a:r>
            <a:r>
              <a:rPr dirty="0" lang="en-US" smtClean="0"/>
              <a:t>components (3)</a:t>
            </a:r>
            <a:endParaRPr dirty="0" lang="en-US"/>
          </a:p>
        </p:txBody>
      </p:sp>
      <p:sp>
        <p:nvSpPr>
          <p:cNvPr id="1048638" name="Content Placeholder 2"/>
          <p:cNvSpPr>
            <a:spLocks noGrp="1"/>
          </p:cNvSpPr>
          <p:nvPr>
            <p:ph sz="quarter" idx="1"/>
          </p:nvPr>
        </p:nvSpPr>
        <p:spPr>
          <a:xfrm>
            <a:off x="785814" y="1447800"/>
            <a:ext cx="5014912" cy="4572000"/>
          </a:xfrm>
        </p:spPr>
        <p:txBody>
          <a:bodyPr/>
          <a:p>
            <a:r>
              <a:rPr b="1" dirty="0" lang="en-US"/>
              <a:t>Text-Box</a:t>
            </a:r>
            <a:r>
              <a:rPr dirty="0" lang="en-US"/>
              <a:t> - Provides an area for user to type and enter text-based data.</a:t>
            </a:r>
          </a:p>
          <a:p>
            <a:r>
              <a:rPr b="1" dirty="0" lang="en-US"/>
              <a:t>Buttons</a:t>
            </a:r>
            <a:r>
              <a:rPr dirty="0" lang="en-US"/>
              <a:t> - They imitate real life buttons and are used to submit inputs to the software</a:t>
            </a:r>
            <a:r>
              <a:rPr dirty="0" lang="en-US" smtClean="0"/>
              <a:t>.</a:t>
            </a:r>
          </a:p>
          <a:p>
            <a:r>
              <a:rPr b="1" dirty="0" lang="en-US"/>
              <a:t>Radio-button</a:t>
            </a:r>
            <a:r>
              <a:rPr dirty="0" lang="en-US"/>
              <a:t> - Displays available options for selection. Only one can be selected among all offered.</a:t>
            </a:r>
          </a:p>
          <a:p>
            <a:endParaRPr dirty="0" lang="en-US"/>
          </a:p>
          <a:p>
            <a:endParaRPr dirty="0" lang="en-US"/>
          </a:p>
        </p:txBody>
      </p:sp>
      <p:pic>
        <p:nvPicPr>
          <p:cNvPr id="2097157" name="Picture 2" descr="Radio-button"/>
          <p:cNvPicPr>
            <a:picLocks noChangeAspect="1" noChangeArrowheads="1"/>
          </p:cNvPicPr>
          <p:nvPr/>
        </p:nvPicPr>
        <p:blipFill>
          <a:blip xmlns:r="http://schemas.openxmlformats.org/officeDocument/2006/relationships" r:embed="rId1"/>
          <a:srcRect/>
          <a:stretch>
            <a:fillRect/>
          </a:stretch>
        </p:blipFill>
        <p:spPr bwMode="auto">
          <a:xfrm>
            <a:off x="5800726" y="2311400"/>
            <a:ext cx="3133725" cy="2000251"/>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9" name="Title 1"/>
          <p:cNvSpPr>
            <a:spLocks noGrp="1"/>
          </p:cNvSpPr>
          <p:nvPr>
            <p:ph type="title"/>
          </p:nvPr>
        </p:nvSpPr>
        <p:spPr>
          <a:xfrm>
            <a:off x="328613" y="274638"/>
            <a:ext cx="8815387" cy="922535"/>
          </a:xfrm>
        </p:spPr>
        <p:txBody>
          <a:bodyPr/>
          <a:p>
            <a:r>
              <a:rPr dirty="0" lang="en-US"/>
              <a:t>Application specific GUI </a:t>
            </a:r>
            <a:r>
              <a:rPr dirty="0" lang="en-US" smtClean="0"/>
              <a:t>components (4)</a:t>
            </a:r>
            <a:endParaRPr dirty="0" lang="en-US"/>
          </a:p>
        </p:txBody>
      </p:sp>
      <p:sp>
        <p:nvSpPr>
          <p:cNvPr id="1048640" name="Content Placeholder 2"/>
          <p:cNvSpPr>
            <a:spLocks noGrp="1"/>
          </p:cNvSpPr>
          <p:nvPr>
            <p:ph sz="quarter" idx="1"/>
          </p:nvPr>
        </p:nvSpPr>
        <p:spPr>
          <a:xfrm>
            <a:off x="527050" y="4776788"/>
            <a:ext cx="5129213" cy="1323975"/>
          </a:xfrm>
        </p:spPr>
        <p:txBody>
          <a:bodyPr/>
          <a:p>
            <a:pPr indent="0" marL="0">
              <a:buNone/>
            </a:pPr>
            <a:r>
              <a:rPr b="1" dirty="0" lang="en-US"/>
              <a:t>List-box </a:t>
            </a:r>
            <a:r>
              <a:rPr dirty="0" lang="en-US"/>
              <a:t>- Provides list of available items for selection. More than one item can be selected.</a:t>
            </a:r>
          </a:p>
        </p:txBody>
      </p:sp>
      <p:pic>
        <p:nvPicPr>
          <p:cNvPr id="2097158" name="Picture 2" descr="List-box"/>
          <p:cNvPicPr>
            <a:picLocks noChangeAspect="1" noChangeArrowheads="1"/>
          </p:cNvPicPr>
          <p:nvPr/>
        </p:nvPicPr>
        <p:blipFill>
          <a:blip xmlns:r="http://schemas.openxmlformats.org/officeDocument/2006/relationships" r:embed="rId1"/>
          <a:srcRect/>
          <a:stretch>
            <a:fillRect/>
          </a:stretch>
        </p:blipFill>
        <p:spPr bwMode="auto">
          <a:xfrm>
            <a:off x="5656263" y="4776788"/>
            <a:ext cx="3181350" cy="1400175"/>
          </a:xfrm>
          <a:prstGeom prst="rect"/>
          <a:noFill/>
        </p:spPr>
      </p:pic>
      <p:sp>
        <p:nvSpPr>
          <p:cNvPr id="1048641" name="Rectangle 3"/>
          <p:cNvSpPr/>
          <p:nvPr/>
        </p:nvSpPr>
        <p:spPr>
          <a:xfrm>
            <a:off x="527050" y="1940540"/>
            <a:ext cx="4572000" cy="2377440"/>
          </a:xfrm>
          <a:prstGeom prst="rect"/>
        </p:spPr>
        <p:txBody>
          <a:bodyPr>
            <a:spAutoFit/>
          </a:bodyPr>
          <a:p>
            <a:r>
              <a:rPr b="1" dirty="0" sz="2600" lang="en-US"/>
              <a:t>Check-box - </a:t>
            </a:r>
            <a:r>
              <a:rPr dirty="0" sz="2600" lang="en-US"/>
              <a:t>Functions similar to list-box. When an option is selected, the box is marked as checked. Multiple options represented by check boxes can be selected.</a:t>
            </a:r>
          </a:p>
        </p:txBody>
      </p:sp>
      <p:pic>
        <p:nvPicPr>
          <p:cNvPr id="2097159" name="Picture 2" descr="Radio-button"/>
          <p:cNvPicPr>
            <a:picLocks noChangeAspect="1" noChangeArrowheads="1"/>
          </p:cNvPicPr>
          <p:nvPr/>
        </p:nvPicPr>
        <p:blipFill>
          <a:blip xmlns:r="http://schemas.openxmlformats.org/officeDocument/2006/relationships" r:embed="rId2"/>
          <a:srcRect/>
          <a:stretch>
            <a:fillRect/>
          </a:stretch>
        </p:blipFill>
        <p:spPr bwMode="auto">
          <a:xfrm>
            <a:off x="5553075" y="2033170"/>
            <a:ext cx="3133725" cy="2000251"/>
          </a:xfrm>
          <a:prstGeom prst="rect"/>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42" name="Title 1"/>
          <p:cNvSpPr>
            <a:spLocks noGrp="1"/>
          </p:cNvSpPr>
          <p:nvPr>
            <p:ph type="title"/>
          </p:nvPr>
        </p:nvSpPr>
        <p:spPr>
          <a:xfrm>
            <a:off x="128587" y="274638"/>
            <a:ext cx="8772525" cy="925512"/>
          </a:xfrm>
        </p:spPr>
        <p:txBody>
          <a:bodyPr/>
          <a:p>
            <a:r>
              <a:rPr dirty="0" lang="en-US"/>
              <a:t>Application specific GUI </a:t>
            </a:r>
            <a:r>
              <a:rPr dirty="0" lang="en-US" smtClean="0"/>
              <a:t>components (5)</a:t>
            </a:r>
            <a:endParaRPr dirty="0" lang="en-US"/>
          </a:p>
        </p:txBody>
      </p:sp>
      <p:sp>
        <p:nvSpPr>
          <p:cNvPr id="1048643" name="Content Placeholder 2"/>
          <p:cNvSpPr>
            <a:spLocks noGrp="1"/>
          </p:cNvSpPr>
          <p:nvPr>
            <p:ph sz="quarter" idx="1"/>
          </p:nvPr>
        </p:nvSpPr>
        <p:spPr/>
        <p:txBody>
          <a:bodyPr/>
          <a:p>
            <a:pPr indent="0" marL="0">
              <a:buNone/>
            </a:pPr>
            <a:r>
              <a:rPr dirty="0" lang="en-US"/>
              <a:t>Other impressive GUI components are:</a:t>
            </a:r>
          </a:p>
          <a:p>
            <a:r>
              <a:rPr dirty="0" lang="en-US"/>
              <a:t>Sliders</a:t>
            </a:r>
          </a:p>
          <a:p>
            <a:r>
              <a:rPr dirty="0" lang="en-US"/>
              <a:t>Combo-box</a:t>
            </a:r>
          </a:p>
          <a:p>
            <a:r>
              <a:rPr dirty="0" lang="en-US"/>
              <a:t>Data-grid</a:t>
            </a:r>
          </a:p>
          <a:p>
            <a:r>
              <a:rPr dirty="0" lang="en-US"/>
              <a:t>Drop-down list</a:t>
            </a:r>
          </a:p>
          <a:p>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44" name="Title 1"/>
          <p:cNvSpPr>
            <a:spLocks noGrp="1"/>
          </p:cNvSpPr>
          <p:nvPr>
            <p:ph type="title"/>
          </p:nvPr>
        </p:nvSpPr>
        <p:spPr/>
        <p:txBody>
          <a:bodyPr/>
          <a:p>
            <a:r>
              <a:rPr dirty="0" lang="en-US"/>
              <a:t>User Interface Design Activities</a:t>
            </a:r>
            <a:br>
              <a:rPr dirty="0" lang="en-US"/>
            </a:br>
            <a:endParaRPr dirty="0" lang="en-US"/>
          </a:p>
        </p:txBody>
      </p:sp>
      <p:sp>
        <p:nvSpPr>
          <p:cNvPr id="1048645" name="Content Placeholder 2"/>
          <p:cNvSpPr>
            <a:spLocks noGrp="1"/>
          </p:cNvSpPr>
          <p:nvPr>
            <p:ph sz="quarter" idx="1"/>
          </p:nvPr>
        </p:nvSpPr>
        <p:spPr>
          <a:xfrm>
            <a:off x="914400" y="1447800"/>
            <a:ext cx="7772400" cy="3367088"/>
          </a:xfrm>
        </p:spPr>
        <p:txBody>
          <a:bodyPr/>
          <a:p>
            <a:pPr indent="0" marL="0">
              <a:buNone/>
            </a:pPr>
            <a:r>
              <a:rPr dirty="0" lang="en-US"/>
              <a:t>There are a number of activities performed for designing user interface. </a:t>
            </a:r>
            <a:endParaRPr dirty="0" lang="en-US" smtClean="0"/>
          </a:p>
          <a:p>
            <a:pPr indent="0" marL="0">
              <a:buNone/>
            </a:pPr>
            <a:endParaRPr dirty="0" lang="en-US" smtClean="0"/>
          </a:p>
          <a:p>
            <a:pPr indent="0" marL="0">
              <a:buNone/>
            </a:pPr>
            <a:r>
              <a:rPr dirty="0" lang="en-US" smtClean="0"/>
              <a:t>The </a:t>
            </a:r>
            <a:r>
              <a:rPr dirty="0" lang="en-US"/>
              <a:t>process of GUI design and implementation is alike SDLC. </a:t>
            </a:r>
            <a:endParaRPr dirty="0" lang="en-US" smtClean="0"/>
          </a:p>
          <a:p>
            <a:pPr indent="0" marL="0">
              <a:buNone/>
            </a:pPr>
            <a:endParaRPr dirty="0" lang="en-US"/>
          </a:p>
          <a:p>
            <a:pPr indent="0" marL="0">
              <a:buNone/>
            </a:pPr>
            <a:r>
              <a:rPr dirty="0" lang="en-US" smtClean="0"/>
              <a:t>Any </a:t>
            </a:r>
            <a:r>
              <a:rPr dirty="0" lang="en-US"/>
              <a:t>model can be used for GUI implementation among Waterfall, Iterative or Spiral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46" name="Title 1"/>
          <p:cNvSpPr>
            <a:spLocks noGrp="1"/>
          </p:cNvSpPr>
          <p:nvPr>
            <p:ph type="title"/>
          </p:nvPr>
        </p:nvSpPr>
        <p:spPr/>
        <p:txBody>
          <a:bodyPr/>
          <a:p>
            <a:r>
              <a:rPr b="1" dirty="0" lang="en-US"/>
              <a:t>Software Development Life Cycle</a:t>
            </a:r>
            <a:r>
              <a:rPr dirty="0" lang="en-US"/>
              <a:t> </a:t>
            </a:r>
            <a:endParaRPr dirty="0" lang="en-US"/>
          </a:p>
        </p:txBody>
      </p:sp>
      <p:pic>
        <p:nvPicPr>
          <p:cNvPr id="2097160" name="Picture 2" descr="sdlc model à¦à¦° à¦à¦¬à¦¿à¦° à¦«à¦²à¦¾à¦«à¦²"/>
          <p:cNvPicPr>
            <a:picLocks noChangeAspect="1" noChangeArrowheads="1"/>
          </p:cNvPicPr>
          <p:nvPr/>
        </p:nvPicPr>
        <p:blipFill>
          <a:blip xmlns:r="http://schemas.openxmlformats.org/officeDocument/2006/relationships" r:embed="rId1"/>
          <a:srcRect/>
          <a:stretch>
            <a:fillRect/>
          </a:stretch>
        </p:blipFill>
        <p:spPr bwMode="auto">
          <a:xfrm>
            <a:off x="-198224" y="2057401"/>
            <a:ext cx="9540448" cy="4298950"/>
          </a:xfrm>
          <a:prstGeom prst="rect"/>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47" name="Title 1"/>
          <p:cNvSpPr>
            <a:spLocks noGrp="1"/>
          </p:cNvSpPr>
          <p:nvPr>
            <p:ph type="title"/>
          </p:nvPr>
        </p:nvSpPr>
        <p:spPr/>
        <p:txBody>
          <a:bodyPr/>
          <a:p>
            <a:r>
              <a:rPr dirty="0" lang="en-US" smtClean="0"/>
              <a:t>Waterfall Model</a:t>
            </a:r>
            <a:endParaRPr dirty="0" lang="en-US"/>
          </a:p>
        </p:txBody>
      </p:sp>
      <p:pic>
        <p:nvPicPr>
          <p:cNvPr id="2097161" name="Picture 2" descr="waterfall model à¦à¦° à¦à¦¬à¦¿à¦° à¦«à¦²à¦¾à¦«à¦²"/>
          <p:cNvPicPr>
            <a:picLocks noChangeAspect="1" noChangeArrowheads="1"/>
          </p:cNvPicPr>
          <p:nvPr/>
        </p:nvPicPr>
        <p:blipFill>
          <a:blip xmlns:r="http://schemas.openxmlformats.org/officeDocument/2006/relationships" r:embed="rId1"/>
          <a:srcRect/>
          <a:stretch>
            <a:fillRect/>
          </a:stretch>
        </p:blipFill>
        <p:spPr bwMode="auto">
          <a:xfrm>
            <a:off x="1624012" y="1614488"/>
            <a:ext cx="6129868" cy="4597402"/>
          </a:xfrm>
          <a:prstGeom prst="rect"/>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8" name="Title 1"/>
          <p:cNvSpPr>
            <a:spLocks noGrp="1"/>
          </p:cNvSpPr>
          <p:nvPr>
            <p:ph type="title"/>
          </p:nvPr>
        </p:nvSpPr>
        <p:spPr>
          <a:xfrm>
            <a:off x="604683" y="274638"/>
            <a:ext cx="8082117" cy="1143000"/>
          </a:xfrm>
        </p:spPr>
        <p:txBody>
          <a:bodyPr/>
          <a:p>
            <a:r>
              <a:rPr dirty="0" lang="en-US" smtClean="0"/>
              <a:t>Iterative Life </a:t>
            </a:r>
            <a:r>
              <a:rPr dirty="0" lang="en-US"/>
              <a:t>cycle model</a:t>
            </a:r>
          </a:p>
        </p:txBody>
      </p:sp>
      <p:pic>
        <p:nvPicPr>
          <p:cNvPr id="2097162" name="Picture 2" descr="iterative life cycle model à¦à¦° à¦à¦¬à¦¿à¦° à¦«à¦²à¦¾à¦«à¦²"/>
          <p:cNvPicPr>
            <a:picLocks noChangeAspect="1" noChangeArrowheads="1"/>
          </p:cNvPicPr>
          <p:nvPr/>
        </p:nvPicPr>
        <p:blipFill>
          <a:blip xmlns:r="http://schemas.openxmlformats.org/officeDocument/2006/relationships" r:embed="rId1"/>
          <a:srcRect/>
          <a:stretch>
            <a:fillRect/>
          </a:stretch>
        </p:blipFill>
        <p:spPr bwMode="auto">
          <a:xfrm>
            <a:off x="604683" y="1946686"/>
            <a:ext cx="8356076" cy="3451224"/>
          </a:xfrm>
          <a:prstGeom prst="rect"/>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49" name="Title 1"/>
          <p:cNvSpPr>
            <a:spLocks noGrp="1"/>
          </p:cNvSpPr>
          <p:nvPr>
            <p:ph type="title"/>
          </p:nvPr>
        </p:nvSpPr>
        <p:spPr>
          <a:xfrm>
            <a:off x="914400" y="274638"/>
            <a:ext cx="7772400" cy="839787"/>
          </a:xfrm>
        </p:spPr>
        <p:txBody>
          <a:bodyPr/>
          <a:p>
            <a:r>
              <a:rPr dirty="0" lang="en-US" smtClean="0"/>
              <a:t>GUI Model (1)</a:t>
            </a:r>
            <a:endParaRPr dirty="0" lang="en-US"/>
          </a:p>
        </p:txBody>
      </p:sp>
      <p:sp>
        <p:nvSpPr>
          <p:cNvPr id="1048650" name="Content Placeholder 2"/>
          <p:cNvSpPr>
            <a:spLocks noGrp="1"/>
          </p:cNvSpPr>
          <p:nvPr>
            <p:ph sz="quarter" idx="1"/>
          </p:nvPr>
        </p:nvSpPr>
        <p:spPr>
          <a:xfrm>
            <a:off x="914399" y="1447799"/>
            <a:ext cx="1943101" cy="3692525"/>
          </a:xfrm>
        </p:spPr>
        <p:txBody>
          <a:bodyPr/>
          <a:p>
            <a:pPr indent="0" marL="0">
              <a:buNone/>
            </a:pPr>
            <a:r>
              <a:rPr dirty="0" lang="en-US"/>
              <a:t>A model used for GUI design and development should fulfill these GUI specific steps.</a:t>
            </a:r>
          </a:p>
        </p:txBody>
      </p:sp>
      <p:pic>
        <p:nvPicPr>
          <p:cNvPr id="2097163" name="Picture 2" descr="GUI Process"/>
          <p:cNvPicPr>
            <a:picLocks noChangeAspect="1" noChangeArrowheads="1"/>
          </p:cNvPicPr>
          <p:nvPr/>
        </p:nvPicPr>
        <p:blipFill>
          <a:blip xmlns:r="http://schemas.openxmlformats.org/officeDocument/2006/relationships" r:embed="rId1"/>
          <a:srcRect/>
          <a:stretch>
            <a:fillRect/>
          </a:stretch>
        </p:blipFill>
        <p:spPr bwMode="auto">
          <a:xfrm>
            <a:off x="3762104" y="1166812"/>
            <a:ext cx="4924696" cy="4735769"/>
          </a:xfrm>
          <a:prstGeom prst="rect"/>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51" name="Title 1"/>
          <p:cNvSpPr>
            <a:spLocks noGrp="1"/>
          </p:cNvSpPr>
          <p:nvPr>
            <p:ph type="title"/>
          </p:nvPr>
        </p:nvSpPr>
        <p:spPr/>
        <p:txBody>
          <a:bodyPr/>
          <a:p>
            <a:r>
              <a:rPr dirty="0" lang="en-US"/>
              <a:t>GUI </a:t>
            </a:r>
            <a:r>
              <a:rPr dirty="0" lang="en-US" smtClean="0"/>
              <a:t>Model (2)</a:t>
            </a:r>
            <a:endParaRPr dirty="0" lang="en-US"/>
          </a:p>
        </p:txBody>
      </p:sp>
      <p:sp>
        <p:nvSpPr>
          <p:cNvPr id="1048652" name="Content Placeholder 2"/>
          <p:cNvSpPr>
            <a:spLocks noGrp="1"/>
          </p:cNvSpPr>
          <p:nvPr>
            <p:ph sz="quarter" idx="1"/>
          </p:nvPr>
        </p:nvSpPr>
        <p:spPr>
          <a:xfrm>
            <a:off x="914400" y="1447800"/>
            <a:ext cx="7772400" cy="4572000"/>
          </a:xfrm>
        </p:spPr>
        <p:txBody>
          <a:bodyPr/>
          <a:p>
            <a:r>
              <a:rPr b="1" dirty="0" lang="en-US"/>
              <a:t>GUI Requirement Gathering</a:t>
            </a:r>
            <a:r>
              <a:rPr dirty="0" lang="en-US"/>
              <a:t> - The designers may like to have list of all functional and non-functional requirements of GUI. This can be taken from user and their existing software solution</a:t>
            </a:r>
            <a:r>
              <a:rPr dirty="0" lang="en-US" smtClean="0"/>
              <a:t>.</a:t>
            </a:r>
          </a:p>
          <a:p>
            <a:r>
              <a:rPr b="1" dirty="0" lang="en-US"/>
              <a:t>User Analysis</a:t>
            </a:r>
            <a:r>
              <a:rPr dirty="0" lang="en-US"/>
              <a:t> - The designer studies who is going to use the software GUI. The target audience matters as the design details change according to the knowledge and competency level of the user. If user is technical savvy, advanced and complex GUI can be incorporated. For a novice user, more information is included on how-to of software.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53" name="Title 1"/>
          <p:cNvSpPr>
            <a:spLocks noGrp="1"/>
          </p:cNvSpPr>
          <p:nvPr>
            <p:ph type="title"/>
          </p:nvPr>
        </p:nvSpPr>
        <p:spPr/>
        <p:txBody>
          <a:bodyPr/>
          <a:p>
            <a:r>
              <a:rPr dirty="0" lang="en-US"/>
              <a:t>GUI </a:t>
            </a:r>
            <a:r>
              <a:rPr dirty="0" lang="en-US" smtClean="0"/>
              <a:t>Model (3)</a:t>
            </a:r>
            <a:endParaRPr dirty="0" lang="en-US"/>
          </a:p>
        </p:txBody>
      </p:sp>
      <p:sp>
        <p:nvSpPr>
          <p:cNvPr id="1048654" name="Content Placeholder 2"/>
          <p:cNvSpPr>
            <a:spLocks noGrp="1"/>
          </p:cNvSpPr>
          <p:nvPr>
            <p:ph sz="quarter" idx="1"/>
          </p:nvPr>
        </p:nvSpPr>
        <p:spPr/>
        <p:txBody>
          <a:bodyPr/>
          <a:p>
            <a:r>
              <a:rPr b="1" dirty="0" lang="en-US"/>
              <a:t>Task Analysis</a:t>
            </a:r>
            <a:r>
              <a:rPr dirty="0" lang="en-US"/>
              <a:t> - Designers have to analyze what task is to be done by the software solution. Here in GUI, it does not matter how it will be done. Tasks can be represented in hierarchical manner taking one major task and dividing it further into smaller sub-tasks. Tasks provide goals for GUI presentation. Flow of information among sub-tasks determines the flow of GUI contents in the software.</a:t>
            </a:r>
          </a:p>
          <a:p>
            <a:r>
              <a:rPr b="1" dirty="0" lang="en-US"/>
              <a:t>GUI Design &amp; implementation</a:t>
            </a:r>
            <a:r>
              <a:rPr dirty="0" lang="en-US"/>
              <a:t> - Designers after having information about requirements, tasks and user environment, design the GUI and implements into code and embed the GUI with working or dummy software in the background. It is then self-tested by the developers.</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3" name="Title 1"/>
          <p:cNvSpPr>
            <a:spLocks noGrp="1"/>
          </p:cNvSpPr>
          <p:nvPr>
            <p:ph type="title"/>
          </p:nvPr>
        </p:nvSpPr>
        <p:spPr>
          <a:xfrm>
            <a:off x="914400" y="274639"/>
            <a:ext cx="7772400" cy="738616"/>
          </a:xfrm>
        </p:spPr>
        <p:txBody>
          <a:bodyPr/>
          <a:p>
            <a:r>
              <a:rPr dirty="0" lang="en-US" smtClean="0"/>
              <a:t>What is User Interface?</a:t>
            </a:r>
            <a:endParaRPr dirty="0" lang="en-US"/>
          </a:p>
        </p:txBody>
      </p:sp>
      <p:sp>
        <p:nvSpPr>
          <p:cNvPr id="1048614" name="Content Placeholder 2"/>
          <p:cNvSpPr>
            <a:spLocks noGrp="1"/>
          </p:cNvSpPr>
          <p:nvPr>
            <p:ph sz="quarter" idx="1"/>
          </p:nvPr>
        </p:nvSpPr>
        <p:spPr>
          <a:xfrm>
            <a:off x="914400" y="1447800"/>
            <a:ext cx="7772400" cy="4572000"/>
          </a:xfrm>
        </p:spPr>
        <p:txBody>
          <a:bodyPr/>
          <a:p>
            <a:pPr indent="0" marL="0">
              <a:buNone/>
            </a:pPr>
            <a:r>
              <a:rPr dirty="0" lang="en-US"/>
              <a:t>User interface is the front-end application view to which user interacts in order to use the software. The software becomes more popular if its user interface is</a:t>
            </a:r>
            <a:r>
              <a:rPr dirty="0" lang="en-US" smtClean="0"/>
              <a:t>:</a:t>
            </a:r>
          </a:p>
          <a:p>
            <a:r>
              <a:rPr dirty="0" lang="en-US"/>
              <a:t>Attractive</a:t>
            </a:r>
          </a:p>
          <a:p>
            <a:r>
              <a:rPr dirty="0" lang="en-US"/>
              <a:t>Simple to use</a:t>
            </a:r>
          </a:p>
          <a:p>
            <a:r>
              <a:rPr dirty="0" lang="en-US"/>
              <a:t>Responsive in short time</a:t>
            </a:r>
          </a:p>
          <a:p>
            <a:r>
              <a:rPr dirty="0" lang="en-US"/>
              <a:t>Clear to understand</a:t>
            </a:r>
          </a:p>
          <a:p>
            <a:r>
              <a:rPr dirty="0" lang="en-US"/>
              <a:t>Consistent on all interface screens</a:t>
            </a:r>
          </a:p>
          <a:p>
            <a:pPr indent="0" marL="0">
              <a:buNone/>
            </a:pPr>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55" name="Title 1"/>
          <p:cNvSpPr>
            <a:spLocks noGrp="1"/>
          </p:cNvSpPr>
          <p:nvPr>
            <p:ph type="title"/>
          </p:nvPr>
        </p:nvSpPr>
        <p:spPr/>
        <p:txBody>
          <a:bodyPr/>
          <a:p>
            <a:r>
              <a:rPr dirty="0" lang="en-US"/>
              <a:t>GUI </a:t>
            </a:r>
            <a:r>
              <a:rPr dirty="0" lang="en-US" smtClean="0"/>
              <a:t>Model (4)</a:t>
            </a:r>
            <a:endParaRPr dirty="0" lang="en-US"/>
          </a:p>
        </p:txBody>
      </p:sp>
      <p:sp>
        <p:nvSpPr>
          <p:cNvPr id="1048656" name="Content Placeholder 2"/>
          <p:cNvSpPr>
            <a:spLocks noGrp="1"/>
          </p:cNvSpPr>
          <p:nvPr>
            <p:ph sz="quarter" idx="1"/>
          </p:nvPr>
        </p:nvSpPr>
        <p:spPr/>
        <p:txBody>
          <a:bodyPr/>
          <a:p>
            <a:r>
              <a:rPr b="1" dirty="0" lang="en-US"/>
              <a:t>Testing</a:t>
            </a:r>
            <a:r>
              <a:rPr dirty="0" lang="en-US"/>
              <a:t> - GUI testing can be done in various ways. Organization can have in-house inspection, direct involvement of users and release of beta version are few of them. Testing may include usability, compatibility, user acceptance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57" name="Title 1"/>
          <p:cNvSpPr>
            <a:spLocks noGrp="1"/>
          </p:cNvSpPr>
          <p:nvPr>
            <p:ph type="title"/>
          </p:nvPr>
        </p:nvSpPr>
        <p:spPr/>
        <p:txBody>
          <a:bodyPr/>
          <a:p>
            <a:r>
              <a:rPr dirty="0" lang="en-US"/>
              <a:t>GUI Implementation Tools</a:t>
            </a:r>
            <a:br>
              <a:rPr dirty="0" lang="en-US"/>
            </a:br>
            <a:endParaRPr dirty="0" lang="en-US"/>
          </a:p>
        </p:txBody>
      </p:sp>
      <p:sp>
        <p:nvSpPr>
          <p:cNvPr id="1048658" name="Content Placeholder 2"/>
          <p:cNvSpPr>
            <a:spLocks noGrp="1"/>
          </p:cNvSpPr>
          <p:nvPr>
            <p:ph sz="quarter" idx="1"/>
          </p:nvPr>
        </p:nvSpPr>
        <p:spPr/>
        <p:txBody>
          <a:bodyPr/>
          <a:p>
            <a:r>
              <a:rPr dirty="0" lang="en-US"/>
              <a:t>There are several tools available using which the designers can create entire GUI on a mouse click. Some tools can be embedded into the software environment (IDE).</a:t>
            </a:r>
          </a:p>
          <a:p>
            <a:r>
              <a:rPr dirty="0" lang="en-US"/>
              <a:t>GUI implementation tools provide powerful array of GUI controls. For software customization, designers can change the code accordingly.</a:t>
            </a:r>
          </a:p>
          <a:p>
            <a:r>
              <a:rPr dirty="0" lang="en-US"/>
              <a:t>There are different segments of GUI tools according to their different use and platform.</a:t>
            </a:r>
          </a:p>
          <a:p>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59" name="Title 1"/>
          <p:cNvSpPr>
            <a:spLocks noGrp="1"/>
          </p:cNvSpPr>
          <p:nvPr>
            <p:ph type="title"/>
          </p:nvPr>
        </p:nvSpPr>
        <p:spPr>
          <a:xfrm>
            <a:off x="914399" y="274638"/>
            <a:ext cx="7986713" cy="1143000"/>
          </a:xfrm>
        </p:spPr>
        <p:txBody>
          <a:bodyPr/>
          <a:p>
            <a:r>
              <a:rPr dirty="0" lang="en-US"/>
              <a:t>GUI Implementation </a:t>
            </a:r>
            <a:r>
              <a:rPr dirty="0" lang="en-US" smtClean="0"/>
              <a:t>Tools - Example</a:t>
            </a:r>
            <a:endParaRPr dirty="0" lang="en-US"/>
          </a:p>
        </p:txBody>
      </p:sp>
      <p:sp>
        <p:nvSpPr>
          <p:cNvPr id="1048660" name="Content Placeholder 2"/>
          <p:cNvSpPr>
            <a:spLocks noGrp="1"/>
          </p:cNvSpPr>
          <p:nvPr>
            <p:ph sz="quarter" idx="1"/>
          </p:nvPr>
        </p:nvSpPr>
        <p:spPr>
          <a:xfrm>
            <a:off x="914400" y="1447800"/>
            <a:ext cx="7772400" cy="3038475"/>
          </a:xfrm>
        </p:spPr>
        <p:txBody>
          <a:bodyPr/>
          <a:p>
            <a:pPr indent="0" marL="0">
              <a:buNone/>
            </a:pPr>
            <a:r>
              <a:rPr dirty="0" lang="en-US" smtClean="0"/>
              <a:t>Mobile </a:t>
            </a:r>
            <a:r>
              <a:rPr dirty="0" lang="en-US"/>
              <a:t>GUI, Computer GUI, Touch-Screen GUI etc. Here is a list of few tools which come handy to build GUI:</a:t>
            </a:r>
          </a:p>
          <a:p>
            <a:pPr lvl="1"/>
            <a:r>
              <a:rPr dirty="0" lang="en-US"/>
              <a:t>FLUID</a:t>
            </a:r>
          </a:p>
          <a:p>
            <a:pPr lvl="1"/>
            <a:r>
              <a:rPr dirty="0" lang="en-US" err="1"/>
              <a:t>AppInventor</a:t>
            </a:r>
            <a:r>
              <a:rPr dirty="0" lang="en-US"/>
              <a:t> (Android)</a:t>
            </a:r>
          </a:p>
          <a:p>
            <a:pPr lvl="1"/>
            <a:r>
              <a:rPr dirty="0" lang="en-US" err="1"/>
              <a:t>LucidChart</a:t>
            </a:r>
            <a:endParaRPr dirty="0" lang="en-US"/>
          </a:p>
          <a:p>
            <a:pPr lvl="1"/>
            <a:r>
              <a:rPr dirty="0" lang="en-US" err="1" smtClean="0"/>
              <a:t>Wavemaker</a:t>
            </a:r>
            <a:endParaRPr dirty="0" lang="en-US" smtClean="0"/>
          </a:p>
          <a:p>
            <a:pPr lvl="1"/>
            <a:r>
              <a:rPr dirty="0" lang="en-US" smtClean="0"/>
              <a:t>Visual </a:t>
            </a:r>
            <a:r>
              <a:rPr dirty="0" lang="en-US"/>
              <a:t>Studio</a:t>
            </a:r>
          </a:p>
          <a:p>
            <a:endParaRPr dirty="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61" name="Title 1"/>
          <p:cNvSpPr>
            <a:spLocks noGrp="1"/>
          </p:cNvSpPr>
          <p:nvPr>
            <p:ph type="title"/>
          </p:nvPr>
        </p:nvSpPr>
        <p:spPr>
          <a:xfrm>
            <a:off x="914400" y="274638"/>
            <a:ext cx="7772400" cy="886897"/>
          </a:xfrm>
        </p:spPr>
        <p:txBody>
          <a:bodyPr/>
          <a:p>
            <a:r>
              <a:rPr dirty="0" lang="en-US"/>
              <a:t>User Interface Design </a:t>
            </a:r>
            <a:r>
              <a:rPr dirty="0" lang="en-US" smtClean="0"/>
              <a:t>Process (1)</a:t>
            </a:r>
            <a:endParaRPr dirty="0" lang="en-US"/>
          </a:p>
        </p:txBody>
      </p:sp>
      <p:pic>
        <p:nvPicPr>
          <p:cNvPr id="2097164" name="Picture 4"/>
          <p:cNvPicPr>
            <a:picLocks noChangeAspect="1"/>
          </p:cNvPicPr>
          <p:nvPr/>
        </p:nvPicPr>
        <p:blipFill>
          <a:blip xmlns:r="http://schemas.openxmlformats.org/officeDocument/2006/relationships" r:embed="rId1"/>
          <a:stretch>
            <a:fillRect/>
          </a:stretch>
        </p:blipFill>
        <p:spPr>
          <a:xfrm>
            <a:off x="1025611" y="1583725"/>
            <a:ext cx="6578234" cy="4385489"/>
          </a:xfrm>
          <a:prstGeom prst="rec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62" name="Title 1"/>
          <p:cNvSpPr>
            <a:spLocks noGrp="1"/>
          </p:cNvSpPr>
          <p:nvPr>
            <p:ph type="title"/>
          </p:nvPr>
        </p:nvSpPr>
        <p:spPr>
          <a:xfrm>
            <a:off x="914400" y="274638"/>
            <a:ext cx="7772400" cy="886897"/>
          </a:xfrm>
        </p:spPr>
        <p:txBody>
          <a:bodyPr/>
          <a:p>
            <a:r>
              <a:rPr dirty="0" lang="en-US"/>
              <a:t>User Interface Design </a:t>
            </a:r>
            <a:r>
              <a:rPr dirty="0" lang="en-US" smtClean="0"/>
              <a:t>Process (2)</a:t>
            </a:r>
            <a:endParaRPr dirty="0" lang="en-US"/>
          </a:p>
        </p:txBody>
      </p:sp>
      <p:sp>
        <p:nvSpPr>
          <p:cNvPr id="1048663" name="Rectangle 2"/>
          <p:cNvSpPr/>
          <p:nvPr/>
        </p:nvSpPr>
        <p:spPr>
          <a:xfrm>
            <a:off x="685800" y="1861719"/>
            <a:ext cx="7772400" cy="4091940"/>
          </a:xfrm>
          <a:prstGeom prst="rect"/>
        </p:spPr>
        <p:txBody>
          <a:bodyPr wrap="square">
            <a:spAutoFit/>
          </a:bodyPr>
          <a:p>
            <a:r>
              <a:rPr b="1" dirty="0" sz="3200" lang="en-US"/>
              <a:t>User, task, environmental analysis, and modeling:</a:t>
            </a:r>
            <a:r>
              <a:rPr dirty="0" sz="3200" lang="en-US"/>
              <a:t> Initially, the focus is based on the profile of users who will interact with the system, i.e. understanding, skill and knowledge, type of user, </a:t>
            </a:r>
            <a:r>
              <a:rPr dirty="0" sz="3200" lang="en-US" smtClean="0"/>
              <a:t>environment, </a:t>
            </a:r>
            <a:r>
              <a:rPr dirty="0" sz="3200" lang="en-US" err="1" smtClean="0"/>
              <a:t>etc</a:t>
            </a:r>
            <a:r>
              <a:rPr dirty="0" sz="3200" lang="en-US"/>
              <a:t>, based on the user’s profile users are made into categories.</a:t>
            </a:r>
          </a:p>
          <a:p>
            <a:endParaRPr dirty="0" sz="2400" lang="en-US"/>
          </a:p>
          <a:p>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64" name="Title 1"/>
          <p:cNvSpPr>
            <a:spLocks noGrp="1"/>
          </p:cNvSpPr>
          <p:nvPr>
            <p:ph type="title"/>
          </p:nvPr>
        </p:nvSpPr>
        <p:spPr>
          <a:xfrm>
            <a:off x="914400" y="274638"/>
            <a:ext cx="7772400" cy="886897"/>
          </a:xfrm>
        </p:spPr>
        <p:txBody>
          <a:bodyPr/>
          <a:p>
            <a:r>
              <a:rPr dirty="0" lang="en-US"/>
              <a:t>User Interface Design </a:t>
            </a:r>
            <a:r>
              <a:rPr dirty="0" lang="en-US" smtClean="0"/>
              <a:t>Process (3)</a:t>
            </a:r>
            <a:endParaRPr dirty="0" lang="en-US"/>
          </a:p>
        </p:txBody>
      </p:sp>
      <p:sp>
        <p:nvSpPr>
          <p:cNvPr id="1048665" name="Rectangle 2"/>
          <p:cNvSpPr/>
          <p:nvPr/>
        </p:nvSpPr>
        <p:spPr>
          <a:xfrm>
            <a:off x="809368" y="1318022"/>
            <a:ext cx="7772400" cy="4269739"/>
          </a:xfrm>
          <a:prstGeom prst="rect"/>
        </p:spPr>
        <p:txBody>
          <a:bodyPr wrap="square">
            <a:spAutoFit/>
          </a:bodyPr>
          <a:p>
            <a:pPr fontAlgn="base"/>
            <a:r>
              <a:rPr dirty="0" sz="2400" lang="en-US" smtClean="0"/>
              <a:t>The </a:t>
            </a:r>
            <a:r>
              <a:rPr dirty="0" sz="2400" lang="en-US"/>
              <a:t>analysis of the user environment focuses on the physical work environment. Among the questions to be asked are</a:t>
            </a:r>
            <a:r>
              <a:rPr dirty="0" sz="2400" lang="en-US" smtClean="0"/>
              <a:t>:</a:t>
            </a:r>
          </a:p>
          <a:p>
            <a:pPr fontAlgn="base"/>
            <a:endParaRPr dirty="0" sz="2400" lang="en-US" smtClean="0"/>
          </a:p>
          <a:p>
            <a:pPr fontAlgn="base" indent="-342900" marL="342900">
              <a:buFont typeface="Arial" panose="020B0604020202020204" pitchFamily="34" charset="0"/>
              <a:buChar char="•"/>
            </a:pPr>
            <a:r>
              <a:rPr dirty="0" sz="2400" lang="en-US" smtClean="0"/>
              <a:t>Where </a:t>
            </a:r>
            <a:r>
              <a:rPr dirty="0" sz="2400" lang="en-US"/>
              <a:t>will the interface be located physically?</a:t>
            </a:r>
          </a:p>
          <a:p>
            <a:pPr fontAlgn="base" indent="-342900" marL="342900">
              <a:buFont typeface="Arial" panose="020B0604020202020204" pitchFamily="34" charset="0"/>
              <a:buChar char="•"/>
            </a:pPr>
            <a:r>
              <a:rPr dirty="0" sz="2400" lang="en-US"/>
              <a:t>Will the user be sitting, standing, or performing other tasks unrelated to the interface?</a:t>
            </a:r>
          </a:p>
          <a:p>
            <a:pPr fontAlgn="base" indent="-342900" marL="342900">
              <a:buFont typeface="Arial" panose="020B0604020202020204" pitchFamily="34" charset="0"/>
              <a:buChar char="•"/>
            </a:pPr>
            <a:r>
              <a:rPr dirty="0" sz="2400" lang="en-US"/>
              <a:t>Does the interface hardware accommodate space, light, or noise constraints?</a:t>
            </a:r>
          </a:p>
          <a:p>
            <a:pPr fontAlgn="base" indent="-342900" marL="342900">
              <a:buFont typeface="Arial" panose="020B0604020202020204" pitchFamily="34" charset="0"/>
              <a:buChar char="•"/>
            </a:pPr>
            <a:r>
              <a:rPr dirty="0" sz="2400" lang="en-US"/>
              <a:t>Are there special human factors considerations driven </a:t>
            </a:r>
            <a:r>
              <a:rPr dirty="0" sz="2400" lang="en-US" smtClean="0"/>
              <a:t>by environmental </a:t>
            </a:r>
            <a:r>
              <a:rPr dirty="0" sz="2400" lang="en-US"/>
              <a:t>factors?</a:t>
            </a:r>
          </a:p>
          <a:p>
            <a:endParaRPr dirty="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66" name="Title 1"/>
          <p:cNvSpPr>
            <a:spLocks noGrp="1"/>
          </p:cNvSpPr>
          <p:nvPr>
            <p:ph type="title"/>
          </p:nvPr>
        </p:nvSpPr>
        <p:spPr>
          <a:xfrm>
            <a:off x="914400" y="274638"/>
            <a:ext cx="7772400" cy="886897"/>
          </a:xfrm>
        </p:spPr>
        <p:txBody>
          <a:bodyPr/>
          <a:p>
            <a:r>
              <a:rPr dirty="0" lang="en-US"/>
              <a:t>User Interface Design </a:t>
            </a:r>
            <a:r>
              <a:rPr dirty="0" lang="en-US" smtClean="0"/>
              <a:t>Process (4)</a:t>
            </a:r>
            <a:endParaRPr dirty="0" lang="en-US"/>
          </a:p>
        </p:txBody>
      </p:sp>
      <p:sp>
        <p:nvSpPr>
          <p:cNvPr id="1048667" name="Rectangle 2"/>
          <p:cNvSpPr/>
          <p:nvPr/>
        </p:nvSpPr>
        <p:spPr>
          <a:xfrm>
            <a:off x="778476" y="1161535"/>
            <a:ext cx="7908324" cy="4714239"/>
          </a:xfrm>
          <a:prstGeom prst="rect"/>
        </p:spPr>
        <p:txBody>
          <a:bodyPr wrap="square">
            <a:spAutoFit/>
          </a:bodyPr>
          <a:p>
            <a:pPr fontAlgn="base"/>
            <a:r>
              <a:rPr b="1" dirty="0" sz="2400" lang="en-US"/>
              <a:t>Interface Design:</a:t>
            </a:r>
            <a:r>
              <a:rPr dirty="0" sz="2400" lang="en-US"/>
              <a:t> The goal of this phase is to define the set of interface objects and actions i.e. Control mechanisms that enable the user to perform desired tasks. Indicate how these control mechanisms affect the system. Specify the action sequence of tasks and subtasks, also called a user scenario. Indicate the state of the system when the user performs a particular task. Always follow the three golden rules stated by Theo Mandel. Design issues such as response time, command and action structure, error handling, and help facilities are considered as the design model is refined. This phase serves as the foundation for the implementation phase</a:t>
            </a:r>
            <a:r>
              <a:rPr dirty="0" lang="en-US">
                <a:latin typeface="Roboto"/>
              </a:rPr>
              <a:t>.</a:t>
            </a:r>
            <a:endParaRPr b="0" dirty="0" i="0" lang="en-US">
              <a:effectLst/>
              <a:latin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68" name="Title 1"/>
          <p:cNvSpPr>
            <a:spLocks noGrp="1"/>
          </p:cNvSpPr>
          <p:nvPr>
            <p:ph type="title"/>
          </p:nvPr>
        </p:nvSpPr>
        <p:spPr>
          <a:xfrm>
            <a:off x="914400" y="274638"/>
            <a:ext cx="7772400" cy="886897"/>
          </a:xfrm>
        </p:spPr>
        <p:txBody>
          <a:bodyPr/>
          <a:p>
            <a:r>
              <a:rPr dirty="0" lang="en-US"/>
              <a:t>User Interface Design </a:t>
            </a:r>
            <a:r>
              <a:rPr dirty="0" lang="en-US" smtClean="0"/>
              <a:t>Process (5)</a:t>
            </a:r>
            <a:endParaRPr dirty="0" lang="en-US"/>
          </a:p>
        </p:txBody>
      </p:sp>
      <p:sp>
        <p:nvSpPr>
          <p:cNvPr id="1048669" name="Rectangle 3"/>
          <p:cNvSpPr/>
          <p:nvPr/>
        </p:nvSpPr>
        <p:spPr>
          <a:xfrm>
            <a:off x="500063" y="1859339"/>
            <a:ext cx="8186737" cy="3291840"/>
          </a:xfrm>
          <a:prstGeom prst="rect"/>
        </p:spPr>
        <p:txBody>
          <a:bodyPr wrap="square">
            <a:spAutoFit/>
          </a:bodyPr>
          <a:p>
            <a:pPr fontAlgn="base"/>
            <a:r>
              <a:rPr b="1" dirty="0" sz="2400" lang="en-US"/>
              <a:t>Interface construction and implementation:</a:t>
            </a:r>
            <a:r>
              <a:rPr dirty="0" sz="2400" lang="en-US"/>
              <a:t> The implementation activity begins with the creation of prototype (model) that enables usage scenarios to be evaluated. As iterative design process continues a User Interface toolkit that allows the creation of windows, menus, device interaction, error messages, commands, and many other elements of an interactive environment can be used for completing the construction of an interface.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70" name="Title 1"/>
          <p:cNvSpPr>
            <a:spLocks noGrp="1"/>
          </p:cNvSpPr>
          <p:nvPr>
            <p:ph type="title"/>
          </p:nvPr>
        </p:nvSpPr>
        <p:spPr>
          <a:xfrm>
            <a:off x="228600" y="277813"/>
            <a:ext cx="7772400" cy="886897"/>
          </a:xfrm>
        </p:spPr>
        <p:txBody>
          <a:bodyPr/>
          <a:p>
            <a:r>
              <a:rPr dirty="0" lang="en-US"/>
              <a:t>User Interface Design </a:t>
            </a:r>
            <a:r>
              <a:rPr dirty="0" lang="en-US" smtClean="0"/>
              <a:t>Process (6)</a:t>
            </a:r>
            <a:endParaRPr dirty="0" lang="en-US"/>
          </a:p>
        </p:txBody>
      </p:sp>
      <p:sp>
        <p:nvSpPr>
          <p:cNvPr id="1048671" name="Rectangle 3"/>
          <p:cNvSpPr/>
          <p:nvPr/>
        </p:nvSpPr>
        <p:spPr>
          <a:xfrm>
            <a:off x="228600" y="2136339"/>
            <a:ext cx="8458200" cy="2580640"/>
          </a:xfrm>
          <a:prstGeom prst="rect"/>
        </p:spPr>
        <p:txBody>
          <a:bodyPr wrap="square">
            <a:spAutoFit/>
          </a:bodyPr>
          <a:p>
            <a:pPr fontAlgn="base"/>
            <a:r>
              <a:rPr b="1" dirty="0" sz="2400" lang="en-US"/>
              <a:t>Interface Validation:</a:t>
            </a:r>
            <a:r>
              <a:rPr dirty="0" sz="2400" lang="en-US"/>
              <a:t> This phase focuses on testing the interface. The interface should be in such a way that it should be able to perform tasks correctly and it should be able to handle a variety of tasks. It should achieve all the user’s requirements. It should be easy to use and easy to learn. Users should accept the interface as a useful one in their work</a:t>
            </a:r>
            <a:r>
              <a:rPr dirty="0" lang="en-US">
                <a:latin typeface="Roboto"/>
              </a:rPr>
              <a:t>.</a:t>
            </a:r>
            <a:endParaRPr b="0" dirty="0" i="0" lang="en-US">
              <a:effectLst/>
              <a:latin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72" name="Title 1"/>
          <p:cNvSpPr>
            <a:spLocks noGrp="1"/>
          </p:cNvSpPr>
          <p:nvPr>
            <p:ph type="title"/>
          </p:nvPr>
        </p:nvSpPr>
        <p:spPr/>
        <p:txBody>
          <a:bodyPr/>
          <a:p>
            <a:r>
              <a:rPr dirty="0" lang="en-US" smtClean="0"/>
              <a:t>Golden Rules (1)</a:t>
            </a:r>
            <a:endParaRPr dirty="0" lang="en-US"/>
          </a:p>
        </p:txBody>
      </p:sp>
      <p:sp>
        <p:nvSpPr>
          <p:cNvPr id="1048673" name="Content Placeholder 2"/>
          <p:cNvSpPr>
            <a:spLocks noGrp="1"/>
          </p:cNvSpPr>
          <p:nvPr>
            <p:ph sz="quarter" idx="1"/>
          </p:nvPr>
        </p:nvSpPr>
        <p:spPr/>
        <p:txBody>
          <a:bodyPr/>
          <a:p>
            <a:pPr indent="0" marL="0">
              <a:buNone/>
            </a:pPr>
            <a:r>
              <a:rPr b="1" dirty="0" lang="en-US"/>
              <a:t>Place the user in </a:t>
            </a:r>
            <a:r>
              <a:rPr b="1" dirty="0" lang="en-US" smtClean="0"/>
              <a:t>control: </a:t>
            </a:r>
            <a:r>
              <a:rPr dirty="0" sz="2800" lang="en-US"/>
              <a:t>Define the interaction modes in such a way that does not force the user into unnecessary or undesired actions: The user should be able to easily enter and exit the mode with little or no effort</a:t>
            </a:r>
            <a:r>
              <a:rPr dirty="0" sz="2800" lang="en-US" smtClean="0"/>
              <a:t>.</a:t>
            </a:r>
          </a:p>
          <a:p>
            <a:pPr lvl="1"/>
            <a:r>
              <a:rPr dirty="0" sz="2800" lang="en-US"/>
              <a:t>Provide for flexible </a:t>
            </a:r>
            <a:r>
              <a:rPr dirty="0" sz="2800" lang="en-US" smtClean="0"/>
              <a:t>interaction</a:t>
            </a:r>
          </a:p>
          <a:p>
            <a:pPr lvl="1"/>
            <a:r>
              <a:rPr dirty="0" sz="2800" lang="en-US"/>
              <a:t>Allow user interaction to be </a:t>
            </a:r>
            <a:r>
              <a:rPr dirty="0" sz="2800" lang="en-US" err="1"/>
              <a:t>interruptable</a:t>
            </a:r>
            <a:r>
              <a:rPr dirty="0" sz="2800" lang="en-US"/>
              <a:t> and </a:t>
            </a:r>
            <a:r>
              <a:rPr dirty="0" sz="2800" lang="en-US" smtClean="0"/>
              <a:t>undoable</a:t>
            </a:r>
          </a:p>
          <a:p>
            <a:pPr lvl="1"/>
            <a:r>
              <a:rPr dirty="0" sz="2800" lang="en-US"/>
              <a:t>Hide technical internals from casual </a:t>
            </a:r>
            <a:r>
              <a:rPr dirty="0" sz="2800" lang="en-US" smtClean="0"/>
              <a:t>users</a:t>
            </a:r>
          </a:p>
          <a:p>
            <a:pPr lvl="1"/>
            <a:r>
              <a:rPr dirty="0" sz="2800" lang="en-US"/>
              <a:t>Design for direct interaction with objects that appear on screen</a:t>
            </a:r>
            <a:endParaRPr dirty="0" sz="2600" lang="en-US"/>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8" name="Title 1"/>
          <p:cNvSpPr>
            <a:spLocks noGrp="1"/>
          </p:cNvSpPr>
          <p:nvPr>
            <p:ph type="title"/>
          </p:nvPr>
        </p:nvSpPr>
        <p:spPr>
          <a:xfrm>
            <a:off x="914400" y="274638"/>
            <a:ext cx="7772400" cy="961038"/>
          </a:xfrm>
        </p:spPr>
        <p:txBody>
          <a:bodyPr/>
          <a:p>
            <a:r>
              <a:rPr dirty="0" lang="en-US" smtClean="0"/>
              <a:t>Types of Interface</a:t>
            </a:r>
            <a:endParaRPr dirty="0" lang="en-US"/>
          </a:p>
        </p:txBody>
      </p:sp>
      <p:sp>
        <p:nvSpPr>
          <p:cNvPr id="1048619" name="Content Placeholder 2"/>
          <p:cNvSpPr>
            <a:spLocks noGrp="1"/>
          </p:cNvSpPr>
          <p:nvPr>
            <p:ph sz="quarter" idx="1"/>
          </p:nvPr>
        </p:nvSpPr>
        <p:spPr/>
        <p:txBody>
          <a:bodyPr/>
          <a:p>
            <a:pPr indent="0" marL="0">
              <a:buNone/>
            </a:pPr>
            <a:r>
              <a:rPr dirty="0" lang="en-US"/>
              <a:t>There are two types of User Interface</a:t>
            </a:r>
            <a:r>
              <a:rPr dirty="0" lang="en-US" smtClean="0"/>
              <a:t>:</a:t>
            </a:r>
          </a:p>
          <a:p>
            <a:r>
              <a:rPr b="1" dirty="0" lang="en-US"/>
              <a:t>Command Line Interface:</a:t>
            </a:r>
            <a:r>
              <a:rPr dirty="0" lang="en-US"/>
              <a:t> Command Line Interface provides a command prompt, where the user types the command and feeds to the system. The user needs to remember the syntax of the command and its use.</a:t>
            </a:r>
          </a:p>
          <a:p>
            <a:r>
              <a:rPr b="1" dirty="0" lang="en-US"/>
              <a:t>Graphical User Interface:</a:t>
            </a:r>
            <a:r>
              <a:rPr dirty="0" lang="en-US"/>
              <a:t> Graphical User Interface provides the simple interactive interface to interact with the system. GUI can be a combination of both hardware and software. Using GUI, user interprets the software.</a:t>
            </a:r>
          </a:p>
          <a:p>
            <a:pPr indent="0" marL="0">
              <a:buNone/>
            </a:pPr>
            <a:endParaRPr dirty="0"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77" name="Title 1"/>
          <p:cNvSpPr>
            <a:spLocks noGrp="1"/>
          </p:cNvSpPr>
          <p:nvPr>
            <p:ph type="title"/>
          </p:nvPr>
        </p:nvSpPr>
        <p:spPr/>
        <p:txBody>
          <a:bodyPr/>
          <a:p>
            <a:r>
              <a:rPr dirty="0" lang="en-US" smtClean="0"/>
              <a:t>Golden Rules (2)</a:t>
            </a:r>
            <a:endParaRPr dirty="0" lang="en-US"/>
          </a:p>
        </p:txBody>
      </p:sp>
      <p:sp>
        <p:nvSpPr>
          <p:cNvPr id="1048678" name="Content Placeholder 2"/>
          <p:cNvSpPr>
            <a:spLocks noGrp="1"/>
          </p:cNvSpPr>
          <p:nvPr>
            <p:ph sz="quarter" idx="1"/>
          </p:nvPr>
        </p:nvSpPr>
        <p:spPr/>
        <p:txBody>
          <a:bodyPr/>
          <a:p>
            <a:r>
              <a:rPr b="1" dirty="0" lang="en-US"/>
              <a:t>Reduce the user’s memory </a:t>
            </a:r>
            <a:r>
              <a:rPr b="1" dirty="0" lang="en-US" smtClean="0"/>
              <a:t>load: </a:t>
            </a:r>
            <a:r>
              <a:rPr dirty="0" sz="2800" lang="en-US" smtClean="0"/>
              <a:t>When </a:t>
            </a:r>
            <a:r>
              <a:rPr dirty="0" sz="2800" lang="en-US"/>
              <a:t>users are involved in some complex tasks the demand on short-term memory is significant. So the interface should be designed in such a way to reduce the remembering of previously done actions, given inputs and results.</a:t>
            </a:r>
          </a:p>
          <a:p>
            <a:pPr lvl="1"/>
            <a:r>
              <a:rPr dirty="0" sz="2600" lang="en-US"/>
              <a:t>Establish meaningful </a:t>
            </a:r>
            <a:r>
              <a:rPr dirty="0" sz="2600" lang="en-US" smtClean="0"/>
              <a:t>defaults</a:t>
            </a:r>
          </a:p>
          <a:p>
            <a:pPr lvl="1"/>
            <a:r>
              <a:rPr dirty="0" sz="2600" lang="en-US" smtClean="0"/>
              <a:t>Define </a:t>
            </a:r>
            <a:r>
              <a:rPr dirty="0" sz="2600" lang="en-US"/>
              <a:t>shortcuts that are </a:t>
            </a:r>
            <a:r>
              <a:rPr dirty="0" sz="2600" lang="en-US" smtClean="0"/>
              <a:t>intuitive</a:t>
            </a:r>
          </a:p>
          <a:p>
            <a:pPr lvl="1"/>
            <a:r>
              <a:rPr dirty="0" sz="2600" lang="en-US" smtClean="0"/>
              <a:t>The </a:t>
            </a:r>
            <a:r>
              <a:rPr dirty="0" sz="2600" lang="en-US"/>
              <a:t>visual layout of the interface should be based on a real-world </a:t>
            </a:r>
            <a:r>
              <a:rPr dirty="0" sz="2600" lang="en-US" smtClean="0"/>
              <a:t>metaphor</a:t>
            </a:r>
          </a:p>
          <a:p>
            <a:pPr lvl="1"/>
            <a:r>
              <a:rPr dirty="0" sz="2600" lang="en-US" smtClean="0"/>
              <a:t>Disclose </a:t>
            </a:r>
            <a:r>
              <a:rPr dirty="0" sz="2600" lang="en-US"/>
              <a:t>information in a progressive </a:t>
            </a:r>
            <a:r>
              <a:rPr dirty="0" sz="2600" lang="en-US" smtClean="0"/>
              <a:t>fashion</a:t>
            </a:r>
            <a:endParaRPr dirty="0" sz="2600" lang="en-US"/>
          </a:p>
          <a:p>
            <a:pPr indent="0" marL="0">
              <a:buNone/>
            </a:pPr>
            <a:endParaRPr dirty="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82" name="Title 1"/>
          <p:cNvSpPr>
            <a:spLocks noGrp="1"/>
          </p:cNvSpPr>
          <p:nvPr>
            <p:ph type="title"/>
          </p:nvPr>
        </p:nvSpPr>
        <p:spPr>
          <a:xfrm>
            <a:off x="914400" y="274638"/>
            <a:ext cx="7772400" cy="882650"/>
          </a:xfrm>
        </p:spPr>
        <p:txBody>
          <a:bodyPr/>
          <a:p>
            <a:r>
              <a:rPr dirty="0" lang="en-US" smtClean="0"/>
              <a:t>Golden Rules (3)</a:t>
            </a:r>
            <a:endParaRPr dirty="0" lang="en-US"/>
          </a:p>
        </p:txBody>
      </p:sp>
      <p:sp>
        <p:nvSpPr>
          <p:cNvPr id="1048683" name="Content Placeholder 2"/>
          <p:cNvSpPr>
            <a:spLocks noGrp="1"/>
          </p:cNvSpPr>
          <p:nvPr>
            <p:ph sz="quarter" idx="1"/>
          </p:nvPr>
        </p:nvSpPr>
        <p:spPr>
          <a:xfrm>
            <a:off x="614363" y="1157288"/>
            <a:ext cx="8229600" cy="5410200"/>
          </a:xfrm>
        </p:spPr>
        <p:txBody>
          <a:bodyPr/>
          <a:p>
            <a:pPr indent="0" marL="0">
              <a:buNone/>
            </a:pPr>
            <a:r>
              <a:rPr b="1" dirty="0" lang="en-US"/>
              <a:t>Make the interface </a:t>
            </a:r>
            <a:r>
              <a:rPr b="1" dirty="0" lang="en-US" smtClean="0"/>
              <a:t>consistent: </a:t>
            </a:r>
            <a:r>
              <a:rPr dirty="0" sz="2800" lang="en-US" smtClean="0"/>
              <a:t>Allow </a:t>
            </a:r>
            <a:r>
              <a:rPr dirty="0" sz="2800" lang="en-US"/>
              <a:t>the user to put the current task into a meaningful context: </a:t>
            </a:r>
            <a:endParaRPr dirty="0" sz="2800" lang="en-US" smtClean="0"/>
          </a:p>
          <a:p>
            <a:pPr lvl="1"/>
            <a:r>
              <a:rPr dirty="0" sz="2600" lang="en-US" smtClean="0"/>
              <a:t>Many </a:t>
            </a:r>
            <a:r>
              <a:rPr dirty="0" sz="2600" lang="en-US"/>
              <a:t>interfaces have dozens of screens. So it is important to provide indicators consistently so that the user know about the doing work. The user should also know from which page has navigated to the current page and from the current page where can navigate.</a:t>
            </a:r>
          </a:p>
          <a:p>
            <a:pPr lvl="1"/>
            <a:r>
              <a:rPr dirty="0" sz="2600" lang="en-US"/>
              <a:t>Maintain consistency across a family of applications: The development of some set of applications all should follow and implement the same design, rules so that consistency is maintained among applications.</a:t>
            </a:r>
          </a:p>
          <a:p>
            <a:pPr lvl="1"/>
            <a:r>
              <a:rPr dirty="0" sz="2600" lang="en-US"/>
              <a:t>If past interactive models have created user expectations do not make changes unless there is a compelling reason.</a:t>
            </a:r>
          </a:p>
          <a:p>
            <a:pPr indent="0" marL="0">
              <a:buNone/>
            </a:pPr>
            <a:endParaRPr dirty="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97" name="Title 1"/>
          <p:cNvSpPr>
            <a:spLocks noGrp="1"/>
          </p:cNvSpPr>
          <p:nvPr>
            <p:ph type="title"/>
          </p:nvPr>
        </p:nvSpPr>
        <p:spPr/>
        <p:txBody>
          <a:bodyPr/>
          <a:p>
            <a:r>
              <a:rPr dirty="0" lang="en-US" smtClean="0"/>
              <a:t>Golden Rules (4)</a:t>
            </a:r>
            <a:endParaRPr dirty="0" lang="en-US"/>
          </a:p>
        </p:txBody>
      </p:sp>
      <p:sp>
        <p:nvSpPr>
          <p:cNvPr id="1048598" name="Content Placeholder 2"/>
          <p:cNvSpPr>
            <a:spLocks noGrp="1"/>
          </p:cNvSpPr>
          <p:nvPr>
            <p:ph sz="quarter" idx="1"/>
          </p:nvPr>
        </p:nvSpPr>
        <p:spPr/>
        <p:txBody>
          <a:bodyPr/>
          <a:p>
            <a:r>
              <a:rPr b="1" dirty="0" lang="en-US"/>
              <a:t>Strive for consistency</a:t>
            </a:r>
            <a:r>
              <a:rPr dirty="0" lang="en-US"/>
              <a:t> - Consistent sequences of actions should be required in similar situations. Identical terminology should be used in prompts, menus, and help screens. Consistent commands should be employed throughout.</a:t>
            </a:r>
          </a:p>
          <a:p>
            <a:r>
              <a:rPr b="1" dirty="0" lang="en-US"/>
              <a:t>Enable frequent users to use short-cuts</a:t>
            </a:r>
            <a:r>
              <a:rPr dirty="0" lang="en-US"/>
              <a:t> - The user’s desire to reduce the number of interactions increases with the frequency of use. Abbreviations, function keys, hidden commands, and macro facilities are very helpful to an expert user.</a:t>
            </a:r>
          </a:p>
          <a:p>
            <a:endParaRPr dirty="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5" name="Title 1"/>
          <p:cNvSpPr>
            <a:spLocks noGrp="1"/>
          </p:cNvSpPr>
          <p:nvPr>
            <p:ph type="title"/>
          </p:nvPr>
        </p:nvSpPr>
        <p:spPr/>
        <p:txBody>
          <a:bodyPr/>
          <a:p>
            <a:r>
              <a:rPr dirty="0" lang="en-US" smtClean="0"/>
              <a:t>Golden Rules (5)</a:t>
            </a:r>
            <a:endParaRPr dirty="0" lang="en-US"/>
          </a:p>
        </p:txBody>
      </p:sp>
      <p:sp>
        <p:nvSpPr>
          <p:cNvPr id="1048596" name="Content Placeholder 2"/>
          <p:cNvSpPr>
            <a:spLocks noGrp="1"/>
          </p:cNvSpPr>
          <p:nvPr>
            <p:ph sz="quarter" idx="1"/>
          </p:nvPr>
        </p:nvSpPr>
        <p:spPr>
          <a:xfrm>
            <a:off x="914400" y="1447800"/>
            <a:ext cx="7772400" cy="4572000"/>
          </a:xfrm>
        </p:spPr>
        <p:txBody>
          <a:bodyPr/>
          <a:p>
            <a:r>
              <a:rPr b="1" dirty="0" lang="en-US"/>
              <a:t>Offer informative feedback</a:t>
            </a:r>
            <a:r>
              <a:rPr dirty="0" lang="en-US"/>
              <a:t> - For every operator action, there should be some system feedback. For frequent and minor actions, the response must be modest, while for infrequent and major actions, the response must be more substantial.</a:t>
            </a:r>
          </a:p>
          <a:p>
            <a:r>
              <a:rPr b="1" dirty="0" lang="en-US"/>
              <a:t>Design dialog to yield closure</a:t>
            </a:r>
            <a:r>
              <a:rPr dirty="0" lang="en-US"/>
              <a:t> - Sequences of actions should be organized into groups with a beginning, middle, and end. The informative feedback at the completion of a group of actions gives the operators the satisfaction of accomplishment, a sense of relief, the signal to drop contingency plans and options from their minds, and this indicates that the way ahead is clear to prepare for the next group of actions.</a:t>
            </a:r>
          </a:p>
          <a:p>
            <a:endParaRPr dirty="0"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93" name="Title 1"/>
          <p:cNvSpPr>
            <a:spLocks noGrp="1"/>
          </p:cNvSpPr>
          <p:nvPr>
            <p:ph type="title"/>
          </p:nvPr>
        </p:nvSpPr>
        <p:spPr/>
        <p:txBody>
          <a:bodyPr/>
          <a:p>
            <a:r>
              <a:rPr dirty="0" lang="en-US" smtClean="0"/>
              <a:t>Golden Rules (6)</a:t>
            </a:r>
            <a:endParaRPr dirty="0" lang="en-US"/>
          </a:p>
        </p:txBody>
      </p:sp>
      <p:sp>
        <p:nvSpPr>
          <p:cNvPr id="1048594" name="Content Placeholder 2"/>
          <p:cNvSpPr>
            <a:spLocks noGrp="1"/>
          </p:cNvSpPr>
          <p:nvPr>
            <p:ph sz="quarter" idx="1"/>
          </p:nvPr>
        </p:nvSpPr>
        <p:spPr/>
        <p:txBody>
          <a:bodyPr/>
          <a:p>
            <a:r>
              <a:rPr b="1" dirty="0" lang="en-US"/>
              <a:t>Offer simple error handling</a:t>
            </a:r>
            <a:r>
              <a:rPr dirty="0" lang="en-US"/>
              <a:t> - As much as possible, design the system so the user will not make a serious error. If an error is made, the system should be able to detect it and offer simple, comprehensible mechanisms for handling the error.</a:t>
            </a:r>
          </a:p>
          <a:p>
            <a:r>
              <a:rPr b="1" dirty="0" lang="en-US"/>
              <a:t>Permit easy reversal of actions</a:t>
            </a:r>
            <a:r>
              <a:rPr dirty="0" lang="en-US"/>
              <a:t> - This feature relieves anxiety, since the user knows that errors can be undone. Easy reversal of actions encourages exploration of unfamiliar options. The units of reversibility may be a single action, a data entry, or a complete group of actions.</a:t>
            </a:r>
          </a:p>
          <a:p>
            <a:endParaRPr dirty="0"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88" name="Title 1"/>
          <p:cNvSpPr>
            <a:spLocks noGrp="1"/>
          </p:cNvSpPr>
          <p:nvPr>
            <p:ph type="title"/>
          </p:nvPr>
        </p:nvSpPr>
        <p:spPr/>
        <p:txBody>
          <a:bodyPr/>
          <a:p>
            <a:r>
              <a:rPr dirty="0" lang="en-US" smtClean="0"/>
              <a:t>Golden Rules (7)</a:t>
            </a:r>
            <a:endParaRPr dirty="0" lang="en-US"/>
          </a:p>
        </p:txBody>
      </p:sp>
      <p:sp>
        <p:nvSpPr>
          <p:cNvPr id="1048589" name="Content Placeholder 2"/>
          <p:cNvSpPr>
            <a:spLocks noGrp="1"/>
          </p:cNvSpPr>
          <p:nvPr>
            <p:ph sz="quarter" idx="1"/>
          </p:nvPr>
        </p:nvSpPr>
        <p:spPr/>
        <p:txBody>
          <a:bodyPr/>
          <a:p>
            <a:r>
              <a:rPr b="1" dirty="0" lang="en-US"/>
              <a:t>Support internal locus of control</a:t>
            </a:r>
            <a:r>
              <a:rPr dirty="0" lang="en-US"/>
              <a:t> - Experienced operators strongly desire the sense that they are in charge of the system and that the system responds to their actions. Design the system to make users the initiators of actions rather than the responders.</a:t>
            </a:r>
          </a:p>
          <a:p>
            <a:r>
              <a:rPr b="1" dirty="0" lang="en-US"/>
              <a:t>Reduce short-term memory load</a:t>
            </a:r>
            <a:r>
              <a:rPr dirty="0" lang="en-US"/>
              <a:t> - The limitation of human information processing in short-term memory requires the displays to be kept simple, multiple page displays be consolidated, window-motion frequency be reduced, and sufficient training time be allotted for codes, mnemonics, and sequences of actions</a:t>
            </a:r>
          </a:p>
          <a:p>
            <a:endParaRPr dirty="0"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52" name="Picture 2" descr="any question? à¦à¦° à¦à¦¬à¦¿à¦° à¦«à¦²à¦¾à¦«à¦²"/>
          <p:cNvPicPr>
            <a:picLocks noChangeAspect="1" noChangeArrowheads="1"/>
          </p:cNvPicPr>
          <p:nvPr/>
        </p:nvPicPr>
        <p:blipFill>
          <a:blip xmlns:r="http://schemas.openxmlformats.org/officeDocument/2006/relationships" r:embed="rId1"/>
          <a:srcRect/>
          <a:stretch>
            <a:fillRect/>
          </a:stretch>
        </p:blipFill>
        <p:spPr bwMode="auto">
          <a:xfrm>
            <a:off x="428626" y="1395412"/>
            <a:ext cx="8286748" cy="4143375"/>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0" name="Title 1"/>
          <p:cNvSpPr>
            <a:spLocks noGrp="1"/>
          </p:cNvSpPr>
          <p:nvPr>
            <p:ph type="title"/>
          </p:nvPr>
        </p:nvSpPr>
        <p:spPr>
          <a:xfrm>
            <a:off x="914400" y="274638"/>
            <a:ext cx="7772400" cy="882650"/>
          </a:xfrm>
        </p:spPr>
        <p:txBody>
          <a:bodyPr/>
          <a:p>
            <a:r>
              <a:rPr dirty="0" lang="en-US"/>
              <a:t>Command Line Interface (CLI</a:t>
            </a:r>
            <a:r>
              <a:rPr dirty="0" lang="en-US" smtClean="0"/>
              <a:t>)</a:t>
            </a:r>
            <a:endParaRPr dirty="0" lang="en-US"/>
          </a:p>
        </p:txBody>
      </p:sp>
      <p:pic>
        <p:nvPicPr>
          <p:cNvPr id="2097153" name="Picture 2" descr="Command Line Interface (CLI)"/>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1114425" y="1157288"/>
            <a:ext cx="6629400" cy="4799735"/>
          </a:xfrm>
          <a:prstGeom prst="rect"/>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4" name="Title 1"/>
          <p:cNvSpPr>
            <a:spLocks noGrp="1"/>
          </p:cNvSpPr>
          <p:nvPr>
            <p:ph type="title"/>
          </p:nvPr>
        </p:nvSpPr>
        <p:spPr>
          <a:xfrm>
            <a:off x="457200" y="274638"/>
            <a:ext cx="7772400" cy="925512"/>
          </a:xfrm>
        </p:spPr>
        <p:txBody>
          <a:bodyPr/>
          <a:p>
            <a:r>
              <a:rPr dirty="0" lang="en-US" smtClean="0"/>
              <a:t>CLI Elements</a:t>
            </a:r>
            <a:endParaRPr dirty="0" lang="en-US"/>
          </a:p>
        </p:txBody>
      </p:sp>
      <p:sp>
        <p:nvSpPr>
          <p:cNvPr id="1048625" name="Content Placeholder 2"/>
          <p:cNvSpPr>
            <a:spLocks noGrp="1"/>
          </p:cNvSpPr>
          <p:nvPr>
            <p:ph sz="quarter" idx="1"/>
          </p:nvPr>
        </p:nvSpPr>
        <p:spPr>
          <a:xfrm>
            <a:off x="457200" y="1195387"/>
            <a:ext cx="8229600" cy="5410200"/>
          </a:xfrm>
        </p:spPr>
        <p:txBody>
          <a:bodyPr/>
          <a:p>
            <a:pPr indent="0" marL="0">
              <a:buNone/>
            </a:pPr>
            <a:r>
              <a:rPr dirty="0" lang="en-US"/>
              <a:t>A text-based command line interface can have the following elements:</a:t>
            </a:r>
          </a:p>
          <a:p>
            <a:r>
              <a:rPr b="1" dirty="0" lang="en-US"/>
              <a:t>Command Prompt</a:t>
            </a:r>
            <a:r>
              <a:rPr dirty="0" lang="en-US"/>
              <a:t> - It is text-based </a:t>
            </a:r>
            <a:r>
              <a:rPr dirty="0" lang="en-US" err="1"/>
              <a:t>notifier</a:t>
            </a:r>
            <a:r>
              <a:rPr dirty="0" lang="en-US"/>
              <a:t> that is mostly shows the context in which the user is working. It is generated by the software system.</a:t>
            </a:r>
          </a:p>
          <a:p>
            <a:r>
              <a:rPr b="1" dirty="0" lang="en-US"/>
              <a:t>Cursor</a:t>
            </a:r>
            <a:r>
              <a:rPr dirty="0" lang="en-US"/>
              <a:t> - It is a small horizontal line or a vertical bar of the height of line, to represent position of character while typing. Cursor is mostly found in blinking state. It moves as the user writes or deletes something.</a:t>
            </a:r>
          </a:p>
          <a:p>
            <a:r>
              <a:rPr b="1" dirty="0" lang="en-US"/>
              <a:t>Command</a:t>
            </a:r>
            <a:r>
              <a:rPr dirty="0" lang="en-US"/>
              <a:t> - A command is an executable instruction. It may have one or more parameters. Output on command execution is shown inline on the screen. When output is produced, command prompt is displayed on the next line.</a:t>
            </a:r>
          </a:p>
          <a:p>
            <a:pPr indent="0" marL="0">
              <a:buNone/>
            </a:pP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6" name="Title 1"/>
          <p:cNvSpPr>
            <a:spLocks noGrp="1"/>
          </p:cNvSpPr>
          <p:nvPr>
            <p:ph type="title"/>
          </p:nvPr>
        </p:nvSpPr>
        <p:spPr/>
        <p:txBody>
          <a:bodyPr/>
          <a:p>
            <a:r>
              <a:rPr dirty="0" lang="en-US"/>
              <a:t>Graphical User Interface</a:t>
            </a:r>
            <a:br>
              <a:rPr dirty="0" lang="en-US"/>
            </a:br>
            <a:endParaRPr dirty="0" lang="en-US"/>
          </a:p>
        </p:txBody>
      </p:sp>
      <p:sp>
        <p:nvSpPr>
          <p:cNvPr id="1048627" name="Content Placeholder 2"/>
          <p:cNvSpPr>
            <a:spLocks noGrp="1"/>
          </p:cNvSpPr>
          <p:nvPr>
            <p:ph sz="quarter" idx="1"/>
          </p:nvPr>
        </p:nvSpPr>
        <p:spPr/>
        <p:txBody>
          <a:bodyPr/>
          <a:p>
            <a:r>
              <a:rPr dirty="0" lang="en-US"/>
              <a:t>Graphical User Interface provides the user graphical means to interact with the system. GUI can be combination of both hardware and software. Using GUI, user interprets the software.</a:t>
            </a:r>
          </a:p>
          <a:p>
            <a:r>
              <a:rPr dirty="0" lang="en-US"/>
              <a:t>Typically, GUI is more resource consuming than that of CLI. With advancing technology, the programmers and designers create complex GUI designs that work with more efficiency, accuracy and speed.</a:t>
            </a:r>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8" name="Title 1"/>
          <p:cNvSpPr>
            <a:spLocks noGrp="1"/>
          </p:cNvSpPr>
          <p:nvPr>
            <p:ph type="title"/>
          </p:nvPr>
        </p:nvSpPr>
        <p:spPr>
          <a:xfrm>
            <a:off x="727075" y="292101"/>
            <a:ext cx="7772400" cy="1143000"/>
          </a:xfrm>
        </p:spPr>
        <p:txBody>
          <a:bodyPr/>
          <a:p>
            <a:r>
              <a:rPr dirty="0" lang="en-US"/>
              <a:t>GUI Elements</a:t>
            </a:r>
            <a:br>
              <a:rPr dirty="0" lang="en-US"/>
            </a:br>
            <a:endParaRPr dirty="0" lang="en-US"/>
          </a:p>
        </p:txBody>
      </p:sp>
      <p:sp>
        <p:nvSpPr>
          <p:cNvPr id="1048629" name="Content Placeholder 2"/>
          <p:cNvSpPr>
            <a:spLocks noGrp="1"/>
          </p:cNvSpPr>
          <p:nvPr>
            <p:ph sz="quarter" idx="1"/>
          </p:nvPr>
        </p:nvSpPr>
        <p:spPr>
          <a:xfrm>
            <a:off x="727075" y="1833563"/>
            <a:ext cx="2114550" cy="4572000"/>
          </a:xfrm>
        </p:spPr>
        <p:txBody>
          <a:bodyPr/>
          <a:p>
            <a:r>
              <a:rPr b="1" dirty="0" sz="2800" lang="en-US" smtClean="0"/>
              <a:t>Window</a:t>
            </a:r>
          </a:p>
          <a:p>
            <a:r>
              <a:rPr b="1" dirty="0" sz="2800" lang="en-US" smtClean="0"/>
              <a:t>Tabs</a:t>
            </a:r>
          </a:p>
          <a:p>
            <a:r>
              <a:rPr b="1" dirty="0" sz="2800" lang="en-US" smtClean="0"/>
              <a:t>Interface</a:t>
            </a:r>
          </a:p>
          <a:p>
            <a:r>
              <a:rPr b="1" dirty="0" sz="2800" lang="en-US" smtClean="0"/>
              <a:t>Menu</a:t>
            </a:r>
          </a:p>
          <a:p>
            <a:r>
              <a:rPr b="1" dirty="0" sz="2800" lang="en-US" smtClean="0"/>
              <a:t>Icon</a:t>
            </a:r>
          </a:p>
          <a:p>
            <a:r>
              <a:rPr b="1" dirty="0" sz="2800" lang="en-US" smtClean="0"/>
              <a:t>Cursor</a:t>
            </a:r>
          </a:p>
          <a:p>
            <a:endParaRPr dirty="0" lang="en-US"/>
          </a:p>
        </p:txBody>
      </p:sp>
      <p:pic>
        <p:nvPicPr>
          <p:cNvPr id="2097154" name="Picture 2" descr="Graphical User Interface"/>
          <p:cNvPicPr>
            <a:picLocks noChangeAspect="1" noChangeArrowheads="1"/>
          </p:cNvPicPr>
          <p:nvPr/>
        </p:nvPicPr>
        <p:blipFill>
          <a:blip xmlns:r="http://schemas.openxmlformats.org/officeDocument/2006/relationships" r:embed="rId1"/>
          <a:srcRect/>
          <a:stretch>
            <a:fillRect/>
          </a:stretch>
        </p:blipFill>
        <p:spPr bwMode="auto">
          <a:xfrm>
            <a:off x="2841625" y="1628774"/>
            <a:ext cx="6343822" cy="3914776"/>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33" name="Title 1"/>
          <p:cNvSpPr>
            <a:spLocks noGrp="1"/>
          </p:cNvSpPr>
          <p:nvPr>
            <p:ph type="title"/>
          </p:nvPr>
        </p:nvSpPr>
        <p:spPr>
          <a:xfrm>
            <a:off x="314326" y="483394"/>
            <a:ext cx="8815389" cy="1085850"/>
          </a:xfrm>
        </p:spPr>
        <p:txBody>
          <a:bodyPr/>
          <a:p>
            <a:r>
              <a:rPr dirty="0" lang="en-US"/>
              <a:t>Application specific GUI </a:t>
            </a:r>
            <a:r>
              <a:rPr dirty="0" lang="en-US" smtClean="0"/>
              <a:t>components (1)</a:t>
            </a:r>
            <a:br>
              <a:rPr dirty="0" lang="en-US" smtClean="0"/>
            </a:br>
            <a:endParaRPr dirty="0" lang="en-US"/>
          </a:p>
        </p:txBody>
      </p:sp>
      <p:sp>
        <p:nvSpPr>
          <p:cNvPr id="1048634" name="Content Placeholder 2"/>
          <p:cNvSpPr>
            <a:spLocks noGrp="1"/>
          </p:cNvSpPr>
          <p:nvPr>
            <p:ph sz="quarter" idx="1"/>
          </p:nvPr>
        </p:nvSpPr>
        <p:spPr>
          <a:xfrm>
            <a:off x="314326" y="1540668"/>
            <a:ext cx="4757738" cy="3788570"/>
          </a:xfrm>
        </p:spPr>
        <p:txBody>
          <a:bodyPr/>
          <a:p>
            <a:pPr indent="0" marL="0">
              <a:buNone/>
            </a:pPr>
            <a:r>
              <a:rPr dirty="0" lang="en-US"/>
              <a:t>A GUI of an application contains one or more of the listed GUI elements:</a:t>
            </a:r>
          </a:p>
          <a:p>
            <a:r>
              <a:rPr b="1" dirty="0" lang="en-US"/>
              <a:t>Application Window</a:t>
            </a:r>
            <a:r>
              <a:rPr dirty="0" lang="en-US"/>
              <a:t> - Most application windows uses the constructs supplied by operating systems but many use their own customer created windows to contain the contents of application.</a:t>
            </a:r>
          </a:p>
          <a:p>
            <a:endParaRPr dirty="0" lang="en-US"/>
          </a:p>
        </p:txBody>
      </p:sp>
      <p:pic>
        <p:nvPicPr>
          <p:cNvPr id="2097155" name="Picture 2" descr="Dialogue Box"/>
          <p:cNvPicPr>
            <a:picLocks noChangeAspect="1" noChangeArrowheads="1"/>
          </p:cNvPicPr>
          <p:nvPr/>
        </p:nvPicPr>
        <p:blipFill>
          <a:blip xmlns:r="http://schemas.openxmlformats.org/officeDocument/2006/relationships" r:embed="rId1"/>
          <a:srcRect/>
          <a:stretch>
            <a:fillRect/>
          </a:stretch>
        </p:blipFill>
        <p:spPr bwMode="auto">
          <a:xfrm>
            <a:off x="5397224" y="1909762"/>
            <a:ext cx="3550201" cy="31146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5" name="Title 1"/>
          <p:cNvSpPr>
            <a:spLocks noGrp="1"/>
          </p:cNvSpPr>
          <p:nvPr>
            <p:ph type="title"/>
          </p:nvPr>
        </p:nvSpPr>
        <p:spPr>
          <a:xfrm>
            <a:off x="157163" y="542926"/>
            <a:ext cx="8772525" cy="1085850"/>
          </a:xfrm>
        </p:spPr>
        <p:txBody>
          <a:bodyPr/>
          <a:p>
            <a:r>
              <a:rPr dirty="0" lang="en-US"/>
              <a:t>Application specific GUI </a:t>
            </a:r>
            <a:r>
              <a:rPr dirty="0" lang="en-US" smtClean="0"/>
              <a:t>components (2)</a:t>
            </a:r>
            <a:br>
              <a:rPr dirty="0" lang="en-US" smtClean="0"/>
            </a:br>
            <a:endParaRPr dirty="0" lang="en-US"/>
          </a:p>
        </p:txBody>
      </p:sp>
      <p:sp>
        <p:nvSpPr>
          <p:cNvPr id="1048636" name="Content Placeholder 2"/>
          <p:cNvSpPr>
            <a:spLocks noGrp="1"/>
          </p:cNvSpPr>
          <p:nvPr>
            <p:ph sz="quarter" idx="1"/>
          </p:nvPr>
        </p:nvSpPr>
        <p:spPr>
          <a:xfrm>
            <a:off x="914400" y="1447800"/>
            <a:ext cx="4386263" cy="3524250"/>
          </a:xfrm>
        </p:spPr>
        <p:txBody>
          <a:bodyPr/>
          <a:p>
            <a:pPr indent="0" marL="0">
              <a:buNone/>
            </a:pPr>
            <a:r>
              <a:rPr b="1" dirty="0" lang="en-US" smtClean="0"/>
              <a:t>Dialogue </a:t>
            </a:r>
            <a:r>
              <a:rPr b="1" dirty="0" lang="en-US"/>
              <a:t>Box </a:t>
            </a:r>
            <a:r>
              <a:rPr dirty="0" lang="en-US"/>
              <a:t>- It is a child window that contains message for the user and request for some action to be taken. For Example: Application generate a dialogue to get confirmation from user to delete a file.</a:t>
            </a:r>
          </a:p>
          <a:p>
            <a:endParaRPr dirty="0" lang="en-US"/>
          </a:p>
        </p:txBody>
      </p:sp>
      <p:pic>
        <p:nvPicPr>
          <p:cNvPr id="2097156" name="Picture 2" descr="Dialogue Box"/>
          <p:cNvPicPr>
            <a:picLocks noChangeAspect="1" noChangeArrowheads="1"/>
          </p:cNvPicPr>
          <p:nvPr/>
        </p:nvPicPr>
        <p:blipFill>
          <a:blip xmlns:r="http://schemas.openxmlformats.org/officeDocument/2006/relationships" r:embed="rId1"/>
          <a:srcRect/>
          <a:stretch>
            <a:fillRect/>
          </a:stretch>
        </p:blipFill>
        <p:spPr bwMode="auto">
          <a:xfrm>
            <a:off x="5514481" y="1628776"/>
            <a:ext cx="2958501" cy="2595563"/>
          </a:xfrm>
          <a:prstGeom prst="rect"/>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algn="ctr" flip="none" sx="70000" sy="70000" tx="0" ty="0"/>
        </a:blipFill>
        <a:blipFill>
          <a:blip xmlns:r="http://schemas.openxmlformats.org/officeDocument/2006/relationships" r:embed="rId1">
            <a:duotone>
              <a:schemeClr val="phClr">
                <a:shade val="22000"/>
                <a:satMod val="160000"/>
              </a:schemeClr>
              <a:schemeClr val="phClr">
                <a:shade val="45000"/>
                <a:satMod val="100000"/>
              </a:schemeClr>
            </a:duotone>
          </a:blip>
          <a:tile algn="ctr" flip="none" sx="65000" sy="65000" tx="0" ty="0"/>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algn="t" blurRad="38100" dir="5400000" dist="25400" rotWithShape="0">
              <a:srgbClr val="000000">
                <a:alpha val="50000"/>
              </a:srgbClr>
            </a:outerShdw>
          </a:effectLst>
        </a:effectStyle>
        <a:effectStyle>
          <a:effectLst>
            <a:outerShdw algn="t" blurRad="38100" dir="5400000" dist="25400" rotWithShape="0">
              <a:srgbClr val="000000">
                <a:alpha val="50000"/>
              </a:srgbClr>
            </a:outerShdw>
          </a:effectLst>
        </a:effectStyle>
        <a:effectStyle>
          <a:effectLst>
            <a:outerShdw algn="t" blurRad="50800" dir="5400000" dist="50800" rotWithShape="0">
              <a:srgbClr val="000000">
                <a:alpha val="60000"/>
              </a:srgbClr>
            </a:outerShdw>
          </a:effectLst>
          <a:scene3d>
            <a:camera prst="isometricBottomUp" fov="0">
              <a:rot lat="0" lon="0" rev="0"/>
            </a:camera>
            <a:lightRig dir="b" rig="soft">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algn="tl" flip="none" sx="55000" sy="5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Application>Microsoft Office PowerPoint</Application>
  <ScaleCrop>0</ScaleCrop>
  <Company>St Andrews University</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Figure – Chapter 6</dc:title>
  <dc:creator>Ian Sommerville</dc:creator>
  <cp:lastModifiedBy>Anisur Rahman</cp:lastModifiedBy>
  <dcterms:created xsi:type="dcterms:W3CDTF">2010-01-16T20:35:25Z</dcterms:created>
  <dcterms:modified xsi:type="dcterms:W3CDTF">2019-09-06T14:34:02Z</dcterms:modified>
</cp:coreProperties>
</file>