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theme+xml" PartName="/ppt/theme/theme4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+xml" PartName="/ppt/slides/slide34.xml"/>
  <Override ContentType="application/vnd.openxmlformats-officedocument.presentationml.slide+xml" PartName="/ppt/slides/slide4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30.xml"/>
  <Override ContentType="application/vnd.openxmlformats-officedocument.presentationml.slide+xml" PartName="/ppt/slides/slide43.xml"/>
  <Override ContentType="application/vnd.openxmlformats-officedocument.presentationml.slide+xml" PartName="/ppt/slides/slide5.xml"/>
  <Override ContentType="application/vnd.openxmlformats-officedocument.presentationml.slide+xml" PartName="/ppt/slides/slide45.xml"/>
  <Override ContentType="application/vnd.openxmlformats-officedocument.presentationml.slide+xml" PartName="/ppt/slides/slide2.xml"/>
  <Override ContentType="application/vnd.openxmlformats-officedocument.presentationml.slide+xml" PartName="/ppt/slides/slide3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41.xml"/>
  <Override ContentType="application/vnd.openxmlformats-officedocument.presentationml.slide+xml" PartName="/ppt/slides/slide36.xml"/>
  <Override ContentType="application/vnd.openxmlformats-officedocument.presentationml.slide+xml" PartName="/ppt/slides/slide15.xml"/>
  <Override ContentType="application/vnd.openxmlformats-officedocument.presentationml.slide+xml" PartName="/ppt/slides/slide32.xml"/>
  <Override ContentType="application/vnd.openxmlformats-officedocument.presentationml.slide+xml" PartName="/ppt/slides/slide53.xml"/>
  <Override ContentType="application/vnd.openxmlformats-officedocument.presentationml.slide+xml" PartName="/ppt/slides/slide17.xml"/>
  <Override ContentType="application/vnd.openxmlformats-officedocument.presentationml.slide+xml" PartName="/ppt/slides/slide50.xml"/>
  <Override ContentType="application/vnd.openxmlformats-officedocument.presentationml.slide+xml" PartName="/ppt/slides/slide6.xml"/>
  <Override ContentType="application/vnd.openxmlformats-officedocument.presentationml.slide+xml" PartName="/ppt/slides/slide49.xml"/>
  <Override ContentType="application/vnd.openxmlformats-officedocument.presentationml.slide+xml" PartName="/ppt/slides/slide1.xml"/>
  <Override ContentType="application/vnd.openxmlformats-officedocument.presentationml.slide+xml" PartName="/ppt/slides/slide40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7.xml"/>
  <Override ContentType="application/vnd.openxmlformats-officedocument.presentationml.slide+xml" PartName="/ppt/slides/slide39.xml"/>
  <Override ContentType="application/vnd.openxmlformats-officedocument.presentationml.slide+xml" PartName="/ppt/slides/slide38.xml"/>
  <Override ContentType="application/vnd.openxmlformats-officedocument.presentationml.slide+xml" PartName="/ppt/slides/slide25.xml"/>
  <Override ContentType="application/vnd.openxmlformats-officedocument.presentationml.slide+xml" PartName="/ppt/slides/slide51.xml"/>
  <Override ContentType="application/vnd.openxmlformats-officedocument.presentationml.slide+xml" PartName="/ppt/slides/slide47.xml"/>
  <Override ContentType="application/vnd.openxmlformats-officedocument.presentationml.slide+xml" PartName="/ppt/slides/slide33.xml"/>
  <Override ContentType="application/vnd.openxmlformats-officedocument.presentationml.slide+xml" PartName="/ppt/slides/slide29.xml"/>
  <Override ContentType="application/vnd.openxmlformats-officedocument.presentationml.slide+xml" PartName="/ppt/slides/slide37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35.xml"/>
  <Override ContentType="application/vnd.openxmlformats-officedocument.presentationml.slide+xml" PartName="/ppt/slides/slide22.xml"/>
  <Override ContentType="application/vnd.openxmlformats-officedocument.presentationml.slide+xml" PartName="/ppt/slides/slide28.xml"/>
  <Override ContentType="application/vnd.openxmlformats-officedocument.presentationml.slide+xml" PartName="/ppt/slides/slide26.xml"/>
  <Override ContentType="application/vnd.openxmlformats-officedocument.presentationml.slide+xml" PartName="/ppt/slides/slide46.xml"/>
  <Override ContentType="application/vnd.openxmlformats-officedocument.presentationml.slide+xml" PartName="/ppt/slides/slide18.xml"/>
  <Override ContentType="application/vnd.openxmlformats-officedocument.presentationml.slide+xml" PartName="/ppt/slides/slide20.xml"/>
  <Override ContentType="application/vnd.openxmlformats-officedocument.presentationml.slide+xml" PartName="/ppt/slides/slide42.xml"/>
  <Override ContentType="application/vnd.openxmlformats-officedocument.presentationml.slide+xml" PartName="/ppt/slides/slide24.xml"/>
  <Override ContentType="application/vnd.openxmlformats-officedocument.presentationml.slide+xml" PartName="/ppt/slides/slide12.xml"/>
  <Override ContentType="application/vnd.openxmlformats-officedocument.presentationml.slide+xml" PartName="/ppt/slides/slide5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9144000"/>
  <p:notesSz cx="6858000" cy="9144000"/>
  <p:defaultTextStyle>
    <a:defPPr lvl="0">
      <a:defRPr lang="en-US"/>
    </a:defPPr>
    <a:lvl1pPr defTabSz="45720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defTabSz="45720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defTabSz="45720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defTabSz="45720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defTabSz="45720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defTabSz="457200" eaLnBrk="1" hangingPunct="1" latinLnBrk="0" lvl="5" marL="2286000" rtl="0" algn="l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defTabSz="457200" eaLnBrk="1" hangingPunct="1" latinLnBrk="0" lvl="6" marL="2743200" rtl="0" algn="l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defTabSz="457200" eaLnBrk="1" hangingPunct="1" latinLnBrk="0" lvl="7" marL="3200400" rtl="0" algn="l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defTabSz="457200" eaLnBrk="1" hangingPunct="1" latinLnBrk="0" lvl="8" marL="3657600" rtl="0" algn="l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8.xml"/><Relationship Id="rId50" Type="http://schemas.openxmlformats.org/officeDocument/2006/relationships/slide" Target="slides/slide46.xml"/><Relationship Id="rId38" Type="http://schemas.openxmlformats.org/officeDocument/2006/relationships/slide" Target="slides/slide34.xml"/><Relationship Id="rId15" Type="http://schemas.openxmlformats.org/officeDocument/2006/relationships/slide" Target="slides/slide11.xml"/><Relationship Id="rId46" Type="http://schemas.openxmlformats.org/officeDocument/2006/relationships/slide" Target="slides/slide42.xml"/><Relationship Id="rId25" Type="http://schemas.openxmlformats.org/officeDocument/2006/relationships/slide" Target="slides/slide21.xml"/><Relationship Id="rId29" Type="http://schemas.openxmlformats.org/officeDocument/2006/relationships/slide" Target="slides/slide25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35" Type="http://schemas.openxmlformats.org/officeDocument/2006/relationships/slide" Target="slides/slide31.xml"/><Relationship Id="rId4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9" Type="http://schemas.openxmlformats.org/officeDocument/2006/relationships/slide" Target="slides/slide5.xml"/><Relationship Id="rId31" Type="http://schemas.openxmlformats.org/officeDocument/2006/relationships/slide" Target="slides/slide27.xml"/><Relationship Id="rId48" Type="http://schemas.openxmlformats.org/officeDocument/2006/relationships/slide" Target="slides/slide44.xml"/><Relationship Id="rId43" Type="http://schemas.openxmlformats.org/officeDocument/2006/relationships/slide" Target="slides/slide39.xml"/><Relationship Id="rId33" Type="http://schemas.openxmlformats.org/officeDocument/2006/relationships/slide" Target="slides/slide29.xml"/><Relationship Id="rId44" Type="http://schemas.openxmlformats.org/officeDocument/2006/relationships/slide" Target="slides/slide40.xml"/><Relationship Id="rId5" Type="http://schemas.openxmlformats.org/officeDocument/2006/relationships/slide" Target="slides/slide1.xml"/><Relationship Id="rId24" Type="http://schemas.openxmlformats.org/officeDocument/2006/relationships/slide" Target="slides/slide20.xml"/><Relationship Id="rId36" Type="http://schemas.openxmlformats.org/officeDocument/2006/relationships/slide" Target="slides/slide32.xml"/><Relationship Id="rId23" Type="http://schemas.openxmlformats.org/officeDocument/2006/relationships/slide" Target="slides/slide19.xml"/><Relationship Id="rId2" Type="http://schemas.openxmlformats.org/officeDocument/2006/relationships/presProps" Target="presProps1.xml"/><Relationship Id="rId45" Type="http://schemas.openxmlformats.org/officeDocument/2006/relationships/slide" Target="slides/slide41.xml"/><Relationship Id="rId6" Type="http://schemas.openxmlformats.org/officeDocument/2006/relationships/slide" Target="slides/slide2.xml"/><Relationship Id="rId57" Type="http://schemas.openxmlformats.org/officeDocument/2006/relationships/slide" Target="slides/slide53.xml"/><Relationship Id="rId41" Type="http://schemas.openxmlformats.org/officeDocument/2006/relationships/slide" Target="slides/slide37.xml"/><Relationship Id="rId56" Type="http://schemas.openxmlformats.org/officeDocument/2006/relationships/slide" Target="slides/slide52.xml"/><Relationship Id="rId51" Type="http://schemas.openxmlformats.org/officeDocument/2006/relationships/slide" Target="slides/slide47.xml"/><Relationship Id="rId40" Type="http://schemas.openxmlformats.org/officeDocument/2006/relationships/slide" Target="slides/slide36.xml"/><Relationship Id="rId54" Type="http://schemas.openxmlformats.org/officeDocument/2006/relationships/slide" Target="slides/slide50.xml"/><Relationship Id="rId16" Type="http://schemas.openxmlformats.org/officeDocument/2006/relationships/slide" Target="slides/slide12.xml"/><Relationship Id="rId28" Type="http://schemas.openxmlformats.org/officeDocument/2006/relationships/slide" Target="slides/slide24.xml"/><Relationship Id="rId20" Type="http://schemas.openxmlformats.org/officeDocument/2006/relationships/slide" Target="slides/slide16.xml"/><Relationship Id="rId39" Type="http://schemas.openxmlformats.org/officeDocument/2006/relationships/slide" Target="slides/slide35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7" Type="http://schemas.openxmlformats.org/officeDocument/2006/relationships/slide" Target="slides/slide23.xml"/><Relationship Id="rId53" Type="http://schemas.openxmlformats.org/officeDocument/2006/relationships/slide" Target="slides/slide49.xml"/><Relationship Id="rId34" Type="http://schemas.openxmlformats.org/officeDocument/2006/relationships/slide" Target="slides/slide30.xml"/><Relationship Id="rId22" Type="http://schemas.openxmlformats.org/officeDocument/2006/relationships/slide" Target="slides/slide18.xml"/><Relationship Id="rId1" Type="http://schemas.openxmlformats.org/officeDocument/2006/relationships/theme" Target="theme/theme1.xml"/><Relationship Id="rId18" Type="http://schemas.openxmlformats.org/officeDocument/2006/relationships/slide" Target="slides/slide14.xml"/><Relationship Id="rId30" Type="http://schemas.openxmlformats.org/officeDocument/2006/relationships/slide" Target="slides/slide26.xml"/><Relationship Id="rId26" Type="http://schemas.openxmlformats.org/officeDocument/2006/relationships/slide" Target="slides/slide22.xml"/><Relationship Id="rId49" Type="http://schemas.openxmlformats.org/officeDocument/2006/relationships/slide" Target="slides/slide45.xml"/><Relationship Id="rId21" Type="http://schemas.openxmlformats.org/officeDocument/2006/relationships/slide" Target="slides/slide1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9" Type="http://schemas.openxmlformats.org/officeDocument/2006/relationships/slide" Target="slides/slide15.xml"/><Relationship Id="rId52" Type="http://schemas.openxmlformats.org/officeDocument/2006/relationships/slide" Target="slides/slide48.xml"/><Relationship Id="rId17" Type="http://schemas.openxmlformats.org/officeDocument/2006/relationships/slide" Target="slides/slide13.xml"/><Relationship Id="rId55" Type="http://schemas.openxmlformats.org/officeDocument/2006/relationships/slide" Target="slides/slide51.xml"/><Relationship Id="rId3" Type="http://schemas.openxmlformats.org/officeDocument/2006/relationships/slideMaster" Target="slideMasters/slideMaster2.xml"/><Relationship Id="rId37" Type="http://schemas.openxmlformats.org/officeDocument/2006/relationships/slide" Target="slides/slide33.xml"/><Relationship Id="rId47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84777" name="Shape 118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8" name="Shape 1184778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4779" name="Shape 1184779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84780" name="Shape 1184780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184781" name="Shape 118478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184782" name="Shape 1184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83" name="Shape 118478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4784" name="Shape 1184784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184785" name="Shape 1184785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84786" name="Shape 118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87" name="Shape 1184787"/>
          <p:cNvSpPr txBox="1"/>
          <p:nvPr>
            <p:ph type="title"/>
          </p:nvPr>
        </p:nvSpPr>
        <p:spPr>
          <a:xfrm>
            <a:off x="311700" y="59336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4788" name="Shape 11847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4789" name="Shape 1184789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84790" name="Shape 118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91" name="Shape 1184791"/>
          <p:cNvSpPr txBox="1"/>
          <p:nvPr>
            <p:ph type="title"/>
          </p:nvPr>
        </p:nvSpPr>
        <p:spPr>
          <a:xfrm>
            <a:off x="311700" y="59336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4792" name="Shape 118479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84793" name="Shape 118479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84794" name="Shape 118479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84795" name="Shape 1184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96" name="Shape 1184796"/>
          <p:cNvSpPr txBox="1"/>
          <p:nvPr>
            <p:ph type="title"/>
          </p:nvPr>
        </p:nvSpPr>
        <p:spPr>
          <a:xfrm>
            <a:off x="311700" y="59336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4797" name="Shape 118479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84798" name="Shape 1184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99" name="Shape 118479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84800" name="Shape 118480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84801" name="Shape 118480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1184802" name="Shape 1184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03" name="Shape 1184803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4804" name="Shape 118480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84805" name="Shape 118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06" name="Shape 1184806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4807" name="Shape 118480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808" name="Shape 1184808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1184809" name="Shape 118480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84810" name="Shape 118481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4811" name="Shape 118481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4812" name="Shape 118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13" name="Shape 1184813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1184814" name="Shape 118481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84815" name="Shape 118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16" name="Shape 1184816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4817" name="Shape 1184817"/>
          <p:cNvSpPr txBox="1"/>
          <p:nvPr>
            <p:ph type="title"/>
          </p:nvPr>
        </p:nvSpPr>
        <p:spPr>
          <a:xfrm>
            <a:off x="311700" y="990667"/>
            <a:ext cx="8520600" cy="267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4818" name="Shape 1184818"/>
          <p:cNvSpPr txBox="1"/>
          <p:nvPr>
            <p:ph idx="1" type="body"/>
          </p:nvPr>
        </p:nvSpPr>
        <p:spPr>
          <a:xfrm>
            <a:off x="311700" y="3793575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4819" name="Shape 1184819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84820" name="Shape 118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21" name="Shape 118482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84822" name="Shape 1184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23" name="Shape 118482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457200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914400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1371600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1828800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4824" name="Shape 11848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600"/>
              </a:spcAft>
              <a:buClr>
                <a:srgbClr val="46424D"/>
              </a:buClr>
              <a:buSzPct val="100000"/>
              <a:buFont typeface="Noto Sans Symbols"/>
              <a:buChar char="✧"/>
              <a:defRPr b="0" i="0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4825" name="Shape 11848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4826" name="Shape 11848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4827" name="Shape 11848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<Relationships xmlns="http://schemas.openxmlformats.org/package/2006/relationships"><Relationship Id="rId5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8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4773" name="Shape 118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4" name="Shape 1184774"/>
          <p:cNvSpPr txBox="1"/>
          <p:nvPr>
            <p:ph type="title"/>
          </p:nvPr>
        </p:nvSpPr>
        <p:spPr>
          <a:xfrm>
            <a:off x="311700" y="59336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4775" name="Shape 11847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4776" name="Shape 1184776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28" name="Shape 1184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29" name="Shape 1184829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>
                <a:solidFill>
                  <a:srgbClr val="2B048C"/>
                </a:solidFill>
              </a:rPr>
              <a:t>Software Processes</a:t>
            </a:r>
          </a:p>
        </p:txBody>
      </p:sp>
      <p:sp>
        <p:nvSpPr>
          <p:cNvPr id="1184830" name="Shape 1184830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62" name="Shape 1184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63" name="Shape 118486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Waterfall model problems</a:t>
            </a:r>
          </a:p>
        </p:txBody>
      </p:sp>
      <p:sp>
        <p:nvSpPr>
          <p:cNvPr id="1184864" name="Shape 118486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Inflexible partitioning of the project into distinct stages makes it difficult to respond to changing customer requirements.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Therefore, this model is only appropriate when the requirements are well-understood and changes will be fairly limited during the design process. 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Few business systems have stable requirements.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waterfall model is mostly used for large systems engineering projects where a system is developed at several sites.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In those circumstances, the plan-driven nature of the waterfall model helps coordinate the work. </a:t>
            </a:r>
          </a:p>
        </p:txBody>
      </p:sp>
      <p:sp>
        <p:nvSpPr>
          <p:cNvPr id="1184865" name="Shape 11848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66" name="Shape 1184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67" name="Shape 118486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Incremental development </a:t>
            </a:r>
            <a:br>
              <a:rPr lang="en-US"/>
            </a:br>
          </a:p>
        </p:txBody>
      </p:sp>
      <p:sp>
        <p:nvSpPr>
          <p:cNvPr id="1184868" name="Shape 11848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2 Incremental-dev.eps" id="1184869" name="Shape 11848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892460"/>
            <a:ext cx="7517700" cy="40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70" name="Shape 118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71" name="Shape 118487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Incremental development benefits</a:t>
            </a:r>
          </a:p>
        </p:txBody>
      </p:sp>
      <p:sp>
        <p:nvSpPr>
          <p:cNvPr id="1184872" name="Shape 1184872"/>
          <p:cNvSpPr txBox="1"/>
          <p:nvPr>
            <p:ph idx="1" type="body"/>
          </p:nvPr>
        </p:nvSpPr>
        <p:spPr>
          <a:xfrm>
            <a:off x="457200" y="1123600"/>
            <a:ext cx="8229600" cy="5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cost of accommodating changing customer requirements is reduced.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 amount of analysis and documentation that has to be redone is much less than is required with the waterfall model.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It is easier to get customer feedback on the development work that has been done.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Customers can comment on demonstrations of the software and see how much has been implemented. 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More rapid delivery and deployment of useful software to the customer is possible.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Customers are able to use and gain value from the software earlier than is possible with a waterfall process. </a:t>
            </a:r>
          </a:p>
        </p:txBody>
      </p:sp>
      <p:sp>
        <p:nvSpPr>
          <p:cNvPr id="1184873" name="Shape 11848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74" name="Shape 1184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75" name="Shape 118487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Incremental development problems</a:t>
            </a:r>
          </a:p>
        </p:txBody>
      </p:sp>
      <p:sp>
        <p:nvSpPr>
          <p:cNvPr id="1184876" name="Shape 118487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process is not visible.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Managers need regular deliverables to measure progress. If systems are developed quickly, it is not cost-effective to produce documents that reflect every version of the system. 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System structure tends to degrade as new increments are added</a:t>
            </a:r>
            <a:r>
              <a:rPr i="1" lang="en-US"/>
              <a:t>. </a:t>
            </a:r>
            <a:r>
              <a:rPr lang="en-US"/>
              <a:t>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1184877" name="Shape 11848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78" name="Shape 118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79" name="Shape 1184879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Integration and configuration</a:t>
            </a:r>
          </a:p>
        </p:txBody>
      </p:sp>
      <p:sp>
        <p:nvSpPr>
          <p:cNvPr id="1184880" name="Shape 118488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Based on software reuse where systems are integrated from existing components or application systems (sometimes called COTS -Commercial-off-the-shelf) systems).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Reused elements may be configured to adapt their behaviour and functionality to a user’s requirements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Reuse is now the standard approach for building many types of business system</a:t>
            </a:r>
          </a:p>
        </p:txBody>
      </p:sp>
      <p:sp>
        <p:nvSpPr>
          <p:cNvPr id="1184881" name="Shape 11848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82" name="Shape 118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83" name="Shape 118488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Types of reusable software</a:t>
            </a:r>
          </a:p>
        </p:txBody>
      </p:sp>
      <p:sp>
        <p:nvSpPr>
          <p:cNvPr id="1184884" name="Shape 118488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Stand-alone application systems (sometimes called COTS) that are configured for use in a particular environment.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Collections of objects that are developed as a package to be integrated with a component framework such as .NET or J2EE.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Web services that are developed according to service standards and which are available for remote invocation.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4885" name="Shape 118488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86" name="Shape 118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87" name="Shape 118488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Reuse-oriented software engineering</a:t>
            </a:r>
          </a:p>
        </p:txBody>
      </p:sp>
      <p:sp>
        <p:nvSpPr>
          <p:cNvPr id="1184888" name="Shape 11848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3 Reuse oriented SE.eps" id="1184889" name="Shape 11848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550" y="2326733"/>
            <a:ext cx="8793600" cy="36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90" name="Shape 118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91" name="Shape 118489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Key process stages</a:t>
            </a:r>
          </a:p>
        </p:txBody>
      </p:sp>
      <p:sp>
        <p:nvSpPr>
          <p:cNvPr id="1184892" name="Shape 118489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Requirements specification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Software discovery and evaluation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Requirements refinement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Application system configuration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Component adaptation and integration</a:t>
            </a:r>
          </a:p>
        </p:txBody>
      </p:sp>
      <p:sp>
        <p:nvSpPr>
          <p:cNvPr id="1184893" name="Shape 11848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94" name="Shape 118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95" name="Shape 118489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Advantages and disadvantages</a:t>
            </a:r>
          </a:p>
        </p:txBody>
      </p:sp>
      <p:sp>
        <p:nvSpPr>
          <p:cNvPr id="1184896" name="Shape 11848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Reduced costs and risks as less software is developed from scratch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Faster delivery and deployment of system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But requirements compromises are inevitable so system may not meet real needs of users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Loss of control over evolution of reused system elements</a:t>
            </a:r>
          </a:p>
        </p:txBody>
      </p:sp>
      <p:sp>
        <p:nvSpPr>
          <p:cNvPr id="1184897" name="Shape 11848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98" name="Shape 1184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99" name="Shape 1184899"/>
          <p:cNvSpPr txBox="1"/>
          <p:nvPr>
            <p:ph type="title"/>
          </p:nvPr>
        </p:nvSpPr>
        <p:spPr>
          <a:xfrm>
            <a:off x="457200" y="2243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Process activities</a:t>
            </a:r>
          </a:p>
        </p:txBody>
      </p:sp>
      <p:sp>
        <p:nvSpPr>
          <p:cNvPr id="1184900" name="Shape 11849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31" name="Shape 1184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32" name="Shape 118483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Topics covered</a:t>
            </a:r>
          </a:p>
        </p:txBody>
      </p:sp>
      <p:sp>
        <p:nvSpPr>
          <p:cNvPr id="1184833" name="Shape 11848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Software process models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Process activities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Coping with change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Process improvement</a:t>
            </a:r>
          </a:p>
        </p:txBody>
      </p:sp>
      <p:sp>
        <p:nvSpPr>
          <p:cNvPr id="1184834" name="Shape 11848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01" name="Shape 1184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02" name="Shape 118490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Process activities</a:t>
            </a:r>
          </a:p>
        </p:txBody>
      </p:sp>
      <p:sp>
        <p:nvSpPr>
          <p:cNvPr id="1184903" name="Shape 11849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Real software processes are inter-leaved sequences of </a:t>
            </a:r>
            <a:r>
              <a:rPr lang="en-US">
                <a:solidFill>
                  <a:srgbClr val="2B048C"/>
                </a:solidFill>
              </a:rPr>
              <a:t>technical, collaborative and managerial </a:t>
            </a:r>
            <a:r>
              <a:rPr lang="en-US"/>
              <a:t>activities with the overall goal of specifying, designing, implementing and testing a software system.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four basic process activities of specification, development, validation and evolution are </a:t>
            </a:r>
            <a:r>
              <a:rPr lang="en-US">
                <a:solidFill>
                  <a:srgbClr val="2B048C"/>
                </a:solidFill>
              </a:rPr>
              <a:t>organized differently in different development processes</a:t>
            </a:r>
            <a:r>
              <a:rPr lang="en-US"/>
              <a:t>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For example, in the waterfall model, they are organized in sequence, whereas in incremental development they are interleaved. </a:t>
            </a:r>
          </a:p>
        </p:txBody>
      </p:sp>
      <p:sp>
        <p:nvSpPr>
          <p:cNvPr id="1184904" name="Shape 118490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05" name="Shape 1184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06" name="Shape 118490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The requirements engineering process</a:t>
            </a:r>
            <a:br>
              <a:rPr lang="en-US"/>
            </a:br>
          </a:p>
        </p:txBody>
      </p:sp>
      <p:sp>
        <p:nvSpPr>
          <p:cNvPr id="1184907" name="Shape 118490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4 RE-process.eps" id="1184908" name="Shape 11849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5762" y="1720552"/>
            <a:ext cx="6339300" cy="43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09" name="Shape 1184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10" name="Shape 118491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 specification</a:t>
            </a:r>
          </a:p>
        </p:txBody>
      </p:sp>
      <p:sp>
        <p:nvSpPr>
          <p:cNvPr id="1184911" name="Shape 1184911"/>
          <p:cNvSpPr txBox="1"/>
          <p:nvPr>
            <p:ph idx="1" type="body"/>
          </p:nvPr>
        </p:nvSpPr>
        <p:spPr>
          <a:xfrm>
            <a:off x="416663" y="1600200"/>
            <a:ext cx="8460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process of establishing what services are required and the constraints on the system’s operation and development.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Requirements engineering process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Requirements elicitation and analysis</a:t>
            </a:r>
          </a:p>
          <a:p>
            <a:pPr indent="-228600" lvl="2" marL="1143000" rtl="0" algn="l">
              <a:spcBef>
                <a:spcPts val="66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What do the system stakeholders require or expect from the system?</a:t>
            </a:r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Requirements specification	</a:t>
            </a:r>
          </a:p>
          <a:p>
            <a:pPr indent="-228600" lvl="2" marL="1143000" rtl="0" algn="l">
              <a:spcBef>
                <a:spcPts val="66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Defining the requirements in detail</a:t>
            </a:r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Requirements validation</a:t>
            </a:r>
          </a:p>
          <a:p>
            <a:pPr indent="-228600" lvl="2" marL="1143000" rtl="0" algn="l">
              <a:spcBef>
                <a:spcPts val="66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Checking the validity of the requirements</a:t>
            </a:r>
          </a:p>
        </p:txBody>
      </p:sp>
      <p:sp>
        <p:nvSpPr>
          <p:cNvPr id="1184912" name="Shape 11849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13" name="Shape 118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14" name="Shape 118491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 design and implementation</a:t>
            </a:r>
          </a:p>
        </p:txBody>
      </p:sp>
      <p:sp>
        <p:nvSpPr>
          <p:cNvPr id="1184915" name="Shape 11849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process of converting the system specification into an executable system.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Software design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Design a software structure that realises the specification;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Implementation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Translate this structure into an executable program;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activities of design and implementation are closely related and may be inter-leaved.</a:t>
            </a:r>
          </a:p>
        </p:txBody>
      </p:sp>
      <p:sp>
        <p:nvSpPr>
          <p:cNvPr id="1184916" name="Shape 11849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17" name="Shape 1184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18" name="Shape 1184918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general model of the design process </a:t>
            </a:r>
            <a:br>
              <a:rPr lang="en-US"/>
            </a:br>
          </a:p>
        </p:txBody>
      </p:sp>
      <p:sp>
        <p:nvSpPr>
          <p:cNvPr id="1184919" name="Shape 11849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5 Design-process.eps" id="1184920" name="Shape 11849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4243" y="1638390"/>
            <a:ext cx="6211800" cy="46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21" name="Shape 118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22" name="Shape 118492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Design activities</a:t>
            </a:r>
          </a:p>
        </p:txBody>
      </p:sp>
      <p:sp>
        <p:nvSpPr>
          <p:cNvPr id="1184923" name="Shape 11849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i="1" lang="en-US"/>
              <a:t>Architectural design,</a:t>
            </a:r>
            <a:r>
              <a:rPr lang="en-US"/>
              <a:t> where you identify the overall </a:t>
            </a:r>
            <a:r>
              <a:rPr lang="en-US">
                <a:solidFill>
                  <a:srgbClr val="2B048C"/>
                </a:solidFill>
              </a:rPr>
              <a:t>structure of the system, the principal components (subsystems or modules), their relationships and how they are distributed</a:t>
            </a:r>
            <a:r>
              <a:rPr lang="en-US"/>
              <a:t>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i="1" lang="en-US"/>
              <a:t>Database design, </a:t>
            </a:r>
            <a:r>
              <a:rPr lang="en-US"/>
              <a:t>where you design the </a:t>
            </a:r>
            <a:r>
              <a:rPr lang="en-US">
                <a:solidFill>
                  <a:srgbClr val="2B048C"/>
                </a:solidFill>
              </a:rPr>
              <a:t>system data structures and how these are to be represented </a:t>
            </a:r>
            <a:r>
              <a:rPr lang="en-US"/>
              <a:t>in a database.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i="1" lang="en-US"/>
              <a:t>Interface design,</a:t>
            </a:r>
            <a:r>
              <a:rPr lang="en-US"/>
              <a:t> where you define the interfaces between system components.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i="1" lang="en-US"/>
              <a:t>Component selection and design, </a:t>
            </a:r>
            <a:r>
              <a:rPr lang="en-US"/>
              <a:t>where you search for reusable components. If unavailable, you design how it will operate.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4924" name="Shape 11849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25" name="Shape 1184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26" name="Shape 118492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System implementation</a:t>
            </a:r>
          </a:p>
        </p:txBody>
      </p:sp>
      <p:sp>
        <p:nvSpPr>
          <p:cNvPr id="1184927" name="Shape 11849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software is implemented either by developing a program or programs or by configuring an application system.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Design and implementation are interleaved activities for most types of software system.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Programming is an individual activity with no standard process.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Debugging is the activity of finding program faults and correcting these faults.</a:t>
            </a:r>
          </a:p>
        </p:txBody>
      </p:sp>
      <p:sp>
        <p:nvSpPr>
          <p:cNvPr id="1184928" name="Shape 11849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29" name="Shape 1184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30" name="Shape 118493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 validation</a:t>
            </a:r>
          </a:p>
        </p:txBody>
      </p:sp>
      <p:sp>
        <p:nvSpPr>
          <p:cNvPr id="1184931" name="Shape 11849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Verification and validation (V &amp; V) is intended to show that </a:t>
            </a:r>
            <a:r>
              <a:rPr lang="en-US">
                <a:solidFill>
                  <a:srgbClr val="2B048C"/>
                </a:solidFill>
              </a:rPr>
              <a:t>a system conforms to its specification </a:t>
            </a:r>
            <a:r>
              <a:rPr lang="en-US"/>
              <a:t>and </a:t>
            </a:r>
            <a:r>
              <a:rPr lang="en-US">
                <a:solidFill>
                  <a:srgbClr val="2B048C"/>
                </a:solidFill>
              </a:rPr>
              <a:t>meets the requirements of the system customer</a:t>
            </a:r>
            <a:r>
              <a:rPr lang="en-US"/>
              <a:t>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Involves checking and review processes and system testing.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System testing involves executing the system with test cases that are derived from the specification of the real data to be processed by the system.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Testing is the most commonly used V &amp; V activity.</a:t>
            </a:r>
          </a:p>
        </p:txBody>
      </p:sp>
      <p:sp>
        <p:nvSpPr>
          <p:cNvPr id="1184932" name="Shape 11849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33" name="Shape 1184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34" name="Shape 118493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Stages of testing</a:t>
            </a:r>
            <a:br>
              <a:rPr lang="en-US"/>
            </a:br>
          </a:p>
        </p:txBody>
      </p:sp>
      <p:sp>
        <p:nvSpPr>
          <p:cNvPr id="1184935" name="Shape 11849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6 Testing-process.eps" id="1184936" name="Shape 11849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6408" y="2829344"/>
            <a:ext cx="6277500" cy="1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37" name="Shape 1184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38" name="Shape 1184938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Testing stages</a:t>
            </a:r>
          </a:p>
        </p:txBody>
      </p:sp>
      <p:sp>
        <p:nvSpPr>
          <p:cNvPr id="1184939" name="Shape 11849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Component testing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Individual components are tested independently; 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Components may be functions or objects or coherent groupings of these entities.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System testing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Testing of the system as a whole. Testing of emergent properties is particularly important.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Customer testing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Testing with customer data to check that the system meets the customer’s needs.</a:t>
            </a:r>
          </a:p>
        </p:txBody>
      </p:sp>
      <p:sp>
        <p:nvSpPr>
          <p:cNvPr id="1184940" name="Shape 11849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35" name="Shape 118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36" name="Shape 118483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The software process</a:t>
            </a:r>
          </a:p>
        </p:txBody>
      </p:sp>
      <p:sp>
        <p:nvSpPr>
          <p:cNvPr id="1184837" name="Shape 11848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A structured set of activities required to develop a </a:t>
            </a:r>
            <a:br>
              <a:rPr lang="en-US"/>
            </a:br>
            <a:r>
              <a:rPr lang="en-US"/>
              <a:t>software system.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Many different software processes but all involve: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Specification – defining what the system should do;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Design and implementation – defining the organization of the system and implementing the system;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Validation – checking that it does what the customer wants;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Evolution – changing the system in response to changing customer needs.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A software process model is an abstract representation of a process. It presents a description of a process from some particular perspective.</a:t>
            </a:r>
          </a:p>
        </p:txBody>
      </p:sp>
      <p:sp>
        <p:nvSpPr>
          <p:cNvPr id="1184838" name="Shape 11848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41" name="Shape 118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42" name="Shape 118494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Testing phases in a plan-driven software process (V-model)</a:t>
            </a:r>
          </a:p>
        </p:txBody>
      </p:sp>
      <p:sp>
        <p:nvSpPr>
          <p:cNvPr id="1184943" name="Shape 11849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7 Testing-phases.eps" id="1184944" name="Shape 11849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8956" y="2186304"/>
            <a:ext cx="8647500" cy="29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45" name="Shape 118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46" name="Shape 118494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 evolution</a:t>
            </a:r>
          </a:p>
        </p:txBody>
      </p:sp>
      <p:sp>
        <p:nvSpPr>
          <p:cNvPr id="1184947" name="Shape 118494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Software is inherently flexible and can change.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As requirements change through changing business circumstances, the software that supports the business must also evolve and change.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1184948" name="Shape 11849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49" name="Shape 118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50" name="Shape 118495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System evolution </a:t>
            </a:r>
          </a:p>
        </p:txBody>
      </p:sp>
      <p:sp>
        <p:nvSpPr>
          <p:cNvPr id="1184951" name="Shape 11849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8 System evolution.eps" id="1184952" name="Shape 11849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177" y="2563930"/>
            <a:ext cx="7567200" cy="23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53" name="Shape 1184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54" name="Shape 1184954"/>
          <p:cNvSpPr txBox="1"/>
          <p:nvPr>
            <p:ph type="title"/>
          </p:nvPr>
        </p:nvSpPr>
        <p:spPr>
          <a:xfrm>
            <a:off x="457200" y="23807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2B048C"/>
                </a:solidFill>
              </a:rPr>
              <a:t>Coping with change</a:t>
            </a:r>
          </a:p>
        </p:txBody>
      </p:sp>
      <p:sp>
        <p:nvSpPr>
          <p:cNvPr id="1184955" name="Shape 11849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56" name="Shape 1184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57" name="Shape 118495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Coping with change</a:t>
            </a:r>
          </a:p>
        </p:txBody>
      </p:sp>
      <p:sp>
        <p:nvSpPr>
          <p:cNvPr id="1184958" name="Shape 11849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Change is inevitable in all large software projects.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Business changes lead to new and changed system requirements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New technologies open up new possibilities for improving implementations. Changing platforms require application changes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Change leads to rework, so the costs of change include both rework (e.g. re-analysing requirements) as well as the costs of implementing new functionality</a:t>
            </a:r>
          </a:p>
        </p:txBody>
      </p:sp>
      <p:sp>
        <p:nvSpPr>
          <p:cNvPr id="1184959" name="Shape 11849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60" name="Shape 1184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61" name="Shape 118496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Reducing the costs of rework</a:t>
            </a:r>
          </a:p>
        </p:txBody>
      </p:sp>
      <p:sp>
        <p:nvSpPr>
          <p:cNvPr id="1184962" name="Shape 11849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B048C"/>
              </a:buClr>
              <a:buSzPct val="100000"/>
              <a:buFont typeface="Noto Sans Symbols"/>
              <a:buChar char="✧"/>
            </a:pPr>
            <a:r>
              <a:rPr lang="en-US">
                <a:solidFill>
                  <a:srgbClr val="2B048C"/>
                </a:solidFill>
              </a:rPr>
              <a:t>Change avoidance/anticipation</a:t>
            </a:r>
            <a:r>
              <a:rPr lang="en-US"/>
              <a:t>, where the software process includes activities that can anticipate possible changes before significant rework is required.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For example, a prototype system may be developed to show some key features of the system to customers. 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2B048C"/>
              </a:buClr>
              <a:buSzPct val="100000"/>
              <a:buFont typeface="Noto Sans Symbols"/>
              <a:buChar char="✧"/>
            </a:pPr>
            <a:r>
              <a:rPr lang="en-US">
                <a:solidFill>
                  <a:srgbClr val="2B048C"/>
                </a:solidFill>
              </a:rPr>
              <a:t>Change tolerance</a:t>
            </a:r>
            <a:r>
              <a:rPr lang="en-US"/>
              <a:t>, where the process is designed so that changes can be accommodated at relatively low cost.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This normally involves some form of incremental development. Proposed changes may be implemented in increments that have not yet been developed. If this is impossible, then only a single increment (a small part of the system) may be altered to incorporate the change.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4963" name="Shape 11849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64" name="Shape 1184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65" name="Shape 118496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Coping with change and changing requirements</a:t>
            </a:r>
          </a:p>
        </p:txBody>
      </p:sp>
      <p:sp>
        <p:nvSpPr>
          <p:cNvPr id="1184966" name="Shape 118496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Incremental delivery, where system increments are delivered to the customer for comment and experimentation. This supports both change avoidance and change tolerance. </a:t>
            </a:r>
          </a:p>
        </p:txBody>
      </p:sp>
      <p:sp>
        <p:nvSpPr>
          <p:cNvPr id="1184967" name="Shape 11849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68" name="Shape 118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69" name="Shape 1184969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 prototyping</a:t>
            </a:r>
          </a:p>
        </p:txBody>
      </p:sp>
      <p:sp>
        <p:nvSpPr>
          <p:cNvPr id="1184970" name="Shape 11849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A prototype is an initial version of a system used to demonstrate concepts and try out design options.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A prototype can be used in: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 </a:t>
            </a:r>
            <a:r>
              <a:rPr lang="en-US">
                <a:solidFill>
                  <a:srgbClr val="2B048C"/>
                </a:solidFill>
              </a:rPr>
              <a:t>requirements engineering process </a:t>
            </a:r>
            <a:r>
              <a:rPr lang="en-US"/>
              <a:t>to help with requirements elicitation and validation;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In </a:t>
            </a:r>
            <a:r>
              <a:rPr lang="en-US">
                <a:solidFill>
                  <a:srgbClr val="2B048C"/>
                </a:solidFill>
              </a:rPr>
              <a:t>design processes </a:t>
            </a:r>
            <a:r>
              <a:rPr lang="en-US"/>
              <a:t>to explore options and develop a UI design;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In the </a:t>
            </a:r>
            <a:r>
              <a:rPr lang="en-US">
                <a:solidFill>
                  <a:srgbClr val="2B048C"/>
                </a:solidFill>
              </a:rPr>
              <a:t>testing process </a:t>
            </a:r>
            <a:r>
              <a:rPr lang="en-US"/>
              <a:t>to run back-to-back tests.</a:t>
            </a:r>
          </a:p>
        </p:txBody>
      </p:sp>
      <p:sp>
        <p:nvSpPr>
          <p:cNvPr id="1184971" name="Shape 11849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72" name="Shape 118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73" name="Shape 118497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Benefits of prototyping</a:t>
            </a:r>
          </a:p>
        </p:txBody>
      </p:sp>
      <p:sp>
        <p:nvSpPr>
          <p:cNvPr id="1184974" name="Shape 11849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Improved system usability.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A closer match to users’ real needs.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Improved design quality.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Improved maintainability.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Reduced development effort.</a:t>
            </a:r>
          </a:p>
        </p:txBody>
      </p:sp>
      <p:sp>
        <p:nvSpPr>
          <p:cNvPr id="1184975" name="Shape 11849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76" name="Shape 1184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77" name="Shape 118497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The process of prototype development</a:t>
            </a:r>
            <a:br>
              <a:rPr lang="en-US"/>
            </a:br>
          </a:p>
        </p:txBody>
      </p:sp>
      <p:sp>
        <p:nvSpPr>
          <p:cNvPr id="1184978" name="Shape 118497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9 PrototypeProcess.eps" id="1184979" name="Shape 11849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0575" y="2608352"/>
            <a:ext cx="7627200" cy="21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39" name="Shape 118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40" name="Shape 118484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 process descriptions</a:t>
            </a:r>
          </a:p>
        </p:txBody>
      </p:sp>
      <p:sp>
        <p:nvSpPr>
          <p:cNvPr id="1184841" name="Shape 118484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Process descriptions may also include: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Products, which are the outcomes of a process activity; 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Roles, which reflect the responsibilities of the people involved in the process;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Pre- and post-conditions, which are statements that are true before and after a process activity has been enacted or a product produced.   </a:t>
            </a:r>
          </a:p>
        </p:txBody>
      </p:sp>
      <p:sp>
        <p:nvSpPr>
          <p:cNvPr id="1184842" name="Shape 11848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80" name="Shape 1184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81" name="Shape 118498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Prototype development</a:t>
            </a:r>
          </a:p>
        </p:txBody>
      </p:sp>
      <p:sp>
        <p:nvSpPr>
          <p:cNvPr id="1184982" name="Shape 118498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May be based on rapid prototyping languages or tools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May involve leaving out functionality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Prototype should focus on areas of the product that are not well-understood;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Error checking and recovery may not be included in the prototype;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Focus on functional rather than non-functional requirements such as reliability and security</a:t>
            </a:r>
          </a:p>
        </p:txBody>
      </p:sp>
      <p:sp>
        <p:nvSpPr>
          <p:cNvPr id="1184983" name="Shape 11849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84" name="Shape 118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85" name="Shape 118498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Throw-away prototypes</a:t>
            </a:r>
          </a:p>
        </p:txBody>
      </p:sp>
      <p:sp>
        <p:nvSpPr>
          <p:cNvPr id="1184986" name="Shape 11849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Prototypes should be discarded after development as they are not a good basis for a production system: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It may be impossible to tune the system to meet non-functional requirements;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Prototypes are normally undocumented;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 prototype structure is usually degraded through rapid change;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1184987" name="Shape 118498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88" name="Shape 1184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89" name="Shape 1184989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Incremental delivery</a:t>
            </a:r>
          </a:p>
        </p:txBody>
      </p:sp>
      <p:sp>
        <p:nvSpPr>
          <p:cNvPr id="1184990" name="Shape 118499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Rather than deliver the system as a single delivery, the development and delivery is broken down into increments with each increment delivering part of the required functionality.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User requirements are prioritised and the highest priority requirements are included in early increments.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Once the development of an increment is started, the requirements are frozen though requirements for later increments can continue to evolve.</a:t>
            </a:r>
          </a:p>
        </p:txBody>
      </p:sp>
      <p:sp>
        <p:nvSpPr>
          <p:cNvPr id="1184991" name="Shape 118499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92" name="Shape 118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93" name="Shape 118499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Incremental development and delivery</a:t>
            </a:r>
          </a:p>
        </p:txBody>
      </p:sp>
      <p:sp>
        <p:nvSpPr>
          <p:cNvPr id="1184994" name="Shape 118499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Incremental development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Develop the system in increments and evaluate each increment before proceeding to the development of the next increment;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Normal approach used in agile methods;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Evaluation done by user/customer proxy.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Incremental delivery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Deploy an increment for use by end-users;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More realistic evaluation about practical use of software;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Difficult to implement for replacement systems as increments have less functionality than the system being replaced.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84995" name="Shape 118499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996" name="Shape 1184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97" name="Shape 118499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Incremental delivery </a:t>
            </a:r>
          </a:p>
        </p:txBody>
      </p:sp>
      <p:sp>
        <p:nvSpPr>
          <p:cNvPr id="1184998" name="Shape 118499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10 Incremental-delivery.eps" id="1184999" name="Shape 11849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2353036"/>
            <a:ext cx="8172000" cy="27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00" name="Shape 1185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01" name="Shape 118500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Incremental delivery advantages</a:t>
            </a:r>
          </a:p>
        </p:txBody>
      </p:sp>
      <p:sp>
        <p:nvSpPr>
          <p:cNvPr id="1185002" name="Shape 118500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Customer value can be delivered with each increment so system functionality is available earlier.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Early increments act as a prototype to help elicit requirements for later increments.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Lower risk of overall project failure.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highest priority system services tend to receive the most testing.</a:t>
            </a:r>
          </a:p>
        </p:txBody>
      </p:sp>
      <p:sp>
        <p:nvSpPr>
          <p:cNvPr id="1185003" name="Shape 11850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04" name="Shape 1185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05" name="Shape 118500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Incremental delivery problems</a:t>
            </a:r>
          </a:p>
        </p:txBody>
      </p:sp>
      <p:sp>
        <p:nvSpPr>
          <p:cNvPr id="1185006" name="Shape 1185006"/>
          <p:cNvSpPr txBox="1"/>
          <p:nvPr>
            <p:ph idx="1" type="body"/>
          </p:nvPr>
        </p:nvSpPr>
        <p:spPr>
          <a:xfrm>
            <a:off x="3378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Most systems require a set of basic facilities that are used by different parts of the system.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As requirements are not defined in detail until an increment is to be implemented, it can be hard to </a:t>
            </a:r>
            <a:r>
              <a:rPr lang="en-US">
                <a:solidFill>
                  <a:srgbClr val="2B048C"/>
                </a:solidFill>
              </a:rPr>
              <a:t>identify common facilities </a:t>
            </a:r>
            <a:r>
              <a:rPr lang="en-US"/>
              <a:t>that are needed by all increments. 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essence of iterative processes is that the specification is developed in conjunction with the software.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However, this </a:t>
            </a:r>
            <a:r>
              <a:rPr lang="en-US">
                <a:solidFill>
                  <a:srgbClr val="2B048C"/>
                </a:solidFill>
              </a:rPr>
              <a:t>conflicts with the procurement model </a:t>
            </a:r>
            <a:r>
              <a:rPr lang="en-US"/>
              <a:t>of many organizations, where the complete system specification is part of the system development contract. 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5007" name="Shape 118500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08" name="Shape 1185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09" name="Shape 1185009"/>
          <p:cNvSpPr txBox="1"/>
          <p:nvPr>
            <p:ph type="title"/>
          </p:nvPr>
        </p:nvSpPr>
        <p:spPr>
          <a:xfrm>
            <a:off x="457200" y="23278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2B048C"/>
                </a:solidFill>
              </a:rPr>
              <a:t>Process improvement</a:t>
            </a:r>
          </a:p>
        </p:txBody>
      </p:sp>
      <p:sp>
        <p:nvSpPr>
          <p:cNvPr id="1185010" name="Shape 11850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11" name="Shape 1185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12" name="Shape 118501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Process improvement</a:t>
            </a:r>
          </a:p>
        </p:txBody>
      </p:sp>
      <p:sp>
        <p:nvSpPr>
          <p:cNvPr id="1185013" name="Shape 11850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Many software companies have turned to software process improvement as a way of </a:t>
            </a:r>
            <a:r>
              <a:rPr lang="en-US">
                <a:solidFill>
                  <a:srgbClr val="2B048C"/>
                </a:solidFill>
              </a:rPr>
              <a:t>enhancing the quality of their software, reducing costs or accelerating their development processes</a:t>
            </a:r>
            <a:r>
              <a:rPr lang="en-US"/>
              <a:t>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Process improvement means </a:t>
            </a:r>
            <a:r>
              <a:rPr lang="en-US">
                <a:solidFill>
                  <a:srgbClr val="2B048C"/>
                </a:solidFill>
              </a:rPr>
              <a:t>understanding</a:t>
            </a:r>
            <a:r>
              <a:rPr lang="en-US"/>
              <a:t> existing processes and </a:t>
            </a:r>
            <a:r>
              <a:rPr lang="en-US">
                <a:solidFill>
                  <a:srgbClr val="2B048C"/>
                </a:solidFill>
              </a:rPr>
              <a:t>changing</a:t>
            </a:r>
            <a:r>
              <a:rPr lang="en-US"/>
              <a:t> these processes to increase product quality and/or reduce costs and development time.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5014" name="Shape 11850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15" name="Shape 118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16" name="Shape 118501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Approaches to improvement</a:t>
            </a:r>
          </a:p>
        </p:txBody>
      </p:sp>
      <p:sp>
        <p:nvSpPr>
          <p:cNvPr id="1185017" name="Shape 11850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</a:t>
            </a:r>
            <a:r>
              <a:rPr lang="en-US">
                <a:solidFill>
                  <a:srgbClr val="2B048C"/>
                </a:solidFill>
              </a:rPr>
              <a:t>process maturity approach</a:t>
            </a:r>
            <a:r>
              <a:rPr lang="en-US"/>
              <a:t>, which focuses on improving process  and project management and introducing good software engineering practice.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 level of process maturity reflects the extent to which good technical and management practice has been adopted in organizational software development processes. 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</a:t>
            </a:r>
            <a:r>
              <a:rPr lang="en-US">
                <a:solidFill>
                  <a:srgbClr val="2B048C"/>
                </a:solidFill>
              </a:rPr>
              <a:t>agile approach</a:t>
            </a:r>
            <a:r>
              <a:rPr lang="en-US"/>
              <a:t>, which focuses on iterative development and the reduction of overheads in the software process.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 primary characteristics of agile methods are rapid delivery of functionality and responsiveness to changing customer requirements.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5018" name="Shape 11850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43" name="Shape 1184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44" name="Shape 118484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Plan-driven and agile processes</a:t>
            </a:r>
          </a:p>
        </p:txBody>
      </p:sp>
      <p:sp>
        <p:nvSpPr>
          <p:cNvPr id="1184845" name="Shape 11848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Plan-driven processes are processes where all of the process activities are planned in advance and progress is measured against this plan.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 agile processes, planning is incremental and it is easier to change the process to reflect changing customer requirements.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 practice, most practical processes include elements of both plan-driven and agile approaches. </a:t>
            </a: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There are no right or wrong software processes.</a:t>
            </a:r>
          </a:p>
        </p:txBody>
      </p:sp>
      <p:sp>
        <p:nvSpPr>
          <p:cNvPr id="1184846" name="Shape 11848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19" name="Shape 1185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20" name="Shape 118502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The process improvement cycle </a:t>
            </a:r>
          </a:p>
        </p:txBody>
      </p:sp>
      <p:pic>
        <p:nvPicPr>
          <p:cNvPr descr="26.3 Process improvement.eps" id="1185021" name="Shape 1185021"/>
          <p:cNvPicPr preferRelativeResize="0"/>
          <p:nvPr>
            <p:ph idx="1" type="body"/>
          </p:nvPr>
        </p:nvPicPr>
        <p:blipFill rotWithShape="1">
          <a:blip r:embed="rId2">
            <a:alphaModFix/>
          </a:blip>
          <a:srcRect b="-2228" l="0" r="0" t="-5972"/>
          <a:stretch/>
        </p:blipFill>
        <p:spPr>
          <a:xfrm>
            <a:off x="1760330" y="1698509"/>
            <a:ext cx="4876800" cy="4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022" name="Shape 11850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23" name="Shape 1185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24" name="Shape 118502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Process improvement activities</a:t>
            </a:r>
          </a:p>
        </p:txBody>
      </p:sp>
      <p:sp>
        <p:nvSpPr>
          <p:cNvPr id="1185025" name="Shape 11850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i="1" lang="en-US"/>
              <a:t>Process measurement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You </a:t>
            </a:r>
            <a:r>
              <a:rPr lang="en-US">
                <a:solidFill>
                  <a:srgbClr val="2B048C"/>
                </a:solidFill>
              </a:rPr>
              <a:t>measure one or more attributes </a:t>
            </a:r>
            <a:r>
              <a:rPr lang="en-US"/>
              <a:t>of the software process or product. These measurements forms a baseline that helps you decide if process improvements have been effective.  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i="1" lang="en-US"/>
              <a:t>Process analysis</a:t>
            </a:r>
            <a:r>
              <a:rPr lang="en-US"/>
              <a:t>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 </a:t>
            </a:r>
            <a:r>
              <a:rPr lang="en-US">
                <a:solidFill>
                  <a:srgbClr val="2B048C"/>
                </a:solidFill>
              </a:rPr>
              <a:t>current process is assessed, and process weaknesses and bottlenecks are identified. </a:t>
            </a:r>
            <a:r>
              <a:rPr lang="en-US"/>
              <a:t>Process models (sometimes called process maps) that describe the process may be developed.  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i="1" lang="en-US"/>
              <a:t>Process change 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Process changes are </a:t>
            </a:r>
            <a:r>
              <a:rPr lang="en-US">
                <a:solidFill>
                  <a:srgbClr val="2B048C"/>
                </a:solidFill>
              </a:rPr>
              <a:t>proposed to address some of the identified process weaknesses.</a:t>
            </a:r>
            <a:r>
              <a:rPr lang="en-US"/>
              <a:t> These are introduced and the cycle resumes to collect data about the effectiveness of the changes.</a:t>
            </a:r>
          </a:p>
        </p:txBody>
      </p:sp>
      <p:sp>
        <p:nvSpPr>
          <p:cNvPr id="1185026" name="Shape 11850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27" name="Shape 1185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28" name="Shape 1185028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Process measurement</a:t>
            </a:r>
          </a:p>
        </p:txBody>
      </p:sp>
      <p:sp>
        <p:nvSpPr>
          <p:cNvPr id="1185029" name="Shape 11850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 sz="2400"/>
              <a:t>Wherever possible, quantitative process data </a:t>
            </a:r>
            <a:br>
              <a:rPr lang="en-US" sz="2400"/>
            </a:br>
            <a:r>
              <a:rPr lang="en-US" sz="2400"/>
              <a:t>should be collected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 sz="2400"/>
              <a:t>Process measurements should be used to </a:t>
            </a:r>
            <a:br>
              <a:rPr lang="en-US" sz="2400"/>
            </a:br>
            <a:r>
              <a:rPr lang="en-US" sz="2400"/>
              <a:t>assess process improvements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1185030" name="Shape 11850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031" name="Shape 118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032" name="Shape 118503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Process metrics</a:t>
            </a:r>
          </a:p>
        </p:txBody>
      </p:sp>
      <p:sp>
        <p:nvSpPr>
          <p:cNvPr id="1185033" name="Shape 11850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Time taken for process activities to be </a:t>
            </a:r>
            <a:br>
              <a:rPr lang="en-US"/>
            </a:br>
            <a:r>
              <a:rPr lang="en-US"/>
              <a:t>completed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E.g. Calendar time or effort to complete an activity or process.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Resources required for processes or activities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E.g. Total effort in person-days.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Number of occurrences of a particular event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E.g. Number of defects discovered.</a:t>
            </a:r>
          </a:p>
        </p:txBody>
      </p:sp>
      <p:sp>
        <p:nvSpPr>
          <p:cNvPr id="1185034" name="Shape 11850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47" name="Shape 1184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48" name="Shape 1184848"/>
          <p:cNvSpPr txBox="1"/>
          <p:nvPr>
            <p:ph type="title"/>
          </p:nvPr>
        </p:nvSpPr>
        <p:spPr>
          <a:xfrm>
            <a:off x="0" y="214788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 process models</a:t>
            </a:r>
          </a:p>
        </p:txBody>
      </p:sp>
      <p:sp>
        <p:nvSpPr>
          <p:cNvPr id="1184849" name="Shape 11848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50" name="Shape 1184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51" name="Shape 118485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 process models</a:t>
            </a:r>
          </a:p>
        </p:txBody>
      </p:sp>
      <p:sp>
        <p:nvSpPr>
          <p:cNvPr id="1184852" name="Shape 11848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waterfall model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Plan-driven model. Separate and distinct phases of specification and development.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Incremental development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Specification, development and validation are interleaved. May be plan-driven or agile.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Integration and configuration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The system is assembled from existing configurable components. May be plan-driven or agile.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In practice, most large systems are developed using a process that incorporates elements from all of these models.</a:t>
            </a:r>
          </a:p>
        </p:txBody>
      </p:sp>
      <p:sp>
        <p:nvSpPr>
          <p:cNvPr id="1184853" name="Shape 11848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54" name="Shape 118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55" name="Shape 118485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The waterfall model</a:t>
            </a:r>
            <a:br>
              <a:rPr lang="en-US"/>
            </a:br>
          </a:p>
        </p:txBody>
      </p:sp>
      <p:sp>
        <p:nvSpPr>
          <p:cNvPr id="1184856" name="Shape 11848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2.1.Waterfall-model.eps" id="1184857" name="Shape 11848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1052" y="1931942"/>
            <a:ext cx="7183800" cy="4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858" name="Shape 1184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59" name="Shape 1184859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Waterfall model phases</a:t>
            </a:r>
          </a:p>
        </p:txBody>
      </p:sp>
      <p:sp>
        <p:nvSpPr>
          <p:cNvPr id="1184860" name="Shape 118486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There are separate identified phases in the waterfall model:</a:t>
            </a: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Requirements analysis and definition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System and software design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Implementation and unit testing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Integration and system testing</a:t>
            </a: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ct val="100000"/>
            </a:pPr>
            <a:r>
              <a:rPr lang="en-US"/>
              <a:t>Operation and maintenance</a:t>
            </a:r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ct val="100000"/>
              <a:buFont typeface="Noto Sans Symbols"/>
              <a:buChar char="✧"/>
            </a:pPr>
            <a:r>
              <a:rPr lang="en-US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1184861" name="Shape 11848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