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65"/>
  </p:notesMasterIdLst>
  <p:handoutMasterIdLst>
    <p:handoutMasterId r:id="rId66"/>
  </p:handoutMasterIdLst>
  <p:sldIdLst>
    <p:sldId id="311" r:id="rId3"/>
    <p:sldId id="281" r:id="rId4"/>
    <p:sldId id="282" r:id="rId5"/>
    <p:sldId id="312" r:id="rId6"/>
    <p:sldId id="280" r:id="rId7"/>
    <p:sldId id="283" r:id="rId8"/>
    <p:sldId id="284" r:id="rId9"/>
    <p:sldId id="285" r:id="rId10"/>
    <p:sldId id="287" r:id="rId11"/>
    <p:sldId id="286" r:id="rId12"/>
    <p:sldId id="257" r:id="rId13"/>
    <p:sldId id="288" r:id="rId14"/>
    <p:sldId id="313" r:id="rId15"/>
    <p:sldId id="318" r:id="rId16"/>
    <p:sldId id="258" r:id="rId17"/>
    <p:sldId id="314" r:id="rId18"/>
    <p:sldId id="315" r:id="rId19"/>
    <p:sldId id="316" r:id="rId20"/>
    <p:sldId id="317" r:id="rId21"/>
    <p:sldId id="289" r:id="rId22"/>
    <p:sldId id="290" r:id="rId23"/>
    <p:sldId id="259" r:id="rId24"/>
    <p:sldId id="260" r:id="rId25"/>
    <p:sldId id="261" r:id="rId26"/>
    <p:sldId id="319" r:id="rId27"/>
    <p:sldId id="299" r:id="rId28"/>
    <p:sldId id="262" r:id="rId29"/>
    <p:sldId id="263" r:id="rId30"/>
    <p:sldId id="320" r:id="rId31"/>
    <p:sldId id="291" r:id="rId32"/>
    <p:sldId id="292" r:id="rId33"/>
    <p:sldId id="264" r:id="rId34"/>
    <p:sldId id="265" r:id="rId35"/>
    <p:sldId id="266" r:id="rId36"/>
    <p:sldId id="322" r:id="rId37"/>
    <p:sldId id="300" r:id="rId38"/>
    <p:sldId id="301" r:id="rId39"/>
    <p:sldId id="267" r:id="rId40"/>
    <p:sldId id="268" r:id="rId41"/>
    <p:sldId id="293" r:id="rId42"/>
    <p:sldId id="269" r:id="rId43"/>
    <p:sldId id="294" r:id="rId44"/>
    <p:sldId id="295" r:id="rId45"/>
    <p:sldId id="270" r:id="rId46"/>
    <p:sldId id="271" r:id="rId47"/>
    <p:sldId id="302" r:id="rId48"/>
    <p:sldId id="278" r:id="rId49"/>
    <p:sldId id="272" r:id="rId50"/>
    <p:sldId id="273" r:id="rId51"/>
    <p:sldId id="277" r:id="rId52"/>
    <p:sldId id="274" r:id="rId53"/>
    <p:sldId id="303" r:id="rId54"/>
    <p:sldId id="304" r:id="rId55"/>
    <p:sldId id="297" r:id="rId56"/>
    <p:sldId id="305" r:id="rId57"/>
    <p:sldId id="275" r:id="rId58"/>
    <p:sldId id="276" r:id="rId59"/>
    <p:sldId id="306" r:id="rId60"/>
    <p:sldId id="307" r:id="rId61"/>
    <p:sldId id="308" r:id="rId62"/>
    <p:sldId id="321" r:id="rId63"/>
    <p:sldId id="298" r:id="rId6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84"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552" y="84"/>
      </p:cViewPr>
      <p:guideLst>
        <p:guide orient="horz" pos="2184"/>
        <p:guide pos="2880"/>
      </p:guideLst>
    </p:cSldViewPr>
  </p:slideViewPr>
  <p:notesTextViewPr>
    <p:cViewPr>
      <p:scale>
        <a:sx n="100" d="100"/>
        <a:sy n="100" d="100"/>
      </p:scale>
      <p:origin x="0" y="0"/>
    </p:cViewPr>
  </p:notesTextViewPr>
  <p:sorterViewPr>
    <p:cViewPr>
      <p:scale>
        <a:sx n="100" d="100"/>
        <a:sy n="100" d="100"/>
      </p:scale>
      <p:origin x="0" y="82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7/16/2019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7/16/2019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822F52E-DFEC-CF4E-9154-12D1BED15C4B}" type="datetime1">
              <a:rPr lang="en-US" smtClean="0"/>
              <a:t>7/16/2019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72FE822-76AE-3746-8338-468ADE492E9E}" type="datetime1">
              <a:rPr lang="en-US" smtClean="0"/>
              <a:t>7/16/2019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C00C6F-8C67-1B43-80E9-CFE97FD9DFA1}" type="datetime1">
              <a:rPr lang="en-US" smtClean="0"/>
              <a:t>7/16/2019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8847AE5D-D129-4C11-B4B7-F624B5032E7E}" type="datetimeFigureOut">
              <a:rPr lang="en-US"/>
              <a:pPr>
                <a:defRPr/>
              </a:pPr>
              <a:t>7/16/2019</a:t>
            </a:fld>
            <a:endParaRPr lang="en-US"/>
          </a:p>
        </p:txBody>
      </p:sp>
      <p:sp>
        <p:nvSpPr>
          <p:cNvPr id="12" name="Footer Placeholder 16"/>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3" name="Slide Number Placeholder 28"/>
          <p:cNvSpPr>
            <a:spLocks noGrp="1"/>
          </p:cNvSpPr>
          <p:nvPr>
            <p:ph type="sldNum" sz="quarter" idx="12"/>
          </p:nvPr>
        </p:nvSpPr>
        <p:spPr/>
        <p:txBody>
          <a:bodyPr/>
          <a:lstStyle>
            <a:lvl1pPr>
              <a:defRPr/>
            </a:lvl1pPr>
          </a:lstStyle>
          <a:p>
            <a:fld id="{CF8C7F54-7958-41A1-B7F5-173A04976098}" type="slidenum">
              <a:rPr lang="en-US" altLang="en-US"/>
              <a:pPr/>
              <a:t>‹#›</a:t>
            </a:fld>
            <a:endParaRPr lang="en-US" altLang="en-US"/>
          </a:p>
        </p:txBody>
      </p:sp>
    </p:spTree>
    <p:extLst>
      <p:ext uri="{BB962C8B-B14F-4D97-AF65-F5344CB8AC3E}">
        <p14:creationId xmlns:p14="http://schemas.microsoft.com/office/powerpoint/2010/main" val="2493188366"/>
      </p:ext>
    </p:extLst>
  </p:cSld>
  <p:clrMapOvr>
    <a:overrideClrMapping bg1="lt1" tx1="dk1" bg2="lt2" tx2="dk2" accent1="accent1" accent2="accent2" accent3="accent3" accent4="accent4" accent5="accent5" accent6="accent6" hlink="hlink" folHlink="folHlink"/>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0F5BC5A-69D4-4E80-891B-FA4360690456}" type="datetimeFigureOut">
              <a:rPr lang="en-US"/>
              <a:pPr>
                <a:defRPr/>
              </a:pPr>
              <a:t>7/16/2019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092D5BD-8F4F-4459-BDCA-8E7052386183}" type="slidenum">
              <a:rPr lang="en-US" altLang="en-US"/>
              <a:pPr/>
              <a:t>‹#›</a:t>
            </a:fld>
            <a:endParaRPr lang="en-US" altLang="en-US"/>
          </a:p>
        </p:txBody>
      </p:sp>
    </p:spTree>
    <p:extLst>
      <p:ext uri="{BB962C8B-B14F-4D97-AF65-F5344CB8AC3E}">
        <p14:creationId xmlns:p14="http://schemas.microsoft.com/office/powerpoint/2010/main" val="234507171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41411B8-6769-4A46-9217-303A7C5B92E6}" type="datetimeFigureOut">
              <a:rPr lang="en-US"/>
              <a:pPr>
                <a:defRPr/>
              </a:pPr>
              <a:t>7/16/2019</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fld id="{29371E68-1F9E-4BCD-A538-1863F7FC25CD}" type="slidenum">
              <a:rPr lang="en-US" altLang="en-US"/>
              <a:pPr/>
              <a:t>‹#›</a:t>
            </a:fld>
            <a:endParaRPr lang="en-US" altLang="en-US"/>
          </a:p>
        </p:txBody>
      </p:sp>
    </p:spTree>
    <p:extLst>
      <p:ext uri="{BB962C8B-B14F-4D97-AF65-F5344CB8AC3E}">
        <p14:creationId xmlns:p14="http://schemas.microsoft.com/office/powerpoint/2010/main" val="270280741"/>
      </p:ext>
    </p:extLst>
  </p:cSld>
  <p:clrMapOvr>
    <a:overrideClrMapping bg1="lt1" tx1="dk1" bg2="lt2" tx2="dk2" accent1="accent1" accent2="accent2" accent3="accent3" accent4="accent4" accent5="accent5" accent6="accent6" hlink="hlink" folHlink="folHlink"/>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E1039AA-0FCE-4122-A5F8-AEEF03B102C4}" type="datetimeFigureOut">
              <a:rPr lang="en-US"/>
              <a:pPr>
                <a:defRPr/>
              </a:pPr>
              <a:t>7/16/2019</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C581F2B4-E1C3-41B3-A6E3-2731DFFC37BD}" type="slidenum">
              <a:rPr lang="en-US" altLang="en-US"/>
              <a:pPr/>
              <a:t>‹#›</a:t>
            </a:fld>
            <a:endParaRPr lang="en-US" altLang="en-US"/>
          </a:p>
        </p:txBody>
      </p:sp>
    </p:spTree>
    <p:extLst>
      <p:ext uri="{BB962C8B-B14F-4D97-AF65-F5344CB8AC3E}">
        <p14:creationId xmlns:p14="http://schemas.microsoft.com/office/powerpoint/2010/main" val="90957414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0F3D660-DC9B-4DA8-9A45-C2C776321453}" type="datetimeFigureOut">
              <a:rPr lang="en-US"/>
              <a:pPr>
                <a:defRPr/>
              </a:pPr>
              <a:t>7/16/2019</a:t>
            </a:fld>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03D1C867-7AC3-4792-8308-45AB6B421095}" type="slidenum">
              <a:rPr lang="en-US" altLang="en-US"/>
              <a:pPr/>
              <a:t>‹#›</a:t>
            </a:fld>
            <a:endParaRPr lang="en-US" altLang="en-US"/>
          </a:p>
        </p:txBody>
      </p:sp>
    </p:spTree>
    <p:extLst>
      <p:ext uri="{BB962C8B-B14F-4D97-AF65-F5344CB8AC3E}">
        <p14:creationId xmlns:p14="http://schemas.microsoft.com/office/powerpoint/2010/main" val="123627350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6A0C07DA-1209-45EF-952B-E3418B7C094B}" type="datetimeFigureOut">
              <a:rPr lang="en-US"/>
              <a:pPr>
                <a:defRPr/>
              </a:pPr>
              <a:t>7/16/2019</a:t>
            </a:fld>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C0B5439F-351E-4AFF-9F30-C31E6431D03A}" type="slidenum">
              <a:rPr lang="en-US" altLang="en-US"/>
              <a:pPr/>
              <a:t>‹#›</a:t>
            </a:fld>
            <a:endParaRPr lang="en-US" altLang="en-US"/>
          </a:p>
        </p:txBody>
      </p:sp>
    </p:spTree>
    <p:extLst>
      <p:ext uri="{BB962C8B-B14F-4D97-AF65-F5344CB8AC3E}">
        <p14:creationId xmlns:p14="http://schemas.microsoft.com/office/powerpoint/2010/main" val="27778204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692B71C-D893-412B-81CE-CD21BC20DF20}" type="datetimeFigureOut">
              <a:rPr lang="en-US"/>
              <a:pPr>
                <a:defRPr/>
              </a:pPr>
              <a:t>7/16/2019</a:t>
            </a:fld>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8AF9E9BF-961A-4DE5-BD71-49A006E6B76B}" type="slidenum">
              <a:rPr lang="en-US" altLang="en-US"/>
              <a:pPr/>
              <a:t>‹#›</a:t>
            </a:fld>
            <a:endParaRPr lang="en-US" altLang="en-US"/>
          </a:p>
        </p:txBody>
      </p:sp>
    </p:spTree>
    <p:extLst>
      <p:ext uri="{BB962C8B-B14F-4D97-AF65-F5344CB8AC3E}">
        <p14:creationId xmlns:p14="http://schemas.microsoft.com/office/powerpoint/2010/main" val="188753678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7D6085A3-BF36-4143-AF6F-04A6668FEFF5}" type="datetimeFigureOut">
              <a:rPr lang="en-US"/>
              <a:pPr>
                <a:defRPr/>
              </a:pPr>
              <a:t>7/16/2019</a:t>
            </a:fld>
            <a:endParaRPr lang="en-US"/>
          </a:p>
        </p:txBody>
      </p:sp>
      <p:sp>
        <p:nvSpPr>
          <p:cNvPr id="8"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7A815877-A7CE-46AE-8827-36A12E77455F}" type="slidenum">
              <a:rPr lang="en-US" altLang="en-US"/>
              <a:pPr/>
              <a:t>‹#›</a:t>
            </a:fld>
            <a:endParaRPr lang="en-US" altLang="en-US"/>
          </a:p>
        </p:txBody>
      </p:sp>
    </p:spTree>
    <p:extLst>
      <p:ext uri="{BB962C8B-B14F-4D97-AF65-F5344CB8AC3E}">
        <p14:creationId xmlns:p14="http://schemas.microsoft.com/office/powerpoint/2010/main" val="4827780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FDF728F-A2D9-DE49-9AC0-08E4CCFC3CBD}" type="datetime1">
              <a:rPr lang="en-US" smtClean="0"/>
              <a:t>7/16/2019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934CF2E-3CC7-4C00-BB64-8570A9756593}" type="datetimeFigureOut">
              <a:rPr lang="en-US"/>
              <a:pPr>
                <a:defRPr/>
              </a:pPr>
              <a:t>7/16/2019</a:t>
            </a:fld>
            <a:endParaRPr lang="en-US"/>
          </a:p>
        </p:txBody>
      </p:sp>
      <p:sp>
        <p:nvSpPr>
          <p:cNvPr id="9" name="Footer Placeholder 5"/>
          <p:cNvSpPr>
            <a:spLocks noGrp="1"/>
          </p:cNvSpPr>
          <p:nvPr>
            <p:ph type="ftr" sz="quarter" idx="11"/>
          </p:nvPr>
        </p:nvSpPr>
        <p:spPr>
          <a:xfrm>
            <a:off x="914400" y="6172200"/>
            <a:ext cx="38862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fld id="{01241D72-D1FB-4F42-9F75-A2F2BE619CF1}" type="slidenum">
              <a:rPr lang="en-US" altLang="en-US"/>
              <a:pPr/>
              <a:t>‹#›</a:t>
            </a:fld>
            <a:endParaRPr lang="en-US" altLang="en-US"/>
          </a:p>
        </p:txBody>
      </p:sp>
    </p:spTree>
    <p:extLst>
      <p:ext uri="{BB962C8B-B14F-4D97-AF65-F5344CB8AC3E}">
        <p14:creationId xmlns:p14="http://schemas.microsoft.com/office/powerpoint/2010/main" val="291063062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97B18D93-3A70-433F-BFB9-B5657FC43AC7}" type="datetimeFigureOut">
              <a:rPr lang="en-US"/>
              <a:pPr>
                <a:defRPr/>
              </a:pPr>
              <a:t>7/16/2019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87ADBFF-3698-40BD-A8EB-9F6BADF7DB26}" type="slidenum">
              <a:rPr lang="en-US" altLang="en-US"/>
              <a:pPr/>
              <a:t>‹#›</a:t>
            </a:fld>
            <a:endParaRPr lang="en-US" altLang="en-US"/>
          </a:p>
        </p:txBody>
      </p:sp>
    </p:spTree>
    <p:extLst>
      <p:ext uri="{BB962C8B-B14F-4D97-AF65-F5344CB8AC3E}">
        <p14:creationId xmlns:p14="http://schemas.microsoft.com/office/powerpoint/2010/main" val="195430486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8186368-284C-4C79-9C7E-0F4241B9A9B5}" type="datetimeFigureOut">
              <a:rPr lang="en-US"/>
              <a:pPr>
                <a:defRPr/>
              </a:pPr>
              <a:t>7/16/2019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62B95F2-F3DA-4593-90C9-21A9C259BA90}" type="slidenum">
              <a:rPr lang="en-US" altLang="en-US"/>
              <a:pPr/>
              <a:t>‹#›</a:t>
            </a:fld>
            <a:endParaRPr lang="en-US" altLang="en-US"/>
          </a:p>
        </p:txBody>
      </p:sp>
    </p:spTree>
    <p:extLst>
      <p:ext uri="{BB962C8B-B14F-4D97-AF65-F5344CB8AC3E}">
        <p14:creationId xmlns:p14="http://schemas.microsoft.com/office/powerpoint/2010/main" val="49045312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6C57837-DD6D-C848-91B2-CB84389E4898}" type="datetime1">
              <a:rPr lang="en-US" smtClean="0"/>
              <a:t>7/16/2019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0B8C665-7139-DE43-9391-7A97C447FA1A}" type="datetime1">
              <a:rPr lang="en-US" smtClean="0"/>
              <a:t>7/16/2019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36C6B15-2585-5C47-A65D-F349E6DD2A9B}" type="datetime1">
              <a:rPr lang="en-US" smtClean="0"/>
              <a:t>7/16/2019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1CC1C80-1CA0-B74D-B2D0-A4B5EA1E22AD}" type="datetime1">
              <a:rPr lang="en-US" smtClean="0"/>
              <a:t>7/16/2019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237EE1-1982-F94A-9074-6B57976F77EF}" type="datetime1">
              <a:rPr lang="en-US" smtClean="0"/>
              <a:t>7/16/2019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7AB28E7-72C6-6642-A20C-3227154F59A3}" type="datetime1">
              <a:rPr lang="en-US" smtClean="0"/>
              <a:t>7/16/2019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2E3FBCA-5989-E440-A1A0-93004286AB6A}" type="datetime1">
              <a:rPr lang="en-US" smtClean="0"/>
              <a:t>7/16/2019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7823DC5D-7ACB-A846-A411-E90AA88C6704}" type="datetime1">
              <a:rPr lang="en-US" smtClean="0"/>
              <a:t>7/16/2019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052"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rgbClr val="1F497D"/>
                </a:solidFill>
                <a:latin typeface="Perpetua"/>
              </a:defRPr>
            </a:lvl1pPr>
          </a:lstStyle>
          <a:p>
            <a:pPr>
              <a:defRPr/>
            </a:pPr>
            <a:fld id="{B05A8A84-DA41-490B-8DCE-B86D78006E92}" type="datetimeFigureOut">
              <a:rPr lang="en-US"/>
              <a:pPr>
                <a:defRPr/>
              </a:pPr>
              <a:t>7/16/2019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rgbClr val="1F497D"/>
                </a:solidFill>
                <a:latin typeface="Perpetua"/>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anose="020B0503020102020204" pitchFamily="34" charset="0"/>
              </a:defRPr>
            </a:lvl1pPr>
          </a:lstStyle>
          <a:p>
            <a:fld id="{BA22B205-6E20-425D-89B2-F6E484F0DB8C}" type="slidenum">
              <a:rPr lang="en-US" altLang="en-US"/>
              <a:pPr/>
              <a:t>‹#›</a:t>
            </a:fld>
            <a:endParaRPr lang="en-US" altLang="en-US"/>
          </a:p>
        </p:txBody>
      </p:sp>
    </p:spTree>
    <p:extLst>
      <p:ext uri="{BB962C8B-B14F-4D97-AF65-F5344CB8AC3E}">
        <p14:creationId xmlns:p14="http://schemas.microsoft.com/office/powerpoint/2010/main" val="35144945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2C1D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9BBB5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9BBB5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d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4.pdf"/><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6.pdf"/><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ubtitle 2"/>
          <p:cNvSpPr>
            <a:spLocks noGrp="1"/>
          </p:cNvSpPr>
          <p:nvPr>
            <p:ph type="subTitle" idx="1"/>
          </p:nvPr>
        </p:nvSpPr>
        <p:spPr>
          <a:xfrm>
            <a:off x="1454150" y="5029200"/>
            <a:ext cx="6400800" cy="1600200"/>
          </a:xfrm>
        </p:spPr>
        <p:txBody>
          <a:bodyPr/>
          <a:lstStyle/>
          <a:p>
            <a:pPr eaLnBrk="1" hangingPunct="1"/>
            <a:r>
              <a:rPr lang="en-US" altLang="en-US" sz="2800" dirty="0" smtClean="0"/>
              <a:t>Anisur Rahman</a:t>
            </a:r>
          </a:p>
        </p:txBody>
      </p:sp>
      <p:sp>
        <p:nvSpPr>
          <p:cNvPr id="78851" name="Title 1"/>
          <p:cNvSpPr>
            <a:spLocks noGrp="1"/>
          </p:cNvSpPr>
          <p:nvPr>
            <p:ph type="ctrTitle"/>
          </p:nvPr>
        </p:nvSpPr>
        <p:spPr>
          <a:xfrm>
            <a:off x="457200" y="1506538"/>
            <a:ext cx="8229600" cy="1470025"/>
          </a:xfrm>
        </p:spPr>
        <p:txBody>
          <a:bodyPr/>
          <a:lstStyle/>
          <a:p>
            <a:pPr eaLnBrk="1" hangingPunct="1"/>
            <a:r>
              <a:rPr altLang="en-US" dirty="0" smtClean="0"/>
              <a:t>CSE 319</a:t>
            </a:r>
            <a:br>
              <a:rPr altLang="en-US" dirty="0" smtClean="0"/>
            </a:br>
            <a:r>
              <a:rPr altLang="en-US" sz="3200" dirty="0" smtClean="0"/>
              <a:t>       Software Engineering   </a:t>
            </a:r>
            <a:endParaRPr altLang="en-US" dirty="0" smtClean="0"/>
          </a:p>
        </p:txBody>
      </p:sp>
      <p:sp>
        <p:nvSpPr>
          <p:cNvPr id="78852" name="Rectangle 3"/>
          <p:cNvSpPr>
            <a:spLocks noChangeArrowheads="1"/>
          </p:cNvSpPr>
          <p:nvPr/>
        </p:nvSpPr>
        <p:spPr bwMode="auto">
          <a:xfrm>
            <a:off x="1479550" y="3657600"/>
            <a:ext cx="6477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lvl="0" defTabSz="914400" eaLnBrk="0" hangingPunct="0"/>
            <a:r>
              <a:rPr kumimoji="0" lang="en-US" altLang="en-US" sz="36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mn-cs"/>
              </a:rPr>
              <a:t>Lecture : </a:t>
            </a:r>
            <a:r>
              <a:rPr lang="en-US" dirty="0">
                <a:solidFill>
                  <a:prstClr val="black"/>
                </a:solidFill>
                <a:latin typeface="Times New Roman" panose="02020603050405020304" pitchFamily="18" charset="0"/>
                <a:ea typeface="+mn-ea"/>
                <a:cs typeface="Calibri" panose="020F0502020204030204" pitchFamily="34" charset="0"/>
              </a:rPr>
              <a:t>System </a:t>
            </a:r>
            <a:r>
              <a:rPr lang="en-US" dirty="0" smtClean="0">
                <a:solidFill>
                  <a:prstClr val="black"/>
                </a:solidFill>
                <a:latin typeface="Times New Roman" panose="02020603050405020304" pitchFamily="18" charset="0"/>
                <a:ea typeface="+mn-ea"/>
                <a:cs typeface="Calibri" panose="020F0502020204030204" pitchFamily="34" charset="0"/>
              </a:rPr>
              <a:t>Modeling</a:t>
            </a:r>
            <a:endParaRPr kumimoji="0" lang="en-US" altLang="en-US" sz="36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6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mn-cs"/>
              </a:rPr>
              <a:t>           </a:t>
            </a:r>
            <a:endParaRPr kumimoji="0" lang="en-US" altLang="en-US" sz="36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78853" name="Rectangle 3"/>
          <p:cNvSpPr>
            <a:spLocks noChangeArrowheads="1"/>
          </p:cNvSpPr>
          <p:nvPr/>
        </p:nvSpPr>
        <p:spPr bwMode="auto">
          <a:xfrm>
            <a:off x="1797050" y="5638800"/>
            <a:ext cx="584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ts val="575"/>
              </a:spcBef>
              <a:spcAft>
                <a:spcPct val="0"/>
              </a:spcAft>
              <a:buClr>
                <a:srgbClr val="4F81BD"/>
              </a:buClr>
              <a:buSzPct val="85000"/>
              <a:buFontTx/>
              <a:buNone/>
              <a:tabLst/>
              <a:defRPr/>
            </a:pPr>
            <a:r>
              <a:rPr kumimoji="0" lang="en-US" altLang="en-US" sz="2800" b="0" i="0" u="none" strike="noStrike" kern="1200" cap="none" spc="0" normalizeH="0" baseline="0" noProof="0" smtClean="0">
                <a:ln>
                  <a:noFill/>
                </a:ln>
                <a:solidFill>
                  <a:srgbClr val="1F497D"/>
                </a:solidFill>
                <a:effectLst/>
                <a:uLnTx/>
                <a:uFillTx/>
                <a:latin typeface="Perpetua" panose="02020502060401020303" pitchFamily="18" charset="0"/>
                <a:ea typeface="+mn-ea"/>
                <a:cs typeface="+mn-cs"/>
              </a:rPr>
              <a:t>Military Institute of Science and Technology</a:t>
            </a:r>
          </a:p>
        </p:txBody>
      </p:sp>
    </p:spTree>
    <p:extLst>
      <p:ext uri="{BB962C8B-B14F-4D97-AF65-F5344CB8AC3E}">
        <p14:creationId xmlns:p14="http://schemas.microsoft.com/office/powerpoint/2010/main" val="14682139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boundaries</a:t>
            </a:r>
            <a:endParaRPr lang="en-US" dirty="0"/>
          </a:p>
        </p:txBody>
      </p:sp>
      <p:sp>
        <p:nvSpPr>
          <p:cNvPr id="3" name="Content Placeholder 2"/>
          <p:cNvSpPr>
            <a:spLocks noGrp="1"/>
          </p:cNvSpPr>
          <p:nvPr>
            <p:ph idx="1"/>
          </p:nvPr>
        </p:nvSpPr>
        <p:spPr/>
        <p:txBody>
          <a:bodyPr/>
          <a:lstStyle/>
          <a:p>
            <a:r>
              <a:rPr lang="en-US" dirty="0" smtClean="0"/>
              <a:t>System boundaries are established to </a:t>
            </a:r>
            <a:r>
              <a:rPr lang="en-US" dirty="0" smtClean="0">
                <a:solidFill>
                  <a:srgbClr val="FF0000"/>
                </a:solidFill>
              </a:rPr>
              <a:t>define what is inside </a:t>
            </a:r>
            <a:r>
              <a:rPr lang="en-US" dirty="0" smtClean="0"/>
              <a:t>and what is outside the system.</a:t>
            </a:r>
          </a:p>
          <a:p>
            <a:pPr lvl="1"/>
            <a:r>
              <a:rPr lang="en-US" dirty="0" smtClean="0"/>
              <a:t>They show other systems that are used or depend on the system being developed.</a:t>
            </a:r>
          </a:p>
          <a:p>
            <a:r>
              <a:rPr lang="en-US" dirty="0" smtClean="0"/>
              <a:t>The position of the system boundary has a </a:t>
            </a:r>
            <a:r>
              <a:rPr lang="en-US" dirty="0" smtClean="0">
                <a:solidFill>
                  <a:srgbClr val="FF0000"/>
                </a:solidFill>
              </a:rPr>
              <a:t>profound effect on the system requirements</a:t>
            </a:r>
            <a:r>
              <a:rPr lang="en-US" dirty="0" smtClean="0"/>
              <a:t>. </a:t>
            </a:r>
          </a:p>
          <a:p>
            <a:r>
              <a:rPr lang="en-US" dirty="0" smtClean="0"/>
              <a:t>Defining a system boundary is a political judgment</a:t>
            </a:r>
          </a:p>
          <a:p>
            <a:pPr lvl="1"/>
            <a:r>
              <a:rPr lang="en-US" dirty="0" smtClean="0"/>
              <a:t>There may be pressures to develop system boundaries that increase / decrease the influence or workload of different parts of an organization.</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context of the Mental Health Care </a:t>
            </a:r>
            <a:r>
              <a:rPr lang="en-US" dirty="0" smtClean="0"/>
              <a:t>- </a:t>
            </a:r>
            <a:r>
              <a:rPr lang="en-US" dirty="0" smtClean="0"/>
              <a:t>Patient Management System </a:t>
            </a:r>
            <a:r>
              <a:rPr lang="en-US" dirty="0" smtClean="0"/>
              <a:t>(MHC - PMS</a:t>
            </a:r>
            <a:r>
              <a:rPr lang="en-US" dirty="0" smtClean="0"/>
              <a:t>)</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7" name="Picture 6" descr="5.1 Mentcare contex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241" y="1896611"/>
            <a:ext cx="5645150" cy="3556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perspective</a:t>
            </a:r>
            <a:endParaRPr lang="en-US" dirty="0"/>
          </a:p>
        </p:txBody>
      </p:sp>
      <p:sp>
        <p:nvSpPr>
          <p:cNvPr id="4" name="Content Placeholder 3"/>
          <p:cNvSpPr>
            <a:spLocks noGrp="1"/>
          </p:cNvSpPr>
          <p:nvPr>
            <p:ph idx="1"/>
          </p:nvPr>
        </p:nvSpPr>
        <p:spPr/>
        <p:txBody>
          <a:bodyPr/>
          <a:lstStyle/>
          <a:p>
            <a:r>
              <a:rPr lang="en-US" dirty="0" smtClean="0"/>
              <a:t>Context models simply show the other systems in the environment, not how the system being developed is used in that environment.</a:t>
            </a:r>
          </a:p>
          <a:p>
            <a:r>
              <a:rPr lang="en-US" dirty="0" smtClean="0"/>
              <a:t>Process models reveal how the system being developed is used in broader business processes.</a:t>
            </a:r>
          </a:p>
          <a:p>
            <a:r>
              <a:rPr lang="en-US" dirty="0" smtClean="0"/>
              <a:t>UML activity diagrams may be used to define business process models.</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sp>
        <p:nvSpPr>
          <p:cNvPr id="3" name="Content Placeholder 2"/>
          <p:cNvSpPr>
            <a:spLocks noGrp="1"/>
          </p:cNvSpPr>
          <p:nvPr>
            <p:ph idx="1"/>
          </p:nvPr>
        </p:nvSpPr>
        <p:spPr>
          <a:xfrm>
            <a:off x="457200" y="1600200"/>
            <a:ext cx="8229600" cy="4096265"/>
          </a:xfrm>
        </p:spPr>
        <p:txBody>
          <a:bodyPr/>
          <a:lstStyle/>
          <a:p>
            <a:pPr>
              <a:buNone/>
            </a:pPr>
            <a:r>
              <a:rPr lang="en-US" dirty="0" smtClean="0"/>
              <a:t>Activity diagrams are constructed from a limited number of shapes. The most important shape types:</a:t>
            </a:r>
          </a:p>
          <a:p>
            <a:pPr lvl="1"/>
            <a:r>
              <a:rPr lang="en-US" dirty="0" smtClean="0">
                <a:solidFill>
                  <a:schemeClr val="tx1"/>
                </a:solidFill>
              </a:rPr>
              <a:t>rounded rectangles represent actions;</a:t>
            </a:r>
          </a:p>
          <a:p>
            <a:pPr lvl="1"/>
            <a:r>
              <a:rPr lang="en-US" dirty="0" smtClean="0">
                <a:solidFill>
                  <a:schemeClr val="tx1"/>
                </a:solidFill>
              </a:rPr>
              <a:t>diamonds represent decisions;</a:t>
            </a:r>
          </a:p>
          <a:p>
            <a:pPr lvl="1"/>
            <a:r>
              <a:rPr lang="en-US" dirty="0" smtClean="0">
                <a:solidFill>
                  <a:schemeClr val="tx1"/>
                </a:solidFill>
              </a:rPr>
              <a:t>bars represent the start (split) or end (join) of concurrent activities;</a:t>
            </a:r>
          </a:p>
          <a:p>
            <a:pPr lvl="1"/>
            <a:r>
              <a:rPr lang="en-US" dirty="0" smtClean="0">
                <a:solidFill>
                  <a:schemeClr val="tx1"/>
                </a:solidFill>
              </a:rPr>
              <a:t>a black circle represents the start (initial state) of the workflow;</a:t>
            </a:r>
          </a:p>
          <a:p>
            <a:pPr lvl="1"/>
            <a:r>
              <a:rPr lang="en-US" dirty="0" smtClean="0">
                <a:solidFill>
                  <a:schemeClr val="tx1"/>
                </a:solidFill>
              </a:rPr>
              <a:t>an encircled black circle represents the end (final state).</a:t>
            </a:r>
          </a:p>
          <a:p>
            <a:pPr lvl="1"/>
            <a:r>
              <a:rPr lang="en-US" dirty="0" smtClean="0">
                <a:solidFill>
                  <a:schemeClr val="tx1"/>
                </a:solidFill>
              </a:rPr>
              <a:t>Arrows run from the start towards the end and represent the order in which activities happen.</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13</a:t>
            </a:fld>
            <a:endParaRPr lang="en-US"/>
          </a:p>
        </p:txBody>
      </p:sp>
    </p:spTree>
    <p:extLst>
      <p:ext uri="{BB962C8B-B14F-4D97-AF65-F5344CB8AC3E}">
        <p14:creationId xmlns:p14="http://schemas.microsoft.com/office/powerpoint/2010/main" val="3954009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 used in Activity diagram</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14</a:t>
            </a:fld>
            <a:endParaRPr lang="en-US"/>
          </a:p>
        </p:txBody>
      </p:sp>
      <p:pic>
        <p:nvPicPr>
          <p:cNvPr id="2050" name="Picture 2" descr="UML Activity Diagram Symbol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40012"/>
            <a:ext cx="8483055" cy="3039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999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Process model of involuntary detention</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7" name="Picture 6" descr="5.2 Deten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82" y="1854727"/>
            <a:ext cx="8331200" cy="4306013"/>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16</a:t>
            </a:fld>
            <a:endParaRPr lang="en-US"/>
          </a:p>
        </p:txBody>
      </p:sp>
      <p:pic>
        <p:nvPicPr>
          <p:cNvPr id="1026" name="Picture 2" descr="activity diagram example"/>
          <p:cNvPicPr>
            <a:picLocks noChangeAspect="1" noChangeArrowheads="1"/>
          </p:cNvPicPr>
          <p:nvPr/>
        </p:nvPicPr>
        <p:blipFill>
          <a:blip r:embed="rId2"/>
          <a:srcRect/>
          <a:stretch>
            <a:fillRect/>
          </a:stretch>
        </p:blipFill>
        <p:spPr bwMode="auto">
          <a:xfrm>
            <a:off x="2219822" y="1585887"/>
            <a:ext cx="4704355" cy="5135588"/>
          </a:xfrm>
          <a:prstGeom prst="rect">
            <a:avLst/>
          </a:prstGeom>
          <a:noFill/>
        </p:spPr>
      </p:pic>
      <p:sp>
        <p:nvSpPr>
          <p:cNvPr id="5" name="TextBox 4"/>
          <p:cNvSpPr txBox="1"/>
          <p:nvPr/>
        </p:nvSpPr>
        <p:spPr>
          <a:xfrm>
            <a:off x="241299" y="317500"/>
            <a:ext cx="5516949" cy="400110"/>
          </a:xfrm>
          <a:prstGeom prst="rect">
            <a:avLst/>
          </a:prstGeom>
          <a:noFill/>
        </p:spPr>
        <p:txBody>
          <a:bodyPr wrap="square" rtlCol="0">
            <a:spAutoFit/>
          </a:bodyPr>
          <a:lstStyle/>
          <a:p>
            <a:r>
              <a:rPr lang="en-US" sz="2000" dirty="0" smtClean="0"/>
              <a:t>Activity Diagram for getting Project Order</a:t>
            </a:r>
            <a:endParaRPr lang="en-US" sz="2000" dirty="0"/>
          </a:p>
        </p:txBody>
      </p:sp>
    </p:spTree>
    <p:extLst>
      <p:ext uri="{BB962C8B-B14F-4D97-AF65-F5344CB8AC3E}">
        <p14:creationId xmlns:p14="http://schemas.microsoft.com/office/powerpoint/2010/main" val="83367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99"/>
            <a:ext cx="7293232" cy="1143000"/>
          </a:xfrm>
        </p:spPr>
        <p:txBody>
          <a:bodyPr/>
          <a:lstStyle/>
          <a:p>
            <a:r>
              <a:rPr lang="en-US" dirty="0" smtClean="0"/>
              <a:t>Activity Diagram for Logout</a:t>
            </a:r>
            <a:endParaRPr lang="en-US" dirty="0"/>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17</a:t>
            </a:fld>
            <a:endParaRPr lang="en-US"/>
          </a:p>
        </p:txBody>
      </p:sp>
      <p:pic>
        <p:nvPicPr>
          <p:cNvPr id="75778" name="Picture 2" descr="https://www.isr.umd.edu/~austin/ense621.d/projects04.d/project_gouthami/image015.jpg"/>
          <p:cNvPicPr>
            <a:picLocks noChangeAspect="1" noChangeArrowheads="1"/>
          </p:cNvPicPr>
          <p:nvPr/>
        </p:nvPicPr>
        <p:blipFill>
          <a:blip r:embed="rId2"/>
          <a:srcRect/>
          <a:stretch>
            <a:fillRect/>
          </a:stretch>
        </p:blipFill>
        <p:spPr bwMode="auto">
          <a:xfrm>
            <a:off x="1340106" y="1691869"/>
            <a:ext cx="4788845" cy="4847043"/>
          </a:xfrm>
          <a:prstGeom prst="rect">
            <a:avLst/>
          </a:prstGeom>
          <a:noFill/>
        </p:spPr>
      </p:pic>
    </p:spTree>
    <p:extLst>
      <p:ext uri="{BB962C8B-B14F-4D97-AF65-F5344CB8AC3E}">
        <p14:creationId xmlns:p14="http://schemas.microsoft.com/office/powerpoint/2010/main" val="478326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 for Placing an Order</a:t>
            </a:r>
            <a:endParaRPr lang="en-US" dirty="0"/>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18</a:t>
            </a:fld>
            <a:endParaRPr lang="en-US"/>
          </a:p>
        </p:txBody>
      </p:sp>
      <p:pic>
        <p:nvPicPr>
          <p:cNvPr id="76802" name="Picture 2" descr="https://www.isr.umd.edu/~austin/ense621.d/projects04.d/project_gouthami/image021.jpg"/>
          <p:cNvPicPr>
            <a:picLocks noChangeAspect="1" noChangeArrowheads="1"/>
          </p:cNvPicPr>
          <p:nvPr/>
        </p:nvPicPr>
        <p:blipFill>
          <a:blip r:embed="rId2"/>
          <a:srcRect/>
          <a:stretch>
            <a:fillRect/>
          </a:stretch>
        </p:blipFill>
        <p:spPr bwMode="auto">
          <a:xfrm>
            <a:off x="2064042" y="1671036"/>
            <a:ext cx="5015915" cy="4867876"/>
          </a:xfrm>
          <a:prstGeom prst="rect">
            <a:avLst/>
          </a:prstGeom>
          <a:noFill/>
        </p:spPr>
      </p:pic>
    </p:spTree>
    <p:extLst>
      <p:ext uri="{BB962C8B-B14F-4D97-AF65-F5344CB8AC3E}">
        <p14:creationId xmlns:p14="http://schemas.microsoft.com/office/powerpoint/2010/main" val="3419980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pPr algn="ctr"/>
            <a:r>
              <a:rPr lang="en-US" dirty="0" smtClean="0">
                <a:solidFill>
                  <a:srgbClr val="14048C"/>
                </a:solidFill>
              </a:rPr>
              <a:t>Interaction models</a:t>
            </a:r>
            <a:endParaRPr lang="en-US" dirty="0">
              <a:solidFill>
                <a:srgbClr val="14048C"/>
              </a:solidFill>
            </a:endParaRP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spTree>
    <p:extLst>
      <p:ext uri="{BB962C8B-B14F-4D97-AF65-F5344CB8AC3E}">
        <p14:creationId xmlns:p14="http://schemas.microsoft.com/office/powerpoint/2010/main" val="1477567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Context models</a:t>
            </a:r>
            <a:endParaRPr lang="en-GB" dirty="0" smtClean="0"/>
          </a:p>
          <a:p>
            <a:r>
              <a:rPr lang="en-US" dirty="0" smtClean="0"/>
              <a:t>Interaction models</a:t>
            </a:r>
            <a:endParaRPr lang="en-GB" dirty="0" smtClean="0"/>
          </a:p>
          <a:p>
            <a:r>
              <a:rPr lang="en-US" dirty="0" smtClean="0"/>
              <a:t>Structural models</a:t>
            </a:r>
            <a:endParaRPr lang="en-GB" dirty="0" smtClean="0"/>
          </a:p>
          <a:p>
            <a:r>
              <a:rPr lang="en-US" dirty="0" smtClean="0"/>
              <a:t>Behavioral models</a:t>
            </a:r>
            <a:endParaRPr lang="en-GB" dirty="0" smtClean="0"/>
          </a:p>
          <a:p>
            <a:r>
              <a:rPr lang="en-US" dirty="0" smtClean="0"/>
              <a:t>Model-driven engineering</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models</a:t>
            </a:r>
            <a:endParaRPr lang="en-US" dirty="0"/>
          </a:p>
        </p:txBody>
      </p:sp>
      <p:sp>
        <p:nvSpPr>
          <p:cNvPr id="3" name="Content Placeholder 2"/>
          <p:cNvSpPr>
            <a:spLocks noGrp="1"/>
          </p:cNvSpPr>
          <p:nvPr>
            <p:ph idx="1"/>
          </p:nvPr>
        </p:nvSpPr>
        <p:spPr/>
        <p:txBody>
          <a:bodyPr/>
          <a:lstStyle/>
          <a:p>
            <a:r>
              <a:rPr lang="en-US" dirty="0" smtClean="0"/>
              <a:t>Modeling user interaction is important as it helps to identify user requirements. </a:t>
            </a:r>
          </a:p>
          <a:p>
            <a:r>
              <a:rPr lang="en-US" dirty="0" smtClean="0"/>
              <a:t>Modeling system-to-system interaction highlights the communication problems that may arise. </a:t>
            </a:r>
          </a:p>
          <a:p>
            <a:r>
              <a:rPr lang="en-US" dirty="0" smtClean="0"/>
              <a:t>Modeling component interaction helps us understand if a proposed system structure is likely to deliver the required system performance and dependability.</a:t>
            </a:r>
            <a:r>
              <a:rPr lang="en-GB" dirty="0" smtClean="0"/>
              <a:t> </a:t>
            </a:r>
          </a:p>
          <a:p>
            <a:r>
              <a:rPr lang="en-GB" dirty="0" smtClean="0">
                <a:solidFill>
                  <a:srgbClr val="FF0000"/>
                </a:solidFill>
              </a:rPr>
              <a:t>Use case diagrams </a:t>
            </a:r>
            <a:r>
              <a:rPr lang="en-GB" dirty="0" smtClean="0"/>
              <a:t>and </a:t>
            </a:r>
            <a:r>
              <a:rPr lang="en-GB" dirty="0" smtClean="0">
                <a:solidFill>
                  <a:srgbClr val="FF0000"/>
                </a:solidFill>
              </a:rPr>
              <a:t>sequence diagrams </a:t>
            </a:r>
            <a:r>
              <a:rPr lang="en-GB" dirty="0" smtClean="0"/>
              <a:t>may be used for interaction modelling.</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modeling</a:t>
            </a:r>
            <a:endParaRPr lang="en-US" dirty="0"/>
          </a:p>
        </p:txBody>
      </p:sp>
      <p:sp>
        <p:nvSpPr>
          <p:cNvPr id="3" name="Content Placeholder 2"/>
          <p:cNvSpPr>
            <a:spLocks noGrp="1"/>
          </p:cNvSpPr>
          <p:nvPr>
            <p:ph idx="1"/>
          </p:nvPr>
        </p:nvSpPr>
        <p:spPr/>
        <p:txBody>
          <a:bodyPr/>
          <a:lstStyle/>
          <a:p>
            <a:r>
              <a:rPr lang="en-US" dirty="0" smtClean="0"/>
              <a:t>Use cases were developed originally to support requirements elicitation and now incorporated into the UML.</a:t>
            </a:r>
          </a:p>
          <a:p>
            <a:r>
              <a:rPr lang="en-US" dirty="0" smtClean="0"/>
              <a:t>Each use case represents a </a:t>
            </a:r>
            <a:r>
              <a:rPr lang="en-US" dirty="0" smtClean="0">
                <a:solidFill>
                  <a:srgbClr val="FF0000"/>
                </a:solidFill>
              </a:rPr>
              <a:t>discrete task that involves external interaction </a:t>
            </a:r>
            <a:r>
              <a:rPr lang="en-US" dirty="0" smtClean="0"/>
              <a:t>with a system.</a:t>
            </a:r>
          </a:p>
          <a:p>
            <a:r>
              <a:rPr lang="en-US" dirty="0" smtClean="0"/>
              <a:t>Actors in a use case may be people or other systems.</a:t>
            </a:r>
          </a:p>
          <a:p>
            <a:r>
              <a:rPr lang="en-US" dirty="0" smtClean="0"/>
              <a:t>Represented </a:t>
            </a:r>
            <a:r>
              <a:rPr lang="en-US" dirty="0" err="1" smtClean="0"/>
              <a:t>diagramatically</a:t>
            </a:r>
            <a:r>
              <a:rPr lang="en-US" dirty="0" smtClean="0"/>
              <a:t> to provide an overview of the use case and in a more detailed textual form.</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Transfer-data use case</a:t>
            </a:r>
            <a:r>
              <a:rPr lang="en-GB" dirty="0" smtClean="0"/>
              <a:t> </a:t>
            </a:r>
            <a:endParaRPr lang="en-US" dirty="0" smtClean="0"/>
          </a:p>
        </p:txBody>
      </p:sp>
      <p:sp>
        <p:nvSpPr>
          <p:cNvPr id="5" name="Content Placeholder 4"/>
          <p:cNvSpPr>
            <a:spLocks noGrp="1"/>
          </p:cNvSpPr>
          <p:nvPr>
            <p:ph idx="1"/>
          </p:nvPr>
        </p:nvSpPr>
        <p:spPr>
          <a:xfrm>
            <a:off x="495395" y="1695063"/>
            <a:ext cx="8229600" cy="4525963"/>
          </a:xfrm>
        </p:spPr>
        <p:txBody>
          <a:bodyPr/>
          <a:lstStyle/>
          <a:p>
            <a:r>
              <a:rPr lang="en-US" dirty="0" err="1"/>
              <a:t>Mentcare</a:t>
            </a:r>
            <a:r>
              <a:rPr lang="en-US" dirty="0"/>
              <a:t> system</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22</a:t>
            </a:fld>
            <a:endParaRPr lang="en-US"/>
          </a:p>
        </p:txBody>
      </p:sp>
      <p:sp>
        <p:nvSpPr>
          <p:cNvPr id="7" name="Footer Placeholder 6"/>
          <p:cNvSpPr>
            <a:spLocks noGrp="1"/>
          </p:cNvSpPr>
          <p:nvPr>
            <p:ph type="ftr" sz="quarter" idx="11"/>
          </p:nvPr>
        </p:nvSpPr>
        <p:spPr/>
        <p:txBody>
          <a:bodyPr/>
          <a:lstStyle/>
          <a:p>
            <a:pPr>
              <a:defRPr/>
            </a:pPr>
            <a:r>
              <a:rPr lang="en-US" smtClean="0"/>
              <a:t>Chapter 5 System modeling</a:t>
            </a:r>
            <a:endParaRPr lang="en-US"/>
          </a:p>
        </p:txBody>
      </p:sp>
      <p:pic>
        <p:nvPicPr>
          <p:cNvPr id="8" name="Picture 7" descr="5.3 UseCase.eps"/>
          <p:cNvPicPr>
            <a:picLocks noChangeAspect="1"/>
          </p:cNvPicPr>
          <p:nvPr/>
        </p:nvPicPr>
        <p:blipFill>
          <a:blip r:embed="rId2"/>
          <a:stretch>
            <a:fillRect/>
          </a:stretch>
        </p:blipFill>
        <p:spPr>
          <a:xfrm>
            <a:off x="866722" y="3111654"/>
            <a:ext cx="7486946" cy="1214863"/>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Tabular description of the ‘Transfer data’ use-case</a:t>
            </a:r>
            <a:r>
              <a:rPr lang="en-GB" dirty="0" smtClean="0"/>
              <a:t> </a:t>
            </a:r>
            <a:endParaRPr lang="en-US" dirty="0" smtClean="0"/>
          </a:p>
        </p:txBody>
      </p:sp>
      <p:graphicFrame>
        <p:nvGraphicFramePr>
          <p:cNvPr id="3" name="Table 2"/>
          <p:cNvGraphicFramePr>
            <a:graphicFrameLocks noGrp="1"/>
          </p:cNvGraphicFramePr>
          <p:nvPr/>
        </p:nvGraphicFramePr>
        <p:xfrm>
          <a:off x="909638" y="1866900"/>
          <a:ext cx="7205662" cy="405193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MHC</a:t>
                      </a:r>
                      <a:r>
                        <a:rPr kumimoji="0" lang="en-GB" sz="1600" b="1" i="0" u="none" strike="noStrike" cap="none" normalizeH="0" baseline="0" dirty="0">
                          <a:ln>
                            <a:noFill/>
                          </a:ln>
                          <a:solidFill>
                            <a:srgbClr val="000000"/>
                          </a:solidFill>
                          <a:effectLst/>
                          <a:latin typeface="Arial" charset="0"/>
                          <a:ea typeface="Times New Roman" charset="0"/>
                        </a:rPr>
                        <a:t>-PMS: Transfer </a:t>
                      </a:r>
                      <a:r>
                        <a:rPr kumimoji="0" lang="en-GB" sz="1600" b="1" i="0" u="none" strike="noStrike" cap="none" normalizeH="0" baseline="0" dirty="0" smtClean="0">
                          <a:ln>
                            <a:noFill/>
                          </a:ln>
                          <a:solidFill>
                            <a:srgbClr val="000000"/>
                          </a:solidFill>
                          <a:effectLst/>
                          <a:latin typeface="Arial" charset="0"/>
                          <a:ea typeface="Times New Roman" charset="0"/>
                        </a:rPr>
                        <a:t>data</a:t>
                      </a:r>
                      <a:endParaRPr kumimoji="0" lang="en-GB" sz="1600" b="1"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Actors</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MHC-PMS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Use cases in the  </a:t>
            </a:r>
            <a:r>
              <a:rPr lang="en-US" dirty="0" err="1"/>
              <a:t>Mentcare</a:t>
            </a:r>
            <a:r>
              <a:rPr lang="en-US" dirty="0"/>
              <a:t> system </a:t>
            </a:r>
            <a:r>
              <a:rPr lang="en-US" dirty="0" smtClean="0"/>
              <a:t> involving the role ‘Medical Receptionist’</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7" name="Picture 6" descr="5.5 RecepUseCases.eps"/>
          <p:cNvPicPr>
            <a:picLocks noChangeAspect="1"/>
          </p:cNvPicPr>
          <p:nvPr/>
        </p:nvPicPr>
        <p:blipFill>
          <a:blip r:embed="rId2"/>
          <a:stretch>
            <a:fillRect/>
          </a:stretch>
        </p:blipFill>
        <p:spPr>
          <a:xfrm>
            <a:off x="2279650" y="1747838"/>
            <a:ext cx="4451350" cy="4795654"/>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 used in Case Diagram</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pic>
        <p:nvPicPr>
          <p:cNvPr id="5" name="Picture 2" descr="UML Use Case Diagram Symb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40" y="2570204"/>
            <a:ext cx="8071646" cy="2744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503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sp>
        <p:nvSpPr>
          <p:cNvPr id="3" name="Content Placeholder 2"/>
          <p:cNvSpPr>
            <a:spLocks noGrp="1"/>
          </p:cNvSpPr>
          <p:nvPr>
            <p:ph idx="1"/>
          </p:nvPr>
        </p:nvSpPr>
        <p:spPr/>
        <p:txBody>
          <a:bodyPr/>
          <a:lstStyle/>
          <a:p>
            <a:r>
              <a:rPr lang="en-US" dirty="0" smtClean="0"/>
              <a:t>Sequence diagrams are part of the UML and are used to model the interactions between the actors and the objects within a system.</a:t>
            </a:r>
          </a:p>
          <a:p>
            <a:r>
              <a:rPr lang="en-US" dirty="0" smtClean="0">
                <a:solidFill>
                  <a:srgbClr val="FF0000"/>
                </a:solidFill>
              </a:rPr>
              <a:t>A sequence diagram shows the sequence of interactions that take place during a particular use case or use case instance.</a:t>
            </a:r>
          </a:p>
          <a:p>
            <a:r>
              <a:rPr lang="en-US" dirty="0" smtClean="0"/>
              <a:t>The objects and actors involved are listed along the top of the diagram, with a dotted line drawn vertically from these. </a:t>
            </a:r>
          </a:p>
          <a:p>
            <a:r>
              <a:rPr lang="en-US" dirty="0" smtClean="0"/>
              <a:t>Interactions between objects are indicated by annotated arrows.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Sequence diagram for View patient information</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7" name="Picture 6" descr="5.6 ViewInfo Seq Dia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00" y="1814315"/>
            <a:ext cx="6201032" cy="4724597"/>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Sequence diagram for Transfer Data</a:t>
            </a:r>
            <a:r>
              <a:rPr lang="en-GB" dirty="0" smtClean="0"/>
              <a:t> </a:t>
            </a:r>
            <a:endParaRPr lang="en-US" dirty="0" smtClean="0"/>
          </a:p>
        </p:txBody>
      </p:sp>
      <p:pic>
        <p:nvPicPr>
          <p:cNvPr id="4" name="Picture 3" descr="5.7 TransferData.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874175" y="1435100"/>
            <a:ext cx="5395649" cy="5422900"/>
          </a:xfrm>
          <a:prstGeom prst="rect">
            <a:avLst/>
          </a:prstGeom>
          <a:effectLst>
            <a:reflection endPos="0" dist="50800" dir="5400000" sy="-100000" algn="bl" rotWithShape="0"/>
          </a:effectLst>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 Used for Sequence Diagram</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29</a:t>
            </a:fld>
            <a:endParaRPr lang="en-US" dirty="0"/>
          </a:p>
        </p:txBody>
      </p:sp>
      <p:pic>
        <p:nvPicPr>
          <p:cNvPr id="2050" name="Picture 2" descr="UML Sequence Diagram Symb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35583"/>
            <a:ext cx="7813964" cy="4141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747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3" name="Content Placeholder 2"/>
          <p:cNvSpPr>
            <a:spLocks noGrp="1"/>
          </p:cNvSpPr>
          <p:nvPr>
            <p:ph idx="1"/>
          </p:nvPr>
        </p:nvSpPr>
        <p:spPr/>
        <p:txBody>
          <a:bodyPr/>
          <a:lstStyle/>
          <a:p>
            <a:r>
              <a:rPr lang="en-US" dirty="0" smtClean="0"/>
              <a:t>System modeling is the process of developing abstract models of a system, with each model presenting a different view or perspective of that system. </a:t>
            </a:r>
          </a:p>
          <a:p>
            <a:r>
              <a:rPr lang="en-US" dirty="0" smtClean="0"/>
              <a:t>System modeling has now come to mean representing a system using some kind of graphical notation, which is now almost always based on notations in the Unified Modeling Language (UML). </a:t>
            </a:r>
          </a:p>
          <a:p>
            <a:r>
              <a:rPr lang="en-GB" dirty="0" smtClean="0"/>
              <a:t>System modelling helps the analyst to understand the functionality of the system and models are used to communicate with customers.</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models</a:t>
            </a:r>
            <a:endParaRPr lang="en-US" dirty="0"/>
          </a:p>
        </p:txBody>
      </p:sp>
      <p:sp>
        <p:nvSpPr>
          <p:cNvPr id="3" name="Content Placeholder 2"/>
          <p:cNvSpPr>
            <a:spLocks noGrp="1"/>
          </p:cNvSpPr>
          <p:nvPr>
            <p:ph idx="1"/>
          </p:nvPr>
        </p:nvSpPr>
        <p:spPr/>
        <p:txBody>
          <a:bodyPr/>
          <a:lstStyle/>
          <a:p>
            <a:r>
              <a:rPr lang="en-US" dirty="0" smtClean="0"/>
              <a:t>Structural models of software display the </a:t>
            </a:r>
            <a:r>
              <a:rPr lang="en-US" dirty="0" smtClean="0">
                <a:solidFill>
                  <a:srgbClr val="FF0000"/>
                </a:solidFill>
              </a:rPr>
              <a:t>organization of a system</a:t>
            </a:r>
            <a:r>
              <a:rPr lang="en-US" dirty="0" smtClean="0"/>
              <a:t> in terms of the components that make up that system and their relationships. </a:t>
            </a:r>
          </a:p>
          <a:p>
            <a:r>
              <a:rPr lang="en-US" dirty="0" smtClean="0"/>
              <a:t>Structural models may be </a:t>
            </a:r>
            <a:r>
              <a:rPr lang="en-US" dirty="0" smtClean="0">
                <a:solidFill>
                  <a:srgbClr val="FF0000"/>
                </a:solidFill>
              </a:rPr>
              <a:t>static models</a:t>
            </a:r>
            <a:r>
              <a:rPr lang="en-US" dirty="0" smtClean="0"/>
              <a:t>, which show the structure of the system design, or </a:t>
            </a:r>
            <a:r>
              <a:rPr lang="en-US" dirty="0" smtClean="0">
                <a:solidFill>
                  <a:srgbClr val="FF0000"/>
                </a:solidFill>
              </a:rPr>
              <a:t>dynamic models</a:t>
            </a:r>
            <a:r>
              <a:rPr lang="en-US" dirty="0" smtClean="0"/>
              <a:t>, which show the organization of the system when it is executing. </a:t>
            </a:r>
          </a:p>
          <a:p>
            <a:r>
              <a:rPr lang="en-US" dirty="0" smtClean="0"/>
              <a:t>You create structural models of a system when you are discussing and designing the </a:t>
            </a:r>
            <a:r>
              <a:rPr lang="en-US" dirty="0" smtClean="0">
                <a:solidFill>
                  <a:srgbClr val="FF0000"/>
                </a:solidFill>
              </a:rPr>
              <a:t>system architecture. </a:t>
            </a:r>
            <a:endParaRPr lang="en-US" dirty="0">
              <a:solidFill>
                <a:srgbClr val="FF0000"/>
              </a:solidFill>
            </a:endParaRP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dirty="0" smtClean="0"/>
              <a:t>Chapter 5 System modeling</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lstStyle/>
          <a:p>
            <a:r>
              <a:rPr lang="en-US" dirty="0" smtClean="0"/>
              <a:t>Class diagrams are </a:t>
            </a:r>
            <a:r>
              <a:rPr lang="en-US" dirty="0" smtClean="0">
                <a:solidFill>
                  <a:srgbClr val="FF0000"/>
                </a:solidFill>
              </a:rPr>
              <a:t>used when </a:t>
            </a:r>
            <a:r>
              <a:rPr lang="en-US" dirty="0" smtClean="0"/>
              <a:t>developing an </a:t>
            </a:r>
            <a:r>
              <a:rPr lang="en-US" dirty="0" smtClean="0">
                <a:solidFill>
                  <a:srgbClr val="FF0000"/>
                </a:solidFill>
              </a:rPr>
              <a:t>object-oriented system model </a:t>
            </a:r>
            <a:r>
              <a:rPr lang="en-US" dirty="0" smtClean="0"/>
              <a:t>to show the classes in a system and the associations between these classes. </a:t>
            </a:r>
          </a:p>
          <a:p>
            <a:r>
              <a:rPr lang="en-US" dirty="0" smtClean="0"/>
              <a:t>An </a:t>
            </a:r>
            <a:r>
              <a:rPr lang="en-US" dirty="0" smtClean="0">
                <a:solidFill>
                  <a:srgbClr val="FF0000"/>
                </a:solidFill>
              </a:rPr>
              <a:t>object class </a:t>
            </a:r>
            <a:r>
              <a:rPr lang="en-US" dirty="0" smtClean="0"/>
              <a:t>can be thought of as a general definition of one kind of </a:t>
            </a:r>
            <a:r>
              <a:rPr lang="en-US" dirty="0" smtClean="0">
                <a:solidFill>
                  <a:srgbClr val="FF0000"/>
                </a:solidFill>
              </a:rPr>
              <a:t>system object</a:t>
            </a:r>
            <a:r>
              <a:rPr lang="en-US" dirty="0" smtClean="0"/>
              <a:t>. </a:t>
            </a:r>
          </a:p>
          <a:p>
            <a:r>
              <a:rPr lang="en-US" dirty="0" smtClean="0"/>
              <a:t>An</a:t>
            </a:r>
            <a:r>
              <a:rPr lang="en-US" dirty="0" smtClean="0">
                <a:solidFill>
                  <a:srgbClr val="FF0000"/>
                </a:solidFill>
              </a:rPr>
              <a:t> association </a:t>
            </a:r>
            <a:r>
              <a:rPr lang="en-US" dirty="0" smtClean="0"/>
              <a:t>is </a:t>
            </a:r>
            <a:r>
              <a:rPr lang="en-US" dirty="0" smtClean="0">
                <a:solidFill>
                  <a:srgbClr val="FF0000"/>
                </a:solidFill>
              </a:rPr>
              <a:t>a link between classes </a:t>
            </a:r>
            <a:r>
              <a:rPr lang="en-US" dirty="0" smtClean="0"/>
              <a:t>that indicates that there is some relationship between these classes.</a:t>
            </a:r>
            <a:r>
              <a:rPr lang="en-GB" dirty="0" smtClean="0"/>
              <a:t> </a:t>
            </a:r>
          </a:p>
          <a:p>
            <a:r>
              <a:rPr lang="en-US" dirty="0" smtClean="0"/>
              <a:t>When you are developing models during the early stages of the software engineering process, </a:t>
            </a:r>
            <a:r>
              <a:rPr lang="en-US" dirty="0" smtClean="0">
                <a:solidFill>
                  <a:srgbClr val="FF0000"/>
                </a:solidFill>
              </a:rPr>
              <a:t>objects represent something in the real world</a:t>
            </a:r>
            <a:r>
              <a:rPr lang="en-US" dirty="0" smtClean="0"/>
              <a:t>, such as a patient, a prescription, doctor, etc.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UML classes and association</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32</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7" name="Picture 6" descr="5.8 ClassAssoc.eps"/>
          <p:cNvPicPr>
            <a:picLocks noChangeAspect="1"/>
          </p:cNvPicPr>
          <p:nvPr/>
        </p:nvPicPr>
        <p:blipFill>
          <a:blip r:embed="rId2"/>
          <a:stretch>
            <a:fillRect/>
          </a:stretch>
        </p:blipFill>
        <p:spPr>
          <a:xfrm>
            <a:off x="1915990" y="3060700"/>
            <a:ext cx="5312019" cy="9525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Classes and associations in the MHC-PMS </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7" name="Picture 6" descr="5.9 MHCPMS-classes.eps"/>
          <p:cNvPicPr>
            <a:picLocks noChangeAspect="1"/>
          </p:cNvPicPr>
          <p:nvPr/>
        </p:nvPicPr>
        <p:blipFill>
          <a:blip r:embed="rId2"/>
          <a:stretch>
            <a:fillRect/>
          </a:stretch>
        </p:blipFill>
        <p:spPr>
          <a:xfrm>
            <a:off x="1073149" y="1746249"/>
            <a:ext cx="6677283" cy="4477707"/>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The Consultation class</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34</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7" name="Picture 6" descr="5.10 Consultation Class.eps"/>
          <p:cNvPicPr>
            <a:picLocks noChangeAspect="1"/>
          </p:cNvPicPr>
          <p:nvPr/>
        </p:nvPicPr>
        <p:blipFill>
          <a:blip r:embed="rId2"/>
          <a:stretch>
            <a:fillRect/>
          </a:stretch>
        </p:blipFill>
        <p:spPr>
          <a:xfrm>
            <a:off x="3263900" y="1727199"/>
            <a:ext cx="2654300" cy="4550229"/>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 Symbol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35</a:t>
            </a:fld>
            <a:endParaRPr lang="en-US"/>
          </a:p>
        </p:txBody>
      </p:sp>
      <p:pic>
        <p:nvPicPr>
          <p:cNvPr id="3074" name="Picture 2" descr="UML Class Diagram Symb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17638"/>
            <a:ext cx="7445632" cy="5025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770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5" name="Content Placeholder 4"/>
          <p:cNvSpPr>
            <a:spLocks noGrp="1"/>
          </p:cNvSpPr>
          <p:nvPr>
            <p:ph idx="1"/>
          </p:nvPr>
        </p:nvSpPr>
        <p:spPr/>
        <p:txBody>
          <a:bodyPr/>
          <a:lstStyle/>
          <a:p>
            <a:r>
              <a:rPr lang="en-US" dirty="0" smtClean="0"/>
              <a:t>Generalization is an everyday technique that we use to </a:t>
            </a:r>
            <a:r>
              <a:rPr lang="en-US" dirty="0" smtClean="0">
                <a:solidFill>
                  <a:srgbClr val="FF0000"/>
                </a:solidFill>
              </a:rPr>
              <a:t>manage complexity</a:t>
            </a:r>
            <a:r>
              <a:rPr lang="en-US" dirty="0" smtClean="0"/>
              <a:t>. </a:t>
            </a:r>
          </a:p>
          <a:p>
            <a:r>
              <a:rPr lang="en-US" dirty="0" smtClean="0"/>
              <a:t>Rather than learn the detailed characteristics of every entity that we experience, we place these entities in </a:t>
            </a:r>
            <a:r>
              <a:rPr lang="en-US" dirty="0" smtClean="0">
                <a:solidFill>
                  <a:srgbClr val="FF0000"/>
                </a:solidFill>
              </a:rPr>
              <a:t>more general classes </a:t>
            </a:r>
            <a:r>
              <a:rPr lang="en-US" dirty="0" smtClean="0"/>
              <a:t>(animals, cars, houses, etc.) and learn the characteristics of these classes. </a:t>
            </a:r>
          </a:p>
          <a:p>
            <a:r>
              <a:rPr lang="en-US" dirty="0" smtClean="0"/>
              <a:t>This allows us to infer that different members of these classes have </a:t>
            </a:r>
            <a:r>
              <a:rPr lang="en-US" dirty="0" smtClean="0">
                <a:solidFill>
                  <a:srgbClr val="FF0000"/>
                </a:solidFill>
              </a:rPr>
              <a:t>some common characteristics </a:t>
            </a:r>
            <a:r>
              <a:rPr lang="en-US" dirty="0" smtClean="0"/>
              <a:t>e.g. squirrels and rats are rodents.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lstStyle/>
          <a:p>
            <a:r>
              <a:rPr lang="en-US" sz="2100" dirty="0" smtClean="0"/>
              <a:t>In modeling systems, it is often useful to examine the classes in a system to see if </a:t>
            </a:r>
            <a:r>
              <a:rPr lang="en-US" sz="2100" dirty="0" smtClean="0">
                <a:solidFill>
                  <a:srgbClr val="FF0000"/>
                </a:solidFill>
              </a:rPr>
              <a:t>there is scope for generalization</a:t>
            </a:r>
            <a:r>
              <a:rPr lang="en-US" sz="2100" dirty="0" smtClean="0"/>
              <a:t>. If changes are proposed, then you do not have to look at all classes in the system to see if they are affected by the change. </a:t>
            </a:r>
          </a:p>
          <a:p>
            <a:r>
              <a:rPr lang="en-US" sz="2100" dirty="0" smtClean="0"/>
              <a:t>In </a:t>
            </a:r>
            <a:r>
              <a:rPr lang="en-US" sz="2100" dirty="0" smtClean="0">
                <a:solidFill>
                  <a:srgbClr val="FF0000"/>
                </a:solidFill>
              </a:rPr>
              <a:t>object-oriented languages</a:t>
            </a:r>
            <a:r>
              <a:rPr lang="en-US" sz="2100" dirty="0" smtClean="0"/>
              <a:t>, such as Java, generalization is implemented using the </a:t>
            </a:r>
            <a:r>
              <a:rPr lang="en-US" sz="2100" dirty="0" smtClean="0">
                <a:solidFill>
                  <a:srgbClr val="FF0000"/>
                </a:solidFill>
              </a:rPr>
              <a:t>class inheritance </a:t>
            </a:r>
            <a:r>
              <a:rPr lang="en-US" sz="2100" dirty="0" smtClean="0"/>
              <a:t>mechanisms built into the language.</a:t>
            </a:r>
            <a:r>
              <a:rPr lang="en-GB" sz="2100" dirty="0" smtClean="0"/>
              <a:t> </a:t>
            </a:r>
          </a:p>
          <a:p>
            <a:r>
              <a:rPr lang="en-US" sz="2100" dirty="0" smtClean="0"/>
              <a:t>In a generalization, the attributes and operations associated with </a:t>
            </a:r>
            <a:r>
              <a:rPr lang="en-US" sz="2100" dirty="0" smtClean="0">
                <a:solidFill>
                  <a:srgbClr val="FF0000"/>
                </a:solidFill>
              </a:rPr>
              <a:t>higher-level classes </a:t>
            </a:r>
            <a:r>
              <a:rPr lang="en-US" sz="2100" dirty="0" smtClean="0"/>
              <a:t>are also </a:t>
            </a:r>
            <a:r>
              <a:rPr lang="en-US" sz="2100" dirty="0" smtClean="0">
                <a:solidFill>
                  <a:srgbClr val="FF0000"/>
                </a:solidFill>
              </a:rPr>
              <a:t>associated with the lower-level classes.</a:t>
            </a:r>
          </a:p>
          <a:p>
            <a:r>
              <a:rPr lang="en-US" sz="2100" dirty="0" smtClean="0"/>
              <a:t> The lower-level classes are </a:t>
            </a:r>
            <a:r>
              <a:rPr lang="en-US" sz="2100" dirty="0" smtClean="0">
                <a:solidFill>
                  <a:srgbClr val="FF0000"/>
                </a:solidFill>
              </a:rPr>
              <a:t>subclasses inherit the attributes </a:t>
            </a:r>
            <a:r>
              <a:rPr lang="en-US" sz="2100" dirty="0" smtClean="0"/>
              <a:t>and operations </a:t>
            </a:r>
            <a:r>
              <a:rPr lang="en-US" sz="2100" dirty="0" smtClean="0">
                <a:solidFill>
                  <a:srgbClr val="FF0000"/>
                </a:solidFill>
              </a:rPr>
              <a:t>from their </a:t>
            </a:r>
            <a:r>
              <a:rPr lang="en-US" sz="2100" dirty="0" smtClean="0">
                <a:solidFill>
                  <a:srgbClr val="FF0000"/>
                </a:solidFill>
              </a:rPr>
              <a:t>super-classes</a:t>
            </a:r>
            <a:r>
              <a:rPr lang="en-US" sz="2100" dirty="0" smtClean="0"/>
              <a:t>. These lower-level classes then add more specific attributes and operations. </a:t>
            </a:r>
            <a:endParaRPr lang="en-US" sz="2100" dirty="0"/>
          </a:p>
        </p:txBody>
      </p:sp>
      <p:sp>
        <p:nvSpPr>
          <p:cNvPr id="4" name="Footer Placeholder 3"/>
          <p:cNvSpPr>
            <a:spLocks noGrp="1"/>
          </p:cNvSpPr>
          <p:nvPr>
            <p:ph type="ftr" sz="quarter" idx="11"/>
          </p:nvPr>
        </p:nvSpPr>
        <p:spPr/>
        <p:txBody>
          <a:bodyPr/>
          <a:lstStyle/>
          <a:p>
            <a:pPr>
              <a:defRPr/>
            </a:pPr>
            <a:r>
              <a:rPr lang="en-US" dirty="0" smtClean="0"/>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A generalization hierarchy</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7" name="Picture 6" descr="5.11 GeneralizationHierarchy.eps"/>
          <p:cNvPicPr>
            <a:picLocks noChangeAspect="1"/>
          </p:cNvPicPr>
          <p:nvPr/>
        </p:nvPicPr>
        <p:blipFill>
          <a:blip r:embed="rId2"/>
          <a:stretch>
            <a:fillRect/>
          </a:stretch>
        </p:blipFill>
        <p:spPr>
          <a:xfrm>
            <a:off x="2057400" y="1847849"/>
            <a:ext cx="4994564" cy="3597779"/>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A generalization hierarchy with added detail</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7" name="Picture 6" descr="5.12 GeneralisationDetail.eps"/>
          <p:cNvPicPr>
            <a:picLocks noChangeAspect="1"/>
          </p:cNvPicPr>
          <p:nvPr/>
        </p:nvPicPr>
        <p:blipFill>
          <a:blip r:embed="rId2"/>
          <a:stretch>
            <a:fillRect/>
          </a:stretch>
        </p:blipFill>
        <p:spPr>
          <a:xfrm>
            <a:off x="2432049" y="1879600"/>
            <a:ext cx="4576879" cy="37719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 2.5</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pic>
        <p:nvPicPr>
          <p:cNvPr id="1028" name="Picture 4" descr="Hierarchy of UML 2.2 Diagrams, shown as a class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61233"/>
            <a:ext cx="7759208" cy="432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8706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a:t>
            </a:r>
            <a:r>
              <a:rPr lang="en-GB" dirty="0" smtClean="0"/>
              <a:t> class aggregation models</a:t>
            </a:r>
            <a:endParaRPr lang="en-GB" dirty="0"/>
          </a:p>
        </p:txBody>
      </p:sp>
      <p:sp>
        <p:nvSpPr>
          <p:cNvPr id="25603" name="Rectangle 3"/>
          <p:cNvSpPr>
            <a:spLocks noGrp="1" noChangeArrowheads="1"/>
          </p:cNvSpPr>
          <p:nvPr>
            <p:ph type="body" idx="1"/>
          </p:nvPr>
        </p:nvSpPr>
        <p:spPr>
          <a:noFill/>
          <a:ln/>
        </p:spPr>
        <p:txBody>
          <a:bodyPr lIns="90487" tIns="44450" rIns="90487" bIns="44450"/>
          <a:lstStyle/>
          <a:p>
            <a:r>
              <a:rPr lang="en-GB" dirty="0"/>
              <a:t>An aggregation model shows how classes that are collections are </a:t>
            </a:r>
            <a:r>
              <a:rPr lang="en-GB" dirty="0">
                <a:solidFill>
                  <a:srgbClr val="FF0000"/>
                </a:solidFill>
              </a:rPr>
              <a:t>composed of other classes</a:t>
            </a:r>
            <a:r>
              <a:rPr lang="en-GB" dirty="0"/>
              <a:t>.</a:t>
            </a:r>
          </a:p>
          <a:p>
            <a:r>
              <a:rPr lang="en-GB" dirty="0"/>
              <a:t>Aggregation models are similar to the part-of </a:t>
            </a:r>
            <a:r>
              <a:rPr lang="en-GB" dirty="0">
                <a:solidFill>
                  <a:srgbClr val="FF0000"/>
                </a:solidFill>
              </a:rPr>
              <a:t>relationship in semantic data models</a:t>
            </a:r>
            <a:r>
              <a:rPr lang="en-GB" dirty="0" smtClean="0"/>
              <a:t>. </a:t>
            </a:r>
            <a:endParaRPr lang="en-GB"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The aggregation association</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7" name="Picture 6" descr="5.13 Aggregation.eps"/>
          <p:cNvPicPr>
            <a:picLocks noChangeAspect="1"/>
          </p:cNvPicPr>
          <p:nvPr/>
        </p:nvPicPr>
        <p:blipFill>
          <a:blip r:embed="rId2"/>
          <a:stretch>
            <a:fillRect/>
          </a:stretch>
        </p:blipFill>
        <p:spPr>
          <a:xfrm>
            <a:off x="2004082" y="2705894"/>
            <a:ext cx="4199467" cy="236220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models</a:t>
            </a:r>
            <a:endParaRPr lang="en-US" dirty="0"/>
          </a:p>
        </p:txBody>
      </p:sp>
      <p:sp>
        <p:nvSpPr>
          <p:cNvPr id="3" name="Content Placeholder 2"/>
          <p:cNvSpPr>
            <a:spLocks noGrp="1"/>
          </p:cNvSpPr>
          <p:nvPr>
            <p:ph idx="1"/>
          </p:nvPr>
        </p:nvSpPr>
        <p:spPr/>
        <p:txBody>
          <a:bodyPr/>
          <a:lstStyle/>
          <a:p>
            <a:r>
              <a:rPr lang="en-US" dirty="0" smtClean="0"/>
              <a:t>Behavioral models are models of the dynamic behavior of a system as it is executing. They show what happens or what is supposed to happen when a system responds to a stimulus from its environment. </a:t>
            </a:r>
          </a:p>
          <a:p>
            <a:r>
              <a:rPr lang="en-US" dirty="0" smtClean="0"/>
              <a:t>You can think of these stimuli as being of two types:</a:t>
            </a:r>
            <a:endParaRPr lang="en-GB" dirty="0" smtClean="0"/>
          </a:p>
          <a:p>
            <a:pPr lvl="1"/>
            <a:r>
              <a:rPr lang="en-US" dirty="0" smtClean="0">
                <a:solidFill>
                  <a:srgbClr val="FF0000"/>
                </a:solidFill>
              </a:rPr>
              <a:t>Data </a:t>
            </a:r>
            <a:r>
              <a:rPr lang="en-US" dirty="0" smtClean="0"/>
              <a:t>Some data arrives that has to be processed by the system.</a:t>
            </a:r>
            <a:endParaRPr lang="en-GB" dirty="0" smtClean="0"/>
          </a:p>
          <a:p>
            <a:pPr lvl="1"/>
            <a:r>
              <a:rPr lang="en-US" dirty="0" smtClean="0">
                <a:solidFill>
                  <a:srgbClr val="FF0000"/>
                </a:solidFill>
              </a:rPr>
              <a:t>Events </a:t>
            </a:r>
            <a:r>
              <a:rPr lang="en-US" dirty="0" smtClean="0"/>
              <a:t>Some event happens that triggers system processing. Events may have associated data, although this is not always the case.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modeling</a:t>
            </a:r>
            <a:endParaRPr lang="en-US" dirty="0"/>
          </a:p>
        </p:txBody>
      </p:sp>
      <p:sp>
        <p:nvSpPr>
          <p:cNvPr id="3" name="Content Placeholder 2"/>
          <p:cNvSpPr>
            <a:spLocks noGrp="1"/>
          </p:cNvSpPr>
          <p:nvPr>
            <p:ph idx="1"/>
          </p:nvPr>
        </p:nvSpPr>
        <p:spPr/>
        <p:txBody>
          <a:bodyPr/>
          <a:lstStyle/>
          <a:p>
            <a:r>
              <a:rPr lang="en-US" dirty="0" smtClean="0"/>
              <a:t>Many business systems are data-processing systems that are primarily driven by data. They are </a:t>
            </a:r>
            <a:r>
              <a:rPr lang="en-US" dirty="0" smtClean="0">
                <a:solidFill>
                  <a:srgbClr val="FF0000"/>
                </a:solidFill>
              </a:rPr>
              <a:t>controlled by the data input to the system</a:t>
            </a:r>
            <a:r>
              <a:rPr lang="en-US" dirty="0" smtClean="0"/>
              <a:t>, with relatively little external event processing. </a:t>
            </a:r>
          </a:p>
          <a:p>
            <a:r>
              <a:rPr lang="en-US" dirty="0" smtClean="0"/>
              <a:t>Data-driven models show the sequence of actions involved in </a:t>
            </a:r>
            <a:r>
              <a:rPr lang="en-US" dirty="0" smtClean="0">
                <a:solidFill>
                  <a:srgbClr val="FF0000"/>
                </a:solidFill>
              </a:rPr>
              <a:t>processing input data </a:t>
            </a:r>
            <a:r>
              <a:rPr lang="en-US" dirty="0" smtClean="0"/>
              <a:t>and </a:t>
            </a:r>
            <a:r>
              <a:rPr lang="en-US" dirty="0" smtClean="0">
                <a:solidFill>
                  <a:srgbClr val="FF0000"/>
                </a:solidFill>
              </a:rPr>
              <a:t>generating an associated output. </a:t>
            </a:r>
          </a:p>
          <a:p>
            <a:r>
              <a:rPr lang="en-US" dirty="0" smtClean="0"/>
              <a:t>They are particularly useful during the analysis of requirements as they can be used to show end-to-end processing in a system.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An activity model of the insulin pump’s operation</a:t>
            </a:r>
            <a:r>
              <a:rPr lang="en-GB" dirty="0" smtClean="0"/>
              <a:t> </a:t>
            </a:r>
            <a:r>
              <a:rPr lang="en-GB" dirty="0" smtClean="0"/>
              <a:t>(</a:t>
            </a:r>
            <a:r>
              <a:rPr lang="en-GB" dirty="0" smtClean="0">
                <a:solidFill>
                  <a:srgbClr val="FF0000"/>
                </a:solidFill>
              </a:rPr>
              <a:t>Data processing</a:t>
            </a:r>
            <a:r>
              <a:rPr lang="en-GB" dirty="0" smtClean="0"/>
              <a:t>)</a:t>
            </a:r>
            <a:endParaRPr lang="en-US" dirty="0" smtClean="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7" name="Picture 6" descr="5.14 PumpDFD.eps"/>
          <p:cNvPicPr>
            <a:picLocks noChangeAspect="1"/>
          </p:cNvPicPr>
          <p:nvPr/>
        </p:nvPicPr>
        <p:blipFill>
          <a:blip r:embed="rId2"/>
          <a:stretch>
            <a:fillRect/>
          </a:stretch>
        </p:blipFill>
        <p:spPr>
          <a:xfrm>
            <a:off x="1035049" y="2355850"/>
            <a:ext cx="7215073" cy="245745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Order processing</a:t>
            </a:r>
            <a:r>
              <a:rPr lang="en-GB" dirty="0" smtClean="0"/>
              <a:t> </a:t>
            </a:r>
            <a:r>
              <a:rPr lang="en-GB" dirty="0" smtClean="0"/>
              <a:t>(</a:t>
            </a:r>
            <a:r>
              <a:rPr lang="en-GB" dirty="0" smtClean="0">
                <a:solidFill>
                  <a:srgbClr val="FF0000"/>
                </a:solidFill>
              </a:rPr>
              <a:t>Data driven</a:t>
            </a:r>
            <a:r>
              <a:rPr lang="en-GB" dirty="0" smtClean="0"/>
              <a:t>)</a:t>
            </a:r>
            <a:endParaRPr lang="en-US" dirty="0" smtClean="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45</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7" name="Picture 6" descr="5.15 OrderSeq.eps"/>
          <p:cNvPicPr>
            <a:picLocks noChangeAspect="1"/>
          </p:cNvPicPr>
          <p:nvPr/>
        </p:nvPicPr>
        <p:blipFill rotWithShape="1">
          <a:blip r:embed="rId2"/>
          <a:srcRect b="13436"/>
          <a:stretch/>
        </p:blipFill>
        <p:spPr>
          <a:xfrm>
            <a:off x="743578" y="1984663"/>
            <a:ext cx="7393658" cy="423545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modeling</a:t>
            </a:r>
            <a:endParaRPr lang="en-US" dirty="0"/>
          </a:p>
        </p:txBody>
      </p:sp>
      <p:sp>
        <p:nvSpPr>
          <p:cNvPr id="5" name="Content Placeholder 4"/>
          <p:cNvSpPr>
            <a:spLocks noGrp="1"/>
          </p:cNvSpPr>
          <p:nvPr>
            <p:ph idx="1"/>
          </p:nvPr>
        </p:nvSpPr>
        <p:spPr/>
        <p:txBody>
          <a:bodyPr/>
          <a:lstStyle/>
          <a:p>
            <a:r>
              <a:rPr lang="en-US" dirty="0" smtClean="0"/>
              <a:t>Real-time systems are often event-driven, </a:t>
            </a:r>
            <a:r>
              <a:rPr lang="en-US" dirty="0" smtClean="0">
                <a:solidFill>
                  <a:srgbClr val="FF0000"/>
                </a:solidFill>
              </a:rPr>
              <a:t>with minimal data processing</a:t>
            </a:r>
            <a:r>
              <a:rPr lang="en-US" dirty="0" smtClean="0"/>
              <a:t>. For example, a landline phone switching system responds to events such as ‘receiver off hook’ by</a:t>
            </a:r>
            <a:r>
              <a:rPr lang="en-GB" dirty="0" smtClean="0"/>
              <a:t> </a:t>
            </a:r>
            <a:r>
              <a:rPr lang="en-US" dirty="0" smtClean="0"/>
              <a:t>generating a dial tone.</a:t>
            </a:r>
            <a:r>
              <a:rPr lang="en-GB" dirty="0" smtClean="0"/>
              <a:t> </a:t>
            </a:r>
            <a:endParaRPr lang="en-US" dirty="0" smtClean="0"/>
          </a:p>
          <a:p>
            <a:r>
              <a:rPr lang="en-US" dirty="0" smtClean="0"/>
              <a:t>Event-driven modeling shows </a:t>
            </a:r>
            <a:r>
              <a:rPr lang="en-US" dirty="0" smtClean="0">
                <a:solidFill>
                  <a:srgbClr val="FF0000"/>
                </a:solidFill>
              </a:rPr>
              <a:t>how a system responds to external </a:t>
            </a:r>
            <a:r>
              <a:rPr lang="en-US" dirty="0" smtClean="0">
                <a:solidFill>
                  <a:schemeClr val="tx1"/>
                </a:solidFill>
              </a:rPr>
              <a:t>and</a:t>
            </a:r>
            <a:r>
              <a:rPr lang="en-US" dirty="0" smtClean="0">
                <a:solidFill>
                  <a:srgbClr val="FF0000"/>
                </a:solidFill>
              </a:rPr>
              <a:t> internal events</a:t>
            </a:r>
            <a:r>
              <a:rPr lang="en-US" dirty="0" smtClean="0"/>
              <a:t>. </a:t>
            </a:r>
          </a:p>
          <a:p>
            <a:r>
              <a:rPr lang="en-US" dirty="0" smtClean="0"/>
              <a:t>It is based on the assumption that a system has </a:t>
            </a:r>
            <a:r>
              <a:rPr lang="en-US" dirty="0" smtClean="0">
                <a:solidFill>
                  <a:srgbClr val="FF0000"/>
                </a:solidFill>
              </a:rPr>
              <a:t>a finite number of states</a:t>
            </a:r>
            <a:r>
              <a:rPr lang="en-US" dirty="0" smtClean="0"/>
              <a:t> and that events (stimuli) may cause a transition from one state to another.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dirty="0"/>
              <a:t>These model the behaviour of the system in </a:t>
            </a:r>
            <a:r>
              <a:rPr lang="en-GB" sz="2400" dirty="0">
                <a:solidFill>
                  <a:srgbClr val="FF0000"/>
                </a:solidFill>
              </a:rPr>
              <a:t>response to external </a:t>
            </a:r>
            <a:r>
              <a:rPr lang="en-GB" sz="2400" dirty="0"/>
              <a:t>and </a:t>
            </a:r>
            <a:r>
              <a:rPr lang="en-GB" sz="2400" dirty="0">
                <a:solidFill>
                  <a:srgbClr val="FF0000"/>
                </a:solidFill>
              </a:rPr>
              <a:t>internal events</a:t>
            </a:r>
            <a:r>
              <a:rPr lang="en-GB" sz="2400" dirty="0"/>
              <a:t>.</a:t>
            </a:r>
          </a:p>
          <a:p>
            <a:r>
              <a:rPr lang="en-GB" sz="2400" dirty="0"/>
              <a:t>They show the system’s responses to stimuli so are often used for modelling </a:t>
            </a:r>
            <a:r>
              <a:rPr lang="en-GB" sz="2400" dirty="0">
                <a:solidFill>
                  <a:srgbClr val="FF0000"/>
                </a:solidFill>
              </a:rPr>
              <a:t>real-time systems</a:t>
            </a:r>
            <a:r>
              <a:rPr lang="en-GB" sz="2400" dirty="0"/>
              <a:t>.</a:t>
            </a:r>
          </a:p>
          <a:p>
            <a:r>
              <a:rPr lang="en-GB" sz="2400" dirty="0"/>
              <a:t>State machine models show </a:t>
            </a:r>
            <a:r>
              <a:rPr lang="en-GB" sz="2400" dirty="0">
                <a:solidFill>
                  <a:srgbClr val="FF0000"/>
                </a:solidFill>
              </a:rPr>
              <a:t>system states as nodes </a:t>
            </a:r>
            <a:r>
              <a:rPr lang="en-GB" sz="2400" dirty="0"/>
              <a:t>and </a:t>
            </a:r>
            <a:r>
              <a:rPr lang="en-GB" sz="2400" dirty="0">
                <a:solidFill>
                  <a:srgbClr val="FF0000"/>
                </a:solidFill>
              </a:rPr>
              <a:t>events as arcs between these nodes</a:t>
            </a:r>
            <a:r>
              <a:rPr lang="en-GB" sz="2400" dirty="0"/>
              <a:t>. When an event occurs, the system moves from one state to another.</a:t>
            </a:r>
          </a:p>
          <a:p>
            <a:r>
              <a:rPr lang="en-GB" sz="2400" dirty="0" smtClean="0">
                <a:solidFill>
                  <a:srgbClr val="FF0000"/>
                </a:solidFill>
              </a:rPr>
              <a:t>State charts </a:t>
            </a:r>
            <a:r>
              <a:rPr lang="en-GB" sz="2400" dirty="0"/>
              <a:t>are an integral part of the UML and are used to represent state machine models.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47</a:t>
            </a:fld>
            <a:endParaRPr lang="en-US"/>
          </a:p>
        </p:txBody>
      </p:sp>
      <p:sp>
        <p:nvSpPr>
          <p:cNvPr id="5" name="Footer Placeholder 4"/>
          <p:cNvSpPr>
            <a:spLocks noGrp="1"/>
          </p:cNvSpPr>
          <p:nvPr>
            <p:ph type="ftr" sz="quarter" idx="11"/>
          </p:nvPr>
        </p:nvSpPr>
        <p:spPr/>
        <p:txBody>
          <a:bodyPr/>
          <a:lstStyle/>
          <a:p>
            <a:pPr>
              <a:defRPr/>
            </a:pPr>
            <a:r>
              <a:rPr lang="en-US" dirty="0" smtClean="0"/>
              <a:t>Chapter 5 System modeling</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State diagram of a microwave oven</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48</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7" name="Picture 6" descr="5.16 MWOvenStateDiag.eps"/>
          <p:cNvPicPr>
            <a:picLocks noChangeAspect="1"/>
          </p:cNvPicPr>
          <p:nvPr/>
        </p:nvPicPr>
        <p:blipFill>
          <a:blip r:embed="rId2"/>
          <a:stretch>
            <a:fillRect/>
          </a:stretch>
        </p:blipFill>
        <p:spPr>
          <a:xfrm>
            <a:off x="1276349" y="1689100"/>
            <a:ext cx="7086461" cy="430530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States and stimuli for the microwave oven (a)</a:t>
            </a:r>
            <a:r>
              <a:rPr lang="en-GB" dirty="0" smtClean="0"/>
              <a:t> </a:t>
            </a:r>
            <a:endParaRPr lang="en-US" dirty="0" smtClean="0"/>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State</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charset="0"/>
                          <a:ea typeface="Times New Roman" charset="0"/>
                        </a:rPr>
                        <a:t>Description</a:t>
                      </a:r>
                      <a:endParaRPr kumimoji="0" lang="en-GB" sz="1600" b="1" i="0" u="none" strike="noStrike" cap="none" normalizeH="0" baseline="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Waiting</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Existing and planned system models</a:t>
            </a:r>
            <a:endParaRPr lang="en-GB" dirty="0"/>
          </a:p>
        </p:txBody>
      </p:sp>
      <p:sp>
        <p:nvSpPr>
          <p:cNvPr id="7171" name="Rectangle 3"/>
          <p:cNvSpPr>
            <a:spLocks noGrp="1" noChangeArrowheads="1"/>
          </p:cNvSpPr>
          <p:nvPr>
            <p:ph idx="1"/>
          </p:nvPr>
        </p:nvSpPr>
        <p:spPr>
          <a:xfrm>
            <a:off x="457200" y="1600200"/>
            <a:ext cx="8229600" cy="4985951"/>
          </a:xfrm>
          <a:noFill/>
          <a:ln/>
        </p:spPr>
        <p:txBody>
          <a:bodyPr lIns="90487" tIns="44450" rIns="90487" bIns="44450"/>
          <a:lstStyle/>
          <a:p>
            <a:r>
              <a:rPr lang="en-US" sz="2200" dirty="0" smtClean="0"/>
              <a:t>Models of the </a:t>
            </a:r>
            <a:r>
              <a:rPr lang="en-US" sz="2200" dirty="0" smtClean="0">
                <a:solidFill>
                  <a:srgbClr val="FF0000"/>
                </a:solidFill>
              </a:rPr>
              <a:t>existing system </a:t>
            </a:r>
            <a:r>
              <a:rPr lang="en-US" sz="2200" dirty="0" smtClean="0"/>
              <a:t>are used during </a:t>
            </a:r>
            <a:r>
              <a:rPr lang="en-US" sz="2200" dirty="0" smtClean="0">
                <a:solidFill>
                  <a:srgbClr val="FF0000"/>
                </a:solidFill>
              </a:rPr>
              <a:t>requirements engineering</a:t>
            </a:r>
            <a:r>
              <a:rPr lang="en-US" sz="2200" dirty="0" smtClean="0"/>
              <a:t>. They help clarify what the existing system does and can be used as a basis for discussing its strengths and weaknesses. These then lead to requirements for the new system.</a:t>
            </a:r>
            <a:endParaRPr lang="en-GB" sz="2200" dirty="0" smtClean="0"/>
          </a:p>
          <a:p>
            <a:r>
              <a:rPr lang="en-US" sz="2200" dirty="0" smtClean="0"/>
              <a:t>Models of the </a:t>
            </a:r>
            <a:r>
              <a:rPr lang="en-US" sz="2200" dirty="0" smtClean="0">
                <a:solidFill>
                  <a:srgbClr val="FF0000"/>
                </a:solidFill>
              </a:rPr>
              <a:t>new system </a:t>
            </a:r>
            <a:r>
              <a:rPr lang="en-US" sz="2200" dirty="0" smtClean="0"/>
              <a:t>are used during requirements engineering to help explain the proposed requirements to other system stakeholders. Engineers use these models to discuss design proposals and to document the system for implementation. </a:t>
            </a:r>
          </a:p>
          <a:p>
            <a:r>
              <a:rPr lang="en-US" sz="2200" dirty="0" smtClean="0"/>
              <a:t>In a </a:t>
            </a:r>
            <a:r>
              <a:rPr lang="en-US" sz="2200" dirty="0" smtClean="0">
                <a:solidFill>
                  <a:srgbClr val="FF0000"/>
                </a:solidFill>
              </a:rPr>
              <a:t>model-driven engineering </a:t>
            </a:r>
            <a:r>
              <a:rPr lang="en-US" sz="2200" dirty="0" smtClean="0"/>
              <a:t>process, it is possible to generate a complete or partial system implementation from the system model.</a:t>
            </a:r>
            <a:r>
              <a:rPr lang="en-US" dirty="0" smtClean="0"/>
              <a:t> </a:t>
            </a:r>
            <a:endParaRPr lang="en-GB" dirty="0" smtClean="0"/>
          </a:p>
          <a:p>
            <a:endParaRPr lang="en-GB" sz="2000"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States and stimuli for the microwave oven (</a:t>
            </a:r>
            <a:r>
              <a:rPr lang="en-US" dirty="0" err="1" smtClean="0"/>
              <a:t>b</a:t>
            </a:r>
            <a:r>
              <a:rPr lang="en-US" dirty="0" smtClean="0"/>
              <a:t>)</a:t>
            </a:r>
            <a:r>
              <a:rPr lang="en-GB" dirty="0" smtClean="0"/>
              <a:t> </a:t>
            </a: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3420007321"/>
              </p:ext>
            </p:extLst>
          </p:nvPr>
        </p:nvGraphicFramePr>
        <p:xfrm>
          <a:off x="1419482" y="1841500"/>
          <a:ext cx="6330950" cy="3760470"/>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Stimulus</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Description</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Half </a:t>
                      </a:r>
                      <a:r>
                        <a:rPr kumimoji="0" lang="en-GB" sz="1600" b="0" i="0" u="none" strike="noStrike" cap="none" normalizeH="0" baseline="0" dirty="0">
                          <a:ln>
                            <a:noFill/>
                          </a:ln>
                          <a:solidFill>
                            <a:srgbClr val="000000"/>
                          </a:solidFill>
                          <a:effectLst/>
                          <a:latin typeface="Arial" charset="0"/>
                          <a:ea typeface="Times New Roman" charset="0"/>
                        </a:rPr>
                        <a:t>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a:t>
                      </a:r>
                      <a:r>
                        <a:rPr kumimoji="0" lang="en-GB" sz="1600" b="0" i="0" u="none" strike="noStrike" cap="none" normalizeH="0" baseline="0" dirty="0" smtClean="0">
                          <a:ln>
                            <a:noFill/>
                          </a:ln>
                          <a:solidFill>
                            <a:srgbClr val="000000"/>
                          </a:solidFill>
                          <a:effectLst/>
                          <a:latin typeface="Arial" charset="0"/>
                          <a:ea typeface="Times New Roman" charset="0"/>
                        </a:rPr>
                        <a:t>. </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Microwave oven </a:t>
            </a:r>
            <a:r>
              <a:rPr lang="en-US" dirty="0" smtClean="0">
                <a:solidFill>
                  <a:srgbClr val="FF0000"/>
                </a:solidFill>
              </a:rPr>
              <a:t>operation</a:t>
            </a:r>
            <a:r>
              <a:rPr lang="en-GB" dirty="0" smtClean="0">
                <a:solidFill>
                  <a:srgbClr val="FF0000"/>
                </a:solidFill>
              </a:rPr>
              <a:t> </a:t>
            </a:r>
            <a:endParaRPr lang="en-US" dirty="0" smtClean="0">
              <a:solidFill>
                <a:srgbClr val="FF0000"/>
              </a:solidFill>
            </a:endParaRP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7" name="Picture 6" descr="5.18 Operate-state-mc.eps"/>
          <p:cNvPicPr>
            <a:picLocks noChangeAspect="1"/>
          </p:cNvPicPr>
          <p:nvPr/>
        </p:nvPicPr>
        <p:blipFill>
          <a:blip r:embed="rId2"/>
          <a:stretch>
            <a:fillRect/>
          </a:stretch>
        </p:blipFill>
        <p:spPr>
          <a:xfrm>
            <a:off x="2228850" y="1746250"/>
            <a:ext cx="5048250" cy="4057650"/>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Model-driven engineering</a:t>
            </a:r>
            <a:endParaRPr lang="en-US" dirty="0"/>
          </a:p>
        </p:txBody>
      </p:sp>
      <p:sp>
        <p:nvSpPr>
          <p:cNvPr id="5" name="Content Placeholder 4"/>
          <p:cNvSpPr>
            <a:spLocks noGrp="1"/>
          </p:cNvSpPr>
          <p:nvPr>
            <p:ph idx="1"/>
          </p:nvPr>
        </p:nvSpPr>
        <p:spPr/>
        <p:txBody>
          <a:bodyPr/>
          <a:lstStyle/>
          <a:p>
            <a:r>
              <a:rPr lang="en-US" dirty="0" smtClean="0"/>
              <a:t>Model-driven engineering (MDE) is an approach to software development </a:t>
            </a:r>
            <a:r>
              <a:rPr lang="en-US" dirty="0" smtClean="0">
                <a:solidFill>
                  <a:srgbClr val="FF0000"/>
                </a:solidFill>
              </a:rPr>
              <a:t>where models </a:t>
            </a:r>
            <a:r>
              <a:rPr lang="en-US" dirty="0" smtClean="0"/>
              <a:t>rather than programs </a:t>
            </a:r>
            <a:r>
              <a:rPr lang="en-US" dirty="0" smtClean="0">
                <a:solidFill>
                  <a:srgbClr val="FF0000"/>
                </a:solidFill>
              </a:rPr>
              <a:t>are the principal outputs </a:t>
            </a:r>
            <a:r>
              <a:rPr lang="en-US" dirty="0" smtClean="0"/>
              <a:t>of the development process. </a:t>
            </a:r>
          </a:p>
          <a:p>
            <a:r>
              <a:rPr lang="en-US" dirty="0" smtClean="0"/>
              <a:t>The </a:t>
            </a:r>
            <a:r>
              <a:rPr lang="en-US" dirty="0" smtClean="0">
                <a:solidFill>
                  <a:srgbClr val="FF0000"/>
                </a:solidFill>
              </a:rPr>
              <a:t>programs</a:t>
            </a:r>
            <a:r>
              <a:rPr lang="en-US" dirty="0" smtClean="0"/>
              <a:t> that execute on a hardware/software platform are then </a:t>
            </a:r>
            <a:r>
              <a:rPr lang="en-US" dirty="0" smtClean="0">
                <a:solidFill>
                  <a:srgbClr val="FF0000"/>
                </a:solidFill>
              </a:rPr>
              <a:t>generated automatically from the models. </a:t>
            </a:r>
          </a:p>
          <a:p>
            <a:r>
              <a:rPr lang="en-US" dirty="0" smtClean="0"/>
              <a:t>Proponents of MDE argue that this raises the level of abstraction in software engineering so that </a:t>
            </a:r>
            <a:r>
              <a:rPr lang="en-US" dirty="0" smtClean="0">
                <a:solidFill>
                  <a:srgbClr val="FF0000"/>
                </a:solidFill>
              </a:rPr>
              <a:t>engineers no longer have to be concerned with programming </a:t>
            </a:r>
            <a:r>
              <a:rPr lang="en-US" dirty="0" smtClean="0"/>
              <a:t>language details or the specifics of execution platforms.</a:t>
            </a:r>
            <a:r>
              <a:rPr lang="en-GB" dirty="0" smtClean="0"/>
              <a:t>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model-driven engineering</a:t>
            </a:r>
            <a:endParaRPr lang="en-US" dirty="0"/>
          </a:p>
        </p:txBody>
      </p:sp>
      <p:sp>
        <p:nvSpPr>
          <p:cNvPr id="3" name="Content Placeholder 2"/>
          <p:cNvSpPr>
            <a:spLocks noGrp="1"/>
          </p:cNvSpPr>
          <p:nvPr>
            <p:ph idx="1"/>
          </p:nvPr>
        </p:nvSpPr>
        <p:spPr/>
        <p:txBody>
          <a:bodyPr/>
          <a:lstStyle/>
          <a:p>
            <a:r>
              <a:rPr lang="en-US" dirty="0" smtClean="0"/>
              <a:t>Model-driven engineering is still at an early stage of development, and it is unclear whether or not it will have a significant effect on software engineering practice.</a:t>
            </a:r>
            <a:r>
              <a:rPr lang="en-GB" dirty="0" smtClean="0"/>
              <a:t> </a:t>
            </a:r>
          </a:p>
          <a:p>
            <a:r>
              <a:rPr lang="en-GB" dirty="0" smtClean="0"/>
              <a:t>Pros</a:t>
            </a:r>
          </a:p>
          <a:p>
            <a:pPr lvl="1"/>
            <a:r>
              <a:rPr lang="en-GB" dirty="0" smtClean="0"/>
              <a:t>Allows systems to be considered at </a:t>
            </a:r>
            <a:r>
              <a:rPr lang="en-GB" dirty="0" smtClean="0">
                <a:solidFill>
                  <a:srgbClr val="FF0000"/>
                </a:solidFill>
              </a:rPr>
              <a:t>higher levels of abstraction</a:t>
            </a:r>
          </a:p>
          <a:p>
            <a:pPr lvl="1"/>
            <a:r>
              <a:rPr lang="en-GB" dirty="0" smtClean="0"/>
              <a:t>Generating code automatically means that </a:t>
            </a:r>
            <a:r>
              <a:rPr lang="en-GB" dirty="0" smtClean="0">
                <a:solidFill>
                  <a:srgbClr val="FF0000"/>
                </a:solidFill>
              </a:rPr>
              <a:t>it is cheaper to adapt systems to new platforms.</a:t>
            </a:r>
          </a:p>
          <a:p>
            <a:r>
              <a:rPr lang="en-GB" dirty="0" smtClean="0"/>
              <a:t>Cons</a:t>
            </a:r>
          </a:p>
          <a:p>
            <a:pPr lvl="1"/>
            <a:r>
              <a:rPr lang="en-GB" dirty="0" smtClean="0"/>
              <a:t>Models for abstraction and </a:t>
            </a:r>
            <a:r>
              <a:rPr lang="en-GB" dirty="0" smtClean="0">
                <a:solidFill>
                  <a:srgbClr val="FF0000"/>
                </a:solidFill>
              </a:rPr>
              <a:t>not necessarily right for implementation.</a:t>
            </a:r>
          </a:p>
          <a:p>
            <a:pPr lvl="1"/>
            <a:r>
              <a:rPr lang="en-GB" dirty="0" smtClean="0"/>
              <a:t>Savings from generating code may be </a:t>
            </a:r>
            <a:r>
              <a:rPr lang="en-GB" dirty="0" smtClean="0">
                <a:solidFill>
                  <a:srgbClr val="FF0000"/>
                </a:solidFill>
              </a:rPr>
              <a:t>outweighed by the costs of developing translators</a:t>
            </a:r>
            <a:r>
              <a:rPr lang="en-GB" dirty="0" smtClean="0"/>
              <a:t> for new platforms.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driven architecture</a:t>
            </a:r>
            <a:endParaRPr lang="en-US" dirty="0"/>
          </a:p>
        </p:txBody>
      </p:sp>
      <p:sp>
        <p:nvSpPr>
          <p:cNvPr id="5" name="Content Placeholder 4"/>
          <p:cNvSpPr>
            <a:spLocks noGrp="1"/>
          </p:cNvSpPr>
          <p:nvPr>
            <p:ph idx="1"/>
          </p:nvPr>
        </p:nvSpPr>
        <p:spPr/>
        <p:txBody>
          <a:bodyPr/>
          <a:lstStyle/>
          <a:p>
            <a:r>
              <a:rPr lang="en-US" dirty="0" smtClean="0"/>
              <a:t>Model-driven architecture (MDA) was the</a:t>
            </a:r>
            <a:r>
              <a:rPr lang="en-US" dirty="0" smtClean="0">
                <a:solidFill>
                  <a:srgbClr val="FF0000"/>
                </a:solidFill>
              </a:rPr>
              <a:t> precursor </a:t>
            </a:r>
            <a:r>
              <a:rPr lang="en-US" dirty="0" smtClean="0"/>
              <a:t>of more general model-driven engineering</a:t>
            </a:r>
          </a:p>
          <a:p>
            <a:r>
              <a:rPr lang="en-US" dirty="0" smtClean="0"/>
              <a:t>MDA is a model-focused approach to software design and implementation that </a:t>
            </a:r>
            <a:r>
              <a:rPr lang="en-US" dirty="0" smtClean="0">
                <a:solidFill>
                  <a:srgbClr val="FF0000"/>
                </a:solidFill>
              </a:rPr>
              <a:t>uses a subset of UML models </a:t>
            </a:r>
            <a:r>
              <a:rPr lang="en-US" dirty="0" smtClean="0"/>
              <a:t>to describe a system. </a:t>
            </a:r>
          </a:p>
          <a:p>
            <a:r>
              <a:rPr lang="en-US" dirty="0" smtClean="0"/>
              <a:t>Models at different levels of abstraction are created. From a high-level, </a:t>
            </a:r>
            <a:r>
              <a:rPr lang="en-US" dirty="0" smtClean="0">
                <a:solidFill>
                  <a:srgbClr val="FF0000"/>
                </a:solidFill>
              </a:rPr>
              <a:t>platform independent model</a:t>
            </a:r>
            <a:r>
              <a:rPr lang="en-US" dirty="0" smtClean="0"/>
              <a:t>, it is </a:t>
            </a:r>
            <a:r>
              <a:rPr lang="en-US" dirty="0" smtClean="0">
                <a:solidFill>
                  <a:srgbClr val="FF0000"/>
                </a:solidFill>
              </a:rPr>
              <a:t>possible</a:t>
            </a:r>
            <a:r>
              <a:rPr lang="en-US" dirty="0" smtClean="0"/>
              <a:t>, in principle, to </a:t>
            </a:r>
            <a:r>
              <a:rPr lang="en-US" dirty="0" smtClean="0">
                <a:solidFill>
                  <a:srgbClr val="FF0000"/>
                </a:solidFill>
              </a:rPr>
              <a:t>generate a working program </a:t>
            </a:r>
            <a:r>
              <a:rPr lang="en-US" dirty="0" smtClean="0"/>
              <a:t>without manual intervention.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model</a:t>
            </a:r>
            <a:endParaRPr lang="en-US" dirty="0"/>
          </a:p>
        </p:txBody>
      </p:sp>
      <p:sp>
        <p:nvSpPr>
          <p:cNvPr id="3" name="Content Placeholder 2"/>
          <p:cNvSpPr>
            <a:spLocks noGrp="1"/>
          </p:cNvSpPr>
          <p:nvPr>
            <p:ph idx="1"/>
          </p:nvPr>
        </p:nvSpPr>
        <p:spPr>
          <a:xfrm>
            <a:off x="457200" y="1536700"/>
            <a:ext cx="8229600" cy="4525963"/>
          </a:xfrm>
        </p:spPr>
        <p:txBody>
          <a:bodyPr/>
          <a:lstStyle/>
          <a:p>
            <a:r>
              <a:rPr lang="en-US" dirty="0" smtClean="0"/>
              <a:t>A computation independent model (CIM) </a:t>
            </a:r>
          </a:p>
          <a:p>
            <a:pPr lvl="1"/>
            <a:r>
              <a:rPr lang="en-US" dirty="0" smtClean="0"/>
              <a:t>These model the important domain abstractions used in a system. </a:t>
            </a:r>
            <a:r>
              <a:rPr lang="en-US" dirty="0" err="1" smtClean="0"/>
              <a:t>CIMs</a:t>
            </a:r>
            <a:r>
              <a:rPr lang="en-US" dirty="0" smtClean="0"/>
              <a:t> are sometimes called domain models. </a:t>
            </a:r>
          </a:p>
          <a:p>
            <a:r>
              <a:rPr lang="en-US" dirty="0" smtClean="0"/>
              <a:t>A platform independent model (PIM) </a:t>
            </a:r>
          </a:p>
          <a:p>
            <a:pPr lvl="1"/>
            <a:r>
              <a:rPr lang="en-US" dirty="0" smtClean="0"/>
              <a:t>These model the operation of the system without reference to its implementation. The PIM is usually described using UML models that show the static system structure and how it responds to external and internal events.</a:t>
            </a:r>
          </a:p>
          <a:p>
            <a:r>
              <a:rPr lang="en-US" i="1" dirty="0" smtClean="0"/>
              <a:t>Platform specific models (PSM)</a:t>
            </a:r>
            <a:r>
              <a:rPr lang="en-US" dirty="0" smtClean="0"/>
              <a:t> </a:t>
            </a:r>
          </a:p>
          <a:p>
            <a:pPr lvl="1"/>
            <a:r>
              <a:rPr lang="en-US" dirty="0" smtClean="0"/>
              <a:t>These are transformations of the platform-independent model with a separate PSM for each application platform. In principle, there may be layers of PSM, with each layer adding some platform-specific detail.</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MDA transformations</a:t>
            </a:r>
          </a:p>
        </p:txBody>
      </p:sp>
      <p:pic>
        <p:nvPicPr>
          <p:cNvPr id="4" name="Picture 3" descr="5.19 MDA-Transformation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65250" y="2273300"/>
            <a:ext cx="6789738" cy="28067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56</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Multiple platform-specific models </a:t>
            </a:r>
          </a:p>
        </p:txBody>
      </p:sp>
      <p:pic>
        <p:nvPicPr>
          <p:cNvPr id="4" name="Picture 3" descr="5.20 Multiple PSM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57250" y="2438400"/>
            <a:ext cx="7117940" cy="25146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MDA</a:t>
            </a:r>
            <a:endParaRPr lang="en-US" dirty="0"/>
          </a:p>
        </p:txBody>
      </p:sp>
      <p:sp>
        <p:nvSpPr>
          <p:cNvPr id="5" name="Content Placeholder 4"/>
          <p:cNvSpPr>
            <a:spLocks noGrp="1"/>
          </p:cNvSpPr>
          <p:nvPr>
            <p:ph idx="1"/>
          </p:nvPr>
        </p:nvSpPr>
        <p:spPr/>
        <p:txBody>
          <a:bodyPr/>
          <a:lstStyle/>
          <a:p>
            <a:r>
              <a:rPr lang="en-US" dirty="0" smtClean="0"/>
              <a:t>The developers of MDA claim that it is intended to support an iterative approach to development and so can be used within agile methods. </a:t>
            </a:r>
          </a:p>
          <a:p>
            <a:r>
              <a:rPr lang="en-US" dirty="0" smtClean="0"/>
              <a:t>The notion of extensive up-front modeling contradicts the fundamental ideas in the agile manifesto and I suspect that few agile developers feel comfortable with model-driven engineering.  </a:t>
            </a:r>
          </a:p>
          <a:p>
            <a:r>
              <a:rPr lang="en-US" dirty="0" smtClean="0"/>
              <a:t>If transformations can be completely automated and a complete program generated from a PIM, then, in principle, MDA could be used in an agile development process as no separate coding would be required.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UML</a:t>
            </a:r>
            <a:endParaRPr lang="en-US" dirty="0"/>
          </a:p>
        </p:txBody>
      </p:sp>
      <p:sp>
        <p:nvSpPr>
          <p:cNvPr id="3" name="Content Placeholder 2"/>
          <p:cNvSpPr>
            <a:spLocks noGrp="1"/>
          </p:cNvSpPr>
          <p:nvPr>
            <p:ph idx="1"/>
          </p:nvPr>
        </p:nvSpPr>
        <p:spPr/>
        <p:txBody>
          <a:bodyPr/>
          <a:lstStyle/>
          <a:p>
            <a:r>
              <a:rPr lang="en-US" dirty="0" smtClean="0"/>
              <a:t>The fundamental notion behind model-driven engineering is that completely automated transformation of models to code should be possible. </a:t>
            </a:r>
          </a:p>
          <a:p>
            <a:r>
              <a:rPr lang="en-US" dirty="0" smtClean="0"/>
              <a:t>This is possible using a subset of UML 2, called Executable UML or </a:t>
            </a:r>
            <a:r>
              <a:rPr lang="en-US" dirty="0" err="1" smtClean="0"/>
              <a:t>xUML</a:t>
            </a:r>
            <a:r>
              <a:rPr lang="en-GB" dirty="0" smtClean="0"/>
              <a:t>.</a:t>
            </a:r>
          </a:p>
          <a:p>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perspectives</a:t>
            </a:r>
            <a:endParaRPr lang="en-US" dirty="0"/>
          </a:p>
        </p:txBody>
      </p:sp>
      <p:sp>
        <p:nvSpPr>
          <p:cNvPr id="3" name="Content Placeholder 2"/>
          <p:cNvSpPr>
            <a:spLocks noGrp="1"/>
          </p:cNvSpPr>
          <p:nvPr>
            <p:ph idx="1"/>
          </p:nvPr>
        </p:nvSpPr>
        <p:spPr/>
        <p:txBody>
          <a:bodyPr/>
          <a:lstStyle/>
          <a:p>
            <a:r>
              <a:rPr lang="en-US" dirty="0" smtClean="0"/>
              <a:t>An </a:t>
            </a:r>
            <a:r>
              <a:rPr lang="en-US" dirty="0" smtClean="0">
                <a:solidFill>
                  <a:srgbClr val="FF0000"/>
                </a:solidFill>
              </a:rPr>
              <a:t>external perspective</a:t>
            </a:r>
            <a:r>
              <a:rPr lang="en-US" dirty="0" smtClean="0"/>
              <a:t>, where you model the </a:t>
            </a:r>
            <a:r>
              <a:rPr lang="en-US" dirty="0" smtClean="0">
                <a:solidFill>
                  <a:srgbClr val="FF0000"/>
                </a:solidFill>
              </a:rPr>
              <a:t>context</a:t>
            </a:r>
            <a:r>
              <a:rPr lang="en-US" dirty="0" smtClean="0"/>
              <a:t> or environment of the system.</a:t>
            </a:r>
            <a:endParaRPr lang="en-GB" dirty="0" smtClean="0"/>
          </a:p>
          <a:p>
            <a:r>
              <a:rPr lang="en-US" dirty="0" smtClean="0"/>
              <a:t>An </a:t>
            </a:r>
            <a:r>
              <a:rPr lang="en-US" dirty="0" smtClean="0">
                <a:solidFill>
                  <a:srgbClr val="FF0000"/>
                </a:solidFill>
              </a:rPr>
              <a:t>interaction perspective</a:t>
            </a:r>
            <a:r>
              <a:rPr lang="en-US" dirty="0" smtClean="0"/>
              <a:t>, where you model the interactions between a system and its environment, or between the components of a system.</a:t>
            </a:r>
            <a:endParaRPr lang="en-GB" dirty="0" smtClean="0"/>
          </a:p>
          <a:p>
            <a:r>
              <a:rPr lang="en-US" dirty="0" smtClean="0"/>
              <a:t>A </a:t>
            </a:r>
            <a:r>
              <a:rPr lang="en-US" dirty="0" smtClean="0">
                <a:solidFill>
                  <a:srgbClr val="FF0000"/>
                </a:solidFill>
              </a:rPr>
              <a:t>structural perspective</a:t>
            </a:r>
            <a:r>
              <a:rPr lang="en-US" dirty="0" smtClean="0"/>
              <a:t>, where you model the organization of a system or the structure of the </a:t>
            </a:r>
            <a:r>
              <a:rPr lang="en-US" dirty="0" smtClean="0">
                <a:solidFill>
                  <a:srgbClr val="FF0000"/>
                </a:solidFill>
              </a:rPr>
              <a:t>data that is processed</a:t>
            </a:r>
            <a:r>
              <a:rPr lang="en-US" dirty="0" smtClean="0"/>
              <a:t> by the system.</a:t>
            </a:r>
            <a:endParaRPr lang="en-GB" dirty="0" smtClean="0"/>
          </a:p>
          <a:p>
            <a:r>
              <a:rPr lang="en-US" dirty="0" smtClean="0"/>
              <a:t>A </a:t>
            </a:r>
            <a:r>
              <a:rPr lang="en-US" dirty="0" smtClean="0">
                <a:solidFill>
                  <a:srgbClr val="FF0000"/>
                </a:solidFill>
              </a:rPr>
              <a:t>behavioral perspective</a:t>
            </a:r>
            <a:r>
              <a:rPr lang="en-US" dirty="0" smtClean="0"/>
              <a:t>, where you model the dynamic behavior of the system and </a:t>
            </a:r>
            <a:r>
              <a:rPr lang="en-US" dirty="0" smtClean="0">
                <a:solidFill>
                  <a:srgbClr val="FF0000"/>
                </a:solidFill>
              </a:rPr>
              <a:t>how it responds to events</a:t>
            </a:r>
            <a:r>
              <a:rPr lang="en-US" dirty="0" smtClean="0"/>
              <a:t>.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executable UML</a:t>
            </a:r>
            <a:endParaRPr lang="en-US" dirty="0"/>
          </a:p>
        </p:txBody>
      </p:sp>
      <p:sp>
        <p:nvSpPr>
          <p:cNvPr id="3" name="Content Placeholder 2"/>
          <p:cNvSpPr>
            <a:spLocks noGrp="1"/>
          </p:cNvSpPr>
          <p:nvPr>
            <p:ph idx="1"/>
          </p:nvPr>
        </p:nvSpPr>
        <p:spPr/>
        <p:txBody>
          <a:bodyPr/>
          <a:lstStyle/>
          <a:p>
            <a:r>
              <a:rPr lang="en-US" dirty="0" smtClean="0"/>
              <a:t>To create an executable subset of UML, the number of model types has therefore been dramatically reduced to these 3 key types:</a:t>
            </a:r>
            <a:endParaRPr lang="en-GB" dirty="0" smtClean="0"/>
          </a:p>
          <a:p>
            <a:pPr lvl="1"/>
            <a:r>
              <a:rPr lang="en-US" dirty="0" smtClean="0">
                <a:solidFill>
                  <a:srgbClr val="FF0000"/>
                </a:solidFill>
              </a:rPr>
              <a:t>Domain models </a:t>
            </a:r>
            <a:r>
              <a:rPr lang="en-US" dirty="0" smtClean="0"/>
              <a:t>that identify the principal concerns in a system. They are defined using UML class diagrams and include objects, attributes and associations. </a:t>
            </a:r>
            <a:endParaRPr lang="en-GB" dirty="0" smtClean="0"/>
          </a:p>
          <a:p>
            <a:pPr lvl="1"/>
            <a:r>
              <a:rPr lang="en-US" dirty="0" smtClean="0">
                <a:solidFill>
                  <a:srgbClr val="FF0000"/>
                </a:solidFill>
              </a:rPr>
              <a:t>Class models </a:t>
            </a:r>
            <a:r>
              <a:rPr lang="en-US" dirty="0" smtClean="0"/>
              <a:t>in which classes are defined, along with their attributes and operations.</a:t>
            </a:r>
            <a:endParaRPr lang="en-GB" dirty="0" smtClean="0"/>
          </a:p>
          <a:p>
            <a:pPr lvl="1"/>
            <a:r>
              <a:rPr lang="en-GB" dirty="0" smtClean="0">
                <a:solidFill>
                  <a:srgbClr val="FF0000"/>
                </a:solidFill>
              </a:rPr>
              <a:t>State models </a:t>
            </a:r>
            <a:r>
              <a:rPr lang="en-GB" dirty="0" smtClean="0"/>
              <a:t>in which a state diagram is associated with each class and is used to describe the life cycle of the class. </a:t>
            </a:r>
          </a:p>
          <a:p>
            <a:r>
              <a:rPr lang="en-GB" dirty="0" smtClean="0"/>
              <a:t>The dynamic </a:t>
            </a:r>
            <a:r>
              <a:rPr lang="en-GB" dirty="0" err="1" smtClean="0"/>
              <a:t>behavior</a:t>
            </a:r>
            <a:r>
              <a:rPr lang="en-GB" dirty="0" smtClean="0"/>
              <a:t> of the system may be specified declaratively using the object constraint language (OCL), or may be expressed using </a:t>
            </a:r>
            <a:r>
              <a:rPr lang="en-GB" dirty="0" err="1" smtClean="0"/>
              <a:t>UML’s</a:t>
            </a:r>
            <a:r>
              <a:rPr lang="en-GB" dirty="0" smtClean="0"/>
              <a:t> action language.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5" name="Content Placeholder 4"/>
          <p:cNvSpPr>
            <a:spLocks noGrp="1"/>
          </p:cNvSpPr>
          <p:nvPr>
            <p:ph idx="1"/>
          </p:nvPr>
        </p:nvSpPr>
        <p:spPr/>
        <p:txBody>
          <a:bodyPr/>
          <a:lstStyle/>
          <a:p>
            <a:r>
              <a:rPr lang="en-GB" sz="2000" dirty="0" smtClean="0"/>
              <a:t>A model is an abstract view of a system that ignores system details. Complementary system models can be developed to show the system’s context, interactions, structure and </a:t>
            </a:r>
            <a:r>
              <a:rPr lang="en-GB" sz="2000" dirty="0" err="1" smtClean="0"/>
              <a:t>behavior</a:t>
            </a:r>
            <a:r>
              <a:rPr lang="en-GB" sz="2000" dirty="0" smtClean="0"/>
              <a:t>.</a:t>
            </a:r>
          </a:p>
          <a:p>
            <a:r>
              <a:rPr lang="en-GB" sz="2000" dirty="0" smtClean="0"/>
              <a:t>Context models show how a system that is being </a:t>
            </a:r>
            <a:r>
              <a:rPr lang="en-US" sz="2000" dirty="0" smtClean="0"/>
              <a:t>modeled is positioned in an environment with other systems and processes. </a:t>
            </a:r>
            <a:endParaRPr lang="en-GB" sz="2000" dirty="0" smtClean="0"/>
          </a:p>
          <a:p>
            <a:r>
              <a:rPr lang="en-US" sz="2000" dirty="0" smtClean="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smtClean="0"/>
          </a:p>
          <a:p>
            <a:r>
              <a:rPr lang="en-US" sz="2000" dirty="0" smtClean="0"/>
              <a:t>Structural models show the organization and architecture of a system. Class diagrams are used to define the static structure of classes in a system and their associations.</a:t>
            </a:r>
            <a:endParaRPr lang="en-GB" sz="2000" dirty="0" smtClean="0"/>
          </a:p>
          <a:p>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61</a:t>
            </a:fld>
            <a:endParaRPr lang="en-US"/>
          </a:p>
        </p:txBody>
      </p:sp>
    </p:spTree>
    <p:extLst>
      <p:ext uri="{BB962C8B-B14F-4D97-AF65-F5344CB8AC3E}">
        <p14:creationId xmlns:p14="http://schemas.microsoft.com/office/powerpoint/2010/main" val="4687785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a:p>
        </p:txBody>
      </p:sp>
      <p:sp>
        <p:nvSpPr>
          <p:cNvPr id="5" name="Content Placeholder 4"/>
          <p:cNvSpPr>
            <a:spLocks noGrp="1"/>
          </p:cNvSpPr>
          <p:nvPr>
            <p:ph idx="1"/>
          </p:nvPr>
        </p:nvSpPr>
        <p:spPr/>
        <p:txBody>
          <a:bodyPr/>
          <a:lstStyle/>
          <a:p>
            <a:r>
              <a:rPr lang="en-US" sz="2200" dirty="0" smtClean="0"/>
              <a:t>Behavioral models are used to describe the dynamic behavior of an executing system. This behavior can be modeled from the perspective of the data processed by the system, or by the events that stimulate responses from a system.</a:t>
            </a:r>
            <a:endParaRPr lang="en-GB" sz="2200" dirty="0" smtClean="0"/>
          </a:p>
          <a:p>
            <a:r>
              <a:rPr lang="en-US" sz="2200" dirty="0" smtClean="0"/>
              <a:t>Activity diagrams may be used to model the processing of data, where each activity represents one process step.</a:t>
            </a:r>
            <a:endParaRPr lang="en-GB" sz="2200" dirty="0" smtClean="0"/>
          </a:p>
          <a:p>
            <a:r>
              <a:rPr lang="en-US" sz="2200" dirty="0" smtClean="0"/>
              <a:t>State diagrams are used to model a system’s behavior in response to internal or external events. </a:t>
            </a:r>
            <a:endParaRPr lang="en-GB" sz="2200" dirty="0" smtClean="0"/>
          </a:p>
          <a:p>
            <a:r>
              <a:rPr lang="en-US" sz="2200" dirty="0" smtClean="0"/>
              <a:t>Model-driven engineering is an approach to software development in which a system is represented as a set of models that can be automatically transformed to executable code. </a:t>
            </a:r>
            <a:endParaRPr lang="en-US" sz="2200"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62</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types</a:t>
            </a:r>
            <a:endParaRPr lang="en-US" dirty="0"/>
          </a:p>
        </p:txBody>
      </p:sp>
      <p:sp>
        <p:nvSpPr>
          <p:cNvPr id="3" name="Content Placeholder 2"/>
          <p:cNvSpPr>
            <a:spLocks noGrp="1"/>
          </p:cNvSpPr>
          <p:nvPr>
            <p:ph idx="1"/>
          </p:nvPr>
        </p:nvSpPr>
        <p:spPr/>
        <p:txBody>
          <a:bodyPr/>
          <a:lstStyle/>
          <a:p>
            <a:r>
              <a:rPr lang="en-US" dirty="0" smtClean="0">
                <a:solidFill>
                  <a:srgbClr val="FF0000"/>
                </a:solidFill>
              </a:rPr>
              <a:t>Activity diagrams</a:t>
            </a:r>
            <a:r>
              <a:rPr lang="en-US" dirty="0" smtClean="0"/>
              <a:t>, which show the activities involved in a process or in data processing .</a:t>
            </a:r>
            <a:endParaRPr lang="en-GB" dirty="0" smtClean="0"/>
          </a:p>
          <a:p>
            <a:r>
              <a:rPr lang="en-US" dirty="0" smtClean="0">
                <a:solidFill>
                  <a:srgbClr val="FF0000"/>
                </a:solidFill>
              </a:rPr>
              <a:t>Use case diagrams</a:t>
            </a:r>
            <a:r>
              <a:rPr lang="en-US" dirty="0" smtClean="0"/>
              <a:t>, which show the interactions between a system and its environment. </a:t>
            </a:r>
            <a:endParaRPr lang="en-GB" dirty="0" smtClean="0"/>
          </a:p>
          <a:p>
            <a:r>
              <a:rPr lang="en-US" dirty="0" smtClean="0">
                <a:solidFill>
                  <a:srgbClr val="FF0000"/>
                </a:solidFill>
              </a:rPr>
              <a:t>Sequence diagrams</a:t>
            </a:r>
            <a:r>
              <a:rPr lang="en-US" dirty="0" smtClean="0"/>
              <a:t>, which show interactions between actors and the system and between system components.</a:t>
            </a:r>
            <a:endParaRPr lang="en-GB" dirty="0" smtClean="0"/>
          </a:p>
          <a:p>
            <a:r>
              <a:rPr lang="en-US" dirty="0" smtClean="0">
                <a:solidFill>
                  <a:srgbClr val="FF0000"/>
                </a:solidFill>
              </a:rPr>
              <a:t>Class diagrams</a:t>
            </a:r>
            <a:r>
              <a:rPr lang="en-US" dirty="0" smtClean="0"/>
              <a:t>, which show the object classes in the system and the associations between these classes.</a:t>
            </a:r>
            <a:endParaRPr lang="en-GB" dirty="0" smtClean="0"/>
          </a:p>
          <a:p>
            <a:r>
              <a:rPr lang="en-US" dirty="0" smtClean="0">
                <a:solidFill>
                  <a:srgbClr val="FF0000"/>
                </a:solidFill>
              </a:rPr>
              <a:t>State diagrams</a:t>
            </a:r>
            <a:r>
              <a:rPr lang="en-US" dirty="0" smtClean="0"/>
              <a:t>, which show how the system reacts to internal and external events.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graphical models</a:t>
            </a:r>
            <a:endParaRPr lang="en-US" dirty="0"/>
          </a:p>
        </p:txBody>
      </p:sp>
      <p:sp>
        <p:nvSpPr>
          <p:cNvPr id="3" name="Content Placeholder 2"/>
          <p:cNvSpPr>
            <a:spLocks noGrp="1"/>
          </p:cNvSpPr>
          <p:nvPr>
            <p:ph idx="1"/>
          </p:nvPr>
        </p:nvSpPr>
        <p:spPr/>
        <p:txBody>
          <a:bodyPr/>
          <a:lstStyle/>
          <a:p>
            <a:r>
              <a:rPr lang="en-US" dirty="0" smtClean="0"/>
              <a:t>As a means of </a:t>
            </a:r>
            <a:r>
              <a:rPr lang="en-US" dirty="0" smtClean="0">
                <a:solidFill>
                  <a:srgbClr val="FF0000"/>
                </a:solidFill>
              </a:rPr>
              <a:t>facilitating discussion </a:t>
            </a:r>
            <a:r>
              <a:rPr lang="en-US" dirty="0" smtClean="0"/>
              <a:t>about an existing or proposed system</a:t>
            </a:r>
          </a:p>
          <a:p>
            <a:pPr lvl="1"/>
            <a:r>
              <a:rPr lang="en-US" dirty="0" smtClean="0"/>
              <a:t>Incomplete and incorrect models are OK as their role is to support discussion.</a:t>
            </a:r>
            <a:endParaRPr lang="en-GB" dirty="0" smtClean="0"/>
          </a:p>
          <a:p>
            <a:r>
              <a:rPr lang="en-US" dirty="0" smtClean="0"/>
              <a:t>As a way of </a:t>
            </a:r>
            <a:r>
              <a:rPr lang="en-US" dirty="0" smtClean="0">
                <a:solidFill>
                  <a:srgbClr val="FF0000"/>
                </a:solidFill>
              </a:rPr>
              <a:t>documenting</a:t>
            </a:r>
            <a:r>
              <a:rPr lang="en-US" dirty="0" smtClean="0"/>
              <a:t> an existing system</a:t>
            </a:r>
          </a:p>
          <a:p>
            <a:pPr lvl="1"/>
            <a:r>
              <a:rPr lang="en-US" dirty="0" smtClean="0"/>
              <a:t>Models should be an accurate representation of the system but need not be complete.</a:t>
            </a:r>
            <a:endParaRPr lang="en-GB" dirty="0" smtClean="0"/>
          </a:p>
          <a:p>
            <a:r>
              <a:rPr lang="en-US" dirty="0" smtClean="0"/>
              <a:t>As a detailed system description that can be used to </a:t>
            </a:r>
            <a:r>
              <a:rPr lang="en-US" dirty="0" smtClean="0">
                <a:solidFill>
                  <a:srgbClr val="FF0000"/>
                </a:solidFill>
              </a:rPr>
              <a:t>generate a system </a:t>
            </a:r>
            <a:r>
              <a:rPr lang="en-US" dirty="0" smtClean="0"/>
              <a:t>implementation</a:t>
            </a:r>
          </a:p>
          <a:p>
            <a:pPr lvl="1"/>
            <a:r>
              <a:rPr lang="en-US" dirty="0" smtClean="0"/>
              <a:t>Models have to be both correct and complete.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type="body" idx="1"/>
          </p:nvPr>
        </p:nvSpPr>
        <p:spPr/>
        <p:txBody>
          <a:bodyPr/>
          <a:lstStyle/>
          <a:p>
            <a:r>
              <a:rPr lang="en-GB" dirty="0"/>
              <a:t>Context models are used to illustrate the </a:t>
            </a:r>
            <a:r>
              <a:rPr lang="en-GB" dirty="0">
                <a:solidFill>
                  <a:srgbClr val="FF0000"/>
                </a:solidFill>
              </a:rPr>
              <a:t>operational context</a:t>
            </a:r>
            <a:r>
              <a:rPr lang="en-GB" dirty="0"/>
              <a:t> of a system - they show what lies </a:t>
            </a:r>
            <a:r>
              <a:rPr lang="en-GB" dirty="0">
                <a:solidFill>
                  <a:srgbClr val="FF0000"/>
                </a:solidFill>
              </a:rPr>
              <a:t>outside the system boundaries.</a:t>
            </a:r>
          </a:p>
          <a:p>
            <a:r>
              <a:rPr lang="en-GB" dirty="0"/>
              <a:t>Social and organisational concerns may affect the decision on </a:t>
            </a:r>
            <a:r>
              <a:rPr lang="en-GB" dirty="0">
                <a:solidFill>
                  <a:srgbClr val="FF0000"/>
                </a:solidFill>
              </a:rPr>
              <a:t>where to position system boundaries</a:t>
            </a:r>
            <a:r>
              <a:rPr lang="en-GB" dirty="0"/>
              <a:t>.</a:t>
            </a:r>
          </a:p>
          <a:p>
            <a:r>
              <a:rPr lang="en-GB" dirty="0"/>
              <a:t>Architectural models show the system and its relationship with other systems.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1058</TotalTime>
  <Words>3225</Words>
  <Application>Microsoft Office PowerPoint</Application>
  <PresentationFormat>On-screen Show (4:3)</PresentationFormat>
  <Paragraphs>354</Paragraphs>
  <Slides>62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62</vt:i4>
      </vt:variant>
    </vt:vector>
  </HeadingPairs>
  <TitlesOfParts>
    <vt:vector size="72" baseType="lpstr">
      <vt:lpstr>ＭＳ Ｐゴシック</vt:lpstr>
      <vt:lpstr>Arial</vt:lpstr>
      <vt:lpstr>Calibri</vt:lpstr>
      <vt:lpstr>Franklin Gothic Book</vt:lpstr>
      <vt:lpstr>Perpetua</vt:lpstr>
      <vt:lpstr>Times New Roman</vt:lpstr>
      <vt:lpstr>Wingdings</vt:lpstr>
      <vt:lpstr>Wingdings 2</vt:lpstr>
      <vt:lpstr>SE9</vt:lpstr>
      <vt:lpstr>Equity</vt:lpstr>
      <vt:lpstr>CSE 319        Software Engineering   </vt:lpstr>
      <vt:lpstr>Topics covered</vt:lpstr>
      <vt:lpstr>System modeling</vt:lpstr>
      <vt:lpstr>UML – 2.5</vt:lpstr>
      <vt:lpstr>Existing and planned system models</vt:lpstr>
      <vt:lpstr>System perspectives</vt:lpstr>
      <vt:lpstr>UML diagram types</vt:lpstr>
      <vt:lpstr>Use of graphical models</vt:lpstr>
      <vt:lpstr>Context models</vt:lpstr>
      <vt:lpstr>System boundaries</vt:lpstr>
      <vt:lpstr>The context of the Mental Health Care - Patient Management System (MHC - PMS) </vt:lpstr>
      <vt:lpstr>Process perspective</vt:lpstr>
      <vt:lpstr>Activity Diagram</vt:lpstr>
      <vt:lpstr>Symbol used in Activity diagram</vt:lpstr>
      <vt:lpstr>Process model of involuntary detention </vt:lpstr>
      <vt:lpstr>PowerPoint Presentation</vt:lpstr>
      <vt:lpstr>Activity Diagram for Logout</vt:lpstr>
      <vt:lpstr>Activity Diagram for Placing an Order</vt:lpstr>
      <vt:lpstr>Interaction models</vt:lpstr>
      <vt:lpstr>Interaction models</vt:lpstr>
      <vt:lpstr>Use case modeling</vt:lpstr>
      <vt:lpstr>Transfer-data use case </vt:lpstr>
      <vt:lpstr>Tabular description of the ‘Transfer data’ use-case </vt:lpstr>
      <vt:lpstr>Use cases in the  Mentcare system  involving the role ‘Medical Receptionist’ </vt:lpstr>
      <vt:lpstr>Symbol used in Case Diagram</vt:lpstr>
      <vt:lpstr>Sequence diagrams</vt:lpstr>
      <vt:lpstr>Sequence diagram for View patient information </vt:lpstr>
      <vt:lpstr>Sequence diagram for Transfer Data </vt:lpstr>
      <vt:lpstr>Symbol Used for Sequence Diagram</vt:lpstr>
      <vt:lpstr>Structural models</vt:lpstr>
      <vt:lpstr>Class diagrams</vt:lpstr>
      <vt:lpstr>UML classes and association </vt:lpstr>
      <vt:lpstr>Classes and associations in the MHC-PMS </vt:lpstr>
      <vt:lpstr>The Consultation class </vt:lpstr>
      <vt:lpstr>UML – Symbol </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Data-driven modeling</vt:lpstr>
      <vt:lpstr>An activity model of the insulin pump’s operation (Data processing)</vt:lpstr>
      <vt:lpstr>Order processing (Data driven)</vt:lpstr>
      <vt:lpstr>Event-driven modeling</vt:lpstr>
      <vt:lpstr>State machine models</vt:lpstr>
      <vt:lpstr>State diagram of a microwave oven </vt:lpstr>
      <vt:lpstr>States and stimuli for the microwave oven (a) </vt:lpstr>
      <vt:lpstr>States and stimuli for the microwave oven (b) </vt:lpstr>
      <vt:lpstr>Microwave oven operation </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Executable UML</vt:lpstr>
      <vt:lpstr>Features of executable UML</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Anisur Rahman</cp:lastModifiedBy>
  <cp:revision>58</cp:revision>
  <dcterms:created xsi:type="dcterms:W3CDTF">2010-01-15T13:50:47Z</dcterms:created>
  <dcterms:modified xsi:type="dcterms:W3CDTF">2019-07-16T03:44:15Z</dcterms:modified>
</cp:coreProperties>
</file>