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678604-0BE5-4EFB-BEB9-75C84C1F18A6}">
  <a:tblStyle styleId="{17678604-0BE5-4EFB-BEB9-75C84C1F18A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57200" y="18288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Нарушения при закупке ТО и меры по устранению</a:t>
            </a:r>
            <a:endParaRPr/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457200" y="1097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{17678604-0BE5-4EFB-BEB9-75C84C1F18A6}</a:tableStyleId>
              </a:tblPr>
              <a:tblGrid>
                <a:gridCol w="1828800"/>
                <a:gridCol w="2286000"/>
                <a:gridCol w="1975100"/>
                <a:gridCol w="2130550"/>
              </a:tblGrid>
              <a:tr h="53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Выявленные нарушения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Договорные</a:t>
                      </a:r>
                      <a:endParaRPr b="0"/>
                    </a:p>
                  </a:txBody>
                  <a:tcPr marT="45725" marB="45725" marR="91450" marL="91450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Финансовые</a:t>
                      </a:r>
                      <a:endParaRPr b="0"/>
                    </a:p>
                  </a:txBody>
                  <a:tcPr marT="45725" marB="45725" marR="91450" marL="91450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Склад</a:t>
                      </a:r>
                      <a:endParaRPr b="0"/>
                    </a:p>
                  </a:txBody>
                  <a:tcPr marT="45725" marB="45725" marR="91450" marL="91450">
                    <a:solidFill>
                      <a:srgbClr val="E8ECF4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Оборудование не по договору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r>
                        <a:rPr lang="en-US" sz="1800"/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Неуполномоченные подписи</a:t>
                      </a:r>
                      <a:r>
                        <a:rPr lang="en-US"/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→ риск недействительности сделок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Превышение сметы на 33%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Неэффективные расходы (20 млн руб.)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Задолженность 80 млн руб.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Недостача 40 млн руб.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Нарушения документооборота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Меры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Неотложные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Среднесрочные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Долгосрочные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Приостановка платежей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Переговоры с поставщиком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Экспертиза, претензия, обращение в органы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Отстранение, расследование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- 3-уровневая система закупок (техн., фин., юр.)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Видеофиксация приёмки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Маркировка (QR), инвентаризация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Автоматизация закупок (1С + CRM)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KPI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Ротация складов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Ожидаемые результаты</a:t>
                      </a:r>
                      <a:endParaRPr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Снижение задолженности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Возврат/реализация излишков (20 млн руб.)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Повышение прозрачности и исключение повторени</a:t>
                      </a:r>
                      <a:r>
                        <a:rPr lang="en-US" sz="1800"/>
                        <a:t>я нарушений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