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Titillium Web"/>
      <p:regular r:id="rId13"/>
      <p:bold r:id="rId14"/>
      <p:italic r:id="rId15"/>
      <p:boldItalic r:id="rId16"/>
    </p:embeddedFont>
    <p:embeddedFont>
      <p:font typeface="Work Sans"/>
      <p:regular r:id="rId17"/>
      <p:bold r:id="rId18"/>
    </p:embeddedFont>
    <p:embeddedFont>
      <p:font typeface="PT Mono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TitilliumWeb-regular.fnt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italic.fntdata"/><Relationship Id="rId14" Type="http://schemas.openxmlformats.org/officeDocument/2006/relationships/font" Target="fonts/TitilliumWeb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Mono-regular.fntdata"/><Relationship Id="rId6" Type="http://schemas.openxmlformats.org/officeDocument/2006/relationships/slide" Target="slides/slide1.xml"/><Relationship Id="rId18" Type="http://schemas.openxmlformats.org/officeDocument/2006/relationships/font" Target="fonts/Work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7ba93d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7ba93d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d90134b5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d90134b5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90aad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090aad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90aad3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90aad3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90aad3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90aad3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90aad3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90aad3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" type="title">
  <p:cSld name="TITLE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9300" y="1466375"/>
            <a:ext cx="8105400" cy="11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64450" y="2556925"/>
            <a:ext cx="8015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tillium Web"/>
              <a:buNone/>
              <a:defRPr sz="24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4042691" y="4614950"/>
            <a:ext cx="1058624" cy="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390100" y="3692438"/>
            <a:ext cx="4363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fik + förklaring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9800" y="0"/>
            <a:ext cx="36318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403250" y="574925"/>
            <a:ext cx="2844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03250" y="1848525"/>
            <a:ext cx="28449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1268175" y="1889850"/>
            <a:ext cx="66078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"/>
              <a:buNone/>
              <a:defRPr i="1" sz="2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2" type="subTitle"/>
          </p:nvPr>
        </p:nvSpPr>
        <p:spPr>
          <a:xfrm>
            <a:off x="2170700" y="3938200"/>
            <a:ext cx="4934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+ förklaring">
  <p:cSld name="CAPTION_ONL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84500" y="4298075"/>
            <a:ext cx="6975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3947700" y="2006250"/>
            <a:ext cx="1248600" cy="113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1" lang="sv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rafik</a:t>
            </a:r>
            <a:endParaRPr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helskärm">
  <p:cSld name="BIG_NUMBER"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 centrerad rubrik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69650"/>
            <a:ext cx="8520600" cy="12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 centrerad rubrik + underrubrik">
  <p:cSld name="SECTION_HEADER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469400"/>
            <a:ext cx="8520600" cy="12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19350" y="2673600"/>
            <a:ext cx="850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&amp; punktlista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20900" y="2147425"/>
            <a:ext cx="59025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Övning">
  <p:cSld name="TITLE_AND_BODY_2">
    <p:bg>
      <p:bgPr>
        <a:solidFill>
          <a:srgbClr val="38AC8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529100" y="2184150"/>
            <a:ext cx="60858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1620750" y="1155950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3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Övning</a:t>
            </a:r>
            <a:endParaRPr b="1" sz="3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ts code!">
  <p:cSld name="TITLE_AND_BODY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1620750" y="1953675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4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Lets code!</a:t>
            </a:r>
            <a:endParaRPr b="1" sz="4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1189800" y="2732175"/>
            <a:ext cx="6764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kussionsfråga">
  <p:cSld name="TITLE_AND_BODY_2_1">
    <p:bg>
      <p:bgPr>
        <a:solidFill>
          <a:srgbClr val="38AC8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1620750" y="333350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BFFE4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Lets d</a:t>
            </a:r>
            <a:r>
              <a:rPr lang="sv" sz="2400">
                <a:solidFill>
                  <a:srgbClr val="ABFFE4"/>
                </a:solidFill>
                <a:latin typeface="Titillium Web"/>
                <a:ea typeface="Titillium Web"/>
                <a:cs typeface="Titillium Web"/>
                <a:sym typeface="Titillium Web"/>
              </a:rPr>
              <a:t>iskutera</a:t>
            </a:r>
            <a:endParaRPr sz="2400">
              <a:solidFill>
                <a:srgbClr val="ABFFE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1709550"/>
            <a:ext cx="85206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, underrubrik &amp; punktlista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71550" y="607425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2098050" y="2433875"/>
            <a:ext cx="49479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38" name="Google Shape;38;p9"/>
          <p:cNvSpPr txBox="1"/>
          <p:nvPr>
            <p:ph idx="2" type="subTitle"/>
          </p:nvPr>
        </p:nvSpPr>
        <p:spPr>
          <a:xfrm>
            <a:off x="790050" y="1507425"/>
            <a:ext cx="7682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+ Kodsnutt" type="twoColTx">
  <p:cSld name="TITLE_AND_TWO_COLUMNS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1550" y="570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2383200" y="1470700"/>
            <a:ext cx="4377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0A4AE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383200" y="3725425"/>
            <a:ext cx="4377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519300" y="1466375"/>
            <a:ext cx="8105400" cy="11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Responsiv design</a:t>
            </a:r>
            <a:endParaRPr/>
          </a:p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564450" y="2556925"/>
            <a:ext cx="8015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Koncept och tips</a:t>
            </a:r>
            <a:endParaRPr/>
          </a:p>
        </p:txBody>
      </p:sp>
      <p:sp>
        <p:nvSpPr>
          <p:cNvPr id="71" name="Google Shape;71;p17"/>
          <p:cNvSpPr txBox="1"/>
          <p:nvPr>
            <p:ph idx="2" type="subTitle"/>
          </p:nvPr>
        </p:nvSpPr>
        <p:spPr>
          <a:xfrm>
            <a:off x="2390100" y="3692438"/>
            <a:ext cx="43638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christoffer.wallenberg@zocom.se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Responsiv design</a:t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620900" y="2147425"/>
            <a:ext cx="60396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Betyder att layout:en ändras baserat på den enhet (mobil, tablet, desktop) som användaren sitter på.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Samma HTML-element (i stor utsträckning)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Brytpunkter definieras i CSS med hjälp av </a:t>
            </a:r>
            <a:r>
              <a:rPr lang="sv" sz="1600"/>
              <a:t>media queries</a:t>
            </a:r>
            <a:endParaRPr sz="1600"/>
          </a:p>
        </p:txBody>
      </p:sp>
      <p:sp>
        <p:nvSpPr>
          <p:cNvPr id="78" name="Google Shape;78;p18"/>
          <p:cNvSpPr txBox="1"/>
          <p:nvPr/>
        </p:nvSpPr>
        <p:spPr>
          <a:xfrm>
            <a:off x="1634700" y="1487925"/>
            <a:ext cx="5874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Vad är det?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71550" y="570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/>
              <a:t>Tips #1</a:t>
            </a:r>
            <a:endParaRPr sz="3600"/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1009625" y="1796625"/>
            <a:ext cx="74250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/>
              <a:t>Håll din viewport så enkel som möjligt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    </a:t>
            </a:r>
            <a:r>
              <a:rPr lang="sv" sz="1200">
                <a:solidFill>
                  <a:srgbClr val="80808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sv" sz="1200">
                <a:solidFill>
                  <a:srgbClr val="569CD6"/>
                </a:solidFill>
                <a:latin typeface="PT Mono"/>
                <a:ea typeface="PT Mono"/>
                <a:cs typeface="PT Mono"/>
                <a:sym typeface="PT Mono"/>
              </a:rPr>
              <a:t>meta</a:t>
            </a:r>
            <a:r>
              <a:rPr lang="sv" sz="12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sv" sz="1200">
                <a:solidFill>
                  <a:srgbClr val="9CDCFE"/>
                </a:solidFill>
                <a:latin typeface="PT Mono"/>
                <a:ea typeface="PT Mono"/>
                <a:cs typeface="PT Mono"/>
                <a:sym typeface="PT Mono"/>
              </a:rPr>
              <a:t>name</a:t>
            </a:r>
            <a:r>
              <a:rPr lang="sv" sz="12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=</a:t>
            </a:r>
            <a:r>
              <a:rPr lang="sv" sz="1200">
                <a:solidFill>
                  <a:srgbClr val="CE9178"/>
                </a:solidFill>
                <a:latin typeface="PT Mono"/>
                <a:ea typeface="PT Mono"/>
                <a:cs typeface="PT Mono"/>
                <a:sym typeface="PT Mono"/>
              </a:rPr>
              <a:t>"viewport"</a:t>
            </a:r>
            <a:r>
              <a:rPr lang="sv" sz="12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sv" sz="1200">
                <a:solidFill>
                  <a:srgbClr val="9CDCFE"/>
                </a:solidFill>
                <a:latin typeface="PT Mono"/>
                <a:ea typeface="PT Mono"/>
                <a:cs typeface="PT Mono"/>
                <a:sym typeface="PT Mono"/>
              </a:rPr>
              <a:t>content</a:t>
            </a:r>
            <a:r>
              <a:rPr lang="sv" sz="1200">
                <a:solidFill>
                  <a:srgbClr val="D4D4D4"/>
                </a:solidFill>
                <a:latin typeface="PT Mono"/>
                <a:ea typeface="PT Mono"/>
                <a:cs typeface="PT Mono"/>
                <a:sym typeface="PT Mono"/>
              </a:rPr>
              <a:t>=</a:t>
            </a:r>
            <a:r>
              <a:rPr lang="sv" sz="1200">
                <a:solidFill>
                  <a:srgbClr val="CE9178"/>
                </a:solidFill>
                <a:latin typeface="PT Mono"/>
                <a:ea typeface="PT Mono"/>
                <a:cs typeface="PT Mono"/>
                <a:sym typeface="PT Mono"/>
              </a:rPr>
              <a:t>"width=device-width, initial-scale=1.0"</a:t>
            </a:r>
            <a:r>
              <a:rPr lang="sv" sz="1200">
                <a:solidFill>
                  <a:srgbClr val="808080"/>
                </a:solidFill>
                <a:latin typeface="PT Mono"/>
                <a:ea typeface="PT Mono"/>
                <a:cs typeface="PT Mono"/>
                <a:sym typeface="PT Mono"/>
              </a:rPr>
              <a:t>&gt;</a:t>
            </a:r>
            <a:endParaRPr sz="1200">
              <a:solidFill>
                <a:srgbClr val="8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03250" y="574925"/>
            <a:ext cx="2844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/>
              <a:t>Tips #2</a:t>
            </a:r>
            <a:endParaRPr sz="3600"/>
          </a:p>
        </p:txBody>
      </p:sp>
      <p:sp>
        <p:nvSpPr>
          <p:cNvPr id="90" name="Google Shape;90;p20"/>
          <p:cNvSpPr txBox="1"/>
          <p:nvPr/>
        </p:nvSpPr>
        <p:spPr>
          <a:xfrm>
            <a:off x="1920875" y="2000250"/>
            <a:ext cx="52863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03250" y="1490050"/>
            <a:ext cx="28449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Mobile first!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sv" sz="1200"/>
              <a:t>Minst 50% surfar på mobilen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sv" sz="1200"/>
              <a:t>Behöver ofta mindre CSS-regler för mobil.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sv" sz="1200"/>
              <a:t>Enklare sedan att lägga till CSS-regler för desktop än tvärtom.</a:t>
            </a:r>
            <a:endParaRPr b="1" sz="1200"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725" y="668475"/>
            <a:ext cx="5512274" cy="36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71550" y="6713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/>
              <a:t>Tips #3</a:t>
            </a:r>
            <a:endParaRPr sz="3600"/>
          </a:p>
        </p:txBody>
      </p:sp>
      <p:sp>
        <p:nvSpPr>
          <p:cNvPr id="98" name="Google Shape;98;p21"/>
          <p:cNvSpPr txBox="1"/>
          <p:nvPr/>
        </p:nvSpPr>
        <p:spPr>
          <a:xfrm>
            <a:off x="2071800" y="2259525"/>
            <a:ext cx="54954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Open Sans"/>
                <a:ea typeface="Open Sans"/>
                <a:cs typeface="Open Sans"/>
                <a:sym typeface="Open Sans"/>
              </a:rPr>
              <a:t>Använd i så stor utsträckning som möjligt: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sv" sz="1600">
                <a:latin typeface="Open Sans"/>
                <a:ea typeface="Open Sans"/>
                <a:cs typeface="Open Sans"/>
                <a:sym typeface="Open Sans"/>
              </a:rPr>
              <a:t>max-width/max-height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sv" sz="1600">
                <a:latin typeface="Open Sans"/>
                <a:ea typeface="Open Sans"/>
                <a:cs typeface="Open Sans"/>
                <a:sym typeface="Open Sans"/>
              </a:rPr>
              <a:t>min-width/min-height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1995450" y="1487925"/>
            <a:ext cx="5874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Undvik att använda fasta dimensioner!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4294967295" type="title"/>
          </p:nvPr>
        </p:nvSpPr>
        <p:spPr>
          <a:xfrm>
            <a:off x="671550" y="7075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/>
              <a:t>Tips #4</a:t>
            </a:r>
            <a:endParaRPr sz="3600"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1268100" y="1596350"/>
            <a:ext cx="6607800" cy="10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sv" sz="2400">
                <a:solidFill>
                  <a:schemeClr val="dk2"/>
                </a:solidFill>
              </a:rPr>
              <a:t>Designa utifrån innehållet!</a:t>
            </a:r>
            <a:endParaRPr i="0" sz="2400">
              <a:solidFill>
                <a:schemeClr val="dk2"/>
              </a:solidFill>
            </a:endParaRPr>
          </a:p>
        </p:txBody>
      </p:sp>
      <p:sp>
        <p:nvSpPr>
          <p:cNvPr id="106" name="Google Shape;106;p22"/>
          <p:cNvSpPr txBox="1"/>
          <p:nvPr>
            <p:ph idx="2" type="subTitle"/>
          </p:nvPr>
        </p:nvSpPr>
        <p:spPr>
          <a:xfrm>
            <a:off x="1771725" y="3100000"/>
            <a:ext cx="56007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“Expand until it looks like shit. Time for a breakpoint!” - Stephen hay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71550" y="7075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/>
              <a:t>Tips #5</a:t>
            </a:r>
            <a:endParaRPr sz="3600"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2333475" y="1619850"/>
            <a:ext cx="49491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chemeClr val="dk2"/>
                </a:solidFill>
              </a:rPr>
              <a:t>Använd moderna layout-tekniker!</a:t>
            </a:r>
            <a:endParaRPr i="0" sz="2400">
              <a:solidFill>
                <a:schemeClr val="dk2"/>
              </a:solidFill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2419575" y="3464400"/>
            <a:ext cx="4863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>
                <a:latin typeface="Open Sans"/>
                <a:ea typeface="Open Sans"/>
                <a:cs typeface="Open Sans"/>
                <a:sym typeface="Open Sans"/>
              </a:rPr>
              <a:t>Position, float? - “ain't nobody got time for that!”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2411525" y="2171175"/>
            <a:ext cx="47349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sv" sz="1800">
                <a:latin typeface="Open Sans"/>
                <a:ea typeface="Open Sans"/>
                <a:cs typeface="Open Sans"/>
                <a:sym typeface="Open Sans"/>
              </a:rPr>
              <a:t>CSS Grid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sv" sz="1800">
                <a:latin typeface="Open Sans"/>
                <a:ea typeface="Open Sans"/>
                <a:cs typeface="Open Sans"/>
                <a:sym typeface="Open Sans"/>
              </a:rPr>
              <a:t>Flexbox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ZoCom Theme v 0.1">
  <a:themeElements>
    <a:clrScheme name="Simple Light">
      <a:dk1>
        <a:srgbClr val="2C2A2A"/>
      </a:dk1>
      <a:lt1>
        <a:srgbClr val="EBEBEB"/>
      </a:lt1>
      <a:dk2>
        <a:srgbClr val="5E5A5A"/>
      </a:dk2>
      <a:lt2>
        <a:srgbClr val="E0E0E0"/>
      </a:lt2>
      <a:accent1>
        <a:srgbClr val="DBDBDB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