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Titillium Web"/>
      <p:regular r:id="rId20"/>
      <p:bold r:id="rId21"/>
      <p:italic r:id="rId22"/>
      <p:boldItalic r:id="rId23"/>
    </p:embeddedFont>
    <p:embeddedFont>
      <p:font typeface="Work Sans"/>
      <p:regular r:id="rId24"/>
      <p:bold r:id="rId25"/>
    </p:embeddedFont>
    <p:embeddedFont>
      <p:font typeface="Oswald"/>
      <p:regular r:id="rId26"/>
      <p:bold r:id="rId27"/>
    </p:embeddedFont>
    <p:embeddedFont>
      <p:font typeface="PT Mono"/>
      <p:regular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regular.fntdata"/><Relationship Id="rId22" Type="http://schemas.openxmlformats.org/officeDocument/2006/relationships/font" Target="fonts/TitilliumWeb-italic.fntdata"/><Relationship Id="rId21" Type="http://schemas.openxmlformats.org/officeDocument/2006/relationships/font" Target="fonts/TitilliumWeb-bold.fntdata"/><Relationship Id="rId24" Type="http://schemas.openxmlformats.org/officeDocument/2006/relationships/font" Target="fonts/WorkSans-regular.fntdata"/><Relationship Id="rId23" Type="http://schemas.openxmlformats.org/officeDocument/2006/relationships/font" Target="fonts/TitilliumWeb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WorkSans-bold.fntdata"/><Relationship Id="rId28" Type="http://schemas.openxmlformats.org/officeDocument/2006/relationships/font" Target="fonts/PTMono-regular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19" Type="http://schemas.openxmlformats.org/officeDocument/2006/relationships/font" Target="fonts/SourceCodePro-boldItalic.fntdata"/><Relationship Id="rId18" Type="http://schemas.openxmlformats.org/officeDocument/2006/relationships/font" Target="fonts/SourceCode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f65b4d2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f65b4d2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f65b4d2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f65b4d2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f65b4d2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f65b4d2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65b4d2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65b4d2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f65b4d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f65b4d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https://responsivedesign.is/develop/browser-feature-support/media-queries-for-common-device-breakpoints/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f65b4d2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f65b4d2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 ut bild senare till en annan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ff5657a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ff5657a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f5657a7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f5657a7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" type="title">
  <p:cSld name="TITLE"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519300" y="1466375"/>
            <a:ext cx="8105400" cy="11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564450" y="2556925"/>
            <a:ext cx="8015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Titillium Web"/>
              <a:buNone/>
              <a:defRPr sz="24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4042691" y="4614950"/>
            <a:ext cx="1058624" cy="2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2" type="subTitle"/>
          </p:nvPr>
        </p:nvSpPr>
        <p:spPr>
          <a:xfrm>
            <a:off x="2390100" y="3692438"/>
            <a:ext cx="4363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or centrerad rubrik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969650"/>
            <a:ext cx="8520600" cy="12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or centrerad rubrik + underrubrik">
  <p:cSld name="SECTION_HEADER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469400"/>
            <a:ext cx="8520600" cy="12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9350" y="2673600"/>
            <a:ext cx="8505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 &amp; punktlista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71550" y="7837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620900" y="2147425"/>
            <a:ext cx="59025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○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■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○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■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○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■"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Övning">
  <p:cSld name="TITLE_AND_BODY_2">
    <p:bg>
      <p:bgPr>
        <a:solidFill>
          <a:srgbClr val="38AC8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529100" y="2184150"/>
            <a:ext cx="60858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●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○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■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●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○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■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●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○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FFFA"/>
              </a:buClr>
              <a:buSzPts val="1800"/>
              <a:buFont typeface="Open Sans"/>
              <a:buChar char="■"/>
              <a:defRPr sz="1800">
                <a:solidFill>
                  <a:srgbClr val="EFFFF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Google Shape;80;p18"/>
          <p:cNvSpPr txBox="1"/>
          <p:nvPr/>
        </p:nvSpPr>
        <p:spPr>
          <a:xfrm>
            <a:off x="1620750" y="1155950"/>
            <a:ext cx="5902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Övning</a:t>
            </a:r>
            <a:endParaRPr b="1" sz="3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ts code!">
  <p:cSld name="TITLE_AND_BODY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>
            <a:off x="1620750" y="1953675"/>
            <a:ext cx="5902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Lets code!</a:t>
            </a:r>
            <a:endParaRPr b="1" sz="4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1189800" y="2732175"/>
            <a:ext cx="67644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D9EAD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kussionsfråga">
  <p:cSld name="TITLE_AND_BODY_2_1">
    <p:bg>
      <p:bgPr>
        <a:solidFill>
          <a:srgbClr val="38AC8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1620750" y="333350"/>
            <a:ext cx="5902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ABFFE4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Lets diskutera</a:t>
            </a:r>
            <a:endParaRPr sz="2400">
              <a:solidFill>
                <a:srgbClr val="ABFFE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311700" y="1709550"/>
            <a:ext cx="85206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, underrubrik &amp; punktlista">
  <p:cSld name="TITLE_AND_BODY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671550" y="607425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2098050" y="2433875"/>
            <a:ext cx="49479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●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○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■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●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○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■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●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○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■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" name="Google Shape;91;p21"/>
          <p:cNvSpPr txBox="1"/>
          <p:nvPr>
            <p:ph idx="2" type="subTitle"/>
          </p:nvPr>
        </p:nvSpPr>
        <p:spPr>
          <a:xfrm>
            <a:off x="790050" y="1507425"/>
            <a:ext cx="7682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99999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ubrik + Kodsnutt" type="twoColTx">
  <p:cSld name="TITLE_AND_TWO_COLUMNS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671550" y="570700"/>
            <a:ext cx="78009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22"/>
          <p:cNvSpPr txBox="1"/>
          <p:nvPr/>
        </p:nvSpPr>
        <p:spPr>
          <a:xfrm>
            <a:off x="2383200" y="1470700"/>
            <a:ext cx="4377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0A4AE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2383200" y="3725425"/>
            <a:ext cx="4377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●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○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■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●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○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■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●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○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pen Sans"/>
              <a:buChar char="■"/>
              <a:defRPr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fik + förklaring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9800" y="0"/>
            <a:ext cx="36318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403250" y="574925"/>
            <a:ext cx="28449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403250" y="1848525"/>
            <a:ext cx="28449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●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○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1268175" y="1889850"/>
            <a:ext cx="66078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"/>
              <a:buNone/>
              <a:defRPr i="1" sz="2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24"/>
          <p:cNvSpPr txBox="1"/>
          <p:nvPr>
            <p:ph idx="2" type="subTitle"/>
          </p:nvPr>
        </p:nvSpPr>
        <p:spPr>
          <a:xfrm>
            <a:off x="2170700" y="3938200"/>
            <a:ext cx="4934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+ förklaring">
  <p:cSld name="CAPTION_ONLY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1084500" y="4298075"/>
            <a:ext cx="6975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9" name="Google Shape;109;p25"/>
          <p:cNvSpPr txBox="1"/>
          <p:nvPr/>
        </p:nvSpPr>
        <p:spPr>
          <a:xfrm>
            <a:off x="3947700" y="2006250"/>
            <a:ext cx="1248600" cy="1131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grafik</a:t>
            </a:r>
            <a:endParaRPr b="1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helskärm">
  <p:cSld name="BIG_NUMBER"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1550" y="783700"/>
            <a:ext cx="78009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400"/>
              <a:buFont typeface="Titillium Web"/>
              <a:buNone/>
              <a:defRPr b="1" sz="3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endParaRPr/>
          </a:p>
        </p:txBody>
      </p:sp>
      <p:sp>
        <p:nvSpPr>
          <p:cNvPr id="119" name="Google Shape;119;p2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Queries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Responsivt</a:t>
            </a:r>
            <a:endParaRPr/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Mobile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Breakpoints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947475" y="764350"/>
            <a:ext cx="74604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52.2% of all website traffic worldwide was generated through mobile phones in 2018.</a:t>
            </a:r>
            <a:endParaRPr sz="3600"/>
          </a:p>
        </p:txBody>
      </p:sp>
      <p:pic>
        <p:nvPicPr>
          <p:cNvPr id="131" name="Google Shape;1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375" y="2609353"/>
            <a:ext cx="4785224" cy="23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1448025"/>
            <a:ext cx="4167375" cy="328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Queries</a:t>
            </a:r>
            <a:endParaRPr/>
          </a:p>
        </p:txBody>
      </p:sp>
      <p:sp>
        <p:nvSpPr>
          <p:cNvPr id="138" name="Google Shape;138;p31"/>
          <p:cNvSpPr txBox="1"/>
          <p:nvPr/>
        </p:nvSpPr>
        <p:spPr>
          <a:xfrm>
            <a:off x="5158575" y="1440475"/>
            <a:ext cx="38085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Brytpunkter där css-regler ska ändra sig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@media tar ett eller flera villkor, oftast max-width eller min-width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Ska vi ändra vår layout när vi går uppåt? min-width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Ska vi ändra vår layout när vi går nedåt? max-width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Övriga</a:t>
            </a:r>
            <a:endParaRPr/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75" y="2125725"/>
            <a:ext cx="8839204" cy="280660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/>
        </p:nvSpPr>
        <p:spPr>
          <a:xfrm>
            <a:off x="942725" y="1402775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Screen, print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orientation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first</a:t>
            </a:r>
            <a:endParaRPr/>
          </a:p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Utgå ifrån innehållet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Annars så är dessa bra utgångspunkter: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365px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First</a:t>
            </a:r>
            <a:endParaRPr/>
          </a:p>
        </p:txBody>
      </p:sp>
      <p:pic>
        <p:nvPicPr>
          <p:cNvPr id="157" name="Google Shape;1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6288"/>
            <a:ext cx="9144000" cy="213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Sammanställning</a:t>
            </a:r>
            <a:endParaRPr/>
          </a:p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Viewport i huvudet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="viewport"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content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="width=device-width, initial-scale=1.0"&gt;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Media Query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@media screen and (min-width: 480px)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}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Mobile firs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idx="1" type="subTitle"/>
          </p:nvPr>
        </p:nvSpPr>
        <p:spPr>
          <a:xfrm>
            <a:off x="933275" y="2732175"/>
            <a:ext cx="7277400" cy="2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Använd viewport övningens sida.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Gör övning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zocom-kim-vagi/Ovning2_ResponsivWebbsida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ZoCom Theme v 0.1">
  <a:themeElements>
    <a:clrScheme name="Simple Light">
      <a:dk1>
        <a:srgbClr val="2C2A2A"/>
      </a:dk1>
      <a:lt1>
        <a:srgbClr val="EBEBEB"/>
      </a:lt1>
      <a:dk2>
        <a:srgbClr val="5E5A5A"/>
      </a:dk2>
      <a:lt2>
        <a:srgbClr val="E0E0E0"/>
      </a:lt2>
      <a:accent1>
        <a:srgbClr val="DBDBDB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