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Titillium Web"/>
      <p:regular r:id="rId14"/>
      <p:bold r:id="rId15"/>
      <p:italic r:id="rId16"/>
      <p:boldItalic r:id="rId17"/>
    </p:embeddedFont>
    <p:embeddedFont>
      <p:font typeface="Work Sans"/>
      <p:regular r:id="rId18"/>
      <p:bold r:id="rId19"/>
    </p:embeddedFont>
    <p:embeddedFont>
      <p:font typeface="PT Mono"/>
      <p:regular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Mono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TitilliumWeb-bold.fntdata"/><Relationship Id="rId14" Type="http://schemas.openxmlformats.org/officeDocument/2006/relationships/font" Target="fonts/TitilliumWeb-regular.fntdata"/><Relationship Id="rId17" Type="http://schemas.openxmlformats.org/officeDocument/2006/relationships/font" Target="fonts/TitilliumWeb-boldItalic.fntdata"/><Relationship Id="rId16" Type="http://schemas.openxmlformats.org/officeDocument/2006/relationships/font" Target="fonts/TitilliumWeb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WorkSans-bold.fntdata"/><Relationship Id="rId6" Type="http://schemas.openxmlformats.org/officeDocument/2006/relationships/slide" Target="slides/slide1.xml"/><Relationship Id="rId18" Type="http://schemas.openxmlformats.org/officeDocument/2006/relationships/font" Target="fonts/Work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ydevice.io/#compare-devices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Mozilla/Mobile/Viewport_meta_tag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ydevice.io/#compare-devices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fd05d68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fd05d68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daa96e4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daa96e4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u="sng">
                <a:solidFill>
                  <a:schemeClr val="hlink"/>
                </a:solidFill>
                <a:hlinkClick r:id="rId2"/>
              </a:rPr>
              <a:t>https://www.mydevice.io/#compare-devices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daa96e4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daa96e4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dpi = dots per inch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man interagerar </a:t>
            </a:r>
            <a:r>
              <a:rPr lang="sv" u="sng"/>
              <a:t>väldigt olika</a:t>
            </a:r>
            <a:r>
              <a:rPr lang="sv"/>
              <a:t> med en desktop, än med ett touch-device. Det måste alltså tekniskt gå att skilja på en mobil desktop, även om de har samma upplösning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genom att kunna manipulera viewporten + device + orientation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u="sng">
                <a:solidFill>
                  <a:schemeClr val="hlink"/>
                </a:solidFill>
                <a:hlinkClick r:id="rId2"/>
              </a:rPr>
              <a:t>https://developer.mozilla.org/en-US/docs/Mozilla/Mobile/Viewport_meta_tag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daa96e4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daa96e4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u="sng">
                <a:solidFill>
                  <a:schemeClr val="hlink"/>
                </a:solidFill>
                <a:hlinkClick r:id="rId2"/>
              </a:rPr>
              <a:t>https://www.mydevice.io/#compare-devices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e1f4451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e1f4451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pixel ratio = 3 i detta fallet.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daa96e4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daa96e4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fd05d686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fd05d686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" type="title">
  <p:cSld name="TITLE">
    <p:bg>
      <p:bgPr>
        <a:solidFill>
          <a:srgbClr val="EFEFE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9300" y="1466375"/>
            <a:ext cx="8105400" cy="11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64450" y="2556925"/>
            <a:ext cx="8015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Titillium Web"/>
              <a:buNone/>
              <a:defRPr sz="2400">
                <a:solidFill>
                  <a:srgbClr val="66666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4042691" y="4614950"/>
            <a:ext cx="1058624" cy="2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2390100" y="3692438"/>
            <a:ext cx="4363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fik + förklaring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9800" y="0"/>
            <a:ext cx="36318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1"/>
          <p:cNvSpPr txBox="1"/>
          <p:nvPr>
            <p:ph type="title"/>
          </p:nvPr>
        </p:nvSpPr>
        <p:spPr>
          <a:xfrm>
            <a:off x="403250" y="574925"/>
            <a:ext cx="28449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403250" y="1848525"/>
            <a:ext cx="2844900" cy="28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●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○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●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○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●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○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t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1268175" y="1889850"/>
            <a:ext cx="66078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Open Sans"/>
              <a:buNone/>
              <a:defRPr i="1" sz="2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  <p:sp>
        <p:nvSpPr>
          <p:cNvPr id="52" name="Google Shape;52;p12"/>
          <p:cNvSpPr txBox="1"/>
          <p:nvPr>
            <p:ph idx="2" type="subTitle"/>
          </p:nvPr>
        </p:nvSpPr>
        <p:spPr>
          <a:xfrm>
            <a:off x="2170700" y="3938200"/>
            <a:ext cx="49347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 + förklaring">
  <p:cSld name="CAPTION_ONLY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084500" y="4298075"/>
            <a:ext cx="69750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6" name="Google Shape;56;p13"/>
          <p:cNvSpPr txBox="1"/>
          <p:nvPr/>
        </p:nvSpPr>
        <p:spPr>
          <a:xfrm>
            <a:off x="3947700" y="2006250"/>
            <a:ext cx="1248600" cy="11310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b="1" lang="sv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rafik</a:t>
            </a:r>
            <a:endParaRPr b="1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 helskärm">
  <p:cSld name="BIG_NUMBER">
    <p:bg>
      <p:bgPr>
        <a:solidFill>
          <a:srgbClr val="000000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or centrerad rubrik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1969650"/>
            <a:ext cx="8520600" cy="12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or centrerad rubrik + underrubrik">
  <p:cSld name="SECTION_HEADER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1469400"/>
            <a:ext cx="8520600" cy="12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319350" y="2673600"/>
            <a:ext cx="85053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ubrik &amp; punktlista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671550" y="783700"/>
            <a:ext cx="7800900" cy="9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620900" y="2147425"/>
            <a:ext cx="5902500" cy="25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●"/>
              <a:defRPr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○"/>
              <a:defRPr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■"/>
              <a:defRPr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●"/>
              <a:defRPr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○"/>
              <a:defRPr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■"/>
              <a:defRPr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●"/>
              <a:defRPr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○"/>
              <a:defRPr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■"/>
              <a:defRPr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Övning">
  <p:cSld name="TITLE_AND_BODY_2">
    <p:bg>
      <p:bgPr>
        <a:solidFill>
          <a:srgbClr val="38AC82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1529100" y="2184150"/>
            <a:ext cx="6085800" cy="25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FFFA"/>
              </a:buClr>
              <a:buSzPts val="1800"/>
              <a:buFont typeface="Open Sans"/>
              <a:buChar char="●"/>
              <a:defRPr sz="1800">
                <a:solidFill>
                  <a:srgbClr val="EFFFF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FFFA"/>
              </a:buClr>
              <a:buSzPts val="1800"/>
              <a:buFont typeface="Open Sans"/>
              <a:buChar char="○"/>
              <a:defRPr sz="1800">
                <a:solidFill>
                  <a:srgbClr val="EFFFF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FFFA"/>
              </a:buClr>
              <a:buSzPts val="1800"/>
              <a:buFont typeface="Open Sans"/>
              <a:buChar char="■"/>
              <a:defRPr sz="1800">
                <a:solidFill>
                  <a:srgbClr val="EFFFF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FFFA"/>
              </a:buClr>
              <a:buSzPts val="1800"/>
              <a:buFont typeface="Open Sans"/>
              <a:buChar char="●"/>
              <a:defRPr sz="1800">
                <a:solidFill>
                  <a:srgbClr val="EFFFF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FFFA"/>
              </a:buClr>
              <a:buSzPts val="1800"/>
              <a:buFont typeface="Open Sans"/>
              <a:buChar char="○"/>
              <a:defRPr sz="1800">
                <a:solidFill>
                  <a:srgbClr val="EFFFF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FFFA"/>
              </a:buClr>
              <a:buSzPts val="1800"/>
              <a:buFont typeface="Open Sans"/>
              <a:buChar char="■"/>
              <a:defRPr sz="1800">
                <a:solidFill>
                  <a:srgbClr val="EFFFF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FFFA"/>
              </a:buClr>
              <a:buSzPts val="1800"/>
              <a:buFont typeface="Open Sans"/>
              <a:buChar char="●"/>
              <a:defRPr sz="1800">
                <a:solidFill>
                  <a:srgbClr val="EFFFF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FFFA"/>
              </a:buClr>
              <a:buSzPts val="1800"/>
              <a:buFont typeface="Open Sans"/>
              <a:buChar char="○"/>
              <a:defRPr sz="1800">
                <a:solidFill>
                  <a:srgbClr val="EFFFF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FFFA"/>
              </a:buClr>
              <a:buSzPts val="1800"/>
              <a:buFont typeface="Open Sans"/>
              <a:buChar char="■"/>
              <a:defRPr sz="1800">
                <a:solidFill>
                  <a:srgbClr val="EFFFF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" name="Google Shape;27;p6"/>
          <p:cNvSpPr txBox="1"/>
          <p:nvPr/>
        </p:nvSpPr>
        <p:spPr>
          <a:xfrm>
            <a:off x="1620750" y="1155950"/>
            <a:ext cx="5902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3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Övning</a:t>
            </a:r>
            <a:endParaRPr b="1" sz="3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ts code!">
  <p:cSld name="TITLE_AND_BODY_2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/>
        </p:nvSpPr>
        <p:spPr>
          <a:xfrm>
            <a:off x="1620750" y="1953675"/>
            <a:ext cx="5902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4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Lets code!</a:t>
            </a:r>
            <a:endParaRPr b="1" sz="4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0" name="Google Shape;30;p7"/>
          <p:cNvSpPr txBox="1"/>
          <p:nvPr>
            <p:ph idx="1" type="subTitle"/>
          </p:nvPr>
        </p:nvSpPr>
        <p:spPr>
          <a:xfrm>
            <a:off x="1189800" y="2732175"/>
            <a:ext cx="67644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D9EAD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D9EAD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D9EAD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D9EAD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D9EAD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D9EAD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D9EAD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D9EAD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D9EAD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kussionsfråga">
  <p:cSld name="TITLE_AND_BODY_2_1">
    <p:bg>
      <p:bgPr>
        <a:solidFill>
          <a:srgbClr val="38AC8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/>
        </p:nvSpPr>
        <p:spPr>
          <a:xfrm>
            <a:off x="1620750" y="333350"/>
            <a:ext cx="5902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2400">
                <a:solidFill>
                  <a:srgbClr val="ABFFE4"/>
                </a:solidFill>
                <a:latin typeface="Titillium Web"/>
                <a:ea typeface="Titillium Web"/>
                <a:cs typeface="Titillium Web"/>
                <a:sym typeface="Titillium Web"/>
              </a:rPr>
              <a:t>Lets d</a:t>
            </a:r>
            <a:r>
              <a:rPr lang="sv" sz="2400">
                <a:solidFill>
                  <a:srgbClr val="ABFFE4"/>
                </a:solidFill>
                <a:latin typeface="Titillium Web"/>
                <a:ea typeface="Titillium Web"/>
                <a:cs typeface="Titillium Web"/>
                <a:sym typeface="Titillium Web"/>
              </a:rPr>
              <a:t>iskutera</a:t>
            </a:r>
            <a:endParaRPr sz="2400">
              <a:solidFill>
                <a:srgbClr val="ABFFE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311700" y="1709550"/>
            <a:ext cx="8520600" cy="17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ubrik, underrubrik &amp; punktlista">
  <p:cSld name="TITLE_AND_BODY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671550" y="607425"/>
            <a:ext cx="7800900" cy="9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2098050" y="2433875"/>
            <a:ext cx="4947900" cy="25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Work Sans"/>
              <a:buChar char="●"/>
              <a:defRPr sz="18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Work Sans"/>
              <a:buChar char="○"/>
              <a:defRPr sz="18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Work Sans"/>
              <a:buChar char="■"/>
              <a:defRPr sz="18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Work Sans"/>
              <a:buChar char="●"/>
              <a:defRPr sz="18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Work Sans"/>
              <a:buChar char="○"/>
              <a:defRPr sz="18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Work Sans"/>
              <a:buChar char="■"/>
              <a:defRPr sz="18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Work Sans"/>
              <a:buChar char="●"/>
              <a:defRPr sz="18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Work Sans"/>
              <a:buChar char="○"/>
              <a:defRPr sz="18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Work Sans"/>
              <a:buChar char="■"/>
              <a:defRPr sz="18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  <p:sp>
        <p:nvSpPr>
          <p:cNvPr id="38" name="Google Shape;38;p9"/>
          <p:cNvSpPr txBox="1"/>
          <p:nvPr>
            <p:ph idx="2" type="subTitle"/>
          </p:nvPr>
        </p:nvSpPr>
        <p:spPr>
          <a:xfrm>
            <a:off x="790050" y="1507425"/>
            <a:ext cx="76824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99999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ubrik + Kodsnutt" type="twoColTx">
  <p:cSld name="TITLE_AND_TWO_COLUMNS">
    <p:bg>
      <p:bgPr>
        <a:solidFill>
          <a:schemeClr val="dk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671550" y="570700"/>
            <a:ext cx="7800900" cy="9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  <p:sp>
        <p:nvSpPr>
          <p:cNvPr id="42" name="Google Shape;42;p10"/>
          <p:cNvSpPr txBox="1"/>
          <p:nvPr/>
        </p:nvSpPr>
        <p:spPr>
          <a:xfrm>
            <a:off x="2383200" y="1470700"/>
            <a:ext cx="4377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0A4AE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2383200" y="3725425"/>
            <a:ext cx="43776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Open Sans"/>
              <a:buChar char="●"/>
              <a:defRPr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Open Sans"/>
              <a:buChar char="○"/>
              <a:defRPr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Open Sans"/>
              <a:buChar char="■"/>
              <a:defRPr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Open Sans"/>
              <a:buChar char="●"/>
              <a:defRPr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Open Sans"/>
              <a:buChar char="○"/>
              <a:defRPr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Open Sans"/>
              <a:buChar char="■"/>
              <a:defRPr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Open Sans"/>
              <a:buChar char="●"/>
              <a:defRPr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Open Sans"/>
              <a:buChar char="○"/>
              <a:defRPr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Open Sans"/>
              <a:buChar char="■"/>
              <a:defRPr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71550" y="783700"/>
            <a:ext cx="78009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Titillium Web"/>
              <a:buNone/>
              <a:defRPr b="1" sz="34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Titillium Web"/>
              <a:buNone/>
              <a:defRPr b="1" sz="34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Titillium Web"/>
              <a:buNone/>
              <a:defRPr b="1" sz="34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Titillium Web"/>
              <a:buNone/>
              <a:defRPr b="1" sz="34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Titillium Web"/>
              <a:buNone/>
              <a:defRPr b="1" sz="34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Titillium Web"/>
              <a:buNone/>
              <a:defRPr b="1" sz="34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Titillium Web"/>
              <a:buNone/>
              <a:defRPr b="1" sz="34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Titillium Web"/>
              <a:buNone/>
              <a:defRPr b="1" sz="34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Titillium Web"/>
              <a:buNone/>
              <a:defRPr b="1" sz="34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schools.com/css/css_rwd_viewport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ctrTitle"/>
          </p:nvPr>
        </p:nvSpPr>
        <p:spPr>
          <a:xfrm>
            <a:off x="519300" y="1466375"/>
            <a:ext cx="8105400" cy="11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Viewport</a:t>
            </a:r>
            <a:endParaRPr/>
          </a:p>
        </p:txBody>
      </p:sp>
      <p:sp>
        <p:nvSpPr>
          <p:cNvPr id="66" name="Google Shape;66;p16"/>
          <p:cNvSpPr txBox="1"/>
          <p:nvPr>
            <p:ph idx="2" type="subTitle"/>
          </p:nvPr>
        </p:nvSpPr>
        <p:spPr>
          <a:xfrm>
            <a:off x="2390100" y="3692438"/>
            <a:ext cx="4363800" cy="4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johan.kivi@zocom.se</a:t>
            </a:r>
            <a:endParaRPr/>
          </a:p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564450" y="2556925"/>
            <a:ext cx="80151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Webbläsarens fönster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671550" y="783700"/>
            <a:ext cx="7800900" cy="9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Vad är en viewport?</a:t>
            </a:r>
            <a:endParaRPr/>
          </a:p>
        </p:txBody>
      </p:sp>
      <p:pic>
        <p:nvPicPr>
          <p:cNvPr id="73" name="Google Shape;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500" y="1584850"/>
            <a:ext cx="3910992" cy="31550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7"/>
          <p:cNvSpPr/>
          <p:nvPr/>
        </p:nvSpPr>
        <p:spPr>
          <a:xfrm>
            <a:off x="724425" y="1936900"/>
            <a:ext cx="1596300" cy="391800"/>
          </a:xfrm>
          <a:prstGeom prst="wedgeRectCallout">
            <a:avLst>
              <a:gd fmla="val 88423" name="adj1"/>
              <a:gd fmla="val 197090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EFEFEF"/>
                </a:solidFill>
                <a:latin typeface="Open Sans"/>
                <a:ea typeface="Open Sans"/>
                <a:cs typeface="Open Sans"/>
                <a:sym typeface="Open Sans"/>
              </a:rPr>
              <a:t>Här är den!</a:t>
            </a:r>
            <a:endParaRPr>
              <a:solidFill>
                <a:srgbClr val="EFEFE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1469400"/>
            <a:ext cx="8520600" cy="12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 pixel is not a pixel</a:t>
            </a:r>
            <a:endParaRPr/>
          </a:p>
        </p:txBody>
      </p:sp>
      <p:sp>
        <p:nvSpPr>
          <p:cNvPr id="80" name="Google Shape;80;p18"/>
          <p:cNvSpPr txBox="1"/>
          <p:nvPr>
            <p:ph idx="1" type="subTitle"/>
          </p:nvPr>
        </p:nvSpPr>
        <p:spPr>
          <a:xfrm>
            <a:off x="319350" y="2673600"/>
            <a:ext cx="85053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wait.. what??!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311700" y="272075"/>
            <a:ext cx="8520600" cy="77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But why?</a:t>
            </a:r>
            <a:endParaRPr/>
          </a:p>
        </p:txBody>
      </p:sp>
      <p:sp>
        <p:nvSpPr>
          <p:cNvPr id="86" name="Google Shape;86;p19"/>
          <p:cNvSpPr/>
          <p:nvPr/>
        </p:nvSpPr>
        <p:spPr>
          <a:xfrm>
            <a:off x="1857358" y="1779482"/>
            <a:ext cx="3168900" cy="171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/>
          <p:nvPr/>
        </p:nvSpPr>
        <p:spPr>
          <a:xfrm rot="5400000">
            <a:off x="5428149" y="2182820"/>
            <a:ext cx="1761000" cy="95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9"/>
          <p:cNvSpPr txBox="1"/>
          <p:nvPr/>
        </p:nvSpPr>
        <p:spPr>
          <a:xfrm>
            <a:off x="1870933" y="3577657"/>
            <a:ext cx="31689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10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1" lang="sv" sz="10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esktop</a:t>
            </a:r>
            <a:r>
              <a:rPr lang="sv" sz="10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 1920px * 1080px</a:t>
            </a:r>
            <a:endParaRPr sz="10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9"/>
          <p:cNvSpPr txBox="1"/>
          <p:nvPr/>
        </p:nvSpPr>
        <p:spPr>
          <a:xfrm>
            <a:off x="4668158" y="3577657"/>
            <a:ext cx="31689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10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Mobile</a:t>
            </a:r>
            <a:r>
              <a:rPr lang="sv" sz="10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 1080px * 1920px</a:t>
            </a:r>
            <a:endParaRPr sz="10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3946657"/>
            <a:ext cx="8520600" cy="77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sv" sz="2000">
                <a:latin typeface="Open Sans"/>
                <a:ea typeface="Open Sans"/>
                <a:cs typeface="Open Sans"/>
                <a:sym typeface="Open Sans"/>
              </a:rPr>
              <a:t>hur skiljer webbläsaren på en </a:t>
            </a:r>
            <a:r>
              <a:rPr b="0" i="1" lang="sv" sz="2000">
                <a:latin typeface="Open Sans"/>
                <a:ea typeface="Open Sans"/>
                <a:cs typeface="Open Sans"/>
                <a:sym typeface="Open Sans"/>
              </a:rPr>
              <a:t>desktop</a:t>
            </a:r>
            <a:r>
              <a:rPr b="0" lang="sv" sz="2000">
                <a:latin typeface="Open Sans"/>
                <a:ea typeface="Open Sans"/>
                <a:cs typeface="Open Sans"/>
                <a:sym typeface="Open Sans"/>
              </a:rPr>
              <a:t> och </a:t>
            </a:r>
            <a:endParaRPr b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sv" sz="2000">
                <a:latin typeface="Open Sans"/>
                <a:ea typeface="Open Sans"/>
                <a:cs typeface="Open Sans"/>
                <a:sym typeface="Open Sans"/>
              </a:rPr>
              <a:t>en </a:t>
            </a:r>
            <a:r>
              <a:rPr b="0" i="1" lang="sv" sz="2000">
                <a:latin typeface="Open Sans"/>
                <a:ea typeface="Open Sans"/>
                <a:cs typeface="Open Sans"/>
                <a:sym typeface="Open Sans"/>
              </a:rPr>
              <a:t>mobil</a:t>
            </a:r>
            <a:r>
              <a:rPr b="0" lang="sv" sz="2000">
                <a:latin typeface="Open Sans"/>
                <a:ea typeface="Open Sans"/>
                <a:cs typeface="Open Sans"/>
                <a:sym typeface="Open Sans"/>
              </a:rPr>
              <a:t> med samma upplösning?</a:t>
            </a:r>
            <a:endParaRPr b="0"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264200" y="1123375"/>
            <a:ext cx="8520600" cy="3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sv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dpi… its förvirrande</a:t>
            </a:r>
            <a:endParaRPr b="0" sz="24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611350"/>
            <a:ext cx="8520600" cy="7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upplösning på digitala ytor</a:t>
            </a:r>
            <a:endParaRPr/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278625" y="1445400"/>
            <a:ext cx="85053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man skiljer på </a:t>
            </a:r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2792575" y="2206250"/>
            <a:ext cx="36267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Open Sans"/>
              <a:buChar char="●"/>
            </a:pPr>
            <a:r>
              <a:rPr lang="sv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antal fysiska pixlar på skärmen</a:t>
            </a:r>
            <a:br>
              <a:rPr lang="sv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sv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skärmens upplösning</a:t>
            </a: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Open Sans"/>
              <a:buChar char="●"/>
            </a:pPr>
            <a:r>
              <a:rPr lang="sv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antal “CSS pixlar” i webbläsaren</a:t>
            </a:r>
            <a:br>
              <a:rPr lang="sv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sv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viewportens storlek</a:t>
            </a: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272075"/>
            <a:ext cx="8520600" cy="77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exempel</a:t>
            </a:r>
            <a:endParaRPr/>
          </a:p>
        </p:txBody>
      </p:sp>
      <p:sp>
        <p:nvSpPr>
          <p:cNvPr id="104" name="Google Shape;104;p21"/>
          <p:cNvSpPr/>
          <p:nvPr/>
        </p:nvSpPr>
        <p:spPr>
          <a:xfrm>
            <a:off x="2562804" y="1632025"/>
            <a:ext cx="1231800" cy="201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2132673" y="3675370"/>
            <a:ext cx="20922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fysiska pixlar </a:t>
            </a:r>
            <a:r>
              <a:rPr lang="sv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1125px * 2436px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4628698" y="3675370"/>
            <a:ext cx="18255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CSS pixlar </a:t>
            </a:r>
            <a:r>
              <a:rPr lang="sv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375px * 812px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1123375"/>
            <a:ext cx="8520600" cy="3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sv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iphone X</a:t>
            </a:r>
            <a:endParaRPr b="0" sz="24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21"/>
          <p:cNvSpPr/>
          <p:nvPr/>
        </p:nvSpPr>
        <p:spPr>
          <a:xfrm>
            <a:off x="5129475" y="1942550"/>
            <a:ext cx="824100" cy="13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343303"/>
            <a:ext cx="8520600" cy="45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sv" sz="2000">
                <a:latin typeface="Open Sans"/>
                <a:ea typeface="Open Sans"/>
                <a:cs typeface="Open Sans"/>
                <a:sym typeface="Open Sans"/>
              </a:rPr>
              <a:t>Det går alltså </a:t>
            </a:r>
            <a:r>
              <a:rPr b="0" i="1" lang="sv" sz="200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0" lang="sv" sz="2000">
                <a:latin typeface="Open Sans"/>
                <a:ea typeface="Open Sans"/>
                <a:cs typeface="Open Sans"/>
                <a:sym typeface="Open Sans"/>
              </a:rPr>
              <a:t> fysiska pixlar på </a:t>
            </a:r>
            <a:r>
              <a:rPr b="0" i="1" lang="sv" sz="2000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0" lang="sv" sz="2000">
                <a:latin typeface="Open Sans"/>
                <a:ea typeface="Open Sans"/>
                <a:cs typeface="Open Sans"/>
                <a:sym typeface="Open Sans"/>
              </a:rPr>
              <a:t> css-pixel. Detta kallas </a:t>
            </a:r>
            <a:r>
              <a:rPr b="0" i="1" lang="sv" sz="2000">
                <a:latin typeface="Open Sans"/>
                <a:ea typeface="Open Sans"/>
                <a:cs typeface="Open Sans"/>
                <a:sym typeface="Open Sans"/>
              </a:rPr>
              <a:t>pixel-ratio</a:t>
            </a:r>
            <a:r>
              <a:rPr b="0" lang="sv" sz="2000"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b="0" lang="sv" sz="2000">
                <a:latin typeface="Open Sans"/>
                <a:ea typeface="Open Sans"/>
                <a:cs typeface="Open Sans"/>
                <a:sym typeface="Open Sans"/>
              </a:rPr>
            </a:br>
            <a:endParaRPr b="0"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671550" y="570700"/>
            <a:ext cx="7800900" cy="9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viewport-taggen</a:t>
            </a: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0" y="2266650"/>
            <a:ext cx="9144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solidFill>
                  <a:srgbClr val="808080"/>
                </a:solidFill>
                <a:latin typeface="PT Mono"/>
                <a:ea typeface="PT Mono"/>
                <a:cs typeface="PT Mono"/>
                <a:sym typeface="PT Mono"/>
              </a:rPr>
              <a:t>&lt;</a:t>
            </a:r>
            <a:r>
              <a:rPr lang="sv" sz="1600">
                <a:solidFill>
                  <a:srgbClr val="569CD6"/>
                </a:solidFill>
                <a:latin typeface="PT Mono"/>
                <a:ea typeface="PT Mono"/>
                <a:cs typeface="PT Mono"/>
                <a:sym typeface="PT Mono"/>
              </a:rPr>
              <a:t>meta</a:t>
            </a:r>
            <a:r>
              <a:rPr lang="sv" sz="1600">
                <a:solidFill>
                  <a:srgbClr val="D4D4D4"/>
                </a:solidFill>
                <a:latin typeface="PT Mono"/>
                <a:ea typeface="PT Mono"/>
                <a:cs typeface="PT Mono"/>
                <a:sym typeface="PT Mono"/>
              </a:rPr>
              <a:t> </a:t>
            </a:r>
            <a:r>
              <a:rPr lang="sv" sz="1600">
                <a:solidFill>
                  <a:srgbClr val="9CDCFE"/>
                </a:solidFill>
                <a:latin typeface="PT Mono"/>
                <a:ea typeface="PT Mono"/>
                <a:cs typeface="PT Mono"/>
                <a:sym typeface="PT Mono"/>
              </a:rPr>
              <a:t>name</a:t>
            </a:r>
            <a:r>
              <a:rPr lang="sv" sz="1600">
                <a:solidFill>
                  <a:srgbClr val="D4D4D4"/>
                </a:solidFill>
                <a:latin typeface="PT Mono"/>
                <a:ea typeface="PT Mono"/>
                <a:cs typeface="PT Mono"/>
                <a:sym typeface="PT Mono"/>
              </a:rPr>
              <a:t>=</a:t>
            </a:r>
            <a:r>
              <a:rPr lang="sv" sz="1600">
                <a:solidFill>
                  <a:srgbClr val="CE9178"/>
                </a:solidFill>
                <a:latin typeface="PT Mono"/>
                <a:ea typeface="PT Mono"/>
                <a:cs typeface="PT Mono"/>
                <a:sym typeface="PT Mono"/>
              </a:rPr>
              <a:t>"viewport"</a:t>
            </a:r>
            <a:r>
              <a:rPr lang="sv" sz="1600">
                <a:solidFill>
                  <a:srgbClr val="D4D4D4"/>
                </a:solidFill>
                <a:latin typeface="PT Mono"/>
                <a:ea typeface="PT Mono"/>
                <a:cs typeface="PT Mono"/>
                <a:sym typeface="PT Mono"/>
              </a:rPr>
              <a:t> </a:t>
            </a:r>
            <a:r>
              <a:rPr lang="sv" sz="1600">
                <a:solidFill>
                  <a:srgbClr val="9CDCFE"/>
                </a:solidFill>
                <a:latin typeface="PT Mono"/>
                <a:ea typeface="PT Mono"/>
                <a:cs typeface="PT Mono"/>
                <a:sym typeface="PT Mono"/>
              </a:rPr>
              <a:t>content</a:t>
            </a:r>
            <a:r>
              <a:rPr lang="sv" sz="1600">
                <a:solidFill>
                  <a:srgbClr val="D4D4D4"/>
                </a:solidFill>
                <a:latin typeface="PT Mono"/>
                <a:ea typeface="PT Mono"/>
                <a:cs typeface="PT Mono"/>
                <a:sym typeface="PT Mono"/>
              </a:rPr>
              <a:t>=</a:t>
            </a:r>
            <a:r>
              <a:rPr lang="sv" sz="1600">
                <a:solidFill>
                  <a:srgbClr val="CE9178"/>
                </a:solidFill>
                <a:latin typeface="PT Mono"/>
                <a:ea typeface="PT Mono"/>
                <a:cs typeface="PT Mono"/>
                <a:sym typeface="PT Mono"/>
              </a:rPr>
              <a:t>"width=device-width, initial-scale=1.0"</a:t>
            </a:r>
            <a:r>
              <a:rPr lang="sv" sz="1600">
                <a:solidFill>
                  <a:srgbClr val="808080"/>
                </a:solidFill>
                <a:latin typeface="PT Mono"/>
                <a:ea typeface="PT Mono"/>
                <a:cs typeface="PT Mono"/>
                <a:sym typeface="PT Mono"/>
              </a:rPr>
              <a:t>&gt;</a:t>
            </a:r>
            <a:endParaRPr sz="1600">
              <a:solidFill>
                <a:srgbClr val="808080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116" name="Google Shape;116;p22"/>
          <p:cNvSpPr/>
          <p:nvPr/>
        </p:nvSpPr>
        <p:spPr>
          <a:xfrm>
            <a:off x="1133375" y="1758100"/>
            <a:ext cx="1452000" cy="325800"/>
          </a:xfrm>
          <a:prstGeom prst="wedgeRectCallout">
            <a:avLst>
              <a:gd fmla="val 28044" name="adj1"/>
              <a:gd fmla="val 145780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anropar </a:t>
            </a:r>
            <a:r>
              <a:rPr lang="sv" sz="10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viewporten</a:t>
            </a:r>
            <a:endParaRPr sz="10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22"/>
          <p:cNvSpPr/>
          <p:nvPr/>
        </p:nvSpPr>
        <p:spPr>
          <a:xfrm>
            <a:off x="3708700" y="1758100"/>
            <a:ext cx="1986300" cy="325800"/>
          </a:xfrm>
          <a:prstGeom prst="wedgeRectCallout">
            <a:avLst>
              <a:gd fmla="val 28044" name="adj1"/>
              <a:gd fmla="val 145780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styr hur innehållet tolkas</a:t>
            </a:r>
            <a:endParaRPr sz="10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933275" y="2732175"/>
            <a:ext cx="7277400" cy="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F3F3F3"/>
                </a:solidFill>
              </a:rPr>
              <a:t>testa </a:t>
            </a:r>
            <a:r>
              <a:rPr i="1" lang="sv">
                <a:solidFill>
                  <a:srgbClr val="F3F3F3"/>
                </a:solidFill>
              </a:rPr>
              <a:t>ta bort viewport-taggen</a:t>
            </a:r>
            <a:r>
              <a:rPr lang="sv">
                <a:solidFill>
                  <a:srgbClr val="F3F3F3"/>
                </a:solidFill>
              </a:rPr>
              <a:t> på en sida och kika i mobil</a:t>
            </a:r>
            <a:endParaRPr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F3F3F3"/>
                </a:solidFill>
              </a:rPr>
              <a:t>eller</a:t>
            </a:r>
            <a:endParaRPr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F3F3F3"/>
                </a:solidFill>
              </a:rPr>
              <a:t>Gå in på</a:t>
            </a:r>
            <a:r>
              <a:rPr lang="sv">
                <a:solidFill>
                  <a:srgbClr val="F3F3F3"/>
                </a:solidFill>
              </a:rPr>
              <a:t> </a:t>
            </a:r>
            <a:r>
              <a:rPr lang="sv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https://www.w3schools.com/css/css_rwd_viewport.asp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ZoCom Theme v 0.1">
  <a:themeElements>
    <a:clrScheme name="Simple Light">
      <a:dk1>
        <a:srgbClr val="2C2A2A"/>
      </a:dk1>
      <a:lt1>
        <a:srgbClr val="EBEBEB"/>
      </a:lt1>
      <a:dk2>
        <a:srgbClr val="5E5A5A"/>
      </a:dk2>
      <a:lt2>
        <a:srgbClr val="E0E0E0"/>
      </a:lt2>
      <a:accent1>
        <a:srgbClr val="DBDBDB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