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90" r:id="rId11"/>
    <p:sldId id="265" r:id="rId12"/>
    <p:sldId id="266" r:id="rId13"/>
    <p:sldId id="298" r:id="rId14"/>
    <p:sldId id="267" r:id="rId15"/>
    <p:sldId id="268" r:id="rId16"/>
    <p:sldId id="299" r:id="rId17"/>
    <p:sldId id="269" r:id="rId18"/>
    <p:sldId id="270" r:id="rId19"/>
    <p:sldId id="300" r:id="rId20"/>
    <p:sldId id="271" r:id="rId21"/>
    <p:sldId id="272" r:id="rId22"/>
    <p:sldId id="301" r:id="rId23"/>
    <p:sldId id="273" r:id="rId24"/>
    <p:sldId id="274" r:id="rId25"/>
    <p:sldId id="275" r:id="rId26"/>
    <p:sldId id="277" r:id="rId27"/>
    <p:sldId id="278" r:id="rId28"/>
    <p:sldId id="279" r:id="rId29"/>
    <p:sldId id="280" r:id="rId30"/>
    <p:sldId id="281" r:id="rId31"/>
    <p:sldId id="282" r:id="rId32"/>
    <p:sldId id="276" r:id="rId33"/>
    <p:sldId id="303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1" r:id="rId42"/>
    <p:sldId id="302" r:id="rId43"/>
    <p:sldId id="292" r:id="rId44"/>
    <p:sldId id="297" r:id="rId45"/>
    <p:sldId id="293" r:id="rId46"/>
    <p:sldId id="294" r:id="rId47"/>
    <p:sldId id="296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09-Dec-16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9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09-Dec-16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5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09-Dec-16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5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09-Dec-16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8455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09-Dec-16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37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09-Dec-16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8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09-Dec-16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92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09-Dec-16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09-Dec-16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09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1114" y="188640"/>
            <a:ext cx="10932886" cy="595131"/>
          </a:xfrm>
        </p:spPr>
        <p:txBody>
          <a:bodyPr/>
          <a:lstStyle>
            <a:lvl1pPr>
              <a:defRPr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_tradnl" dirty="0"/>
          </a:p>
        </p:txBody>
      </p:sp>
      <p:sp>
        <p:nvSpPr>
          <p:cNvPr id="13" name="Rectangle 6"/>
          <p:cNvSpPr>
            <a:spLocks noGrp="1"/>
          </p:cNvSpPr>
          <p:nvPr>
            <p:ph sz="quarter" idx="13"/>
          </p:nvPr>
        </p:nvSpPr>
        <p:spPr>
          <a:xfrm>
            <a:off x="751114" y="1143000"/>
            <a:ext cx="10932886" cy="4950296"/>
          </a:xfrm>
          <a:prstGeom prst="rect">
            <a:avLst/>
          </a:prstGeom>
        </p:spPr>
        <p:txBody>
          <a:bodyPr/>
          <a:lstStyle>
            <a:lvl1pPr>
              <a:defRPr sz="3200" b="0"/>
            </a:lvl1pPr>
            <a:lvl2pPr>
              <a:defRPr sz="2800" b="0"/>
            </a:lvl2pPr>
            <a:lvl3pPr>
              <a:defRPr sz="2400" b="0"/>
            </a:lvl3pPr>
            <a:lvl4pPr>
              <a:defRPr sz="1800" b="0"/>
            </a:lvl4pPr>
            <a:lvl5pPr>
              <a:defRPr sz="1800" b="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9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09-Dec-16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3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09-Dec-16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2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09-Dec-16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9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09-Dec-16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09-Dec-16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09-Dec-16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7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09-Dec-16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09-Dec-16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8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09-Dec-16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71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ssage_passing" TargetMode="External"/><Relationship Id="rId2" Type="http://schemas.openxmlformats.org/officeDocument/2006/relationships/hyperlink" Target="https://en.wikipedia.org/wiki/Messaging_patter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en.wikipedia.org/wiki/Service-oriented_architectur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zodraz/RedisIntroduction" TargetMode="External"/><Relationship Id="rId3" Type="http://schemas.openxmlformats.org/officeDocument/2006/relationships/hyperlink" Target="https://www.tutorialspoint.com/redis/redis_keys.htm" TargetMode="External"/><Relationship Id="rId7" Type="http://schemas.openxmlformats.org/officeDocument/2006/relationships/hyperlink" Target="http://highscalability.com/blog/2011/7/6/11-common-web-use-cases-solved-in-redis.html" TargetMode="External"/><Relationship Id="rId2" Type="http://schemas.openxmlformats.org/officeDocument/2006/relationships/hyperlink" Target="https://redi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ssage_queue" TargetMode="External"/><Relationship Id="rId5" Type="http://schemas.openxmlformats.org/officeDocument/2006/relationships/hyperlink" Target="https://en.wikipedia.org/wiki/Enterprise_service_bus" TargetMode="External"/><Relationship Id="rId4" Type="http://schemas.openxmlformats.org/officeDocument/2006/relationships/hyperlink" Target="http://www.slideshare.net/DanielMazzini/pon-tus-aplicaciones-a-100-con-redis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://redis.io/topics/whos-using-redi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239" y="1179095"/>
            <a:ext cx="9252361" cy="1456666"/>
          </a:xfrm>
        </p:spPr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Introduction to Redis 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6590" y="5607559"/>
            <a:ext cx="8825658" cy="861420"/>
          </a:xfrm>
        </p:spPr>
        <p:txBody>
          <a:bodyPr/>
          <a:lstStyle/>
          <a:p>
            <a:r>
              <a:rPr lang="en-US" dirty="0" smtClean="0"/>
              <a:t>Abel Vilalta Planas</a:t>
            </a:r>
          </a:p>
          <a:p>
            <a:r>
              <a:rPr lang="en-US" sz="1600" cap="none" dirty="0" smtClean="0">
                <a:latin typeface="Franklin Gothic Demi" panose="020B0703020102020204" pitchFamily="34" charset="0"/>
              </a:rPr>
              <a:t>abel.vilalta@codecrafters.com</a:t>
            </a:r>
            <a:endParaRPr lang="en-US" sz="1600" cap="none" dirty="0">
              <a:latin typeface="Franklin Gothic Demi" panose="020B0703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903" y="2852077"/>
            <a:ext cx="2571750" cy="2358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98" y="5944444"/>
            <a:ext cx="2827585" cy="37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Strings Use Cases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7750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Counters (via INCRBY or DECRBY).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Store images.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Store JSON documents (which fields must not to be manipulated by Redis).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362" y="2249594"/>
            <a:ext cx="183858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2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Strings Demo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38" y="2142007"/>
            <a:ext cx="5599962" cy="2486378"/>
          </a:xfrm>
        </p:spPr>
      </p:pic>
    </p:spTree>
    <p:extLst>
      <p:ext uri="{BB962C8B-B14F-4D97-AF65-F5344CB8AC3E}">
        <p14:creationId xmlns:p14="http://schemas.microsoft.com/office/powerpoint/2010/main" val="329370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Lists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43054"/>
            <a:ext cx="8946541" cy="506977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Lists of </a:t>
            </a:r>
            <a:r>
              <a:rPr lang="en-US" dirty="0"/>
              <a:t>strings, sorted by insertion </a:t>
            </a:r>
            <a:r>
              <a:rPr lang="en-US" dirty="0" smtClean="0"/>
              <a:t>order.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New list items can be added to the beginning or end of the list.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Trimming operations.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Can be used to implement queues or stacks.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Most common </a:t>
            </a:r>
            <a:r>
              <a:rPr lang="en-US" dirty="0" smtClean="0"/>
              <a:t>list commands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LPUSH and RPUSH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LREM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LINDEX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LRANGE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LLEN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LPOP and RPOP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LTRIM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 Use Cases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15245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Great for queues and stacks.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Show </a:t>
            </a:r>
            <a:r>
              <a:rPr lang="en-US" dirty="0"/>
              <a:t>latest items listings in your home </a:t>
            </a:r>
            <a:r>
              <a:rPr lang="en-US" dirty="0" smtClean="0"/>
              <a:t>page (LPUSH / LTRIM / LRANGE).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333" y="3008280"/>
            <a:ext cx="2221172" cy="356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Lists 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</a:t>
            </a:r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emo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38" y="2142007"/>
            <a:ext cx="5599962" cy="2486378"/>
          </a:xfrm>
        </p:spPr>
      </p:pic>
    </p:spTree>
    <p:extLst>
      <p:ext uri="{BB962C8B-B14F-4D97-AF65-F5344CB8AC3E}">
        <p14:creationId xmlns:p14="http://schemas.microsoft.com/office/powerpoint/2010/main" val="171120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4503"/>
          </a:xfrm>
        </p:spPr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Sets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7434"/>
            <a:ext cx="8946541" cy="49013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Unordered </a:t>
            </a:r>
            <a:r>
              <a:rPr lang="en-US" dirty="0"/>
              <a:t>collection of </a:t>
            </a:r>
            <a:r>
              <a:rPr lang="en-US" dirty="0" smtClean="0"/>
              <a:t>strings.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Not allowed repeated items.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Unions, intersections, differences.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Most common </a:t>
            </a:r>
            <a:r>
              <a:rPr lang="en-US" dirty="0" smtClean="0"/>
              <a:t>set commands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SADD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SCARD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SDIFF, SINTER, SUNION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SISMEMEBER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SMEMBERS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Sets Use Cases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7750"/>
            <a:ext cx="8946541" cy="4195481"/>
          </a:xfrm>
        </p:spPr>
        <p:txBody>
          <a:bodyPr/>
          <a:lstStyle/>
          <a:p>
            <a:r>
              <a:rPr lang="en-US" dirty="0"/>
              <a:t>Tagging </a:t>
            </a:r>
            <a:r>
              <a:rPr lang="en-US" dirty="0" smtClean="0"/>
              <a:t>systems</a:t>
            </a:r>
          </a:p>
          <a:p>
            <a:r>
              <a:rPr lang="en-US" dirty="0"/>
              <a:t>Tracking unique </a:t>
            </a:r>
            <a:r>
              <a:rPr lang="en-US" dirty="0" smtClean="0"/>
              <a:t>visitors</a:t>
            </a:r>
          </a:p>
          <a:p>
            <a:r>
              <a:rPr lang="en-US" dirty="0" smtClean="0"/>
              <a:t>Who is online?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6317" y="3665515"/>
            <a:ext cx="5350913" cy="30821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Online </a:t>
            </a:r>
            <a:r>
              <a:rPr lang="es-ES" dirty="0" err="1" smtClean="0"/>
              <a:t>users</a:t>
            </a:r>
            <a:endParaRPr lang="es-ES" dirty="0"/>
          </a:p>
        </p:txBody>
      </p:sp>
      <p:sp>
        <p:nvSpPr>
          <p:cNvPr id="15" name="Oval 14"/>
          <p:cNvSpPr/>
          <p:nvPr/>
        </p:nvSpPr>
        <p:spPr>
          <a:xfrm>
            <a:off x="3838492" y="3765103"/>
            <a:ext cx="5609002" cy="2995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My</a:t>
            </a:r>
            <a:r>
              <a:rPr lang="es-ES" dirty="0" smtClean="0"/>
              <a:t> </a:t>
            </a:r>
            <a:r>
              <a:rPr lang="es-ES" dirty="0" err="1" smtClean="0"/>
              <a:t>friends</a:t>
            </a:r>
            <a:endParaRPr lang="es-ES" dirty="0"/>
          </a:p>
        </p:txBody>
      </p:sp>
      <p:sp>
        <p:nvSpPr>
          <p:cNvPr id="16" name="Freeform 15"/>
          <p:cNvSpPr/>
          <p:nvPr/>
        </p:nvSpPr>
        <p:spPr>
          <a:xfrm>
            <a:off x="3833728" y="4106589"/>
            <a:ext cx="1838739" cy="2264943"/>
          </a:xfrm>
          <a:custGeom>
            <a:avLst/>
            <a:gdLst>
              <a:gd name="connsiteX0" fmla="*/ 1029594 w 1838739"/>
              <a:gd name="connsiteY0" fmla="*/ 0 h 2264943"/>
              <a:gd name="connsiteX1" fmla="*/ 1055116 w 1838739"/>
              <a:gd name="connsiteY1" fmla="*/ 13361 h 2264943"/>
              <a:gd name="connsiteX2" fmla="*/ 1838739 w 1838739"/>
              <a:gd name="connsiteY2" fmla="*/ 1103057 h 2264943"/>
              <a:gd name="connsiteX3" fmla="*/ 1055116 w 1838739"/>
              <a:gd name="connsiteY3" fmla="*/ 2192754 h 2264943"/>
              <a:gd name="connsiteX4" fmla="*/ 917220 w 1838739"/>
              <a:gd name="connsiteY4" fmla="*/ 2264943 h 2264943"/>
              <a:gd name="connsiteX5" fmla="*/ 821420 w 1838739"/>
              <a:gd name="connsiteY5" fmla="*/ 2218442 h 2264943"/>
              <a:gd name="connsiteX6" fmla="*/ 0 w 1838739"/>
              <a:gd name="connsiteY6" fmla="*/ 1159356 h 2264943"/>
              <a:gd name="connsiteX7" fmla="*/ 1020578 w 1838739"/>
              <a:gd name="connsiteY7" fmla="*/ 3601 h 226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39" h="2264943">
                <a:moveTo>
                  <a:pt x="1029594" y="0"/>
                </a:moveTo>
                <a:lnTo>
                  <a:pt x="1055116" y="13361"/>
                </a:lnTo>
                <a:cubicBezTo>
                  <a:pt x="1539279" y="292238"/>
                  <a:pt x="1838739" y="677504"/>
                  <a:pt x="1838739" y="1103057"/>
                </a:cubicBezTo>
                <a:cubicBezTo>
                  <a:pt x="1838739" y="1528610"/>
                  <a:pt x="1539279" y="1913876"/>
                  <a:pt x="1055116" y="2192754"/>
                </a:cubicBezTo>
                <a:lnTo>
                  <a:pt x="917220" y="2264943"/>
                </a:lnTo>
                <a:lnTo>
                  <a:pt x="821420" y="2218442"/>
                </a:lnTo>
                <a:cubicBezTo>
                  <a:pt x="313905" y="1947399"/>
                  <a:pt x="0" y="1572955"/>
                  <a:pt x="0" y="1159356"/>
                </a:cubicBezTo>
                <a:cubicBezTo>
                  <a:pt x="0" y="694057"/>
                  <a:pt x="397286" y="278315"/>
                  <a:pt x="1020578" y="36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Online </a:t>
            </a:r>
            <a:r>
              <a:rPr lang="es-ES" dirty="0" err="1" smtClean="0"/>
              <a:t>friends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03" y="1246777"/>
            <a:ext cx="4702362" cy="215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0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Sets Demo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38" y="2142007"/>
            <a:ext cx="5599962" cy="2486378"/>
          </a:xfrm>
        </p:spPr>
      </p:pic>
    </p:spTree>
    <p:extLst>
      <p:ext uri="{BB962C8B-B14F-4D97-AF65-F5344CB8AC3E}">
        <p14:creationId xmlns:p14="http://schemas.microsoft.com/office/powerpoint/2010/main" val="182976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4503"/>
          </a:xfrm>
        </p:spPr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Sorted Sets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7434"/>
            <a:ext cx="8946541" cy="490133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Similar to sets.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Each item associated with a score.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Score used to order the 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Most common </a:t>
            </a:r>
            <a:r>
              <a:rPr lang="en-US" dirty="0" smtClean="0"/>
              <a:t>sorted set commands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Z</a:t>
            </a:r>
            <a:r>
              <a:rPr lang="en-US" dirty="0" smtClean="0"/>
              <a:t>ADD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ZCARD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ZCOUNT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ZINCRBY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ZRANGE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ZRANK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ZREM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ZSCORE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6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Sorted Sets Use Cases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7750"/>
            <a:ext cx="8946541" cy="15685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Leaderboards and related </a:t>
            </a:r>
            <a:r>
              <a:rPr lang="en-US" dirty="0" smtClean="0"/>
              <a:t>problems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Autocomplete </a:t>
            </a:r>
            <a:r>
              <a:rPr lang="en-US" dirty="0"/>
              <a:t>searches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Order by user votes and </a:t>
            </a:r>
            <a:r>
              <a:rPr lang="en-US" dirty="0" smtClean="0"/>
              <a:t>time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16" y="3196389"/>
            <a:ext cx="4575006" cy="3257404"/>
          </a:xfrm>
          <a:prstGeom prst="rect">
            <a:avLst/>
          </a:prstGeom>
        </p:spPr>
      </p:pic>
      <p:pic>
        <p:nvPicPr>
          <p:cNvPr id="8" name="Picture 2" descr="http://www.interdigital.es/Portals/0/img/blog/autocomple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65" y="1194524"/>
            <a:ext cx="4417018" cy="211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8907834" y="3443470"/>
            <a:ext cx="2454441" cy="3356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/>
              <a:t>ZADD “P” 0</a:t>
            </a:r>
          </a:p>
          <a:p>
            <a:r>
              <a:rPr lang="es-ES" sz="1200" dirty="0"/>
              <a:t>ZADD “</a:t>
            </a:r>
            <a:r>
              <a:rPr lang="es-ES" sz="1200" dirty="0" smtClean="0"/>
              <a:t>PL” 0</a:t>
            </a:r>
          </a:p>
          <a:p>
            <a:r>
              <a:rPr lang="es-ES" sz="1200" dirty="0"/>
              <a:t>ZADD “</a:t>
            </a:r>
            <a:r>
              <a:rPr lang="es-ES" sz="1200" dirty="0" smtClean="0"/>
              <a:t>PLA” </a:t>
            </a:r>
            <a:r>
              <a:rPr lang="es-ES" sz="1200" dirty="0"/>
              <a:t>0</a:t>
            </a:r>
          </a:p>
          <a:p>
            <a:r>
              <a:rPr lang="es-ES" sz="1200" dirty="0"/>
              <a:t>ZADD “</a:t>
            </a:r>
            <a:r>
              <a:rPr lang="es-ES" sz="1200" dirty="0" smtClean="0"/>
              <a:t>PLAN” 0</a:t>
            </a:r>
          </a:p>
          <a:p>
            <a:r>
              <a:rPr lang="es-ES" sz="1200" dirty="0"/>
              <a:t>ZADD “</a:t>
            </a:r>
            <a:r>
              <a:rPr lang="es-ES" sz="1200" dirty="0" smtClean="0"/>
              <a:t>PLAN*” 0</a:t>
            </a:r>
          </a:p>
          <a:p>
            <a:r>
              <a:rPr lang="es-ES" sz="1200" dirty="0" smtClean="0"/>
              <a:t>ZADD </a:t>
            </a:r>
            <a:r>
              <a:rPr lang="es-ES" sz="1200" dirty="0"/>
              <a:t>“</a:t>
            </a:r>
            <a:r>
              <a:rPr lang="es-ES" sz="1200" dirty="0" smtClean="0"/>
              <a:t>PLANE” </a:t>
            </a:r>
            <a:r>
              <a:rPr lang="es-ES" sz="1200" dirty="0"/>
              <a:t>0</a:t>
            </a:r>
          </a:p>
          <a:p>
            <a:r>
              <a:rPr lang="es-ES" sz="1200" dirty="0"/>
              <a:t>ZADD “</a:t>
            </a:r>
            <a:r>
              <a:rPr lang="es-ES" sz="1200" dirty="0" smtClean="0"/>
              <a:t>PLANET” </a:t>
            </a:r>
            <a:r>
              <a:rPr lang="es-ES" sz="1200" dirty="0"/>
              <a:t>0</a:t>
            </a:r>
          </a:p>
          <a:p>
            <a:r>
              <a:rPr lang="es-ES" sz="1200" dirty="0"/>
              <a:t>ZADD “</a:t>
            </a:r>
            <a:r>
              <a:rPr lang="es-ES" sz="1200" dirty="0" smtClean="0"/>
              <a:t>PLANETA*” 0</a:t>
            </a:r>
          </a:p>
          <a:p>
            <a:r>
              <a:rPr lang="es-ES" sz="1200" dirty="0"/>
              <a:t>ZADD “</a:t>
            </a:r>
            <a:r>
              <a:rPr lang="es-ES" sz="1200" dirty="0" smtClean="0"/>
              <a:t>PLANI” </a:t>
            </a:r>
            <a:r>
              <a:rPr lang="es-ES" sz="1200" dirty="0"/>
              <a:t>0</a:t>
            </a:r>
          </a:p>
          <a:p>
            <a:r>
              <a:rPr lang="es-ES" sz="1200" dirty="0"/>
              <a:t>ZADD “</a:t>
            </a:r>
            <a:r>
              <a:rPr lang="es-ES" sz="1200" dirty="0" smtClean="0"/>
              <a:t>PLANIF” </a:t>
            </a:r>
            <a:r>
              <a:rPr lang="es-ES" sz="1200" dirty="0"/>
              <a:t>0</a:t>
            </a:r>
          </a:p>
          <a:p>
            <a:r>
              <a:rPr lang="es-ES" sz="1200" dirty="0"/>
              <a:t>ZADD “</a:t>
            </a:r>
            <a:r>
              <a:rPr lang="es-ES" sz="1200" dirty="0" smtClean="0"/>
              <a:t>PLANIFI” </a:t>
            </a:r>
            <a:r>
              <a:rPr lang="es-ES" sz="1200" dirty="0"/>
              <a:t>0</a:t>
            </a:r>
          </a:p>
          <a:p>
            <a:r>
              <a:rPr lang="es-ES" sz="1200" dirty="0"/>
              <a:t>ZADD “</a:t>
            </a:r>
            <a:r>
              <a:rPr lang="es-ES" sz="1200" dirty="0" smtClean="0"/>
              <a:t>PLANIFIC” 0</a:t>
            </a:r>
          </a:p>
          <a:p>
            <a:r>
              <a:rPr lang="es-ES" sz="1200" dirty="0"/>
              <a:t>ZADD “</a:t>
            </a:r>
            <a:r>
              <a:rPr lang="es-ES" sz="1200" dirty="0" smtClean="0"/>
              <a:t>PLANIFICA” </a:t>
            </a:r>
            <a:r>
              <a:rPr lang="es-ES" sz="1200" dirty="0"/>
              <a:t>0</a:t>
            </a:r>
          </a:p>
          <a:p>
            <a:r>
              <a:rPr lang="es-ES" sz="1200" dirty="0"/>
              <a:t>ZADD “</a:t>
            </a:r>
            <a:r>
              <a:rPr lang="es-ES" sz="1200" dirty="0" smtClean="0"/>
              <a:t>PLANIFICAD” </a:t>
            </a:r>
            <a:r>
              <a:rPr lang="es-ES" sz="1200" dirty="0"/>
              <a:t>0</a:t>
            </a:r>
          </a:p>
          <a:p>
            <a:r>
              <a:rPr lang="es-ES" sz="1200" dirty="0"/>
              <a:t>ZADD “</a:t>
            </a:r>
            <a:r>
              <a:rPr lang="es-ES" sz="1200" dirty="0" smtClean="0"/>
              <a:t>PLANIFICADO” 0</a:t>
            </a:r>
          </a:p>
          <a:p>
            <a:r>
              <a:rPr lang="es-ES" sz="1200" dirty="0"/>
              <a:t>ZADD “</a:t>
            </a:r>
            <a:r>
              <a:rPr lang="es-ES" sz="1200" dirty="0" smtClean="0"/>
              <a:t>PLANIFICADOR*” 0</a:t>
            </a:r>
            <a:endParaRPr lang="es-ES" sz="1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833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4503"/>
          </a:xfrm>
        </p:spPr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What is Redis?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628" y="1227221"/>
            <a:ext cx="8946541" cy="4195481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“Redis </a:t>
            </a:r>
            <a:r>
              <a:rPr lang="en-US" dirty="0"/>
              <a:t>is an open source, BSD licensed, advanced key-value store. It is often referred to as a data structure server since keys can contain </a:t>
            </a:r>
            <a:r>
              <a:rPr lang="en-US" dirty="0" smtClean="0"/>
              <a:t>strings</a:t>
            </a:r>
            <a:r>
              <a:rPr lang="en-US" dirty="0"/>
              <a:t>, hashes, lists, sets and sorted sets. ” - redis.io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“Redis has many different use cases. The simplest way to describe it is something between a traditional database and doing computations in memory. Redis exposes data structures that are accessed in memory via a set of commands. ” – Salvatore </a:t>
            </a:r>
            <a:r>
              <a:rPr lang="en-US" dirty="0" smtClean="0"/>
              <a:t>(Redis creator)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Sorted Sets Demo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38" y="2142007"/>
            <a:ext cx="5599962" cy="2486378"/>
          </a:xfrm>
        </p:spPr>
      </p:pic>
    </p:spTree>
    <p:extLst>
      <p:ext uri="{BB962C8B-B14F-4D97-AF65-F5344CB8AC3E}">
        <p14:creationId xmlns:p14="http://schemas.microsoft.com/office/powerpoint/2010/main" val="26818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4503"/>
          </a:xfrm>
        </p:spPr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Hashes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7434"/>
            <a:ext cx="8946541" cy="49013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Maps </a:t>
            </a:r>
            <a:r>
              <a:rPr lang="en-US" dirty="0"/>
              <a:t>between string fields and </a:t>
            </a:r>
            <a:r>
              <a:rPr lang="en-US" dirty="0" smtClean="0"/>
              <a:t>string values.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Most </a:t>
            </a:r>
            <a:r>
              <a:rPr lang="en-US" dirty="0"/>
              <a:t>common </a:t>
            </a:r>
            <a:r>
              <a:rPr lang="en-US" dirty="0" smtClean="0"/>
              <a:t>sorted set commands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HMSET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HGET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HMGET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HGETALL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HDEL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HEXISTS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HINCRBY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HKEYS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Hashes Use Cases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7750"/>
            <a:ext cx="8946541" cy="15685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Good for representing objects and storing data </a:t>
            </a:r>
            <a:r>
              <a:rPr lang="en-US" dirty="0" smtClean="0"/>
              <a:t>types other </a:t>
            </a:r>
            <a:r>
              <a:rPr lang="en-US" dirty="0"/>
              <a:t>than strings and </a:t>
            </a:r>
            <a:r>
              <a:rPr lang="en-US" dirty="0" smtClean="0"/>
              <a:t>integers.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Player profiles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Session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04293" y="3547075"/>
            <a:ext cx="8946541" cy="156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655" y="4153136"/>
            <a:ext cx="4631153" cy="233188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82052" y="4819768"/>
            <a:ext cx="5426243" cy="1333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HSET users:1 name “Lu </a:t>
            </a:r>
            <a:r>
              <a:rPr lang="en-US" dirty="0" err="1"/>
              <a:t>Meng</a:t>
            </a:r>
            <a:r>
              <a:rPr lang="en-US" dirty="0"/>
              <a:t>” intelligence 41</a:t>
            </a:r>
          </a:p>
          <a:p>
            <a:r>
              <a:rPr lang="en-US" dirty="0"/>
              <a:t>HSET users:1 intelligence</a:t>
            </a:r>
          </a:p>
          <a:p>
            <a:pPr lvl="1"/>
            <a:r>
              <a:rPr lang="en-US" dirty="0"/>
              <a:t>41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57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Hashes Demo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38" y="2142007"/>
            <a:ext cx="5599962" cy="2486378"/>
          </a:xfrm>
        </p:spPr>
      </p:pic>
    </p:spTree>
    <p:extLst>
      <p:ext uri="{BB962C8B-B14F-4D97-AF65-F5344CB8AC3E}">
        <p14:creationId xmlns:p14="http://schemas.microsoft.com/office/powerpoint/2010/main" val="296768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4503"/>
          </a:xfrm>
        </p:spPr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Naming conventions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27221"/>
            <a:ext cx="8946541" cy="56307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Best practice to use namespaces when using Redis.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Namespaces avoids name collisions and help organize your keys based on your application.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Redis natively does not support namespaces. Key name conventions are used to mimic it. Colon is the default accepted naming convention for separators,  and namespaces are lowercased.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/>
              <a:t>Namespace:key_name</a:t>
            </a:r>
            <a:r>
              <a:rPr lang="en-US" dirty="0" smtClean="0"/>
              <a:t> =&gt; online_store:music:1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/>
              <a:t>ServiceStack.Redis</a:t>
            </a:r>
            <a:r>
              <a:rPr lang="en-US" dirty="0" smtClean="0"/>
              <a:t> uses the follow convention: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err="1" smtClean="0"/>
              <a:t>urn:type:id</a:t>
            </a:r>
            <a:r>
              <a:rPr lang="en-US" dirty="0" smtClean="0"/>
              <a:t>  =&gt; urn:videos:1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Hash also can be used to identify part id keys and colons for namespaces: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 smtClean="0"/>
              <a:t>hotel_store:spain#25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Nothing stops to make your own naming conventions. Just be consistent and clear!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1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Publish / Subscribe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95718"/>
            <a:ext cx="8946541" cy="42756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Redis implements a publisher / subscriber pattern.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“publish–subscribe</a:t>
            </a:r>
            <a:r>
              <a:rPr lang="en-US" dirty="0"/>
              <a:t> is a </a:t>
            </a:r>
            <a:r>
              <a:rPr lang="en-US" dirty="0">
                <a:hlinkClick r:id="rId2" tooltip="Messaging pattern"/>
              </a:rPr>
              <a:t>messaging pattern</a:t>
            </a:r>
            <a:r>
              <a:rPr lang="en-US" dirty="0"/>
              <a:t> where </a:t>
            </a:r>
            <a:r>
              <a:rPr lang="en-US" dirty="0" smtClean="0"/>
              <a:t>senders </a:t>
            </a:r>
            <a:r>
              <a:rPr lang="en-US" dirty="0" smtClean="0"/>
              <a:t>of </a:t>
            </a:r>
            <a:r>
              <a:rPr lang="en-US" dirty="0" smtClean="0">
                <a:hlinkClick r:id="rId3" tooltip="Message passing"/>
              </a:rPr>
              <a:t>messages</a:t>
            </a:r>
            <a:r>
              <a:rPr lang="en-US" dirty="0"/>
              <a:t>, called publishers, do not program the messages to be sent directly to specific receivers, called subscribers, but instead characterize published messages into </a:t>
            </a:r>
            <a:r>
              <a:rPr lang="en-US" dirty="0" smtClean="0"/>
              <a:t>channels without </a:t>
            </a:r>
            <a:r>
              <a:rPr lang="en-US" dirty="0"/>
              <a:t>knowledge of which subscribers, if any, there may be. Similarly, subscribers express interest in one or more </a:t>
            </a:r>
            <a:r>
              <a:rPr lang="en-US" dirty="0" smtClean="0"/>
              <a:t>channels and </a:t>
            </a:r>
            <a:r>
              <a:rPr lang="en-US" dirty="0"/>
              <a:t>only receive messages that are of interest, without knowledge of which publishers, if any, there are</a:t>
            </a:r>
            <a:r>
              <a:rPr lang="en-US" dirty="0" smtClean="0"/>
              <a:t>.” – Wikipedia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Message Queues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3948"/>
            <a:ext cx="8946541" cy="47444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Message queuing allow applications to communicate by sending messages to each </a:t>
            </a:r>
            <a:r>
              <a:rPr lang="en-US" dirty="0" smtClean="0"/>
              <a:t>other.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Communication is established asynchronously.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lot of implementations: JMQ, </a:t>
            </a:r>
            <a:r>
              <a:rPr lang="en-US" dirty="0" err="1" smtClean="0"/>
              <a:t>RabbitMQ</a:t>
            </a:r>
            <a:r>
              <a:rPr lang="en-US" dirty="0" smtClean="0"/>
              <a:t>, Azure </a:t>
            </a:r>
            <a:r>
              <a:rPr lang="en-US" dirty="0" smtClean="0"/>
              <a:t>Queues, </a:t>
            </a:r>
            <a:r>
              <a:rPr lang="en-US" dirty="0" smtClean="0"/>
              <a:t>SQS…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44" y="3239001"/>
            <a:ext cx="59340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Message Queue Features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3790"/>
            <a:ext cx="8946541" cy="48046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Durability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Security </a:t>
            </a:r>
            <a:r>
              <a:rPr lang="en-US" dirty="0"/>
              <a:t>policies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Message </a:t>
            </a:r>
            <a:r>
              <a:rPr lang="en-US" dirty="0"/>
              <a:t>purging policies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Message </a:t>
            </a:r>
            <a:r>
              <a:rPr lang="en-US" dirty="0"/>
              <a:t>filtering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Delivery </a:t>
            </a:r>
            <a:r>
              <a:rPr lang="en-US" dirty="0"/>
              <a:t>policies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Routing </a:t>
            </a:r>
            <a:r>
              <a:rPr lang="en-US" dirty="0"/>
              <a:t>policies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Batching </a:t>
            </a:r>
            <a:r>
              <a:rPr lang="en-US" dirty="0"/>
              <a:t>policies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Queuing </a:t>
            </a:r>
            <a:r>
              <a:rPr lang="en-US" dirty="0"/>
              <a:t>criteria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Receipt 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Enterprise Service Bus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91916"/>
            <a:ext cx="8946541" cy="51856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 </a:t>
            </a:r>
            <a:r>
              <a:rPr lang="en-US" b="1" dirty="0"/>
              <a:t>enterprise service bus</a:t>
            </a:r>
            <a:r>
              <a:rPr lang="en-US" dirty="0"/>
              <a:t> (</a:t>
            </a:r>
            <a:r>
              <a:rPr lang="en-US" b="1" dirty="0"/>
              <a:t>ESB</a:t>
            </a:r>
            <a:r>
              <a:rPr lang="en-US" dirty="0"/>
              <a:t>) is implementing a communication system between mutually interacting software applications in a </a:t>
            </a:r>
            <a:r>
              <a:rPr lang="en-US" dirty="0">
                <a:hlinkClick r:id="rId2" tooltip="Service-oriented architecture"/>
              </a:rPr>
              <a:t>service-oriented architecture</a:t>
            </a:r>
            <a:r>
              <a:rPr lang="en-US" dirty="0"/>
              <a:t> (SOA</a:t>
            </a:r>
            <a:r>
              <a:rPr lang="en-US" dirty="0" smtClean="0"/>
              <a:t>). - Wikipedia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Buzz word and so used very lightly: Azure Service Bus vs </a:t>
            </a:r>
            <a:r>
              <a:rPr lang="en-US" dirty="0" err="1" smtClean="0"/>
              <a:t>Biztalk</a:t>
            </a:r>
            <a:r>
              <a:rPr lang="en-US" dirty="0" smtClean="0"/>
              <a:t> (EAI).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57" y="3235638"/>
            <a:ext cx="5429250" cy="29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ESB Features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95718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Orchestration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Transformation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Transportation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Mediation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Messaging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Adapters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Security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Validation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Routing and transformation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Redis Features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419548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Extremely fast!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Atomic </a:t>
            </a:r>
            <a:r>
              <a:rPr lang="en-US" dirty="0"/>
              <a:t>operations on </a:t>
            </a:r>
            <a:r>
              <a:rPr lang="en-US" dirty="0" smtClean="0"/>
              <a:t> common abstract data types: 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Strings</a:t>
            </a:r>
            <a:r>
              <a:rPr lang="en-US" dirty="0"/>
              <a:t>, hashes, lists, sets, sorted sets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In-memory but Persistence </a:t>
            </a:r>
            <a:r>
              <a:rPr lang="en-US" dirty="0" smtClean="0"/>
              <a:t>mechanisms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Publisher-Subscriber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LUA </a:t>
            </a:r>
            <a:r>
              <a:rPr lang="en-US" dirty="0"/>
              <a:t>scripting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Transactions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Replication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Client </a:t>
            </a:r>
            <a:r>
              <a:rPr lang="en-US" dirty="0"/>
              <a:t>libraries in multiple languages </a:t>
            </a:r>
            <a:r>
              <a:rPr lang="en-US" dirty="0" smtClean="0"/>
              <a:t>(.NET, Java, Ruby…)</a:t>
            </a:r>
          </a:p>
        </p:txBody>
      </p:sp>
    </p:spTree>
    <p:extLst>
      <p:ext uri="{BB962C8B-B14F-4D97-AF65-F5344CB8AC3E}">
        <p14:creationId xmlns:p14="http://schemas.microsoft.com/office/powerpoint/2010/main" val="6972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ESB Products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83686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lot of products on the market: IBM WebSphere ESB, </a:t>
            </a:r>
            <a:r>
              <a:rPr lang="en-US" dirty="0" err="1" smtClean="0"/>
              <a:t>Biztalk</a:t>
            </a:r>
            <a:r>
              <a:rPr lang="en-US" dirty="0" smtClean="0"/>
              <a:t> ESB, Oracle ESB, </a:t>
            </a:r>
            <a:r>
              <a:rPr lang="en-US" dirty="0" err="1" smtClean="0"/>
              <a:t>MuleSoft</a:t>
            </a:r>
            <a:r>
              <a:rPr lang="en-US" dirty="0" smtClean="0"/>
              <a:t> ESB, Azure ESB…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Every one implements different features and capabilities. There is not a standard.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Comparison Redis PubSub, ESB, Message Queues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It’s not an easy comparison (between ESB and Message Queues) due to the overlap of features on every product.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Most (not all) Message Queues and ESB implement all the features from Redis Pub/Sub.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Redis is a key-value database whereas ESB/Message Queues are not.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Redis can act as unreliable queue.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Pros of Redis PubSub</a:t>
            </a:r>
            <a:endParaRPr lang="en-US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35890"/>
            <a:ext cx="8946541" cy="4961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</a:t>
            </a:r>
            <a:r>
              <a:rPr lang="en-US" dirty="0" smtClean="0"/>
              <a:t>lready implemented mechanism on Redis. No need to introduce new systems.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High speed vs other systems if used in-memory.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Non over </a:t>
            </a:r>
            <a:r>
              <a:rPr lang="en-US" dirty="0" err="1" smtClean="0"/>
              <a:t>architectected</a:t>
            </a:r>
            <a:r>
              <a:rPr lang="en-US" dirty="0" smtClean="0"/>
              <a:t> </a:t>
            </a:r>
            <a:r>
              <a:rPr lang="en-US" dirty="0" smtClean="0"/>
              <a:t>/ over bloated and easy to use.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Is the perfect solution if not needed all the features from message queues or ESB.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Cons of Redis PubSub</a:t>
            </a:r>
            <a:endParaRPr lang="en-US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35889"/>
            <a:ext cx="8946541" cy="52092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No </a:t>
            </a:r>
            <a:r>
              <a:rPr lang="en-US" b="1" dirty="0" smtClean="0"/>
              <a:t>reliable (depending on the scenario…)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Messages </a:t>
            </a:r>
            <a:r>
              <a:rPr lang="en-US" dirty="0" smtClean="0"/>
              <a:t>can be lost on a network failure / server down.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No acknowledgment of arrival.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No Delivery guarantee: </a:t>
            </a:r>
            <a:r>
              <a:rPr lang="en-US" dirty="0" smtClean="0"/>
              <a:t>at least once / at most </a:t>
            </a:r>
            <a:r>
              <a:rPr lang="en-US" dirty="0" smtClean="0"/>
              <a:t>once.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 </a:t>
            </a:r>
            <a:r>
              <a:rPr lang="en-US" dirty="0" smtClean="0"/>
              <a:t>retries </a:t>
            </a:r>
            <a:r>
              <a:rPr lang="en-US" dirty="0"/>
              <a:t>of </a:t>
            </a:r>
            <a:r>
              <a:rPr lang="en-US" dirty="0" smtClean="0"/>
              <a:t>failed messages.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No dead lettering.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No duplicate detection.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No ordered messages delivery (clustered systems).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No unicast support.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No security on messages (who can access / receive).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No scheduled delivery.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Almost all of the benefits of ESB / Queues are lost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Redis PubSub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59" y="1571655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Commands used on Redis PubSub: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PSUBSCRIBE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PUBLISH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PUNSUBSCRIBE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SUBSCRIBE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UNSUBSCRIBE</a:t>
            </a:r>
          </a:p>
        </p:txBody>
      </p:sp>
    </p:spTree>
    <p:extLst>
      <p:ext uri="{BB962C8B-B14F-4D97-AF65-F5344CB8AC3E}">
        <p14:creationId xmlns:p14="http://schemas.microsoft.com/office/powerpoint/2010/main" val="304348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PubSub Demo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38" y="2142007"/>
            <a:ext cx="5599962" cy="2486378"/>
          </a:xfrm>
        </p:spPr>
      </p:pic>
    </p:spTree>
    <p:extLst>
      <p:ext uri="{BB962C8B-B14F-4D97-AF65-F5344CB8AC3E}">
        <p14:creationId xmlns:p14="http://schemas.microsoft.com/office/powerpoint/2010/main" val="29307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Persistence Options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59" y="1571655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Redis supports 2 types of Persistence: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RDB (Redis Database Snapshots) : Performs </a:t>
            </a:r>
            <a:r>
              <a:rPr lang="en-US" dirty="0"/>
              <a:t>point-in-time snapshots of your dataset at specified intervals.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AOF (Append Only Mode) : Creates a log of every </a:t>
            </a:r>
            <a:r>
              <a:rPr lang="en-US" dirty="0"/>
              <a:t>write operation received by the server, that will be played again at server startup, reconstructing the original dataset.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072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33394" cy="1400530"/>
          </a:xfrm>
        </p:spPr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RDB advantages and disadvantages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537" y="1643844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Advantages: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Small file of that single-point-in-time.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Best performance cost since is scheduled at certain times and run on another thread.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G</a:t>
            </a:r>
            <a:r>
              <a:rPr lang="en-US" dirty="0" smtClean="0"/>
              <a:t>ood for backups of databases.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Disadvantages: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Bad for minimizing the loss of data. It does not track all the data at every time.  The amount data lost can depend of how scheduled  is the RDB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4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33394" cy="1400530"/>
          </a:xfrm>
        </p:spPr>
        <p:txBody>
          <a:bodyPr/>
          <a:lstStyle/>
          <a:p>
            <a:r>
              <a:rPr lang="en-US" b="1" dirty="0" smtClean="0"/>
              <a:t>AOF advantages and disadvantages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537" y="1619782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Advantages: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Best for disaster recovery, since creates a log and appends every command issued.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At most you can lose one command.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Disadvantages: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More big files than RDB ones.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Performance penalty due to be writing constantly to disk.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Replication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71656"/>
            <a:ext cx="8946541" cy="467273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Redis can use replication through a master-slave scenario.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Slaves should be read-only.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Multiple clients can read from slaves and master. Writes only should happen on the master.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Enhances </a:t>
            </a:r>
            <a:r>
              <a:rPr lang="en-US" dirty="0" smtClean="0"/>
              <a:t>scalability, redundancy and  fail-over.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Slaves can accept connection from other slaves (graph-like).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Are used in Redis Cluster for </a:t>
            </a:r>
            <a:r>
              <a:rPr lang="en-US" dirty="0" err="1" smtClean="0"/>
              <a:t>Sharding</a:t>
            </a:r>
            <a:r>
              <a:rPr lang="en-US" dirty="0" smtClean="0"/>
              <a:t>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At least 2 slaves is recommended for a proper architecture.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</a:t>
            </a:r>
            <a:r>
              <a:rPr lang="en-US" dirty="0" smtClean="0"/>
              <a:t>entinel Redis servers guards for fail-overs an elects a new master via a quorum algorithm.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Replication is totally asynchronous, and can only done from master to slave, and slave to slave.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25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NOSQL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63371"/>
            <a:ext cx="8946541" cy="47810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Schema </a:t>
            </a:r>
            <a:r>
              <a:rPr lang="en-US" dirty="0" smtClean="0"/>
              <a:t>agnostic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Non-relational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Open-source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Scaling horizontally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Highly distributed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 smtClean="0"/>
              <a:t>Types: 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dirty="0" smtClean="0"/>
              <a:t>Document databases : MongoDB, </a:t>
            </a:r>
            <a:r>
              <a:rPr lang="en-US" dirty="0" err="1" smtClean="0"/>
              <a:t>RavenDB</a:t>
            </a:r>
            <a:r>
              <a:rPr lang="en-US" dirty="0" smtClean="0"/>
              <a:t>…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dirty="0" smtClean="0"/>
              <a:t>Graph stores : Neo4J…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dirty="0" smtClean="0"/>
              <a:t>Key-Value</a:t>
            </a:r>
            <a:r>
              <a:rPr lang="en-US" dirty="0"/>
              <a:t> </a:t>
            </a:r>
            <a:r>
              <a:rPr lang="en-US" dirty="0" smtClean="0"/>
              <a:t>stores,: </a:t>
            </a:r>
            <a:r>
              <a:rPr lang="en-US" dirty="0" err="1" smtClean="0"/>
              <a:t>Riak</a:t>
            </a:r>
            <a:r>
              <a:rPr lang="en-US" dirty="0" smtClean="0"/>
              <a:t>, Redis…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dirty="0" smtClean="0"/>
              <a:t>Wide-Column stores: Cassandra..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4292" y="4776536"/>
            <a:ext cx="8946541" cy="1864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Replication</a:t>
            </a:r>
            <a:endParaRPr lang="en-US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646" y="2383385"/>
            <a:ext cx="7230484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Transactions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47592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Support for transactions: all elements will be executed non interrupted or not executed at all.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Uses MULTI command to start the transaction, queues up all commands and finally applies the EXEC command to execute them all or DISCARD command to discard those.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WATCH command observe changes to the queued commands after executed the MULTI command to avoid race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Transactions Demo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38" y="2142007"/>
            <a:ext cx="5599962" cy="2486378"/>
          </a:xfrm>
        </p:spPr>
      </p:pic>
    </p:spTree>
    <p:extLst>
      <p:ext uri="{BB962C8B-B14F-4D97-AF65-F5344CB8AC3E}">
        <p14:creationId xmlns:p14="http://schemas.microsoft.com/office/powerpoint/2010/main" val="8552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Redis and C#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16364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Different implementations of client libraries for C#. Most famous are: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/>
              <a:t>ServiceStack.Redis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/>
              <a:t>StackExchange.Redis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Easy way to interact programmatically through Redis.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Redis and C# Demo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38" y="2142007"/>
            <a:ext cx="5599962" cy="2486378"/>
          </a:xfrm>
        </p:spPr>
      </p:pic>
    </p:spTree>
    <p:extLst>
      <p:ext uri="{BB962C8B-B14F-4D97-AF65-F5344CB8AC3E}">
        <p14:creationId xmlns:p14="http://schemas.microsoft.com/office/powerpoint/2010/main" val="22393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7434"/>
            <a:ext cx="8946541" cy="292815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redis.io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www.tutorialspoint.com/redis/redis_keys.htm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www.slideshare.net/DanielMazzini/pon-tus-aplicaciones-a-100-con-redis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en.wikipedia.org/wiki/Enterprise_service_bus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en.wikipedia.org/wiki/Message_queue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7"/>
              </a:rPr>
              <a:t>http://highscalability.com/blog/2011/7/6/11-common-web-use-cases-solved-in-redis.html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4292" y="4644189"/>
            <a:ext cx="8946541" cy="126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Course materials: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hlinkClick r:id="rId8"/>
              </a:rPr>
              <a:t>https://github.com/zodraz/RedisIntroduction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0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 and Answers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88" y="2251869"/>
            <a:ext cx="3810000" cy="3797300"/>
          </a:xfrm>
        </p:spPr>
      </p:pic>
    </p:spTree>
    <p:extLst>
      <p:ext uri="{BB962C8B-B14F-4D97-AF65-F5344CB8AC3E}">
        <p14:creationId xmlns:p14="http://schemas.microsoft.com/office/powerpoint/2010/main" val="35524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9176" y="2165685"/>
            <a:ext cx="9252361" cy="1456666"/>
          </a:xfrm>
        </p:spPr>
        <p:txBody>
          <a:bodyPr/>
          <a:lstStyle/>
          <a:p>
            <a:pPr algn="ctr"/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Thank you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98" y="5944444"/>
            <a:ext cx="2827585" cy="37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5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Redis vs other NOSQL databases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9623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Redis is a key-value store.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Redis </a:t>
            </a:r>
            <a:r>
              <a:rPr lang="en-US" dirty="0"/>
              <a:t>uses keys to </a:t>
            </a:r>
            <a:r>
              <a:rPr lang="en-US" dirty="0" smtClean="0"/>
              <a:t>query.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Redis does not use </a:t>
            </a:r>
            <a:r>
              <a:rPr lang="en-US" dirty="0" smtClean="0"/>
              <a:t>indexes.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Redis is mainly used </a:t>
            </a:r>
            <a:r>
              <a:rPr lang="en-US" dirty="0" smtClean="0"/>
              <a:t>in-memory.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Who</a:t>
            </a:r>
            <a:r>
              <a:rPr lang="es-E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uses </a:t>
            </a:r>
            <a:r>
              <a:rPr lang="es-ES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Redis</a:t>
            </a:r>
            <a:r>
              <a:rPr lang="es-E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?</a:t>
            </a:r>
            <a:endParaRPr lang="es-E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026" name="Picture 2" descr="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" y="1671538"/>
            <a:ext cx="1892695" cy="189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gineY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406" y="1317820"/>
            <a:ext cx="764272" cy="126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arm8.staticflickr.com/7011/6464246201_bddb8c499e_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913" y="1361353"/>
            <a:ext cx="1587229" cy="161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Guardi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70" y="1315521"/>
            <a:ext cx="32766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diap.github.io/bob/img/githu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" y="3921517"/>
            <a:ext cx="2240060" cy="224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lick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557" y="2258216"/>
            <a:ext cx="2562474" cy="42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tack Overflow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213" y="4770511"/>
            <a:ext cx="4404578" cy="107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newlands-2punto0.wikispaces.com/file/view/digg.JPG/161658485/digg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970" y="3449487"/>
            <a:ext cx="2112883" cy="15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trashsociety.com/wp-content/uploads/2011/03/craigslist-logo.jpe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91" y="2995448"/>
            <a:ext cx="38100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ercadoLibr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332" y="4470960"/>
            <a:ext cx="25622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51601" y="6344696"/>
            <a:ext cx="430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12"/>
              </a:rPr>
              <a:t>http://redis.io/topics/whos-using-redis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421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Redis data structures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20111"/>
            <a:ext cx="8946541" cy="38184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Redis is </a:t>
            </a:r>
            <a:r>
              <a:rPr lang="en-US" dirty="0" smtClean="0"/>
              <a:t>not a</a:t>
            </a:r>
            <a:r>
              <a:rPr lang="en-US" dirty="0"/>
              <a:t> </a:t>
            </a:r>
            <a:r>
              <a:rPr lang="en-US" i="1" dirty="0"/>
              <a:t>plain</a:t>
            </a:r>
            <a:r>
              <a:rPr lang="en-US" dirty="0"/>
              <a:t> key-value store, actually it is a </a:t>
            </a:r>
            <a:r>
              <a:rPr lang="en-US" i="1" dirty="0"/>
              <a:t>data structures server</a:t>
            </a:r>
            <a:r>
              <a:rPr lang="en-US" dirty="0"/>
              <a:t>, supporting different kind of </a:t>
            </a:r>
            <a:r>
              <a:rPr lang="en-US" dirty="0" smtClean="0"/>
              <a:t>values.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5 different main types: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</a:t>
            </a:r>
            <a:r>
              <a:rPr lang="en-US" dirty="0" smtClean="0"/>
              <a:t>trings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Lists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Sets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Sorted sets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Hashes</a:t>
            </a:r>
          </a:p>
        </p:txBody>
      </p:sp>
    </p:spTree>
    <p:extLst>
      <p:ext uri="{BB962C8B-B14F-4D97-AF65-F5344CB8AC3E}">
        <p14:creationId xmlns:p14="http://schemas.microsoft.com/office/powerpoint/2010/main" val="16936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Redis Keys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79150"/>
            <a:ext cx="8946541" cy="51179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Redis keys </a:t>
            </a:r>
            <a:r>
              <a:rPr lang="en-US" dirty="0" smtClean="0"/>
              <a:t>are used as simple strings.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Must be unique.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Can be expired.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Recommended to not be large (performance) neither short (easy to understand what they identify).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Recommended to stick to a schema like: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/>
              <a:t>object-type:id</a:t>
            </a:r>
            <a:r>
              <a:rPr lang="en-US" dirty="0" smtClean="0"/>
              <a:t> </a:t>
            </a:r>
            <a:r>
              <a:rPr lang="en-US" dirty="0" smtClean="0"/>
              <a:t>=&gt; user:100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Common Key commands: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DEL key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EXISTS key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DUMP key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EXPIRE key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Strings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03213"/>
            <a:ext cx="8946541" cy="506977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Most basic Redis type.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Redis Strings are binary safe, they can contain any kind of data, like a JPEG image.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Common use to store objects in a serialized format.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Up to 512Mb.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Most common string commands: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GET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APPEND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INCR and DECR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MGET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GETRANGE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STRLEN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4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1630</TotalTime>
  <Words>1539</Words>
  <Application>Microsoft Office PowerPoint</Application>
  <PresentationFormat>Widescreen</PresentationFormat>
  <Paragraphs>324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Adobe Gothic Std B</vt:lpstr>
      <vt:lpstr>Arial</vt:lpstr>
      <vt:lpstr>Century Gothic</vt:lpstr>
      <vt:lpstr>Franklin Gothic Demi</vt:lpstr>
      <vt:lpstr>Segoe UI</vt:lpstr>
      <vt:lpstr>Wingdings</vt:lpstr>
      <vt:lpstr>Wingdings 3</vt:lpstr>
      <vt:lpstr>Ion</vt:lpstr>
      <vt:lpstr>Introduction to Redis </vt:lpstr>
      <vt:lpstr>What is Redis?</vt:lpstr>
      <vt:lpstr>Redis Features</vt:lpstr>
      <vt:lpstr>NOSQL</vt:lpstr>
      <vt:lpstr>Redis vs other NOSQL databases</vt:lpstr>
      <vt:lpstr>Who uses Redis?</vt:lpstr>
      <vt:lpstr>Redis data structures</vt:lpstr>
      <vt:lpstr>Redis Keys</vt:lpstr>
      <vt:lpstr>Strings</vt:lpstr>
      <vt:lpstr>Strings Use Cases</vt:lpstr>
      <vt:lpstr>Strings Demo</vt:lpstr>
      <vt:lpstr>Lists</vt:lpstr>
      <vt:lpstr>List Use Cases</vt:lpstr>
      <vt:lpstr>Lists Demo</vt:lpstr>
      <vt:lpstr>Sets</vt:lpstr>
      <vt:lpstr>Sets Use Cases</vt:lpstr>
      <vt:lpstr>Sets Demo</vt:lpstr>
      <vt:lpstr>Sorted Sets</vt:lpstr>
      <vt:lpstr>Sorted Sets Use Cases</vt:lpstr>
      <vt:lpstr>Sorted Sets Demo</vt:lpstr>
      <vt:lpstr>Hashes</vt:lpstr>
      <vt:lpstr>Hashes Use Cases</vt:lpstr>
      <vt:lpstr>Hashes Demo</vt:lpstr>
      <vt:lpstr>Naming conventions</vt:lpstr>
      <vt:lpstr>Publish / Subscribe</vt:lpstr>
      <vt:lpstr>Message Queues</vt:lpstr>
      <vt:lpstr>Message Queue Features</vt:lpstr>
      <vt:lpstr>Enterprise Service Bus</vt:lpstr>
      <vt:lpstr>ESB Features</vt:lpstr>
      <vt:lpstr>ESB Products</vt:lpstr>
      <vt:lpstr>Comparison Redis PubSub, ESB, Message Queues</vt:lpstr>
      <vt:lpstr>Pros of Redis PubSub</vt:lpstr>
      <vt:lpstr>Cons of Redis PubSub</vt:lpstr>
      <vt:lpstr>Redis PubSub</vt:lpstr>
      <vt:lpstr>PubSub Demo</vt:lpstr>
      <vt:lpstr>Persistence Options</vt:lpstr>
      <vt:lpstr>RDB advantages and disadvantages</vt:lpstr>
      <vt:lpstr>AOF advantages and disadvantages</vt:lpstr>
      <vt:lpstr>Replication</vt:lpstr>
      <vt:lpstr>Replication</vt:lpstr>
      <vt:lpstr>Transactions</vt:lpstr>
      <vt:lpstr>Transactions Demo</vt:lpstr>
      <vt:lpstr>Redis and C#</vt:lpstr>
      <vt:lpstr>Redis and C# Demo</vt:lpstr>
      <vt:lpstr>References</vt:lpstr>
      <vt:lpstr>Questions and Answers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Redis</dc:title>
  <dc:creator>Abel Vilalta Planas</dc:creator>
  <cp:lastModifiedBy>Abel Vilalta Planas</cp:lastModifiedBy>
  <cp:revision>90</cp:revision>
  <dcterms:created xsi:type="dcterms:W3CDTF">2016-12-07T18:53:07Z</dcterms:created>
  <dcterms:modified xsi:type="dcterms:W3CDTF">2016-12-09T12:08:55Z</dcterms:modified>
</cp:coreProperties>
</file>