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Lst>
  <p:sldIdLst>
    <p:sldId id="256" r:id="rId2"/>
    <p:sldId id="257" r:id="rId3"/>
    <p:sldId id="259" r:id="rId4"/>
    <p:sldId id="258" r:id="rId5"/>
    <p:sldId id="261"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789" autoAdjust="0"/>
    <p:restoredTop sz="96236" autoAdjust="0"/>
  </p:normalViewPr>
  <p:slideViewPr>
    <p:cSldViewPr snapToGrid="0">
      <p:cViewPr varScale="1">
        <p:scale>
          <a:sx n="82" d="100"/>
          <a:sy n="82" d="100"/>
        </p:scale>
        <p:origin x="9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C764DE79-268F-4C1A-8933-263129D2AF90}" type="datetimeFigureOut">
              <a:rPr lang="en-US" smtClean="0"/>
              <a:t>8/20/2025</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8888345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8/20/2025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885933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C764DE79-268F-4C1A-8933-263129D2AF90}" type="datetimeFigureOut">
              <a:rPr lang="en-US" smtClean="0"/>
              <a:t>8/20/2025</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8961128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C764DE79-268F-4C1A-8933-263129D2AF90}" type="datetimeFigureOut">
              <a:rPr lang="en-US" smtClean="0"/>
              <a:t>8/20/2025</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48F63A3B-78C7-47BE-AE5E-E10140E04643}" type="slidenum">
              <a:rPr lang="en-US" smtClean="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5778649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C764DE79-268F-4C1A-8933-263129D2AF90}" type="datetimeFigureOut">
              <a:rPr lang="en-US" smtClean="0"/>
              <a:t>8/20/2025</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9467727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764DE79-268F-4C1A-8933-263129D2AF90}" type="datetimeFigureOut">
              <a:rPr lang="en-US" smtClean="0"/>
              <a:t>8/20/2025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8341017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764DE79-268F-4C1A-8933-263129D2AF90}" type="datetimeFigureOut">
              <a:rPr lang="en-US" smtClean="0"/>
              <a:t>8/20/2025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4912108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8/20/2025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401900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C764DE79-268F-4C1A-8933-263129D2AF90}" type="datetimeFigureOut">
              <a:rPr lang="en-US" smtClean="0"/>
              <a:t>8/20/2025</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7984416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8/20/2025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4078219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C764DE79-268F-4C1A-8933-263129D2AF90}" type="datetimeFigureOut">
              <a:rPr lang="en-US" smtClean="0"/>
              <a:t>8/20/2025</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167025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smtClean="0"/>
              <a:t>8/20/2025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4163273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smtClean="0"/>
              <a:t>8/20/2025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6330582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smtClean="0"/>
              <a:t>8/20/2025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3776131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t>8/20/2025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1276597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8/20/2025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8526564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8/20/2025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697798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764DE79-268F-4C1A-8933-263129D2AF90}" type="datetimeFigureOut">
              <a:rPr lang="en-US" smtClean="0"/>
              <a:t>8/20/2025</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F63A3B-78C7-47BE-AE5E-E10140E04643}" type="slidenum">
              <a:rPr lang="en-US" smtClean="0"/>
              <a:t>‹#›</a:t>
            </a:fld>
            <a:endParaRPr lang="en-US" dirty="0"/>
          </a:p>
        </p:txBody>
      </p:sp>
    </p:spTree>
    <p:extLst>
      <p:ext uri="{BB962C8B-B14F-4D97-AF65-F5344CB8AC3E}">
        <p14:creationId xmlns:p14="http://schemas.microsoft.com/office/powerpoint/2010/main" val="1650835320"/>
      </p:ext>
    </p:extLst>
  </p:cSld>
  <p:clrMap bg1="dk1" tx1="lt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3D5CC-2FCA-6593-9BCE-672700C84C63}"/>
              </a:ext>
            </a:extLst>
          </p:cNvPr>
          <p:cNvSpPr>
            <a:spLocks noGrp="1"/>
          </p:cNvSpPr>
          <p:nvPr>
            <p:ph type="ctrTitle"/>
          </p:nvPr>
        </p:nvSpPr>
        <p:spPr/>
        <p:txBody>
          <a:bodyPr/>
          <a:lstStyle/>
          <a:p>
            <a:r>
              <a:rPr lang="en-US" dirty="0"/>
              <a:t>Data Presentation</a:t>
            </a:r>
            <a:endParaRPr lang="nb-NO" dirty="0"/>
          </a:p>
        </p:txBody>
      </p:sp>
      <p:sp>
        <p:nvSpPr>
          <p:cNvPr id="3" name="Subtitle 2">
            <a:extLst>
              <a:ext uri="{FF2B5EF4-FFF2-40B4-BE49-F238E27FC236}">
                <a16:creationId xmlns:a16="http://schemas.microsoft.com/office/drawing/2014/main" id="{F3978D01-91D1-9F24-CCFC-EB29E23342F8}"/>
              </a:ext>
            </a:extLst>
          </p:cNvPr>
          <p:cNvSpPr>
            <a:spLocks noGrp="1"/>
          </p:cNvSpPr>
          <p:nvPr>
            <p:ph type="subTitle" idx="1"/>
          </p:nvPr>
        </p:nvSpPr>
        <p:spPr>
          <a:xfrm>
            <a:off x="1371600" y="3632201"/>
            <a:ext cx="10702212" cy="685800"/>
          </a:xfrm>
        </p:spPr>
        <p:txBody>
          <a:bodyPr/>
          <a:lstStyle/>
          <a:p>
            <a:r>
              <a:rPr lang="en-US" dirty="0"/>
              <a:t>Business Intelligence for Marketing Optimization: A SQL, Python &amp; Power BI Approach</a:t>
            </a:r>
            <a:endParaRPr lang="nb-NO" dirty="0"/>
          </a:p>
        </p:txBody>
      </p:sp>
      <p:sp>
        <p:nvSpPr>
          <p:cNvPr id="4" name="TextBox 3">
            <a:extLst>
              <a:ext uri="{FF2B5EF4-FFF2-40B4-BE49-F238E27FC236}">
                <a16:creationId xmlns:a16="http://schemas.microsoft.com/office/drawing/2014/main" id="{D3843A1F-C6A3-C3DF-1981-A428DB26D786}"/>
              </a:ext>
            </a:extLst>
          </p:cNvPr>
          <p:cNvSpPr txBox="1"/>
          <p:nvPr/>
        </p:nvSpPr>
        <p:spPr>
          <a:xfrm>
            <a:off x="6516546" y="3975101"/>
            <a:ext cx="6412376" cy="369332"/>
          </a:xfrm>
          <a:prstGeom prst="rect">
            <a:avLst/>
          </a:prstGeom>
          <a:noFill/>
        </p:spPr>
        <p:txBody>
          <a:bodyPr wrap="square" rtlCol="0">
            <a:spAutoFit/>
          </a:bodyPr>
          <a:lstStyle/>
          <a:p>
            <a:r>
              <a:rPr lang="en-US" i="1" dirty="0">
                <a:latin typeface="Aptos" panose="020B0004020202020204" pitchFamily="34" charset="0"/>
              </a:rPr>
              <a:t>~ By Zodrick John (UE223115) | UIET, Panjab University</a:t>
            </a:r>
            <a:endParaRPr lang="en-IN" i="1" dirty="0">
              <a:latin typeface="Aptos" panose="020B0004020202020204" pitchFamily="34" charset="0"/>
            </a:endParaRPr>
          </a:p>
        </p:txBody>
      </p:sp>
    </p:spTree>
    <p:extLst>
      <p:ext uri="{BB962C8B-B14F-4D97-AF65-F5344CB8AC3E}">
        <p14:creationId xmlns:p14="http://schemas.microsoft.com/office/powerpoint/2010/main" val="5422706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4F03D2C-F502-1A09-7AAB-8AD95A2A18D5}"/>
              </a:ext>
            </a:extLst>
          </p:cNvPr>
          <p:cNvPicPr>
            <a:picLocks noChangeAspect="1"/>
          </p:cNvPicPr>
          <p:nvPr/>
        </p:nvPicPr>
        <p:blipFill>
          <a:blip r:embed="rId2"/>
          <a:stretch>
            <a:fillRect/>
          </a:stretch>
        </p:blipFill>
        <p:spPr>
          <a:xfrm>
            <a:off x="4593519" y="1823141"/>
            <a:ext cx="7277236" cy="4351337"/>
          </a:xfrm>
          <a:prstGeom prst="rect">
            <a:avLst/>
          </a:prstGeom>
        </p:spPr>
      </p:pic>
      <p:sp>
        <p:nvSpPr>
          <p:cNvPr id="4" name="Title 3">
            <a:extLst>
              <a:ext uri="{FF2B5EF4-FFF2-40B4-BE49-F238E27FC236}">
                <a16:creationId xmlns:a16="http://schemas.microsoft.com/office/drawing/2014/main" id="{E14306C0-546A-60F1-F05E-BED638FBB9EB}"/>
              </a:ext>
            </a:extLst>
          </p:cNvPr>
          <p:cNvSpPr>
            <a:spLocks noGrp="1"/>
          </p:cNvSpPr>
          <p:nvPr>
            <p:ph type="title"/>
          </p:nvPr>
        </p:nvSpPr>
        <p:spPr/>
        <p:txBody>
          <a:bodyPr/>
          <a:lstStyle/>
          <a:p>
            <a:r>
              <a:rPr lang="nb-NO" b="1" dirty="0"/>
              <a:t>Overview</a:t>
            </a:r>
          </a:p>
        </p:txBody>
      </p:sp>
      <p:sp>
        <p:nvSpPr>
          <p:cNvPr id="6" name="Content Placeholder 5">
            <a:extLst>
              <a:ext uri="{FF2B5EF4-FFF2-40B4-BE49-F238E27FC236}">
                <a16:creationId xmlns:a16="http://schemas.microsoft.com/office/drawing/2014/main" id="{63336F16-91A5-5CAF-84F3-64F6D6DE9D0D}"/>
              </a:ext>
            </a:extLst>
          </p:cNvPr>
          <p:cNvSpPr>
            <a:spLocks noGrp="1"/>
          </p:cNvSpPr>
          <p:nvPr>
            <p:ph sz="half" idx="1"/>
          </p:nvPr>
        </p:nvSpPr>
        <p:spPr>
          <a:xfrm>
            <a:off x="53731" y="1575747"/>
            <a:ext cx="4416274" cy="4667557"/>
          </a:xfrm>
        </p:spPr>
        <p:txBody>
          <a:bodyPr>
            <a:noAutofit/>
          </a:bodyPr>
          <a:lstStyle/>
          <a:p>
            <a:pPr marL="0" indent="0">
              <a:buNone/>
            </a:pPr>
            <a:r>
              <a:rPr lang="en-US" sz="1200" dirty="0">
                <a:latin typeface="Aptos" panose="020B0004020202020204" pitchFamily="34" charset="0"/>
              </a:rPr>
              <a:t>The marketing analytics dashboard provides a comprehensive view of </a:t>
            </a:r>
            <a:r>
              <a:rPr lang="en-US" sz="1200" b="1" dirty="0">
                <a:latin typeface="Aptos" panose="020B0004020202020204" pitchFamily="34" charset="0"/>
              </a:rPr>
              <a:t>conversion rates, customer engagement, and customer feedback</a:t>
            </a:r>
            <a:r>
              <a:rPr lang="en-US" sz="1200" dirty="0">
                <a:latin typeface="Aptos" panose="020B0004020202020204" pitchFamily="34" charset="0"/>
              </a:rPr>
              <a:t> for ABC’s online retail business.</a:t>
            </a:r>
          </a:p>
          <a:p>
            <a:r>
              <a:rPr lang="en-US" sz="1200" b="1" dirty="0">
                <a:latin typeface="Aptos" panose="020B0004020202020204" pitchFamily="34" charset="0"/>
              </a:rPr>
              <a:t>Conversion Rates:</a:t>
            </a:r>
            <a:br>
              <a:rPr lang="en-US" sz="1200" dirty="0">
                <a:latin typeface="Aptos" panose="020B0004020202020204" pitchFamily="34" charset="0"/>
              </a:rPr>
            </a:br>
            <a:r>
              <a:rPr lang="en-US" sz="1200" dirty="0">
                <a:latin typeface="Aptos" panose="020B0004020202020204" pitchFamily="34" charset="0"/>
              </a:rPr>
              <a:t>The overall conversion rate stands at </a:t>
            </a:r>
            <a:r>
              <a:rPr lang="en-US" sz="1200" b="1" dirty="0">
                <a:latin typeface="Aptos" panose="020B0004020202020204" pitchFamily="34" charset="0"/>
              </a:rPr>
              <a:t>9.57%</a:t>
            </a:r>
            <a:r>
              <a:rPr lang="en-US" sz="1200" dirty="0">
                <a:latin typeface="Aptos" panose="020B0004020202020204" pitchFamily="34" charset="0"/>
              </a:rPr>
              <a:t>, with fluctuations throughout the year. The lowest point was </a:t>
            </a:r>
            <a:r>
              <a:rPr lang="en-US" sz="1200" b="1" dirty="0">
                <a:latin typeface="Aptos" panose="020B0004020202020204" pitchFamily="34" charset="0"/>
              </a:rPr>
              <a:t>5.0% in October</a:t>
            </a:r>
            <a:r>
              <a:rPr lang="en-US" sz="1200" dirty="0">
                <a:latin typeface="Aptos" panose="020B0004020202020204" pitchFamily="34" charset="0"/>
              </a:rPr>
              <a:t>, while December showed a </a:t>
            </a:r>
            <a:r>
              <a:rPr lang="en-US" sz="1200" b="1" dirty="0">
                <a:latin typeface="Aptos" panose="020B0004020202020204" pitchFamily="34" charset="0"/>
              </a:rPr>
              <a:t>rebound to 10.2%</a:t>
            </a:r>
            <a:r>
              <a:rPr lang="en-US" sz="1200" dirty="0">
                <a:latin typeface="Aptos" panose="020B0004020202020204" pitchFamily="34" charset="0"/>
              </a:rPr>
              <a:t>, indicating strong seasonal recovery.</a:t>
            </a:r>
          </a:p>
          <a:p>
            <a:r>
              <a:rPr lang="en-US" sz="1200" b="1" dirty="0">
                <a:latin typeface="Aptos" panose="020B0004020202020204" pitchFamily="34" charset="0"/>
              </a:rPr>
              <a:t>Customer Engagement:</a:t>
            </a:r>
            <a:br>
              <a:rPr lang="en-US" sz="1200" dirty="0">
                <a:latin typeface="Aptos" panose="020B0004020202020204" pitchFamily="34" charset="0"/>
              </a:rPr>
            </a:br>
            <a:r>
              <a:rPr lang="en-US" sz="1200" dirty="0">
                <a:latin typeface="Aptos" panose="020B0004020202020204" pitchFamily="34" charset="0"/>
              </a:rPr>
              <a:t>Social media engagement has </a:t>
            </a:r>
            <a:r>
              <a:rPr lang="en-US" sz="1200" b="1" dirty="0">
                <a:latin typeface="Aptos" panose="020B0004020202020204" pitchFamily="34" charset="0"/>
              </a:rPr>
              <a:t>declined steadily</a:t>
            </a:r>
            <a:r>
              <a:rPr lang="en-US" sz="1200" dirty="0">
                <a:latin typeface="Aptos" panose="020B0004020202020204" pitchFamily="34" charset="0"/>
              </a:rPr>
              <a:t>, with total views reaching </a:t>
            </a:r>
            <a:r>
              <a:rPr lang="en-US" sz="1200" b="1" dirty="0">
                <a:latin typeface="Aptos" panose="020B0004020202020204" pitchFamily="34" charset="0"/>
              </a:rPr>
              <a:t>90.8 million</a:t>
            </a:r>
            <a:r>
              <a:rPr lang="en-US" sz="1200" dirty="0">
                <a:latin typeface="Aptos" panose="020B0004020202020204" pitchFamily="34" charset="0"/>
              </a:rPr>
              <a:t>, clicks at </a:t>
            </a:r>
            <a:r>
              <a:rPr lang="en-US" sz="1200" b="1" dirty="0">
                <a:latin typeface="Aptos" panose="020B0004020202020204" pitchFamily="34" charset="0"/>
              </a:rPr>
              <a:t>1.78 million</a:t>
            </a:r>
            <a:r>
              <a:rPr lang="en-US" sz="1200" dirty="0">
                <a:latin typeface="Aptos" panose="020B0004020202020204" pitchFamily="34" charset="0"/>
              </a:rPr>
              <a:t>, and likes at </a:t>
            </a:r>
            <a:r>
              <a:rPr lang="en-US" sz="1200" b="1" dirty="0">
                <a:latin typeface="Aptos" panose="020B0004020202020204" pitchFamily="34" charset="0"/>
              </a:rPr>
              <a:t>0.41 million</a:t>
            </a:r>
            <a:r>
              <a:rPr lang="en-US" sz="1200" dirty="0">
                <a:latin typeface="Aptos" panose="020B0004020202020204" pitchFamily="34" charset="0"/>
              </a:rPr>
              <a:t>. Although the overall engagement is low compared to views, the </a:t>
            </a:r>
            <a:r>
              <a:rPr lang="en-US" sz="1200" b="1" dirty="0">
                <a:latin typeface="Aptos" panose="020B0004020202020204" pitchFamily="34" charset="0"/>
              </a:rPr>
              <a:t>click-through rate (CTR) of 15.37%</a:t>
            </a:r>
            <a:r>
              <a:rPr lang="en-US" sz="1200" dirty="0">
                <a:latin typeface="Aptos" panose="020B0004020202020204" pitchFamily="34" charset="0"/>
              </a:rPr>
              <a:t> highlights that engaged users remain highly interactive.</a:t>
            </a:r>
          </a:p>
          <a:p>
            <a:r>
              <a:rPr lang="en-US" sz="1200" b="1" dirty="0">
                <a:latin typeface="Aptos" panose="020B0004020202020204" pitchFamily="34" charset="0"/>
              </a:rPr>
              <a:t>Customer Feedback:</a:t>
            </a:r>
            <a:br>
              <a:rPr lang="en-US" sz="1200" dirty="0">
                <a:latin typeface="Aptos" panose="020B0004020202020204" pitchFamily="34" charset="0"/>
              </a:rPr>
            </a:br>
            <a:r>
              <a:rPr lang="en-US" sz="1200" dirty="0">
                <a:latin typeface="Aptos" panose="020B0004020202020204" pitchFamily="34" charset="0"/>
              </a:rPr>
              <a:t>Customer ratings have remained </a:t>
            </a:r>
            <a:r>
              <a:rPr lang="en-US" sz="1200" b="1" dirty="0">
                <a:latin typeface="Aptos" panose="020B0004020202020204" pitchFamily="34" charset="0"/>
              </a:rPr>
              <a:t>consistent at an average of 3.7</a:t>
            </a:r>
            <a:r>
              <a:rPr lang="en-US" sz="1200" dirty="0">
                <a:latin typeface="Aptos" panose="020B0004020202020204" pitchFamily="34" charset="0"/>
              </a:rPr>
              <a:t>, slightly below the target benchmark of 4.0. Certain products scored below </a:t>
            </a:r>
            <a:r>
              <a:rPr lang="en-US" sz="1200" b="1" dirty="0">
                <a:latin typeface="Aptos" panose="020B0004020202020204" pitchFamily="34" charset="0"/>
              </a:rPr>
              <a:t>3.5</a:t>
            </a:r>
            <a:r>
              <a:rPr lang="en-US" sz="1200" dirty="0">
                <a:latin typeface="Aptos" panose="020B0004020202020204" pitchFamily="34" charset="0"/>
              </a:rPr>
              <a:t>, signaling the need for </a:t>
            </a:r>
            <a:r>
              <a:rPr lang="en-US" sz="1200" b="1" dirty="0">
                <a:latin typeface="Aptos" panose="020B0004020202020204" pitchFamily="34" charset="0"/>
              </a:rPr>
              <a:t>focused improvements in customer satisfaction and product quality</a:t>
            </a:r>
            <a:r>
              <a:rPr lang="en-US" sz="1200" dirty="0">
                <a:latin typeface="Aptos" panose="020B0004020202020204" pitchFamily="34" charset="0"/>
              </a:rPr>
              <a:t>.</a:t>
            </a:r>
          </a:p>
          <a:p>
            <a:pPr marL="0" indent="0">
              <a:buNone/>
            </a:pPr>
            <a:r>
              <a:rPr lang="en-US" sz="1200" dirty="0">
                <a:latin typeface="Aptos" panose="020B0004020202020204" pitchFamily="34" charset="0"/>
              </a:rPr>
              <a:t>Overall, the analysis identifies </a:t>
            </a:r>
            <a:r>
              <a:rPr lang="en-US" sz="1200" b="1" dirty="0">
                <a:latin typeface="Aptos" panose="020B0004020202020204" pitchFamily="34" charset="0"/>
              </a:rPr>
              <a:t>decreased conversion rates, reduced engagement, and below-target feedback scores</a:t>
            </a:r>
            <a:r>
              <a:rPr lang="en-US" sz="1200" dirty="0">
                <a:latin typeface="Aptos" panose="020B0004020202020204" pitchFamily="34" charset="0"/>
              </a:rPr>
              <a:t> as the major challenges, while also highlighting opportunities for improvement through data-driven marketing strategies.</a:t>
            </a:r>
          </a:p>
        </p:txBody>
      </p:sp>
      <p:cxnSp>
        <p:nvCxnSpPr>
          <p:cNvPr id="11" name="Straight Arrow Connector 10">
            <a:extLst>
              <a:ext uri="{FF2B5EF4-FFF2-40B4-BE49-F238E27FC236}">
                <a16:creationId xmlns:a16="http://schemas.microsoft.com/office/drawing/2014/main" id="{EB0B3192-656E-0734-EE42-F4DBBB67D9E3}"/>
              </a:ext>
            </a:extLst>
          </p:cNvPr>
          <p:cNvCxnSpPr>
            <a:cxnSpLocks/>
          </p:cNvCxnSpPr>
          <p:nvPr/>
        </p:nvCxnSpPr>
        <p:spPr>
          <a:xfrm>
            <a:off x="10612835" y="3806890"/>
            <a:ext cx="1134406" cy="205273"/>
          </a:xfrm>
          <a:prstGeom prst="straightConnector1">
            <a:avLst/>
          </a:prstGeom>
          <a:ln w="571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3" name="Oval 12">
            <a:extLst>
              <a:ext uri="{FF2B5EF4-FFF2-40B4-BE49-F238E27FC236}">
                <a16:creationId xmlns:a16="http://schemas.microsoft.com/office/drawing/2014/main" id="{DB459B85-8FF8-3F68-F083-4F22D9FF99A0}"/>
              </a:ext>
            </a:extLst>
          </p:cNvPr>
          <p:cNvSpPr/>
          <p:nvPr/>
        </p:nvSpPr>
        <p:spPr>
          <a:xfrm>
            <a:off x="8662737" y="2779539"/>
            <a:ext cx="1125075" cy="794085"/>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14" name="Rectangle 13">
            <a:extLst>
              <a:ext uri="{FF2B5EF4-FFF2-40B4-BE49-F238E27FC236}">
                <a16:creationId xmlns:a16="http://schemas.microsoft.com/office/drawing/2014/main" id="{622A03A8-9FE6-D649-8831-F488E4DEDF7E}"/>
              </a:ext>
            </a:extLst>
          </p:cNvPr>
          <p:cNvSpPr/>
          <p:nvPr/>
        </p:nvSpPr>
        <p:spPr>
          <a:xfrm>
            <a:off x="8285584" y="5094515"/>
            <a:ext cx="1371600" cy="643812"/>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Tree>
    <p:extLst>
      <p:ext uri="{BB962C8B-B14F-4D97-AF65-F5344CB8AC3E}">
        <p14:creationId xmlns:p14="http://schemas.microsoft.com/office/powerpoint/2010/main" val="2515083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24B03-AA3A-063B-47A9-E6D9E66527A3}"/>
              </a:ext>
            </a:extLst>
          </p:cNvPr>
          <p:cNvSpPr>
            <a:spLocks noGrp="1"/>
          </p:cNvSpPr>
          <p:nvPr>
            <p:ph type="title"/>
          </p:nvPr>
        </p:nvSpPr>
        <p:spPr/>
        <p:txBody>
          <a:bodyPr/>
          <a:lstStyle/>
          <a:p>
            <a:r>
              <a:rPr lang="nb-NO" b="1" dirty="0"/>
              <a:t>Decreased Conversion Rates</a:t>
            </a:r>
          </a:p>
        </p:txBody>
      </p:sp>
      <p:sp>
        <p:nvSpPr>
          <p:cNvPr id="3" name="Content Placeholder 2">
            <a:extLst>
              <a:ext uri="{FF2B5EF4-FFF2-40B4-BE49-F238E27FC236}">
                <a16:creationId xmlns:a16="http://schemas.microsoft.com/office/drawing/2014/main" id="{4F670CE0-1CA8-715A-00A3-F38DAB303988}"/>
              </a:ext>
            </a:extLst>
          </p:cNvPr>
          <p:cNvSpPr>
            <a:spLocks noGrp="1"/>
          </p:cNvSpPr>
          <p:nvPr>
            <p:ph sz="half" idx="1"/>
          </p:nvPr>
        </p:nvSpPr>
        <p:spPr>
          <a:xfrm>
            <a:off x="281940" y="2179319"/>
            <a:ext cx="5608320" cy="4274821"/>
          </a:xfrm>
        </p:spPr>
        <p:txBody>
          <a:bodyPr>
            <a:noAutofit/>
          </a:bodyPr>
          <a:lstStyle/>
          <a:p>
            <a:pPr marL="0" indent="0" algn="just">
              <a:buNone/>
            </a:pPr>
            <a:r>
              <a:rPr lang="en-US" sz="1200" b="1" dirty="0">
                <a:latin typeface="Aptos" panose="020B0004020202020204" pitchFamily="34" charset="0"/>
              </a:rPr>
              <a:t>General Conversion Trend:</a:t>
            </a:r>
          </a:p>
          <a:p>
            <a:pPr algn="just"/>
            <a:r>
              <a:rPr lang="en-US" sz="1200" dirty="0">
                <a:latin typeface="Aptos" panose="020B0004020202020204" pitchFamily="34" charset="0"/>
              </a:rPr>
              <a:t>Throughout the year, conversion rates show significant variation, strongly suggesting that product performance is tied to seasonal demand. Peak conversion months like </a:t>
            </a:r>
            <a:r>
              <a:rPr lang="en-US" sz="1200" b="1" dirty="0">
                <a:latin typeface="Aptos" panose="020B0004020202020204" pitchFamily="34" charset="0"/>
              </a:rPr>
              <a:t>January</a:t>
            </a:r>
            <a:r>
              <a:rPr lang="en-US" sz="1200" dirty="0">
                <a:latin typeface="Aptos" panose="020B0004020202020204" pitchFamily="34" charset="0"/>
              </a:rPr>
              <a:t>, </a:t>
            </a:r>
            <a:r>
              <a:rPr lang="en-US" sz="1200" b="1" dirty="0">
                <a:latin typeface="Aptos" panose="020B0004020202020204" pitchFamily="34" charset="0"/>
              </a:rPr>
              <a:t>September</a:t>
            </a:r>
            <a:r>
              <a:rPr lang="en-US" sz="1200" dirty="0">
                <a:latin typeface="Aptos" panose="020B0004020202020204" pitchFamily="34" charset="0"/>
              </a:rPr>
              <a:t>, and </a:t>
            </a:r>
            <a:r>
              <a:rPr lang="en-US" sz="1200" b="1" dirty="0">
                <a:latin typeface="Aptos" panose="020B0004020202020204" pitchFamily="34" charset="0"/>
              </a:rPr>
              <a:t>December</a:t>
            </a:r>
            <a:r>
              <a:rPr lang="en-US" sz="1200" dirty="0">
                <a:latin typeface="Aptos" panose="020B0004020202020204" pitchFamily="34" charset="0"/>
              </a:rPr>
              <a:t> align with popular sports seasons, while lower-performing months present an opportunity for targeted marketing interventions.</a:t>
            </a:r>
          </a:p>
          <a:p>
            <a:pPr marL="0" indent="0" algn="just">
              <a:buNone/>
            </a:pPr>
            <a:r>
              <a:rPr lang="en-US" sz="1200" b="1" dirty="0">
                <a:latin typeface="Aptos" panose="020B0004020202020204" pitchFamily="34" charset="0"/>
              </a:rPr>
              <a:t>Lowest Conversion Month:</a:t>
            </a:r>
          </a:p>
          <a:p>
            <a:pPr algn="just"/>
            <a:r>
              <a:rPr lang="en-US" sz="1200" b="1" dirty="0">
                <a:latin typeface="Aptos" panose="020B0004020202020204" pitchFamily="34" charset="0"/>
              </a:rPr>
              <a:t>October</a:t>
            </a:r>
            <a:r>
              <a:rPr lang="en-US" sz="1200" dirty="0">
                <a:latin typeface="Aptos" panose="020B0004020202020204" pitchFamily="34" charset="0"/>
              </a:rPr>
              <a:t> experienced the lowest overall conversion rate at </a:t>
            </a:r>
            <a:r>
              <a:rPr lang="en-US" sz="1200" b="1" dirty="0">
                <a:latin typeface="Aptos" panose="020B0004020202020204" pitchFamily="34" charset="0"/>
              </a:rPr>
              <a:t>6.15%</a:t>
            </a:r>
            <a:r>
              <a:rPr lang="en-US" sz="1200" dirty="0">
                <a:latin typeface="Aptos" panose="020B0004020202020204" pitchFamily="34" charset="0"/>
              </a:rPr>
              <a:t>. This dip indicates a potential need for strategic promotions or off-season marketing campaigns to stimulate demand and improve performance during this period.</a:t>
            </a:r>
          </a:p>
          <a:p>
            <a:pPr marL="0" indent="0" algn="just">
              <a:buNone/>
            </a:pPr>
            <a:r>
              <a:rPr lang="en-US" sz="1200" b="1" dirty="0">
                <a:latin typeface="Aptos" panose="020B0004020202020204" pitchFamily="34" charset="0"/>
              </a:rPr>
              <a:t>Highest Conversion Rates:</a:t>
            </a:r>
          </a:p>
          <a:p>
            <a:pPr algn="just"/>
            <a:r>
              <a:rPr lang="en-US" sz="1200" b="1" dirty="0">
                <a:latin typeface="Aptos" panose="020B0004020202020204" pitchFamily="34" charset="0"/>
              </a:rPr>
              <a:t>January</a:t>
            </a:r>
            <a:r>
              <a:rPr lang="en-US" sz="1200" dirty="0">
                <a:latin typeface="Aptos" panose="020B0004020202020204" pitchFamily="34" charset="0"/>
              </a:rPr>
              <a:t> recorded the highest overall monthly conversion rate at </a:t>
            </a:r>
            <a:r>
              <a:rPr lang="en-US" sz="1200" b="1" dirty="0">
                <a:latin typeface="Aptos" panose="020B0004020202020204" pitchFamily="34" charset="0"/>
              </a:rPr>
              <a:t>17.31%</a:t>
            </a:r>
            <a:r>
              <a:rPr lang="en-US" sz="1200" dirty="0">
                <a:latin typeface="Aptos" panose="020B0004020202020204" pitchFamily="34" charset="0"/>
              </a:rPr>
              <a:t>, largely driven by winter sports equipment. </a:t>
            </a:r>
            <a:r>
              <a:rPr lang="en-US" sz="1200" b="1" dirty="0">
                <a:latin typeface="Aptos" panose="020B0004020202020204" pitchFamily="34" charset="0"/>
              </a:rPr>
              <a:t>Ski Boots</a:t>
            </a:r>
            <a:r>
              <a:rPr lang="en-US" sz="1200" dirty="0">
                <a:latin typeface="Aptos" panose="020B0004020202020204" pitchFamily="34" charset="0"/>
              </a:rPr>
              <a:t> stood out with a perfect </a:t>
            </a:r>
            <a:r>
              <a:rPr lang="en-US" sz="1200" b="1" dirty="0">
                <a:latin typeface="Aptos" panose="020B0004020202020204" pitchFamily="34" charset="0"/>
              </a:rPr>
              <a:t>100%</a:t>
            </a:r>
            <a:r>
              <a:rPr lang="en-US" sz="1200" dirty="0">
                <a:latin typeface="Aptos" panose="020B0004020202020204" pitchFamily="34" charset="0"/>
              </a:rPr>
              <a:t> conversion rate.</a:t>
            </a:r>
          </a:p>
          <a:p>
            <a:pPr algn="just"/>
            <a:r>
              <a:rPr lang="en-US" sz="1200" dirty="0">
                <a:latin typeface="Aptos" panose="020B0004020202020204" pitchFamily="34" charset="0"/>
              </a:rPr>
              <a:t>The single most remarkable performance was from the </a:t>
            </a:r>
            <a:r>
              <a:rPr lang="en-US" sz="1200" b="1" dirty="0">
                <a:latin typeface="Aptos" panose="020B0004020202020204" pitchFamily="34" charset="0"/>
              </a:rPr>
              <a:t>Surfboard</a:t>
            </a:r>
            <a:r>
              <a:rPr lang="en-US" sz="1200" dirty="0">
                <a:latin typeface="Aptos" panose="020B0004020202020204" pitchFamily="34" charset="0"/>
              </a:rPr>
              <a:t> in </a:t>
            </a:r>
            <a:r>
              <a:rPr lang="en-US" sz="1200" b="1" dirty="0">
                <a:latin typeface="Aptos" panose="020B0004020202020204" pitchFamily="34" charset="0"/>
              </a:rPr>
              <a:t>June</a:t>
            </a:r>
            <a:r>
              <a:rPr lang="en-US" sz="1200" dirty="0">
                <a:latin typeface="Aptos" panose="020B0004020202020204" pitchFamily="34" charset="0"/>
              </a:rPr>
              <a:t>, which achieved an exceptional </a:t>
            </a:r>
            <a:r>
              <a:rPr lang="en-US" sz="1200" b="1" dirty="0">
                <a:latin typeface="Aptos" panose="020B0004020202020204" pitchFamily="34" charset="0"/>
              </a:rPr>
              <a:t>150%</a:t>
            </a:r>
            <a:r>
              <a:rPr lang="en-US" sz="1200" dirty="0">
                <a:latin typeface="Aptos" panose="020B0004020202020204" pitchFamily="34" charset="0"/>
              </a:rPr>
              <a:t> conversion, highlighting a powerful combination of seasonal demand and effective marketing.</a:t>
            </a:r>
          </a:p>
        </p:txBody>
      </p:sp>
      <p:pic>
        <p:nvPicPr>
          <p:cNvPr id="5" name="Picture 4">
            <a:extLst>
              <a:ext uri="{FF2B5EF4-FFF2-40B4-BE49-F238E27FC236}">
                <a16:creationId xmlns:a16="http://schemas.microsoft.com/office/drawing/2014/main" id="{B14A2FDD-B7A3-E4A4-1BBB-9D9ECD8D7A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9800" y="2522219"/>
            <a:ext cx="5890260" cy="3368041"/>
          </a:xfrm>
          <a:prstGeom prst="rect">
            <a:avLst/>
          </a:prstGeom>
        </p:spPr>
      </p:pic>
      <p:sp>
        <p:nvSpPr>
          <p:cNvPr id="9" name="Rectangle 8">
            <a:extLst>
              <a:ext uri="{FF2B5EF4-FFF2-40B4-BE49-F238E27FC236}">
                <a16:creationId xmlns:a16="http://schemas.microsoft.com/office/drawing/2014/main" id="{52BEBD43-ADF8-7577-59DB-C1BC947BF116}"/>
              </a:ext>
            </a:extLst>
          </p:cNvPr>
          <p:cNvSpPr/>
          <p:nvPr/>
        </p:nvSpPr>
        <p:spPr>
          <a:xfrm>
            <a:off x="10319657" y="2425959"/>
            <a:ext cx="438539" cy="3582955"/>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IN">
              <a:ln w="0"/>
              <a:solidFill>
                <a:schemeClr val="accent1"/>
              </a:solidFill>
              <a:effectLst>
                <a:outerShdw blurRad="38100" dist="25400" dir="5400000" algn="ctr" rotWithShape="0">
                  <a:srgbClr val="6E747A">
                    <a:alpha val="43000"/>
                  </a:srgbClr>
                </a:outerShdw>
              </a:effectLst>
            </a:endParaRPr>
          </a:p>
        </p:txBody>
      </p:sp>
      <p:sp>
        <p:nvSpPr>
          <p:cNvPr id="10" name="Rectangle 9">
            <a:extLst>
              <a:ext uri="{FF2B5EF4-FFF2-40B4-BE49-F238E27FC236}">
                <a16:creationId xmlns:a16="http://schemas.microsoft.com/office/drawing/2014/main" id="{27AE0CDF-8EF6-C87B-E456-AE235FD4C590}"/>
              </a:ext>
            </a:extLst>
          </p:cNvPr>
          <p:cNvSpPr/>
          <p:nvPr/>
        </p:nvSpPr>
        <p:spPr>
          <a:xfrm flipH="1">
            <a:off x="6755363" y="2425959"/>
            <a:ext cx="503853" cy="3582955"/>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IN">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12448949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9">
            <a:extLst>
              <a:ext uri="{FF2B5EF4-FFF2-40B4-BE49-F238E27FC236}">
                <a16:creationId xmlns:a16="http://schemas.microsoft.com/office/drawing/2014/main" id="{A9754D0B-8F34-5B82-2E26-29974AC5D650}"/>
              </a:ext>
            </a:extLst>
          </p:cNvPr>
          <p:cNvPicPr>
            <a:picLocks noChangeAspect="1"/>
          </p:cNvPicPr>
          <p:nvPr/>
        </p:nvPicPr>
        <p:blipFill>
          <a:blip r:embed="rId2"/>
          <a:stretch>
            <a:fillRect/>
          </a:stretch>
        </p:blipFill>
        <p:spPr>
          <a:xfrm>
            <a:off x="6977742" y="1761864"/>
            <a:ext cx="4137298" cy="2086266"/>
          </a:xfrm>
          <a:prstGeom prst="rect">
            <a:avLst/>
          </a:prstGeom>
        </p:spPr>
      </p:pic>
      <p:sp>
        <p:nvSpPr>
          <p:cNvPr id="2" name="Title 1">
            <a:extLst>
              <a:ext uri="{FF2B5EF4-FFF2-40B4-BE49-F238E27FC236}">
                <a16:creationId xmlns:a16="http://schemas.microsoft.com/office/drawing/2014/main" id="{FF441323-4EC6-EDBF-8B2F-91031692055C}"/>
              </a:ext>
            </a:extLst>
          </p:cNvPr>
          <p:cNvSpPr>
            <a:spLocks noGrp="1"/>
          </p:cNvSpPr>
          <p:nvPr>
            <p:ph type="title"/>
          </p:nvPr>
        </p:nvSpPr>
        <p:spPr>
          <a:xfrm>
            <a:off x="1851660" y="764373"/>
            <a:ext cx="9654540" cy="1293028"/>
          </a:xfrm>
        </p:spPr>
        <p:txBody>
          <a:bodyPr/>
          <a:lstStyle/>
          <a:p>
            <a:r>
              <a:rPr lang="en-US" b="1" dirty="0"/>
              <a:t>Reduced Customer Engagement</a:t>
            </a:r>
            <a:endParaRPr lang="nb-NO" b="1" dirty="0"/>
          </a:p>
        </p:txBody>
      </p:sp>
      <p:cxnSp>
        <p:nvCxnSpPr>
          <p:cNvPr id="9" name="Straight Arrow Connector 8">
            <a:extLst>
              <a:ext uri="{FF2B5EF4-FFF2-40B4-BE49-F238E27FC236}">
                <a16:creationId xmlns:a16="http://schemas.microsoft.com/office/drawing/2014/main" id="{1F4F75BE-DDC1-8FDE-9EA6-5BAC6391EC05}"/>
              </a:ext>
            </a:extLst>
          </p:cNvPr>
          <p:cNvCxnSpPr>
            <a:cxnSpLocks/>
          </p:cNvCxnSpPr>
          <p:nvPr/>
        </p:nvCxnSpPr>
        <p:spPr>
          <a:xfrm>
            <a:off x="8940800" y="2326640"/>
            <a:ext cx="1412240" cy="223520"/>
          </a:xfrm>
          <a:prstGeom prst="straightConnector1">
            <a:avLst/>
          </a:prstGeom>
          <a:ln w="571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8" name="Rectangle 21">
            <a:extLst>
              <a:ext uri="{FF2B5EF4-FFF2-40B4-BE49-F238E27FC236}">
                <a16:creationId xmlns:a16="http://schemas.microsoft.com/office/drawing/2014/main" id="{90142975-3E6F-D256-CA99-304803AEE3A5}"/>
              </a:ext>
            </a:extLst>
          </p:cNvPr>
          <p:cNvSpPr>
            <a:spLocks noChangeArrowheads="1"/>
          </p:cNvSpPr>
          <p:nvPr/>
        </p:nvSpPr>
        <p:spPr bwMode="auto">
          <a:xfrm>
            <a:off x="0" y="1744899"/>
            <a:ext cx="6502400" cy="4616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1" i="0" u="none" strike="noStrike" cap="none" normalizeH="0" baseline="0" dirty="0">
              <a:ln>
                <a:noFill/>
              </a:ln>
              <a:solidFill>
                <a:schemeClr val="tx1"/>
              </a:solidFill>
              <a:effectLst/>
              <a:latin typeface="Aptos" panose="020B00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Aptos" panose="020B0004020202020204" pitchFamily="34" charset="0"/>
              </a:rPr>
              <a:t>Declining Views:</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400" b="1" i="0" u="none" strike="noStrike" cap="none" normalizeH="0" baseline="0" dirty="0">
              <a:ln>
                <a:noFill/>
              </a:ln>
              <a:solidFill>
                <a:schemeClr val="tx1"/>
              </a:solidFill>
              <a:effectLst/>
              <a:latin typeface="Aptos" panose="020B0004020202020204" pitchFamily="34" charset="0"/>
            </a:endParaRPr>
          </a:p>
          <a:p>
            <a:pPr marL="171450" marR="0" lvl="0" indent="-1714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0" i="0" u="none" strike="noStrike" cap="none" normalizeH="0" baseline="0" dirty="0">
                <a:ln>
                  <a:noFill/>
                </a:ln>
                <a:solidFill>
                  <a:schemeClr val="tx1"/>
                </a:solidFill>
                <a:effectLst/>
                <a:latin typeface="Aptos" panose="020B0004020202020204" pitchFamily="34" charset="0"/>
              </a:rPr>
              <a:t>Views peaked at the start of the year in </a:t>
            </a:r>
            <a:r>
              <a:rPr kumimoji="0" lang="en-US" altLang="en-US" sz="1400" b="1" i="0" u="none" strike="noStrike" cap="none" normalizeH="0" baseline="0" dirty="0">
                <a:ln>
                  <a:noFill/>
                </a:ln>
                <a:solidFill>
                  <a:schemeClr val="tx1"/>
                </a:solidFill>
                <a:effectLst/>
                <a:latin typeface="Aptos" panose="020B0004020202020204" pitchFamily="34" charset="0"/>
              </a:rPr>
              <a:t>January and February</a:t>
            </a:r>
            <a:r>
              <a:rPr kumimoji="0" lang="en-US" altLang="en-US" sz="1400" b="0" i="0" u="none" strike="noStrike" cap="none" normalizeH="0" baseline="0" dirty="0">
                <a:ln>
                  <a:noFill/>
                </a:ln>
                <a:solidFill>
                  <a:schemeClr val="tx1"/>
                </a:solidFill>
                <a:effectLst/>
                <a:latin typeface="Aptos" panose="020B0004020202020204" pitchFamily="34" charset="0"/>
              </a:rPr>
              <a:t> at approximately 1.0M and showed a consistent, gradual decline throughout the year, indicating a sustained drop in audience engagement.</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1400" b="0" i="0" u="none" strike="noStrike" cap="none" normalizeH="0" baseline="0" dirty="0">
              <a:ln>
                <a:noFill/>
              </a:ln>
              <a:solidFill>
                <a:schemeClr val="tx1"/>
              </a:solidFill>
              <a:effectLst/>
              <a:latin typeface="Aptos" panose="020B00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Aptos" panose="020B0004020202020204" pitchFamily="34" charset="0"/>
              </a:rPr>
              <a:t>Low Interaction Rates:</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400" b="1" i="0" u="none" strike="noStrike" cap="none" normalizeH="0" baseline="0" dirty="0">
              <a:ln>
                <a:noFill/>
              </a:ln>
              <a:solidFill>
                <a:schemeClr val="tx1"/>
              </a:solidFill>
              <a:effectLst/>
              <a:latin typeface="Aptos" panose="020B0004020202020204" pitchFamily="34" charset="0"/>
            </a:endParaRPr>
          </a:p>
          <a:p>
            <a:pPr marL="171450" marR="0" lvl="0" indent="-1714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0" i="0" u="none" strike="noStrike" cap="none" normalizeH="0" baseline="0" dirty="0">
                <a:ln>
                  <a:noFill/>
                </a:ln>
                <a:solidFill>
                  <a:schemeClr val="tx1"/>
                </a:solidFill>
                <a:effectLst/>
                <a:latin typeface="Aptos" panose="020B0004020202020204" pitchFamily="34" charset="0"/>
              </a:rPr>
              <a:t>Clicks and Likes remained significantly lower than Views across the entire year. This large gap suggests that while content is being seen, it is not effectively driving user interaction, highlighting a need for more compelling content or clearer calls-to-action.</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1400" b="0" i="0" u="none" strike="noStrike" cap="none" normalizeH="0" baseline="0" dirty="0">
              <a:ln>
                <a:noFill/>
              </a:ln>
              <a:solidFill>
                <a:schemeClr val="tx1"/>
              </a:solidFill>
              <a:effectLst/>
              <a:latin typeface="Aptos" panose="020B00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Aptos" panose="020B0004020202020204" pitchFamily="34" charset="0"/>
              </a:rPr>
              <a:t>Content Type Performance:</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400" b="1" i="0" u="none" strike="noStrike" cap="none" normalizeH="0" baseline="0" dirty="0">
              <a:ln>
                <a:noFill/>
              </a:ln>
              <a:solidFill>
                <a:schemeClr val="tx1"/>
              </a:solidFill>
              <a:effectLst/>
              <a:latin typeface="Aptos" panose="020B0004020202020204" pitchFamily="34" charset="0"/>
            </a:endParaRPr>
          </a:p>
          <a:p>
            <a:pPr marL="171450" marR="0" lvl="0" indent="-1714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0" i="0" u="none" strike="noStrike" cap="none" normalizeH="0" baseline="0" dirty="0">
                <a:ln>
                  <a:noFill/>
                </a:ln>
                <a:solidFill>
                  <a:schemeClr val="tx1"/>
                </a:solidFill>
                <a:effectLst/>
                <a:latin typeface="Aptos" panose="020B0004020202020204" pitchFamily="34" charset="0"/>
              </a:rPr>
              <a:t>Performance across the three content types was highly competitive, with the leading format changing from month to month. </a:t>
            </a:r>
            <a:r>
              <a:rPr kumimoji="0" lang="en-US" altLang="en-US" sz="1400" b="1" i="0" u="none" strike="noStrike" cap="none" normalizeH="0" baseline="0" dirty="0">
                <a:ln>
                  <a:noFill/>
                </a:ln>
                <a:solidFill>
                  <a:schemeClr val="tx1"/>
                </a:solidFill>
                <a:effectLst/>
                <a:latin typeface="Aptos" panose="020B0004020202020204" pitchFamily="34" charset="0"/>
              </a:rPr>
              <a:t>Video</a:t>
            </a:r>
            <a:r>
              <a:rPr kumimoji="0" lang="en-US" altLang="en-US" sz="1400" b="0" i="0" u="none" strike="noStrike" cap="none" normalizeH="0" baseline="0" dirty="0">
                <a:ln>
                  <a:noFill/>
                </a:ln>
                <a:solidFill>
                  <a:schemeClr val="tx1"/>
                </a:solidFill>
                <a:effectLst/>
                <a:latin typeface="Aptos" panose="020B0004020202020204" pitchFamily="34" charset="0"/>
              </a:rPr>
              <a:t> and </a:t>
            </a:r>
            <a:r>
              <a:rPr kumimoji="0" lang="en-US" altLang="en-US" sz="1400" b="1" i="0" u="none" strike="noStrike" cap="none" normalizeH="0" baseline="0" dirty="0">
                <a:ln>
                  <a:noFill/>
                </a:ln>
                <a:solidFill>
                  <a:schemeClr val="tx1"/>
                </a:solidFill>
                <a:effectLst/>
                <a:latin typeface="Aptos" panose="020B0004020202020204" pitchFamily="34" charset="0"/>
              </a:rPr>
              <a:t>Social Media</a:t>
            </a:r>
            <a:r>
              <a:rPr kumimoji="0" lang="en-US" altLang="en-US" sz="1400" b="0" i="0" u="none" strike="noStrike" cap="none" normalizeH="0" baseline="0" dirty="0">
                <a:ln>
                  <a:noFill/>
                </a:ln>
                <a:solidFill>
                  <a:schemeClr val="tx1"/>
                </a:solidFill>
                <a:effectLst/>
                <a:latin typeface="Aptos" panose="020B0004020202020204" pitchFamily="34" charset="0"/>
              </a:rPr>
              <a:t> content drove the most views in the first quarter, while </a:t>
            </a:r>
            <a:r>
              <a:rPr kumimoji="0" lang="en-US" altLang="en-US" sz="1400" b="1" i="0" u="none" strike="noStrike" cap="none" normalizeH="0" baseline="0" dirty="0">
                <a:ln>
                  <a:noFill/>
                </a:ln>
                <a:solidFill>
                  <a:schemeClr val="tx1"/>
                </a:solidFill>
                <a:effectLst/>
                <a:latin typeface="Aptos" panose="020B0004020202020204" pitchFamily="34" charset="0"/>
              </a:rPr>
              <a:t>Blog</a:t>
            </a:r>
            <a:r>
              <a:rPr kumimoji="0" lang="en-US" altLang="en-US" sz="1400" b="0" i="0" u="none" strike="noStrike" cap="none" normalizeH="0" baseline="0" dirty="0">
                <a:ln>
                  <a:noFill/>
                </a:ln>
                <a:solidFill>
                  <a:schemeClr val="tx1"/>
                </a:solidFill>
                <a:effectLst/>
                <a:latin typeface="Aptos" panose="020B0004020202020204" pitchFamily="34" charset="0"/>
              </a:rPr>
              <a:t> content was the strongest performer through the middle of the year.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Aptos" panose="020B0004020202020204" pitchFamily="34" charset="0"/>
            </a:endParaRPr>
          </a:p>
        </p:txBody>
      </p:sp>
      <p:pic>
        <p:nvPicPr>
          <p:cNvPr id="33" name="Picture 32">
            <a:extLst>
              <a:ext uri="{FF2B5EF4-FFF2-40B4-BE49-F238E27FC236}">
                <a16:creationId xmlns:a16="http://schemas.microsoft.com/office/drawing/2014/main" id="{DCF233E0-8F96-231F-BFAD-7C5D4BC1A7A2}"/>
              </a:ext>
            </a:extLst>
          </p:cNvPr>
          <p:cNvPicPr>
            <a:picLocks noChangeAspect="1"/>
          </p:cNvPicPr>
          <p:nvPr/>
        </p:nvPicPr>
        <p:blipFill>
          <a:blip r:embed="rId3"/>
          <a:stretch>
            <a:fillRect/>
          </a:stretch>
        </p:blipFill>
        <p:spPr>
          <a:xfrm>
            <a:off x="6933466" y="4157202"/>
            <a:ext cx="4943574" cy="2204345"/>
          </a:xfrm>
          <a:prstGeom prst="rect">
            <a:avLst/>
          </a:prstGeom>
        </p:spPr>
      </p:pic>
    </p:spTree>
    <p:extLst>
      <p:ext uri="{BB962C8B-B14F-4D97-AF65-F5344CB8AC3E}">
        <p14:creationId xmlns:p14="http://schemas.microsoft.com/office/powerpoint/2010/main" val="333086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EED45-DF7A-8484-AA42-BF4F3443B7AD}"/>
              </a:ext>
            </a:extLst>
          </p:cNvPr>
          <p:cNvSpPr>
            <a:spLocks noGrp="1"/>
          </p:cNvSpPr>
          <p:nvPr>
            <p:ph type="title"/>
          </p:nvPr>
        </p:nvSpPr>
        <p:spPr/>
        <p:txBody>
          <a:bodyPr/>
          <a:lstStyle/>
          <a:p>
            <a:r>
              <a:rPr lang="nb-NO" b="1" dirty="0"/>
              <a:t>Customer Feedback Analysis</a:t>
            </a:r>
          </a:p>
        </p:txBody>
      </p:sp>
      <p:sp>
        <p:nvSpPr>
          <p:cNvPr id="3" name="Content Placeholder 2">
            <a:extLst>
              <a:ext uri="{FF2B5EF4-FFF2-40B4-BE49-F238E27FC236}">
                <a16:creationId xmlns:a16="http://schemas.microsoft.com/office/drawing/2014/main" id="{4071300D-C04A-F902-6B47-B80F46573FFC}"/>
              </a:ext>
            </a:extLst>
          </p:cNvPr>
          <p:cNvSpPr>
            <a:spLocks noGrp="1"/>
          </p:cNvSpPr>
          <p:nvPr>
            <p:ph sz="half" idx="1"/>
          </p:nvPr>
        </p:nvSpPr>
        <p:spPr/>
        <p:txBody>
          <a:bodyPr>
            <a:normAutofit fontScale="70000" lnSpcReduction="20000"/>
          </a:bodyPr>
          <a:lstStyle/>
          <a:p>
            <a:pPr marL="0" indent="0" algn="just">
              <a:buNone/>
            </a:pPr>
            <a:r>
              <a:rPr lang="en-US" b="1" dirty="0">
                <a:latin typeface="Aptos" panose="020B0004020202020204" pitchFamily="34" charset="0"/>
              </a:rPr>
              <a:t>Customer Ratings Distribution:</a:t>
            </a:r>
          </a:p>
          <a:p>
            <a:pPr algn="just"/>
            <a:r>
              <a:rPr lang="en-US" dirty="0">
                <a:latin typeface="Aptos" panose="020B0004020202020204" pitchFamily="34" charset="0"/>
              </a:rPr>
              <a:t>The majority of customer reviews are in the higher ratings, with </a:t>
            </a:r>
            <a:r>
              <a:rPr lang="en-US" b="1" dirty="0">
                <a:latin typeface="Aptos" panose="020B0004020202020204" pitchFamily="34" charset="0"/>
              </a:rPr>
              <a:t>431</a:t>
            </a:r>
            <a:r>
              <a:rPr lang="en-US" dirty="0">
                <a:latin typeface="Aptos" panose="020B0004020202020204" pitchFamily="34" charset="0"/>
              </a:rPr>
              <a:t> reviews at 4 stars and </a:t>
            </a:r>
            <a:r>
              <a:rPr lang="en-US" b="1" dirty="0">
                <a:latin typeface="Aptos" panose="020B0004020202020204" pitchFamily="34" charset="0"/>
              </a:rPr>
              <a:t>409</a:t>
            </a:r>
            <a:r>
              <a:rPr lang="en-US" dirty="0">
                <a:latin typeface="Aptos" panose="020B0004020202020204" pitchFamily="34" charset="0"/>
              </a:rPr>
              <a:t> reviews at 5 stars, indicating overwhelmingly positive feedback. Lower ratings (1-3 stars) account for a smaller, yet significant, portion of the reviews, with </a:t>
            </a:r>
            <a:r>
              <a:rPr lang="en-US" b="1" dirty="0">
                <a:latin typeface="Aptos" panose="020B0004020202020204" pitchFamily="34" charset="0"/>
              </a:rPr>
              <a:t>290</a:t>
            </a:r>
            <a:r>
              <a:rPr lang="en-US" dirty="0">
                <a:latin typeface="Aptos" panose="020B0004020202020204" pitchFamily="34" charset="0"/>
              </a:rPr>
              <a:t> reviews at 3 stars being the most common in this group.</a:t>
            </a:r>
          </a:p>
          <a:p>
            <a:pPr marL="0" indent="0" algn="just">
              <a:buNone/>
            </a:pPr>
            <a:r>
              <a:rPr lang="en-US" b="1" dirty="0">
                <a:latin typeface="Aptos" panose="020B0004020202020204" pitchFamily="34" charset="0"/>
              </a:rPr>
              <a:t>Sentiment Analysis:</a:t>
            </a:r>
          </a:p>
          <a:p>
            <a:pPr algn="just"/>
            <a:r>
              <a:rPr lang="en-US" b="1" dirty="0">
                <a:latin typeface="Aptos" panose="020B0004020202020204" pitchFamily="34" charset="0"/>
              </a:rPr>
              <a:t>Positive</a:t>
            </a:r>
            <a:r>
              <a:rPr lang="en-US" dirty="0">
                <a:latin typeface="Aptos" panose="020B0004020202020204" pitchFamily="34" charset="0"/>
              </a:rPr>
              <a:t> sentiment dominates with a total of </a:t>
            </a:r>
            <a:r>
              <a:rPr lang="en-US" b="1" dirty="0">
                <a:latin typeface="Aptos" panose="020B0004020202020204" pitchFamily="34" charset="0"/>
              </a:rPr>
              <a:t>840</a:t>
            </a:r>
            <a:r>
              <a:rPr lang="en-US" dirty="0">
                <a:latin typeface="Aptos" panose="020B0004020202020204" pitchFamily="34" charset="0"/>
              </a:rPr>
              <a:t> reviews, reflecting a generally satisfied customer base. </a:t>
            </a:r>
            <a:r>
              <a:rPr lang="en-US" b="1" dirty="0">
                <a:latin typeface="Aptos" panose="020B0004020202020204" pitchFamily="34" charset="0"/>
              </a:rPr>
              <a:t>Negative</a:t>
            </a:r>
            <a:r>
              <a:rPr lang="en-US" dirty="0">
                <a:latin typeface="Aptos" panose="020B0004020202020204" pitchFamily="34" charset="0"/>
              </a:rPr>
              <a:t> sentiment is present in </a:t>
            </a:r>
            <a:r>
              <a:rPr lang="en-US" b="1" dirty="0">
                <a:latin typeface="Aptos" panose="020B0004020202020204" pitchFamily="34" charset="0"/>
              </a:rPr>
              <a:t>226</a:t>
            </a:r>
            <a:r>
              <a:rPr lang="en-US" dirty="0">
                <a:latin typeface="Aptos" panose="020B0004020202020204" pitchFamily="34" charset="0"/>
              </a:rPr>
              <a:t> reviews, with a notable number of </a:t>
            </a:r>
            <a:r>
              <a:rPr lang="en-US" b="1" dirty="0">
                <a:latin typeface="Aptos" panose="020B0004020202020204" pitchFamily="34" charset="0"/>
              </a:rPr>
              <a:t>Mixed Negative (196)</a:t>
            </a:r>
            <a:r>
              <a:rPr lang="en-US" dirty="0">
                <a:latin typeface="Aptos" panose="020B0004020202020204" pitchFamily="34" charset="0"/>
              </a:rPr>
              <a:t> reviews, suggesting specific areas for improvement despite overall strong customer approval.</a:t>
            </a:r>
          </a:p>
          <a:p>
            <a:pPr marL="0" indent="0" algn="just">
              <a:buNone/>
            </a:pPr>
            <a:r>
              <a:rPr lang="en-US" b="1" dirty="0">
                <a:latin typeface="Aptos" panose="020B0004020202020204" pitchFamily="34" charset="0"/>
              </a:rPr>
              <a:t>Opportunity for Improvement:</a:t>
            </a:r>
          </a:p>
          <a:p>
            <a:pPr algn="just"/>
            <a:r>
              <a:rPr lang="en-US" dirty="0">
                <a:latin typeface="Aptos" panose="020B0004020202020204" pitchFamily="34" charset="0"/>
              </a:rPr>
              <a:t>The presence of </a:t>
            </a:r>
            <a:r>
              <a:rPr lang="en-US" b="1" dirty="0">
                <a:latin typeface="Aptos" panose="020B0004020202020204" pitchFamily="34" charset="0"/>
              </a:rPr>
              <a:t>196 Mixed Negative</a:t>
            </a:r>
            <a:r>
              <a:rPr lang="en-US" dirty="0">
                <a:latin typeface="Aptos" panose="020B0004020202020204" pitchFamily="34" charset="0"/>
              </a:rPr>
              <a:t> and </a:t>
            </a:r>
            <a:r>
              <a:rPr lang="en-US" b="1" dirty="0">
                <a:latin typeface="Aptos" panose="020B0004020202020204" pitchFamily="34" charset="0"/>
              </a:rPr>
              <a:t>86 Mixed Positive</a:t>
            </a:r>
            <a:r>
              <a:rPr lang="en-US" dirty="0">
                <a:latin typeface="Aptos" panose="020B0004020202020204" pitchFamily="34" charset="0"/>
              </a:rPr>
              <a:t> reviews suggests there is a key opportunity to convert these nuanced experiences into more decisively positive ones. Addressing the specific concerns mentioned in these mixed reviews could elevate overall customer satisfaction.</a:t>
            </a:r>
          </a:p>
        </p:txBody>
      </p:sp>
      <p:pic>
        <p:nvPicPr>
          <p:cNvPr id="9" name="Picture 8">
            <a:extLst>
              <a:ext uri="{FF2B5EF4-FFF2-40B4-BE49-F238E27FC236}">
                <a16:creationId xmlns:a16="http://schemas.microsoft.com/office/drawing/2014/main" id="{C96B5FF0-B99A-C437-4C90-9ECE6794F554}"/>
              </a:ext>
            </a:extLst>
          </p:cNvPr>
          <p:cNvPicPr>
            <a:picLocks noChangeAspect="1"/>
          </p:cNvPicPr>
          <p:nvPr/>
        </p:nvPicPr>
        <p:blipFill>
          <a:blip r:embed="rId2">
            <a:extLst>
              <a:ext uri="{28A0092B-C50C-407E-A947-70E740481C1C}">
                <a14:useLocalDpi xmlns:a14="http://schemas.microsoft.com/office/drawing/2010/main" val="0"/>
              </a:ext>
            </a:extLst>
          </a:blip>
          <a:srcRect r="2469"/>
          <a:stretch>
            <a:fillRect/>
          </a:stretch>
        </p:blipFill>
        <p:spPr>
          <a:xfrm>
            <a:off x="9197342" y="1757680"/>
            <a:ext cx="2588257" cy="4097127"/>
          </a:xfrm>
          <a:prstGeom prst="rect">
            <a:avLst/>
          </a:prstGeom>
        </p:spPr>
      </p:pic>
      <p:pic>
        <p:nvPicPr>
          <p:cNvPr id="11" name="Picture 10">
            <a:extLst>
              <a:ext uri="{FF2B5EF4-FFF2-40B4-BE49-F238E27FC236}">
                <a16:creationId xmlns:a16="http://schemas.microsoft.com/office/drawing/2014/main" id="{069CFAFB-E64A-0308-F51A-28E7A3A7C068}"/>
              </a:ext>
            </a:extLst>
          </p:cNvPr>
          <p:cNvPicPr>
            <a:picLocks noChangeAspect="1"/>
          </p:cNvPicPr>
          <p:nvPr/>
        </p:nvPicPr>
        <p:blipFill>
          <a:blip r:embed="rId3"/>
          <a:stretch>
            <a:fillRect/>
          </a:stretch>
        </p:blipFill>
        <p:spPr>
          <a:xfrm>
            <a:off x="6564755" y="4013199"/>
            <a:ext cx="2352399" cy="1864965"/>
          </a:xfrm>
          <a:prstGeom prst="rect">
            <a:avLst/>
          </a:prstGeom>
        </p:spPr>
      </p:pic>
    </p:spTree>
    <p:extLst>
      <p:ext uri="{BB962C8B-B14F-4D97-AF65-F5344CB8AC3E}">
        <p14:creationId xmlns:p14="http://schemas.microsoft.com/office/powerpoint/2010/main" val="10083021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BB6A6-744C-74B5-068C-31DF311F2E42}"/>
              </a:ext>
            </a:extLst>
          </p:cNvPr>
          <p:cNvSpPr>
            <a:spLocks noGrp="1"/>
          </p:cNvSpPr>
          <p:nvPr>
            <p:ph type="title"/>
          </p:nvPr>
        </p:nvSpPr>
        <p:spPr>
          <a:xfrm>
            <a:off x="3105468" y="396520"/>
            <a:ext cx="8610600" cy="1295400"/>
          </a:xfrm>
        </p:spPr>
        <p:txBody>
          <a:bodyPr/>
          <a:lstStyle/>
          <a:p>
            <a:r>
              <a:rPr lang="nb-NO" b="1" dirty="0"/>
              <a:t>Goals &amp; Actions</a:t>
            </a:r>
          </a:p>
        </p:txBody>
      </p:sp>
      <p:sp>
        <p:nvSpPr>
          <p:cNvPr id="7" name="Text Placeholder 6">
            <a:extLst>
              <a:ext uri="{FF2B5EF4-FFF2-40B4-BE49-F238E27FC236}">
                <a16:creationId xmlns:a16="http://schemas.microsoft.com/office/drawing/2014/main" id="{6DB5C43B-E784-C9BD-AFBF-26FC1D8FD751}"/>
              </a:ext>
            </a:extLst>
          </p:cNvPr>
          <p:cNvSpPr>
            <a:spLocks noGrp="1"/>
          </p:cNvSpPr>
          <p:nvPr>
            <p:ph type="body" idx="1"/>
          </p:nvPr>
        </p:nvSpPr>
        <p:spPr>
          <a:xfrm>
            <a:off x="270099" y="1401808"/>
            <a:ext cx="1315607" cy="628408"/>
          </a:xfrm>
        </p:spPr>
        <p:txBody>
          <a:bodyPr/>
          <a:lstStyle/>
          <a:p>
            <a:r>
              <a:rPr lang="en-US" b="1" dirty="0"/>
              <a:t>Goals</a:t>
            </a:r>
            <a:endParaRPr lang="nb-NO" b="1" dirty="0"/>
          </a:p>
        </p:txBody>
      </p:sp>
      <p:sp>
        <p:nvSpPr>
          <p:cNvPr id="8" name="Text Placeholder 7">
            <a:extLst>
              <a:ext uri="{FF2B5EF4-FFF2-40B4-BE49-F238E27FC236}">
                <a16:creationId xmlns:a16="http://schemas.microsoft.com/office/drawing/2014/main" id="{D493FBA5-1FCE-4950-5EC5-479C0DE4BFE7}"/>
              </a:ext>
            </a:extLst>
          </p:cNvPr>
          <p:cNvSpPr>
            <a:spLocks noGrp="1"/>
          </p:cNvSpPr>
          <p:nvPr>
            <p:ph type="body" sz="quarter" idx="3"/>
          </p:nvPr>
        </p:nvSpPr>
        <p:spPr>
          <a:xfrm>
            <a:off x="5324354" y="1304056"/>
            <a:ext cx="5105400" cy="823912"/>
          </a:xfrm>
        </p:spPr>
        <p:txBody>
          <a:bodyPr/>
          <a:lstStyle/>
          <a:p>
            <a:r>
              <a:rPr lang="en-US" b="1" dirty="0"/>
              <a:t>Actions</a:t>
            </a:r>
            <a:endParaRPr lang="nb-NO" b="1" dirty="0"/>
          </a:p>
        </p:txBody>
      </p:sp>
      <p:sp>
        <p:nvSpPr>
          <p:cNvPr id="6" name="TextBox 5">
            <a:extLst>
              <a:ext uri="{FF2B5EF4-FFF2-40B4-BE49-F238E27FC236}">
                <a16:creationId xmlns:a16="http://schemas.microsoft.com/office/drawing/2014/main" id="{1126249C-7428-AB1C-510D-DB7ABD12D613}"/>
              </a:ext>
            </a:extLst>
          </p:cNvPr>
          <p:cNvSpPr txBox="1"/>
          <p:nvPr/>
        </p:nvSpPr>
        <p:spPr>
          <a:xfrm>
            <a:off x="406400" y="2631440"/>
            <a:ext cx="3840480" cy="3027680"/>
          </a:xfrm>
          <a:prstGeom prst="rect">
            <a:avLst/>
          </a:prstGeom>
          <a:noFill/>
        </p:spPr>
        <p:txBody>
          <a:bodyPr wrap="square" rtlCol="0">
            <a:spAutoFit/>
          </a:bodyPr>
          <a:lstStyle/>
          <a:p>
            <a:endParaRPr lang="en-IN" dirty="0"/>
          </a:p>
        </p:txBody>
      </p:sp>
      <p:sp>
        <p:nvSpPr>
          <p:cNvPr id="11" name="Rectangle 4">
            <a:extLst>
              <a:ext uri="{FF2B5EF4-FFF2-40B4-BE49-F238E27FC236}">
                <a16:creationId xmlns:a16="http://schemas.microsoft.com/office/drawing/2014/main" id="{8163897F-9ED3-2F56-9471-327D3DA008E8}"/>
              </a:ext>
            </a:extLst>
          </p:cNvPr>
          <p:cNvSpPr>
            <a:spLocks noChangeArrowheads="1"/>
          </p:cNvSpPr>
          <p:nvPr/>
        </p:nvSpPr>
        <p:spPr bwMode="auto">
          <a:xfrm>
            <a:off x="221669" y="2026623"/>
            <a:ext cx="4466077"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tabLst/>
            </a:pPr>
            <a:r>
              <a:rPr kumimoji="0" lang="en-US" altLang="en-US" sz="1200" b="1" i="1" u="none" strike="noStrike" cap="none" normalizeH="0" baseline="0" dirty="0">
                <a:ln>
                  <a:noFill/>
                </a:ln>
                <a:solidFill>
                  <a:schemeClr val="tx1"/>
                </a:solidFill>
                <a:effectLst/>
                <a:latin typeface="Aptos" panose="020B0004020202020204" pitchFamily="34" charset="0"/>
              </a:rPr>
              <a:t>Increase Conversion Rates</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1200" b="0" i="1" u="none" strike="noStrike" cap="none" normalizeH="0" baseline="0" dirty="0">
              <a:ln>
                <a:noFill/>
              </a:ln>
              <a:solidFill>
                <a:schemeClr val="tx1"/>
              </a:solidFill>
              <a:effectLst/>
              <a:latin typeface="Aptos" panose="020B0004020202020204" pitchFamily="34" charset="0"/>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0" i="0" u="none" strike="noStrike" cap="none" normalizeH="0" baseline="0" dirty="0">
                <a:ln>
                  <a:noFill/>
                </a:ln>
                <a:solidFill>
                  <a:schemeClr val="tx1"/>
                </a:solidFill>
                <a:effectLst/>
                <a:latin typeface="Aptos" panose="020B0004020202020204" pitchFamily="34" charset="0"/>
              </a:rPr>
              <a:t>Identify factors impacting the overall 9.57% conversion rate and provide recommendations to improve it.</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0" i="0" u="none" strike="noStrike" cap="none" normalizeH="0" baseline="0" dirty="0">
                <a:ln>
                  <a:noFill/>
                </a:ln>
                <a:solidFill>
                  <a:schemeClr val="tx1"/>
                </a:solidFill>
                <a:effectLst/>
                <a:latin typeface="Aptos" panose="020B0004020202020204" pitchFamily="34" charset="0"/>
              </a:rPr>
              <a:t>Analyze the causes behind the lowest conversion month, October (6.15%), and replicate the success of peak months like January (17.31%).</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1200" b="0" i="0" u="none" strike="noStrike" cap="none" normalizeH="0" baseline="0" dirty="0">
              <a:ln>
                <a:noFill/>
              </a:ln>
              <a:solidFill>
                <a:schemeClr val="tx1"/>
              </a:solidFill>
              <a:effectLst/>
              <a:latin typeface="Aptos" panose="020B0004020202020204" pitchFamily="34" charset="0"/>
            </a:endParaRPr>
          </a:p>
          <a:p>
            <a:pPr marL="0" marR="0" lvl="0" indent="0" algn="just" defTabSz="914400" rtl="0" eaLnBrk="0" fontAlgn="base" latinLnBrk="0" hangingPunct="0">
              <a:lnSpc>
                <a:spcPct val="100000"/>
              </a:lnSpc>
              <a:spcBef>
                <a:spcPct val="0"/>
              </a:spcBef>
              <a:spcAft>
                <a:spcPct val="0"/>
              </a:spcAft>
              <a:buClrTx/>
              <a:buSzTx/>
              <a:tabLst/>
            </a:pPr>
            <a:r>
              <a:rPr kumimoji="0" lang="en-US" altLang="en-US" sz="1200" b="1" i="1" u="none" strike="noStrike" cap="none" normalizeH="0" baseline="0" dirty="0">
                <a:ln>
                  <a:noFill/>
                </a:ln>
                <a:solidFill>
                  <a:schemeClr val="tx1"/>
                </a:solidFill>
                <a:effectLst/>
                <a:latin typeface="Aptos" panose="020B0004020202020204" pitchFamily="34" charset="0"/>
              </a:rPr>
              <a:t>Enhance Customer Engagement</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1200" b="0" i="1" u="none" strike="noStrike" cap="none" normalizeH="0" baseline="0" dirty="0">
              <a:ln>
                <a:noFill/>
              </a:ln>
              <a:solidFill>
                <a:schemeClr val="tx1"/>
              </a:solidFill>
              <a:effectLst/>
              <a:latin typeface="Aptos" panose="020B0004020202020204" pitchFamily="34" charset="0"/>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0" i="0" u="none" strike="noStrike" cap="none" normalizeH="0" baseline="0" dirty="0">
                <a:ln>
                  <a:noFill/>
                </a:ln>
                <a:solidFill>
                  <a:schemeClr val="tx1"/>
                </a:solidFill>
                <a:effectLst/>
                <a:latin typeface="Aptos" panose="020B0004020202020204" pitchFamily="34" charset="0"/>
              </a:rPr>
              <a:t>Determine the key drivers behind the consistent, year-long decline in views, which peaked in January/February at 1.0M and fell throughout the year.</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0" i="0" u="none" strike="noStrike" cap="none" normalizeH="0" baseline="0" dirty="0">
                <a:ln>
                  <a:noFill/>
                </a:ln>
                <a:solidFill>
                  <a:schemeClr val="tx1"/>
                </a:solidFill>
                <a:effectLst/>
                <a:latin typeface="Aptos" panose="020B0004020202020204" pitchFamily="34" charset="0"/>
              </a:rPr>
              <a:t>Address the low interaction rates, where clicks and likes remain significantly lower than views, indicating a need for more compelling content.</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1200" b="0" i="0" u="none" strike="noStrike" cap="none" normalizeH="0" baseline="0" dirty="0">
              <a:ln>
                <a:noFill/>
              </a:ln>
              <a:solidFill>
                <a:schemeClr val="tx1"/>
              </a:solidFill>
              <a:effectLst/>
              <a:latin typeface="Aptos" panose="020B0004020202020204" pitchFamily="34" charset="0"/>
            </a:endParaRPr>
          </a:p>
          <a:p>
            <a:pPr marL="0" marR="0" lvl="0" indent="0" algn="just" defTabSz="914400" rtl="0" eaLnBrk="0" fontAlgn="base" latinLnBrk="0" hangingPunct="0">
              <a:lnSpc>
                <a:spcPct val="100000"/>
              </a:lnSpc>
              <a:spcBef>
                <a:spcPct val="0"/>
              </a:spcBef>
              <a:spcAft>
                <a:spcPct val="0"/>
              </a:spcAft>
              <a:buClrTx/>
              <a:buSzTx/>
              <a:tabLst/>
            </a:pPr>
            <a:r>
              <a:rPr kumimoji="0" lang="en-US" altLang="en-US" sz="1200" b="1" i="1" u="none" strike="noStrike" cap="none" normalizeH="0" baseline="0" dirty="0">
                <a:ln>
                  <a:noFill/>
                </a:ln>
                <a:solidFill>
                  <a:schemeClr val="tx1"/>
                </a:solidFill>
                <a:effectLst/>
                <a:latin typeface="Aptos" panose="020B0004020202020204" pitchFamily="34" charset="0"/>
              </a:rPr>
              <a:t>Improve Customer Feedback Scores</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1200" b="0" i="1" u="none" strike="noStrike" cap="none" normalizeH="0" baseline="0" dirty="0">
              <a:ln>
                <a:noFill/>
              </a:ln>
              <a:solidFill>
                <a:schemeClr val="tx1"/>
              </a:solidFill>
              <a:effectLst/>
              <a:latin typeface="Aptos" panose="020B0004020202020204" pitchFamily="34" charset="0"/>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0" i="0" u="none" strike="noStrike" cap="none" normalizeH="0" baseline="0" dirty="0">
                <a:ln>
                  <a:noFill/>
                </a:ln>
                <a:solidFill>
                  <a:schemeClr val="tx1"/>
                </a:solidFill>
                <a:effectLst/>
                <a:latin typeface="Aptos" panose="020B0004020202020204" pitchFamily="34" charset="0"/>
              </a:rPr>
              <a:t>Understand the common themes in customer reviews to raise the average rating from 3.69 to the company benchmark of 4.0.</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0" i="0" u="none" strike="noStrike" cap="none" normalizeH="0" baseline="0" dirty="0">
                <a:ln>
                  <a:noFill/>
                </a:ln>
                <a:solidFill>
                  <a:schemeClr val="tx1"/>
                </a:solidFill>
                <a:effectLst/>
                <a:latin typeface="Aptos" panose="020B0004020202020204" pitchFamily="34" charset="0"/>
              </a:rPr>
              <a:t>Identify and analyze recurring issues from the 226 negative and 196 mixed-negative reviews to guide product and service improvements.</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Aptos" panose="020B0004020202020204" pitchFamily="34" charset="0"/>
            </a:endParaRPr>
          </a:p>
        </p:txBody>
      </p:sp>
      <p:sp>
        <p:nvSpPr>
          <p:cNvPr id="12" name="Rectangle 5">
            <a:extLst>
              <a:ext uri="{FF2B5EF4-FFF2-40B4-BE49-F238E27FC236}">
                <a16:creationId xmlns:a16="http://schemas.microsoft.com/office/drawing/2014/main" id="{06D0B5E5-5C11-B408-20D5-D29A42796E6B}"/>
              </a:ext>
            </a:extLst>
          </p:cNvPr>
          <p:cNvSpPr>
            <a:spLocks noChangeArrowheads="1"/>
          </p:cNvSpPr>
          <p:nvPr/>
        </p:nvSpPr>
        <p:spPr bwMode="auto">
          <a:xfrm>
            <a:off x="5324354" y="2092736"/>
            <a:ext cx="6645976"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tabLst/>
            </a:pPr>
            <a:r>
              <a:rPr kumimoji="0" lang="en-US" altLang="en-US" sz="1200" b="1" i="1" u="none" strike="noStrike" cap="none" normalizeH="0" baseline="0" dirty="0">
                <a:ln>
                  <a:noFill/>
                </a:ln>
                <a:solidFill>
                  <a:schemeClr val="tx1"/>
                </a:solidFill>
                <a:effectLst/>
                <a:latin typeface="Aptos" panose="020B0004020202020204" pitchFamily="34" charset="0"/>
              </a:rPr>
              <a:t>Increase Conversion Rates</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1200" b="0" i="0" u="none" strike="noStrike" cap="none" normalizeH="0" baseline="0" dirty="0">
              <a:ln>
                <a:noFill/>
              </a:ln>
              <a:solidFill>
                <a:schemeClr val="tx1"/>
              </a:solidFill>
              <a:effectLst/>
              <a:latin typeface="Aptos" panose="020B0004020202020204" pitchFamily="34" charset="0"/>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1" i="0" u="none" strike="noStrike" cap="none" normalizeH="0" baseline="0" dirty="0">
                <a:ln>
                  <a:noFill/>
                </a:ln>
                <a:solidFill>
                  <a:schemeClr val="tx1"/>
                </a:solidFill>
                <a:effectLst/>
                <a:latin typeface="Aptos" panose="020B0004020202020204" pitchFamily="34" charset="0"/>
              </a:rPr>
              <a:t>Target High-Performing Product Categories</a:t>
            </a:r>
            <a:r>
              <a:rPr kumimoji="0" lang="en-US" altLang="en-US" sz="1200" b="0" i="0" u="none" strike="noStrike" cap="none" normalizeH="0" baseline="0" dirty="0">
                <a:ln>
                  <a:noFill/>
                </a:ln>
                <a:solidFill>
                  <a:schemeClr val="tx1"/>
                </a:solidFill>
                <a:effectLst/>
                <a:latin typeface="Aptos" panose="020B0004020202020204" pitchFamily="34" charset="0"/>
              </a:rPr>
              <a:t>: Focus marketing efforts on products with demonstrated high conversion rates, such as </a:t>
            </a:r>
            <a:r>
              <a:rPr kumimoji="0" lang="en-US" altLang="en-US" sz="1200" b="1" i="0" u="none" strike="noStrike" cap="none" normalizeH="0" baseline="0" dirty="0">
                <a:ln>
                  <a:noFill/>
                </a:ln>
                <a:solidFill>
                  <a:schemeClr val="tx1"/>
                </a:solidFill>
                <a:effectLst/>
                <a:latin typeface="Aptos" panose="020B0004020202020204" pitchFamily="34" charset="0"/>
              </a:rPr>
              <a:t>Hockey Stick (15.46%), Ski Boots (14.61%), and Baseball Glove (13.68%)</a:t>
            </a:r>
            <a:r>
              <a:rPr kumimoji="0" lang="en-US" altLang="en-US" sz="1200" b="0" i="0" u="none" strike="noStrike" cap="none" normalizeH="0" baseline="0" dirty="0">
                <a:ln>
                  <a:noFill/>
                </a:ln>
                <a:solidFill>
                  <a:schemeClr val="tx1"/>
                </a:solidFill>
                <a:effectLst/>
                <a:latin typeface="Aptos" panose="020B0004020202020204" pitchFamily="34" charset="0"/>
              </a:rPr>
              <a:t>.</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1" i="0" u="none" strike="noStrike" cap="none" normalizeH="0" baseline="0" dirty="0">
                <a:ln>
                  <a:noFill/>
                </a:ln>
                <a:solidFill>
                  <a:schemeClr val="tx1"/>
                </a:solidFill>
                <a:effectLst/>
                <a:latin typeface="Aptos" panose="020B0004020202020204" pitchFamily="34" charset="0"/>
              </a:rPr>
              <a:t>Implement Seasonal Promotions</a:t>
            </a:r>
            <a:r>
              <a:rPr kumimoji="0" lang="en-US" altLang="en-US" sz="1200" b="0" i="0" u="none" strike="noStrike" cap="none" normalizeH="0" baseline="0" dirty="0">
                <a:ln>
                  <a:noFill/>
                </a:ln>
                <a:solidFill>
                  <a:schemeClr val="tx1"/>
                </a:solidFill>
                <a:effectLst/>
                <a:latin typeface="Aptos" panose="020B0004020202020204" pitchFamily="34" charset="0"/>
              </a:rPr>
              <a:t>: Capitalize on seasonal trends by promoting winter sports in peak months like January (when Ski Boots had a 100% conversion rate) and summer items like Surfboards in June (150% conversion rate).</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1200" b="0" i="0" u="none" strike="noStrike" cap="none" normalizeH="0" baseline="0" dirty="0">
              <a:ln>
                <a:noFill/>
              </a:ln>
              <a:solidFill>
                <a:schemeClr val="tx1"/>
              </a:solidFill>
              <a:effectLst/>
              <a:latin typeface="Aptos" panose="020B0004020202020204" pitchFamily="34" charset="0"/>
            </a:endParaRPr>
          </a:p>
          <a:p>
            <a:pPr marL="0" marR="0" lvl="0" indent="0" algn="just" defTabSz="914400" rtl="0" eaLnBrk="0" fontAlgn="base" latinLnBrk="0" hangingPunct="0">
              <a:lnSpc>
                <a:spcPct val="100000"/>
              </a:lnSpc>
              <a:spcBef>
                <a:spcPct val="0"/>
              </a:spcBef>
              <a:spcAft>
                <a:spcPct val="0"/>
              </a:spcAft>
              <a:buClrTx/>
              <a:buSzTx/>
              <a:tabLst/>
            </a:pPr>
            <a:r>
              <a:rPr kumimoji="0" lang="en-US" altLang="en-US" sz="1200" b="1" i="1" u="none" strike="noStrike" cap="none" normalizeH="0" baseline="0" dirty="0">
                <a:ln>
                  <a:noFill/>
                </a:ln>
                <a:solidFill>
                  <a:schemeClr val="tx1"/>
                </a:solidFill>
                <a:effectLst/>
                <a:latin typeface="Aptos" panose="020B0004020202020204" pitchFamily="34" charset="0"/>
              </a:rPr>
              <a:t>Enhance Customer Engagement</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1200" b="0" i="0" u="none" strike="noStrike" cap="none" normalizeH="0" baseline="0" dirty="0">
              <a:ln>
                <a:noFill/>
              </a:ln>
              <a:solidFill>
                <a:schemeClr val="tx1"/>
              </a:solidFill>
              <a:effectLst/>
              <a:latin typeface="Aptos" panose="020B0004020202020204" pitchFamily="34" charset="0"/>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1" i="0" u="none" strike="noStrike" cap="none" normalizeH="0" baseline="0" dirty="0">
                <a:ln>
                  <a:noFill/>
                </a:ln>
                <a:solidFill>
                  <a:schemeClr val="tx1"/>
                </a:solidFill>
                <a:effectLst/>
                <a:latin typeface="Aptos" panose="020B0004020202020204" pitchFamily="34" charset="0"/>
              </a:rPr>
              <a:t>Reverse Engagement Decline</a:t>
            </a:r>
            <a:r>
              <a:rPr kumimoji="0" lang="en-US" altLang="en-US" sz="1200" b="0" i="0" u="none" strike="noStrike" cap="none" normalizeH="0" baseline="0" dirty="0">
                <a:ln>
                  <a:noFill/>
                </a:ln>
                <a:solidFill>
                  <a:schemeClr val="tx1"/>
                </a:solidFill>
                <a:effectLst/>
                <a:latin typeface="Aptos" panose="020B0004020202020204" pitchFamily="34" charset="0"/>
              </a:rPr>
              <a:t>: To counter the steady decline in views, experiment with more engaging content formats and implement stronger, clearer calls-to-action.</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1" i="0" u="none" strike="noStrike" cap="none" normalizeH="0" baseline="0" dirty="0">
                <a:ln>
                  <a:noFill/>
                </a:ln>
                <a:solidFill>
                  <a:schemeClr val="tx1"/>
                </a:solidFill>
                <a:effectLst/>
                <a:latin typeface="Aptos" panose="020B0004020202020204" pitchFamily="34" charset="0"/>
              </a:rPr>
              <a:t>Optimize Content Strategy</a:t>
            </a:r>
            <a:r>
              <a:rPr kumimoji="0" lang="en-US" altLang="en-US" sz="1200" b="0" i="0" u="none" strike="noStrike" cap="none" normalizeH="0" baseline="0" dirty="0">
                <a:ln>
                  <a:noFill/>
                </a:ln>
                <a:solidFill>
                  <a:schemeClr val="tx1"/>
                </a:solidFill>
                <a:effectLst/>
                <a:latin typeface="Aptos" panose="020B0004020202020204" pitchFamily="34" charset="0"/>
              </a:rPr>
              <a:t>: Develop a dynamic content calendar based on past performance, leveraging Video and Social Media in the first quarter and Blog content in the middle of the year, where they showed the strongest performance.</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1200" b="0" i="0" u="none" strike="noStrike" cap="none" normalizeH="0" baseline="0" dirty="0">
              <a:ln>
                <a:noFill/>
              </a:ln>
              <a:solidFill>
                <a:schemeClr val="tx1"/>
              </a:solidFill>
              <a:effectLst/>
              <a:latin typeface="Aptos" panose="020B0004020202020204" pitchFamily="34" charset="0"/>
            </a:endParaRPr>
          </a:p>
          <a:p>
            <a:pPr marL="0" marR="0" lvl="0" indent="0" algn="just" defTabSz="914400" rtl="0" eaLnBrk="0" fontAlgn="base" latinLnBrk="0" hangingPunct="0">
              <a:lnSpc>
                <a:spcPct val="100000"/>
              </a:lnSpc>
              <a:spcBef>
                <a:spcPct val="0"/>
              </a:spcBef>
              <a:spcAft>
                <a:spcPct val="0"/>
              </a:spcAft>
              <a:buClrTx/>
              <a:buSzTx/>
              <a:tabLst/>
            </a:pPr>
            <a:r>
              <a:rPr kumimoji="0" lang="en-US" altLang="en-US" sz="1200" b="1" i="1" u="none" strike="noStrike" cap="none" normalizeH="0" baseline="0" dirty="0">
                <a:ln>
                  <a:noFill/>
                </a:ln>
                <a:solidFill>
                  <a:schemeClr val="tx1"/>
                </a:solidFill>
                <a:effectLst/>
                <a:latin typeface="Aptos" panose="020B0004020202020204" pitchFamily="34" charset="0"/>
              </a:rPr>
              <a:t>Improve Customer Feedback Scores</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1200" b="0" i="0" u="none" strike="noStrike" cap="none" normalizeH="0" baseline="0" dirty="0">
              <a:ln>
                <a:noFill/>
              </a:ln>
              <a:solidFill>
                <a:schemeClr val="tx1"/>
              </a:solidFill>
              <a:effectLst/>
              <a:latin typeface="Aptos" panose="020B0004020202020204" pitchFamily="34" charset="0"/>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1" i="0" u="none" strike="noStrike" cap="none" normalizeH="0" baseline="0" dirty="0">
                <a:ln>
                  <a:noFill/>
                </a:ln>
                <a:solidFill>
                  <a:schemeClr val="tx1"/>
                </a:solidFill>
                <a:effectLst/>
                <a:latin typeface="Aptos" panose="020B0004020202020204" pitchFamily="34" charset="0"/>
              </a:rPr>
              <a:t>Address Mixed and Negative Feedback</a:t>
            </a:r>
            <a:r>
              <a:rPr kumimoji="0" lang="en-US" altLang="en-US" sz="1200" b="0" i="0" u="none" strike="noStrike" cap="none" normalizeH="0" baseline="0" dirty="0">
                <a:ln>
                  <a:noFill/>
                </a:ln>
                <a:solidFill>
                  <a:schemeClr val="tx1"/>
                </a:solidFill>
                <a:effectLst/>
                <a:latin typeface="Aptos" panose="020B0004020202020204" pitchFamily="34" charset="0"/>
              </a:rPr>
              <a:t>: Implement a feedback loop where the 226 negative and 196 mixed-negative reviews are systematically analyzed to identify common issues.</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1" i="0" u="none" strike="noStrike" cap="none" normalizeH="0" baseline="0" dirty="0">
                <a:ln>
                  <a:noFill/>
                </a:ln>
                <a:solidFill>
                  <a:schemeClr val="tx1"/>
                </a:solidFill>
                <a:effectLst/>
                <a:latin typeface="Aptos" panose="020B0004020202020204" pitchFamily="34" charset="0"/>
              </a:rPr>
              <a:t>Develop Improvement Plans</a:t>
            </a:r>
            <a:r>
              <a:rPr kumimoji="0" lang="en-US" altLang="en-US" sz="1200" b="0" i="0" u="none" strike="noStrike" cap="none" normalizeH="0" baseline="0" dirty="0">
                <a:ln>
                  <a:noFill/>
                </a:ln>
                <a:solidFill>
                  <a:schemeClr val="tx1"/>
                </a:solidFill>
                <a:effectLst/>
                <a:latin typeface="Aptos" panose="020B0004020202020204" pitchFamily="34" charset="0"/>
              </a:rPr>
              <a:t>: Create and execute action plans that directly address the concerns raised in customer feedback, with the goal of elevating the average product ratings closer to the 4.0 target.</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Aptos" panose="020B0004020202020204" pitchFamily="34" charset="0"/>
            </a:endParaRPr>
          </a:p>
        </p:txBody>
      </p:sp>
    </p:spTree>
    <p:extLst>
      <p:ext uri="{BB962C8B-B14F-4D97-AF65-F5344CB8AC3E}">
        <p14:creationId xmlns:p14="http://schemas.microsoft.com/office/powerpoint/2010/main" val="75864475"/>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206</TotalTime>
  <Words>1044</Words>
  <Application>Microsoft Office PowerPoint</Application>
  <PresentationFormat>Widescreen</PresentationFormat>
  <Paragraphs>68</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Aptos</vt:lpstr>
      <vt:lpstr>Arial</vt:lpstr>
      <vt:lpstr>Century Gothic</vt:lpstr>
      <vt:lpstr>Vapor Trail</vt:lpstr>
      <vt:lpstr>Data Presentation</vt:lpstr>
      <vt:lpstr>Overview</vt:lpstr>
      <vt:lpstr>Decreased Conversion Rates</vt:lpstr>
      <vt:lpstr>Reduced Customer Engagement</vt:lpstr>
      <vt:lpstr>Customer Feedback Analysis</vt:lpstr>
      <vt:lpstr>Goals &amp; Actions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Ali Ahmad</dc:creator>
  <cp:lastModifiedBy>Zodrick John</cp:lastModifiedBy>
  <cp:revision>6</cp:revision>
  <dcterms:created xsi:type="dcterms:W3CDTF">2024-09-03T15:16:05Z</dcterms:created>
  <dcterms:modified xsi:type="dcterms:W3CDTF">2025-08-19T21:12:14Z</dcterms:modified>
</cp:coreProperties>
</file>