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BA20-4613-417E-8D43-092988868CF6}" v="29" dt="2021-12-04T21:33:5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5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427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51820-BC4D-4BF8-99D4-D534D58BEE2A}"/>
              </a:ext>
            </a:extLst>
          </p:cNvPr>
          <p:cNvSpPr txBox="1"/>
          <p:nvPr/>
        </p:nvSpPr>
        <p:spPr>
          <a:xfrm>
            <a:off x="0" y="224814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Cahier des charges :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0FD179-5BFB-4D27-9CF0-406524DEE7A3}"/>
              </a:ext>
            </a:extLst>
          </p:cNvPr>
          <p:cNvSpPr txBox="1"/>
          <p:nvPr/>
        </p:nvSpPr>
        <p:spPr>
          <a:xfrm>
            <a:off x="3686503" y="3386921"/>
            <a:ext cx="481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Arduin’eau sûre </a:t>
            </a:r>
          </a:p>
        </p:txBody>
      </p:sp>
    </p:spTree>
    <p:extLst>
      <p:ext uri="{BB962C8B-B14F-4D97-AF65-F5344CB8AC3E}">
        <p14:creationId xmlns:p14="http://schemas.microsoft.com/office/powerpoint/2010/main" val="10604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3BDCB9D-79B9-4FA5-8FCA-CA126F42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47" y="-38178"/>
            <a:ext cx="12969766" cy="795194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44B552C-074F-42CE-80D9-A46842D47BAA}"/>
              </a:ext>
            </a:extLst>
          </p:cNvPr>
          <p:cNvSpPr txBox="1"/>
          <p:nvPr/>
        </p:nvSpPr>
        <p:spPr>
          <a:xfrm>
            <a:off x="1647309" y="2146149"/>
            <a:ext cx="9139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Durant l'été 2018, l'enquêtes NOYADES (en collaboration avec le ministère de l'Intérieur) a recensé 1649 noyades accidentelles dont ¼ étant mortelle. Parmi ces noyades, une quantité non négligeable d’enfant en bas âge tombant dans une piscine sans surveillance. 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Quand on possède une piscine familiale, il est nécessaire de posséder aussi un ou des appareils de sécurité avec.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Sauf que tout à un coût, aujourd'hui, les alarmes de piscine vont de 200€ pour les moins sophistiqué jusqu’à plusieurs milliers d’euros.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L’idée de notre projet était donc de faire une alarme de piscine efficace à moindre coût, puis au fil de nos discussions, nous avons décidé de rajouter aussi un peu de collecte de données pour pouvoir gérer au mieux sa piscine.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F05B80-7A5A-43AB-BE34-E5A1E5937CB4}"/>
              </a:ext>
            </a:extLst>
          </p:cNvPr>
          <p:cNvSpPr txBox="1"/>
          <p:nvPr/>
        </p:nvSpPr>
        <p:spPr>
          <a:xfrm>
            <a:off x="1900238" y="576263"/>
            <a:ext cx="787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1"/>
                </a:solidFill>
              </a:rPr>
              <a:t>1- Objectif du Projet</a:t>
            </a:r>
          </a:p>
        </p:txBody>
      </p:sp>
    </p:spTree>
    <p:extLst>
      <p:ext uri="{BB962C8B-B14F-4D97-AF65-F5344CB8AC3E}">
        <p14:creationId xmlns:p14="http://schemas.microsoft.com/office/powerpoint/2010/main" val="4262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4C29E8-86CA-46CF-9F80-7BE0C19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969" y="-110636"/>
            <a:ext cx="12969766" cy="79519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6788D8-F3F9-4186-9044-E3E8B52CF823}"/>
              </a:ext>
            </a:extLst>
          </p:cNvPr>
          <p:cNvSpPr txBox="1"/>
          <p:nvPr/>
        </p:nvSpPr>
        <p:spPr>
          <a:xfrm>
            <a:off x="1660566" y="3326121"/>
            <a:ext cx="887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collecte de données se fera grâce à un corps plongé dans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dernier sera équipé d’un pH-mètre, d’un thermomètre et de résistance. Cela captera la température de l’eau, le taux de chlore et la hauteur. On enverra les données reçues à la carte Arduino qui elle, les enverra vers un serveur. Cela permettra de les récupérer à n’importe quelle moment et de n’importe où grâce à son téléphone.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D696A-3093-432F-ABC5-7813ED045C6C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88C8D5-9A7B-46F3-8F1B-E5E62D3D7F38}"/>
              </a:ext>
            </a:extLst>
          </p:cNvPr>
          <p:cNvSpPr txBox="1"/>
          <p:nvPr/>
        </p:nvSpPr>
        <p:spPr>
          <a:xfrm>
            <a:off x="3689600" y="1846826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2.1. Le collecteur de données</a:t>
            </a:r>
          </a:p>
        </p:txBody>
      </p:sp>
    </p:spTree>
    <p:extLst>
      <p:ext uri="{BB962C8B-B14F-4D97-AF65-F5344CB8AC3E}">
        <p14:creationId xmlns:p14="http://schemas.microsoft.com/office/powerpoint/2010/main" val="25722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E36C5CB-5CD9-4B79-A6E3-F1D4E6F8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700" y="-264974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395F91-89C2-44E3-A8C9-B85187A08399}"/>
              </a:ext>
            </a:extLst>
          </p:cNvPr>
          <p:cNvSpPr txBox="1"/>
          <p:nvPr/>
        </p:nvSpPr>
        <p:spPr>
          <a:xfrm>
            <a:off x="2847109" y="855835"/>
            <a:ext cx="6497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L’alarme sera composé de quatre piquets à disposer aux quatre coins de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piquets seront relié par des lasers qui détecteront si quelqu’un les traverse. Cela fera donc sonner une alarme et enverra une notification sur le serveur précédemment cité.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1BA50B-35E4-40F4-B129-07B5108C5290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BE3AE-2308-4A2D-99A5-0666D660FE9E}"/>
              </a:ext>
            </a:extLst>
          </p:cNvPr>
          <p:cNvSpPr txBox="1"/>
          <p:nvPr/>
        </p:nvSpPr>
        <p:spPr>
          <a:xfrm>
            <a:off x="3744686" y="187675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2.2. L’alarme</a:t>
            </a:r>
          </a:p>
        </p:txBody>
      </p:sp>
    </p:spTree>
    <p:extLst>
      <p:ext uri="{BB962C8B-B14F-4D97-AF65-F5344CB8AC3E}">
        <p14:creationId xmlns:p14="http://schemas.microsoft.com/office/powerpoint/2010/main" val="3567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AA87AA-6F92-4970-805A-0DBA53C3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28" y="-119430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25351B-7D97-4F87-8F9B-A14F0CC02F32}"/>
              </a:ext>
            </a:extLst>
          </p:cNvPr>
          <p:cNvSpPr txBox="1"/>
          <p:nvPr/>
        </p:nvSpPr>
        <p:spPr>
          <a:xfrm>
            <a:off x="3577318" y="194580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3- Matériel nécessaire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6DBC00-304E-412B-AA88-F7656E56D29A}"/>
              </a:ext>
            </a:extLst>
          </p:cNvPr>
          <p:cNvSpPr txBox="1"/>
          <p:nvPr/>
        </p:nvSpPr>
        <p:spPr>
          <a:xfrm>
            <a:off x="3744686" y="1124720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3.1. collecteur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DE830-7613-4D72-98FC-E5FFDC62B880}"/>
              </a:ext>
            </a:extLst>
          </p:cNvPr>
          <p:cNvSpPr txBox="1"/>
          <p:nvPr/>
        </p:nvSpPr>
        <p:spPr>
          <a:xfrm>
            <a:off x="3512004" y="1874153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pH-mètre </a:t>
            </a:r>
          </a:p>
          <a:p>
            <a:r>
              <a:rPr lang="fr-FR" dirty="0">
                <a:solidFill>
                  <a:schemeClr val="bg1"/>
                </a:solidFill>
              </a:rPr>
              <a:t>- Thermomètre</a:t>
            </a:r>
          </a:p>
          <a:p>
            <a:r>
              <a:rPr lang="fr-FR" dirty="0">
                <a:solidFill>
                  <a:schemeClr val="bg1"/>
                </a:solidFill>
              </a:rPr>
              <a:t>- résistances</a:t>
            </a:r>
          </a:p>
          <a:p>
            <a:r>
              <a:rPr lang="fr-FR" dirty="0">
                <a:solidFill>
                  <a:schemeClr val="bg1"/>
                </a:solidFill>
              </a:rPr>
              <a:t>- carte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32469-38A6-4571-A5F1-1B057270AE28}"/>
              </a:ext>
            </a:extLst>
          </p:cNvPr>
          <p:cNvSpPr txBox="1"/>
          <p:nvPr/>
        </p:nvSpPr>
        <p:spPr>
          <a:xfrm>
            <a:off x="3744686" y="372081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3.2. L’alarme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075CF-AF55-4534-9952-588F6BA75DC3}"/>
              </a:ext>
            </a:extLst>
          </p:cNvPr>
          <p:cNvSpPr txBox="1"/>
          <p:nvPr/>
        </p:nvSpPr>
        <p:spPr>
          <a:xfrm>
            <a:off x="3512004" y="4513909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Récepteurs laser </a:t>
            </a:r>
          </a:p>
          <a:p>
            <a:r>
              <a:rPr lang="fr-FR" dirty="0">
                <a:solidFill>
                  <a:schemeClr val="bg1"/>
                </a:solidFill>
              </a:rPr>
              <a:t>- lasers</a:t>
            </a:r>
          </a:p>
          <a:p>
            <a:r>
              <a:rPr lang="fr-FR" dirty="0">
                <a:solidFill>
                  <a:schemeClr val="bg1"/>
                </a:solidFill>
              </a:rPr>
              <a:t>- 2 cartes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alarme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- 2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98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8E6D7C-F1D4-4F69-9BE2-B2C93727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864" y="-236399"/>
            <a:ext cx="13320656" cy="7951941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5AEA2CB-EB69-4804-B495-22DB95A1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38737"/>
              </p:ext>
            </p:extLst>
          </p:nvPr>
        </p:nvGraphicFramePr>
        <p:xfrm>
          <a:off x="1903641" y="2407104"/>
          <a:ext cx="8384718" cy="2812596"/>
        </p:xfrm>
        <a:graphic>
          <a:graphicData uri="http://schemas.openxmlformats.org/drawingml/2006/table">
            <a:tbl>
              <a:tblPr/>
              <a:tblGrid>
                <a:gridCol w="2334382">
                  <a:extLst>
                    <a:ext uri="{9D8B030D-6E8A-4147-A177-3AD203B41FA5}">
                      <a16:colId xmlns:a16="http://schemas.microsoft.com/office/drawing/2014/main" val="1718344212"/>
                    </a:ext>
                  </a:extLst>
                </a:gridCol>
                <a:gridCol w="1524494">
                  <a:extLst>
                    <a:ext uri="{9D8B030D-6E8A-4147-A177-3AD203B41FA5}">
                      <a16:colId xmlns:a16="http://schemas.microsoft.com/office/drawing/2014/main" val="3198917614"/>
                    </a:ext>
                  </a:extLst>
                </a:gridCol>
                <a:gridCol w="1143371">
                  <a:extLst>
                    <a:ext uri="{9D8B030D-6E8A-4147-A177-3AD203B41FA5}">
                      <a16:colId xmlns:a16="http://schemas.microsoft.com/office/drawing/2014/main" val="2610713250"/>
                    </a:ext>
                  </a:extLst>
                </a:gridCol>
                <a:gridCol w="1111610">
                  <a:extLst>
                    <a:ext uri="{9D8B030D-6E8A-4147-A177-3AD203B41FA5}">
                      <a16:colId xmlns:a16="http://schemas.microsoft.com/office/drawing/2014/main" val="3626369076"/>
                    </a:ext>
                  </a:extLst>
                </a:gridCol>
                <a:gridCol w="1111610">
                  <a:extLst>
                    <a:ext uri="{9D8B030D-6E8A-4147-A177-3AD203B41FA5}">
                      <a16:colId xmlns:a16="http://schemas.microsoft.com/office/drawing/2014/main" val="2712438182"/>
                    </a:ext>
                  </a:extLst>
                </a:gridCol>
                <a:gridCol w="1159251">
                  <a:extLst>
                    <a:ext uri="{9D8B030D-6E8A-4147-A177-3AD203B41FA5}">
                      <a16:colId xmlns:a16="http://schemas.microsoft.com/office/drawing/2014/main" val="4177947316"/>
                    </a:ext>
                  </a:extLst>
                </a:gridCol>
              </a:tblGrid>
              <a:tr h="2361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Tâches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Scéances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93280"/>
                  </a:ext>
                </a:extLst>
              </a:tr>
              <a:tr h="534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Modélisation de l'extérieur du collecteur de données et des lasers et récepteurs lasers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801331"/>
                  </a:ext>
                </a:extLst>
              </a:tr>
              <a:tr h="5428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et codage des détecteurs pour la hauteur de l'eau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93797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et codage du pH-mètre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91860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et codage du thermomètre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79216"/>
                  </a:ext>
                </a:extLst>
              </a:tr>
              <a:tr h="4997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 et construction de l'extérieur du collecteur de données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536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Montage des lasers et récepteurs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0846"/>
                  </a:ext>
                </a:extLst>
              </a:tr>
              <a:tr h="2498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Assemblage et tests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1038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D2C87B5-78B1-4D3F-A632-4B63840F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20190"/>
              </p:ext>
            </p:extLst>
          </p:nvPr>
        </p:nvGraphicFramePr>
        <p:xfrm>
          <a:off x="10062256" y="5876812"/>
          <a:ext cx="1828800" cy="736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384443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8052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Zoé Barbry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12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Romain Rousseau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52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commun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5165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6B30EB5-F7D0-4FF7-A2C9-56AD010F42C5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4- Planning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222</TotalTime>
  <Words>421</Words>
  <Application>Microsoft Office PowerPoint</Application>
  <PresentationFormat>Grand écran</PresentationFormat>
  <Paragraphs>90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Tw Cen MT</vt:lpstr>
      <vt:lpstr>Verdana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Rousseau</dc:creator>
  <cp:lastModifiedBy>Zoe Barbry</cp:lastModifiedBy>
  <cp:revision>3</cp:revision>
  <dcterms:created xsi:type="dcterms:W3CDTF">2021-12-01T18:04:09Z</dcterms:created>
  <dcterms:modified xsi:type="dcterms:W3CDTF">2021-12-05T12:51:15Z</dcterms:modified>
</cp:coreProperties>
</file>