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24.xml.rels" ContentType="application/vnd.openxmlformats-package.relationships+xml"/>
  <Override PartName="/ppt/notesSlides/notesSlide2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D1AB523-0B12-43B1-BF7D-CEE882D7AAC9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512000" y="1336320"/>
            <a:ext cx="4535280" cy="360792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40"/>
          </p:nvPr>
        </p:nvSpPr>
        <p:spPr>
          <a:xfrm>
            <a:off x="4282200" y="10155600"/>
            <a:ext cx="3275280" cy="53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FB0B5E-60BC-44DB-83E4-9C99D5CB3E27}" type="slidenum">
              <a:rPr b="0" lang="es-PE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6931F6-0101-40FE-9B2D-8A875BFE5A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E1521E0-4F8C-4BE8-B2E6-4851535185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03D7C85-B1E6-4E86-B247-46E5E3B418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A693E6D-7F0F-4243-B6CB-0B80D11040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EA6629-A1E7-49AC-A962-C06DFAD0B3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7410BE-59FD-461C-A997-A8379D635E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10CA26-55AD-4E37-BFF4-01E8A54973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A993B6F-6F31-4F22-B3E2-F35EE3575E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8A14EF5-B2A7-4969-B29A-D7DC034B8C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9D93051-05D7-4956-8DEB-1F6783D514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76AD199-CD37-4395-9213-CAD7D8B79C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459FBFB-603C-461A-BDB6-0DF1042906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08A6F9E-6B5E-4BC3-8823-128ECF52A2CE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5213255-4652-4D3E-8E73-D3E8F4406BE0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B3643F-3CE1-434E-8A51-C87942B65C6A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34"/>
          </p:nvPr>
        </p:nvSpPr>
        <p:spPr>
          <a:xfrm>
            <a:off x="3028680" y="6356160"/>
            <a:ext cx="3085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35"/>
          </p:nvPr>
        </p:nvSpPr>
        <p:spPr>
          <a:xfrm>
            <a:off x="6457680" y="635616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6A1B3D6-014D-4B92-BEB9-C67D4B94303D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36"/>
          </p:nvPr>
        </p:nvSpPr>
        <p:spPr>
          <a:xfrm>
            <a:off x="627840" y="635616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42B1AE2-660C-4E6A-8E47-A74AAEDFA8C4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88478CE-84F4-44F3-A959-E84E1046CD46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16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01F8599-E2DB-419C-9F65-F41F9AC8A96A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BE94F8C-421A-43D2-89C8-EAAF77ACF976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16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16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27BACE-0595-459E-A4ED-B5F44FA7D181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DE9D17D-1004-460B-B1F1-8D152D184ECC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2EE2822-AE8A-412F-A682-42F4AD8B513F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D381BAF-3032-48EC-BE34-7B2F1DF67D51}" type="slidenum">
              <a:rPr b="0" lang="es-PE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atlassian.com/es/continuous-delivery/principles" TargetMode="External"/><Relationship Id="rId2" Type="http://schemas.openxmlformats.org/officeDocument/2006/relationships/hyperlink" Target="https://blog.hubspot.es/website/que-es-ci-cd" TargetMode="External"/><Relationship Id="rId3" Type="http://schemas.openxmlformats.org/officeDocument/2006/relationships/hyperlink" Target="https://www.atlassian.com/devops" TargetMode="Externa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youtube.com/@latecnologiaavanza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2.xml"/><Relationship Id="rId9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adroTexto 4"/>
          <p:cNvSpPr/>
          <p:nvPr/>
        </p:nvSpPr>
        <p:spPr>
          <a:xfrm>
            <a:off x="2568960" y="2144160"/>
            <a:ext cx="78897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6000" spc="-1" strike="noStrike">
                <a:solidFill>
                  <a:schemeClr val="lt1"/>
                </a:solidFill>
                <a:latin typeface="Lato Black"/>
              </a:rPr>
              <a:t>Curso de Jenkins</a:t>
            </a:r>
            <a:endParaRPr b="0" lang="es-E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CuadroTexto 5"/>
          <p:cNvSpPr/>
          <p:nvPr/>
        </p:nvSpPr>
        <p:spPr>
          <a:xfrm>
            <a:off x="2659320" y="3449520"/>
            <a:ext cx="3633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2000" spc="-1" strike="noStrike">
                <a:solidFill>
                  <a:schemeClr val="lt1"/>
                </a:solidFill>
                <a:latin typeface="Lato Black"/>
              </a:rPr>
              <a:t>Christian Ramirez @christian_ramireezz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CuadroTexto 6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lt1"/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Picture 4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66" name="Rectángulo 8"/>
          <p:cNvSpPr/>
          <p:nvPr/>
        </p:nvSpPr>
        <p:spPr>
          <a:xfrm>
            <a:off x="2761920" y="3205800"/>
            <a:ext cx="5553360" cy="7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800" bIns="288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540000" y="2147400"/>
            <a:ext cx="1833480" cy="253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adroTexto 27"/>
          <p:cNvSpPr/>
          <p:nvPr/>
        </p:nvSpPr>
        <p:spPr>
          <a:xfrm>
            <a:off x="569520" y="2105280"/>
            <a:ext cx="7889760" cy="20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s-PE" sz="13000" spc="-1" strike="noStrike">
                <a:solidFill>
                  <a:schemeClr val="lt1"/>
                </a:solidFill>
                <a:latin typeface="Lato Black"/>
              </a:rPr>
              <a:t>Jenkins</a:t>
            </a:r>
            <a:endParaRPr b="0" lang="es-ES" sz="1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adroTexto 28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lt1"/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9" name="Picture 10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adroTexto 29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Jenkins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adroTexto 30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13" name="Rectángulo 9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CuadroTexto 31"/>
          <p:cNvSpPr/>
          <p:nvPr/>
        </p:nvSpPr>
        <p:spPr>
          <a:xfrm>
            <a:off x="455040" y="2022840"/>
            <a:ext cx="8202600" cy="35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Jenkins es un servidor de automatización utilizado para implementar prácticas de Integración Continua (CI) y Entrega Continua (CD)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Esto permite a los desarrolladores y equipos de operaciones automatizar los procesos repetitivos y tediosos relacionados con el desarrollo de software, como la compilación, las pruebas y el despliegue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adroTexto 32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Jenkins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adroTexto 33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Picture 12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18" name="Rectángulo 10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9" name="CuadroTexto 34"/>
          <p:cNvSpPr/>
          <p:nvPr/>
        </p:nvSpPr>
        <p:spPr>
          <a:xfrm>
            <a:off x="455040" y="1770840"/>
            <a:ext cx="8202600" cy="47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Detectar errores rápidamente: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Al integrar cambios de código con frecuencia en un repositorio, Jenkins permite identificar fallos de forma temprana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Automatizar el ciclo de vida del software: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Jenkins facilita la automatización de tareas como la construcción del proyecto, la ejecución de pruebas, el análisis de calidad del código y el despliegue a producción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Facilitar la colaboración entre equipos de desarrollo y operaciones: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Jenkins promueve la colaboración entre los desarrolladores (Dev) y el personal de operaciones (Ops)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adroTexto 35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Arquitectura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adroTexto 36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Picture 13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23" name="Rectángulo 11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038960" y="1536840"/>
            <a:ext cx="6952320" cy="494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adroTexto 37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Jenkins Master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adroTexto 38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Picture 14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28" name="Rectángulo 12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9" name="CuadroTexto 39"/>
          <p:cNvSpPr/>
          <p:nvPr/>
        </p:nvSpPr>
        <p:spPr>
          <a:xfrm>
            <a:off x="455040" y="1770840"/>
            <a:ext cx="8202600" cy="41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Es el núcleo de Jenkins y el componente principal que coordina todas las tareas. El master es el responsable de gestionar la ejecución de los trabajos y de distribuir las cargas de trabajo a los nodos agentes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Controla la interfaz web de Jenkins, la gestión de la configuración y el almacenamiento de datos relacionados con los trabajos de automatización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También se encarga de administrar los plugins y otros aspectos de configuración.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adroTexto 40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Jenkins Agent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adroTexto 41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15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33" name="Rectángulo 13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4" name="CuadroTexto 42"/>
          <p:cNvSpPr/>
          <p:nvPr/>
        </p:nvSpPr>
        <p:spPr>
          <a:xfrm>
            <a:off x="455040" y="1770840"/>
            <a:ext cx="8202600" cy="44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Los agentes son máquinas o instancias que se conectan al servidor master de Jenkins para ejecutar trabajos. Pueden ser servidores físicos o virtuales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Los agentes permiten distribuir la carga de trabajo y ejecutar los trabajos en paralelo, lo que mejora la eficiencia, especialmente en proyectos grandes o cuando se necesitan recursos de hardware específicos para ciertos trabajos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Los agentes pueden ser diferentes para cada tipo de tarea (por ejemplo, uno para ejecutar compilaciones de Java y otro para ejecutar pruebas de Selenium)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adroTexto 43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Plugins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adroTexto 44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Picture 16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38" name="Rectángulo 14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9" name="CuadroTexto 45"/>
          <p:cNvSpPr/>
          <p:nvPr/>
        </p:nvSpPr>
        <p:spPr>
          <a:xfrm>
            <a:off x="455040" y="1914840"/>
            <a:ext cx="8202600" cy="283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Jenkins es muy extensible gracias a su sistema de plugins, que permiten integrar la herramienta con otras tecnologías y herramientas, como Git, Docker, Maven, Gradle, SonarQube, Slack, Kubernetes, entre otros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Los plugins pueden ser instalados desde la interfaz web o cargados manualmente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adroTexto 46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Jobs/Proyectos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adroTexto 47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17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43" name="Rectángulo 15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4" name="CuadroTexto 48"/>
          <p:cNvSpPr/>
          <p:nvPr/>
        </p:nvSpPr>
        <p:spPr>
          <a:xfrm>
            <a:off x="275040" y="1734840"/>
            <a:ext cx="8202600" cy="15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En Jenkins, un job o proyecto es una unidad básica de trabajo. Es el conjunto de tareas o pasos que Jenkins ejecuta, como la compilación, las pruebas o el despliegue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420560" y="3036240"/>
            <a:ext cx="6552000" cy="277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adroTexto 49"/>
          <p:cNvSpPr/>
          <p:nvPr/>
        </p:nvSpPr>
        <p:spPr>
          <a:xfrm>
            <a:off x="569520" y="2105280"/>
            <a:ext cx="7889760" cy="20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s-PE" sz="13000" spc="-1" strike="noStrike">
                <a:solidFill>
                  <a:schemeClr val="lt1"/>
                </a:solidFill>
                <a:latin typeface="Lato Black"/>
              </a:rPr>
              <a:t>Pipeline</a:t>
            </a:r>
            <a:endParaRPr b="0" lang="es-ES" sz="1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CuadroTexto 50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lt1"/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8" name="Picture 18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adroTexto 51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Pipeline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adroTexto 52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19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52" name="Rectángulo 16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CuadroTexto 53"/>
          <p:cNvSpPr/>
          <p:nvPr/>
        </p:nvSpPr>
        <p:spPr>
          <a:xfrm>
            <a:off x="455040" y="1842840"/>
            <a:ext cx="8202600" cy="31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Un pipeline en Jenkins es un conjunto de etapas que definen el proceso completo de automatización de la integración continua (CI) y entrega continua (CD)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Un pipeline en Jenkins no es un tipo de job en sí mismo, sino un tipo de flujo de trabajo. Un pipeline describe cómo y en qué orden deben ejecutarse las tareas dentro de un job, generalmente en un proceso de CI/CD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1"/>
          <p:cNvSpPr/>
          <p:nvPr/>
        </p:nvSpPr>
        <p:spPr>
          <a:xfrm>
            <a:off x="569520" y="2105280"/>
            <a:ext cx="7889760" cy="20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s-PE" sz="13000" spc="-1" strike="noStrike">
                <a:solidFill>
                  <a:schemeClr val="lt1"/>
                </a:solidFill>
                <a:latin typeface="Lato Black"/>
              </a:rPr>
              <a:t>CI/CD</a:t>
            </a:r>
            <a:endParaRPr b="0" lang="es-ES" sz="1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CuadroTexto 8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lt1"/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Picture 1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adroTexto 54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Características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adroTexto 55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20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57" name="Rectángulo 17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8" name="CuadroTexto 56"/>
          <p:cNvSpPr/>
          <p:nvPr/>
        </p:nvSpPr>
        <p:spPr>
          <a:xfrm>
            <a:off x="455040" y="1842840"/>
            <a:ext cx="8184240" cy="41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Un pipeline puede estar compuesto por múltiples etapas (stages), cada una con uno o más pasos (steps)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Cada etapa realiza una tarea específica dentro del ciclo de vida del desarrollo, como compilar el código, ejecutar pruebas, analizar la calidad del código, desplegar la aplicación, entre otros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Los pipelines se definen a través de un archivo llamado Jenkinsfile, que es un archivo de texto (formato Groovy) que describe las etapas y los pasos del proceso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adroTexto 57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Resumen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adroTexto 58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Picture 21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62" name="Rectángulo 18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3" name="CuadroTexto 59"/>
          <p:cNvSpPr/>
          <p:nvPr/>
        </p:nvSpPr>
        <p:spPr>
          <a:xfrm>
            <a:off x="455040" y="1842840"/>
            <a:ext cx="8184240" cy="27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Un job es una unidad de trabajo que realiza una tarea específica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Un pipeline es una serie de jobs organizados y automatizados que definen un flujo de trabajo completo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Un job pipeline es un job que usa un pipeline para automatizar un conjunto de tareas más complejas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adroTexto 4"/>
          <p:cNvSpPr/>
          <p:nvPr/>
        </p:nvSpPr>
        <p:spPr>
          <a:xfrm>
            <a:off x="839880" y="386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Lecturas Recomendadas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Rectángulo 1"/>
          <p:cNvSpPr/>
          <p:nvPr/>
        </p:nvSpPr>
        <p:spPr>
          <a:xfrm>
            <a:off x="593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6" name="CuadroTexto 2"/>
          <p:cNvSpPr/>
          <p:nvPr/>
        </p:nvSpPr>
        <p:spPr>
          <a:xfrm>
            <a:off x="900000" y="2048760"/>
            <a:ext cx="8639280" cy="363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900" spc="-1" strike="noStrike" u="sng">
                <a:solidFill>
                  <a:srgbClr val="0563c1"/>
                </a:solidFill>
                <a:uFillTx/>
                <a:latin typeface="Calibri"/>
              </a:rPr>
              <a:t>https://www.redhat.com/es/topics/devops/what-is-ci-cd#ci/cd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s-PE" sz="19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https://www.atlassian.com/es/continuous-delivery/principles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s-PE" sz="19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https://blog.hubspot.es/website/que-es-ci-cd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s-PE" sz="19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https://www.atlassian.com/devops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adroTexto 11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4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adroTexto 65"/>
          <p:cNvSpPr/>
          <p:nvPr/>
        </p:nvSpPr>
        <p:spPr>
          <a:xfrm>
            <a:off x="605520" y="1421280"/>
            <a:ext cx="7889760" cy="31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s-PE" sz="10000" spc="-1" strike="noStrike">
                <a:solidFill>
                  <a:schemeClr val="lt1"/>
                </a:solidFill>
                <a:latin typeface="Lato Black"/>
              </a:rPr>
              <a:t>Saludos</a:t>
            </a:r>
            <a:endParaRPr b="0" lang="es-ES" sz="10000" spc="-1" strike="noStrike">
              <a:solidFill>
                <a:srgbClr val="ffffff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s-PE" sz="10000" spc="-1" strike="noStrike">
                <a:solidFill>
                  <a:schemeClr val="lt1"/>
                </a:solidFill>
                <a:latin typeface="Lato Black"/>
              </a:rPr>
              <a:t>Suscriptores</a:t>
            </a:r>
            <a:endParaRPr b="0" lang="es-ES" sz="10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CuadroTexto 66"/>
          <p:cNvSpPr/>
          <p:nvPr/>
        </p:nvSpPr>
        <p:spPr>
          <a:xfrm>
            <a:off x="660240" y="610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lt1"/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1" name="Picture 23" descr=""/>
          <p:cNvPicPr/>
          <p:nvPr/>
        </p:nvPicPr>
        <p:blipFill>
          <a:blip r:embed="rId1"/>
          <a:stretch/>
        </p:blipFill>
        <p:spPr>
          <a:xfrm>
            <a:off x="365040" y="6134760"/>
            <a:ext cx="322560" cy="3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adroTexto 60"/>
          <p:cNvSpPr/>
          <p:nvPr/>
        </p:nvSpPr>
        <p:spPr>
          <a:xfrm>
            <a:off x="1108440" y="560880"/>
            <a:ext cx="71384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4000" spc="-1" strike="noStrike">
                <a:solidFill>
                  <a:schemeClr val="dk1"/>
                </a:solidFill>
                <a:latin typeface="Lato Black"/>
                <a:ea typeface="DejaVu Sans"/>
              </a:rPr>
              <a:t>Nuestra comunidad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Rectángulo 19"/>
          <p:cNvSpPr/>
          <p:nvPr/>
        </p:nvSpPr>
        <p:spPr>
          <a:xfrm>
            <a:off x="788760" y="453240"/>
            <a:ext cx="147240" cy="1113120"/>
          </a:xfrm>
          <a:prstGeom prst="rect">
            <a:avLst/>
          </a:prstGeom>
          <a:solidFill>
            <a:schemeClr val="dk1">
              <a:lumMod val="95000"/>
              <a:lumOff val="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228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174" name="Imagen 1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88400" y="5064120"/>
            <a:ext cx="3692160" cy="1304640"/>
          </a:xfrm>
          <a:prstGeom prst="rect">
            <a:avLst/>
          </a:prstGeom>
          <a:ln w="0">
            <a:noFill/>
          </a:ln>
        </p:spPr>
      </p:pic>
      <p:sp>
        <p:nvSpPr>
          <p:cNvPr id="175" name="Imagen 2"/>
          <p:cNvSpPr/>
          <p:nvPr/>
        </p:nvSpPr>
        <p:spPr>
          <a:xfrm>
            <a:off x="899640" y="1945080"/>
            <a:ext cx="2855160" cy="2854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190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CuadroTexto 61"/>
          <p:cNvSpPr/>
          <p:nvPr/>
        </p:nvSpPr>
        <p:spPr>
          <a:xfrm>
            <a:off x="4970520" y="2103120"/>
            <a:ext cx="585972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2029" spc="-1" strike="noStrike">
                <a:solidFill>
                  <a:srgbClr val="000000"/>
                </a:solidFill>
                <a:latin typeface="Lato Black"/>
                <a:ea typeface="DejaVu Sans"/>
              </a:rPr>
              <a:t>@latecnologiaavanza</a:t>
            </a:r>
            <a:endParaRPr b="0" lang="es-ES" sz="20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Picture 22" descr=""/>
          <p:cNvPicPr/>
          <p:nvPr/>
        </p:nvPicPr>
        <p:blipFill>
          <a:blip r:embed="rId4"/>
          <a:stretch/>
        </p:blipFill>
        <p:spPr>
          <a:xfrm>
            <a:off x="4474800" y="2103120"/>
            <a:ext cx="520920" cy="520920"/>
          </a:xfrm>
          <a:prstGeom prst="rect">
            <a:avLst/>
          </a:prstGeom>
          <a:ln w="0">
            <a:noFill/>
          </a:ln>
        </p:spPr>
      </p:pic>
      <p:sp>
        <p:nvSpPr>
          <p:cNvPr id="178" name="CuadroTexto 62"/>
          <p:cNvSpPr/>
          <p:nvPr/>
        </p:nvSpPr>
        <p:spPr>
          <a:xfrm>
            <a:off x="4996800" y="2830680"/>
            <a:ext cx="585972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2029" spc="-1" strike="noStrike">
                <a:solidFill>
                  <a:srgbClr val="000000"/>
                </a:solidFill>
                <a:latin typeface="Lato Black"/>
                <a:ea typeface="DejaVu Sans"/>
              </a:rPr>
              <a:t>@latecnologiaavanza</a:t>
            </a:r>
            <a:endParaRPr b="0" lang="es-ES" sz="20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n 4" descr=""/>
          <p:cNvPicPr/>
          <p:nvPr/>
        </p:nvPicPr>
        <p:blipFill>
          <a:blip r:embed="rId5"/>
          <a:stretch/>
        </p:blipFill>
        <p:spPr>
          <a:xfrm>
            <a:off x="4403160" y="2770920"/>
            <a:ext cx="664920" cy="664920"/>
          </a:xfrm>
          <a:prstGeom prst="rect">
            <a:avLst/>
          </a:prstGeom>
          <a:ln w="0">
            <a:noFill/>
          </a:ln>
        </p:spPr>
      </p:pic>
      <p:sp>
        <p:nvSpPr>
          <p:cNvPr id="180" name="CuadroTexto 63"/>
          <p:cNvSpPr/>
          <p:nvPr/>
        </p:nvSpPr>
        <p:spPr>
          <a:xfrm>
            <a:off x="5068800" y="3524040"/>
            <a:ext cx="584064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2029" spc="-1" strike="noStrike">
                <a:solidFill>
                  <a:srgbClr val="000000"/>
                </a:solidFill>
                <a:latin typeface="Lato Black"/>
                <a:ea typeface="DejaVu Sans"/>
              </a:rPr>
              <a:t>latecnologiavanza</a:t>
            </a:r>
            <a:endParaRPr b="0" lang="es-ES" sz="20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Imagen 9" descr=""/>
          <p:cNvPicPr/>
          <p:nvPr/>
        </p:nvPicPr>
        <p:blipFill>
          <a:blip r:embed="rId6"/>
          <a:stretch/>
        </p:blipFill>
        <p:spPr>
          <a:xfrm>
            <a:off x="4474800" y="3540240"/>
            <a:ext cx="545040" cy="545040"/>
          </a:xfrm>
          <a:prstGeom prst="rect">
            <a:avLst/>
          </a:prstGeom>
          <a:ln w="0">
            <a:noFill/>
          </a:ln>
        </p:spPr>
      </p:pic>
      <p:pic>
        <p:nvPicPr>
          <p:cNvPr id="182" name="Imagen 10" descr=""/>
          <p:cNvPicPr/>
          <p:nvPr/>
        </p:nvPicPr>
        <p:blipFill>
          <a:blip r:embed="rId7"/>
          <a:stretch/>
        </p:blipFill>
        <p:spPr>
          <a:xfrm>
            <a:off x="4210200" y="4421520"/>
            <a:ext cx="1234440" cy="1234440"/>
          </a:xfrm>
          <a:prstGeom prst="rect">
            <a:avLst/>
          </a:prstGeom>
          <a:ln w="0">
            <a:noFill/>
          </a:ln>
        </p:spPr>
      </p:pic>
      <p:sp>
        <p:nvSpPr>
          <p:cNvPr id="183" name="CuadroTexto 64"/>
          <p:cNvSpPr/>
          <p:nvPr/>
        </p:nvSpPr>
        <p:spPr>
          <a:xfrm>
            <a:off x="5223240" y="4902840"/>
            <a:ext cx="584064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2029" spc="-1" strike="noStrike">
                <a:solidFill>
                  <a:srgbClr val="000000"/>
                </a:solidFill>
                <a:latin typeface="Lato Black"/>
                <a:ea typeface="DejaVu Sans"/>
              </a:rPr>
              <a:t>La Tecnología Avanza</a:t>
            </a:r>
            <a:endParaRPr b="0" lang="es-ES" sz="202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adroTexto 4"/>
          <p:cNvSpPr/>
          <p:nvPr/>
        </p:nvSpPr>
        <p:spPr>
          <a:xfrm>
            <a:off x="839880" y="314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CI/CD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adroTexto 6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Picture 4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74" name="Rectángulo 1"/>
          <p:cNvSpPr/>
          <p:nvPr/>
        </p:nvSpPr>
        <p:spPr>
          <a:xfrm>
            <a:off x="593640" y="314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" name="CuadroTexto 3"/>
          <p:cNvSpPr/>
          <p:nvPr/>
        </p:nvSpPr>
        <p:spPr>
          <a:xfrm>
            <a:off x="491040" y="1626840"/>
            <a:ext cx="8202600" cy="50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CI y CD son dos acrónimos que se utilizan con frecuencia en las prácticas de desarrollo actuales y DevOps. “CI” son las siglas de “integración continua”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Una práctica fundamental recomendada de DevOps en la que los desarrolladores fusionan con frecuencia los cambios de código en un repositorio central donde se ejecutan compilaciones y pruebas automatizadas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Sin embargo, “CD” puede significar “entrega continua” o “implementación continua”. 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adroTexto 7"/>
          <p:cNvSpPr/>
          <p:nvPr/>
        </p:nvSpPr>
        <p:spPr>
          <a:xfrm>
            <a:off x="803880" y="278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CI/CD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adroTexto 9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79" name="Rectángulo 2"/>
          <p:cNvSpPr/>
          <p:nvPr/>
        </p:nvSpPr>
        <p:spPr>
          <a:xfrm>
            <a:off x="557640" y="278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0" name="CuadroTexto 10"/>
          <p:cNvSpPr/>
          <p:nvPr/>
        </p:nvSpPr>
        <p:spPr>
          <a:xfrm>
            <a:off x="239040" y="1482840"/>
            <a:ext cx="8688240" cy="31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Es una serie de prácticas para automatizar y optimizar el desarrollo de software, haciendo que el código llegue a producción de manera rápida, segura y frecuente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Estas prácticas incluyen varias etapas que van desde la integración del código (CI), hasta la entrega y despliegue de versiones actualizadas (CD)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38680" y="3996000"/>
            <a:ext cx="4800600" cy="22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adroTexto 12"/>
          <p:cNvSpPr/>
          <p:nvPr/>
        </p:nvSpPr>
        <p:spPr>
          <a:xfrm>
            <a:off x="803880" y="386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Integración Continua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adroTexto 13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85" name="Rectángulo 3"/>
          <p:cNvSpPr/>
          <p:nvPr/>
        </p:nvSpPr>
        <p:spPr>
          <a:xfrm>
            <a:off x="557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" name="CuadroTexto 14"/>
          <p:cNvSpPr/>
          <p:nvPr/>
        </p:nvSpPr>
        <p:spPr>
          <a:xfrm>
            <a:off x="491040" y="1914840"/>
            <a:ext cx="8202600" cy="41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CI es el proceso de integrar cambios de código frecuentemente en un repositorio compartido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Cada vez que un desarrollador realiza un cambio en el código, este se prueba automáticamente para detectar errores temprano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Para qué sirve: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Detectar y solucionar errores rápidamente, evitando la acumulación de problemas cuando el código se integra en una fase final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adroTexto 15"/>
          <p:cNvSpPr/>
          <p:nvPr/>
        </p:nvSpPr>
        <p:spPr>
          <a:xfrm>
            <a:off x="803880" y="386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Entrega Continua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adroTexto 16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Picture 6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90" name="Rectángulo 4"/>
          <p:cNvSpPr/>
          <p:nvPr/>
        </p:nvSpPr>
        <p:spPr>
          <a:xfrm>
            <a:off x="557640" y="386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CuadroTexto 17"/>
          <p:cNvSpPr/>
          <p:nvPr/>
        </p:nvSpPr>
        <p:spPr>
          <a:xfrm>
            <a:off x="491040" y="1914840"/>
            <a:ext cx="8202600" cy="41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La entrega continua amplía CI al preparar automáticamente el código para su lanzamiento en producción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Aunque no se despliega automáticamente, el código siempre está en una versión de producción lista para ser aprobada y lanzada manualmente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Para qué sirve: 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Facilita que el código probado y estable esté siempre listo para ser desplegado, reduciendo los tiempos de entrega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adroTexto 18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Despliegue Continua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9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7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95" name="Rectángulo 5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6" name="CuadroTexto 20"/>
          <p:cNvSpPr/>
          <p:nvPr/>
        </p:nvSpPr>
        <p:spPr>
          <a:xfrm>
            <a:off x="491040" y="2058840"/>
            <a:ext cx="8202600" cy="31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Despliegue continuo va un paso más allá que la entrega continua. En lugar de requerir una aprobación manual, el código pasa automáticamente a producción si supera todas las pruebas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Para qué sirve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: Permite un flujo continuo de nuevas funciones y correcciones en producción, reduciendo el tiempo entre desarrollo y uso real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adroTexto 21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Diferencias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adroTexto 22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Picture 8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00" name="Rectángulo 6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CuadroTexto 23"/>
          <p:cNvSpPr/>
          <p:nvPr/>
        </p:nvSpPr>
        <p:spPr>
          <a:xfrm>
            <a:off x="455040" y="1914840"/>
            <a:ext cx="8202600" cy="34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CI se enfoca en integrar y probar código automáticamente cada vez que un cambio se envía al repositorio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Entrega Continua asegura que el código esté siempre listo para producción, pero aún requiere una autorización para lanzarlo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Despliegue Continuo lleva el cambio a producción automáticamente tras superar las pruebas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24"/>
          <p:cNvSpPr/>
          <p:nvPr/>
        </p:nvSpPr>
        <p:spPr>
          <a:xfrm>
            <a:off x="803880" y="422280"/>
            <a:ext cx="7889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s-PE" sz="5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Ejemplo Completo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adroTexto 25"/>
          <p:cNvSpPr/>
          <p:nvPr/>
        </p:nvSpPr>
        <p:spPr>
          <a:xfrm>
            <a:off x="552240" y="6282360"/>
            <a:ext cx="363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s-PE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Lato Black"/>
              </a:rPr>
              <a:t>@latecnologiaavanza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9" descr=""/>
          <p:cNvPicPr/>
          <p:nvPr/>
        </p:nvPicPr>
        <p:blipFill>
          <a:blip r:embed="rId1"/>
          <a:stretch/>
        </p:blipFill>
        <p:spPr>
          <a:xfrm>
            <a:off x="257040" y="6314760"/>
            <a:ext cx="322560" cy="322560"/>
          </a:xfrm>
          <a:prstGeom prst="rect">
            <a:avLst/>
          </a:prstGeom>
          <a:ln w="0">
            <a:noFill/>
          </a:ln>
        </p:spPr>
      </p:pic>
      <p:sp>
        <p:nvSpPr>
          <p:cNvPr id="105" name="Rectángulo 7"/>
          <p:cNvSpPr/>
          <p:nvPr/>
        </p:nvSpPr>
        <p:spPr>
          <a:xfrm>
            <a:off x="557640" y="422280"/>
            <a:ext cx="132480" cy="938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CuadroTexto 26"/>
          <p:cNvSpPr/>
          <p:nvPr/>
        </p:nvSpPr>
        <p:spPr>
          <a:xfrm>
            <a:off x="455040" y="1914840"/>
            <a:ext cx="8202600" cy="44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Integración Continua: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Configuras Jenkins para que ejecute pruebas unitarias y de integración en tu aplicación cada vez que alguien hace un cambio en el repositorio de Git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Entrega Continua: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Jenkins construye una imagen de Docker con el nuevo código probado y la sube a un registro (por ejemplo, Docker Hub), listo para ser desplegado en producción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s-MX" sz="2200" spc="-1" strike="noStrike">
                <a:solidFill>
                  <a:schemeClr val="dk1"/>
                </a:solidFill>
                <a:latin typeface="Lato"/>
              </a:rPr>
              <a:t>Despliegue Continuo:</a:t>
            </a:r>
            <a:r>
              <a:rPr b="0" lang="es-MX" sz="2200" spc="-1" strike="noStrike">
                <a:solidFill>
                  <a:schemeClr val="dk1"/>
                </a:solidFill>
                <a:latin typeface="Lato"/>
              </a:rPr>
              <a:t> Configuras Jenkins para que automáticamente despliegue la imagen en un entorno de producción si pasa todas las pruebas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739</TotalTime>
  <Application>LibreOffice/24.2.6.2$Linux_X86_64 LibreOffice_project/420$Build-2</Application>
  <AppVersion>15.0000</AppVersion>
  <Words>182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2024-08-12T21:10:23Z</dcterms:created>
  <dc:creator>Christian Raul</dc:creator>
  <dc:description/>
  <dc:language>es-ES</dc:language>
  <cp:lastModifiedBy/>
  <dcterms:modified xsi:type="dcterms:W3CDTF">2024-11-11T10:23:15Z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6</vt:i4>
  </property>
</Properties>
</file>