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671" r:id="rId2"/>
    <p:sldId id="672" r:id="rId3"/>
    <p:sldId id="329" r:id="rId4"/>
    <p:sldId id="614" r:id="rId5"/>
    <p:sldId id="615" r:id="rId6"/>
    <p:sldId id="616" r:id="rId7"/>
    <p:sldId id="617" r:id="rId8"/>
    <p:sldId id="330" r:id="rId9"/>
    <p:sldId id="331" r:id="rId10"/>
    <p:sldId id="332" r:id="rId11"/>
    <p:sldId id="333" r:id="rId12"/>
    <p:sldId id="334" r:id="rId13"/>
    <p:sldId id="444" r:id="rId14"/>
    <p:sldId id="445" r:id="rId15"/>
    <p:sldId id="446" r:id="rId16"/>
    <p:sldId id="447" r:id="rId17"/>
    <p:sldId id="448" r:id="rId18"/>
    <p:sldId id="450" r:id="rId19"/>
    <p:sldId id="451" r:id="rId20"/>
    <p:sldId id="452" r:id="rId21"/>
    <p:sldId id="455" r:id="rId22"/>
    <p:sldId id="675" r:id="rId2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5" autoAdjust="0"/>
    <p:restoredTop sz="82218" autoAdjust="0"/>
  </p:normalViewPr>
  <p:slideViewPr>
    <p:cSldViewPr>
      <p:cViewPr varScale="1">
        <p:scale>
          <a:sx n="80" d="100"/>
          <a:sy n="80" d="100"/>
        </p:scale>
        <p:origin x="11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1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1C25A0-E0AA-4DB0-BAD7-2CE72DC140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3349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7588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D2C1A-B0FC-42F6-BDB7-03AB6710B3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429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9709A-D206-4AD7-9F43-8CC00DC7188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693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FE3F1-EF68-4406-AB34-16D4DC52A4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435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47911-788B-4068-9BDD-CCDE59482E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26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F186D-BE2B-4E13-A376-4E0C9E6C67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17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02074-3BAF-4432-9E2F-EDAF20C4B8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5738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CAF6-B053-48CF-8872-06E03BC67E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300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AD500-F4B1-4CF6-B6A9-00D1E24CCB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968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8253D-9622-48CE-945F-5F2A833FEA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132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C6E77-4E32-47A1-8B2F-D2C25051C52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415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ECE4C-EF84-4E9E-9E6D-807890C835B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68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694A5-14DA-4726-A87A-3A9AD6429C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765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C0E25-8355-4D11-8D8D-EC81D20528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3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A6DEB49-10FE-4105-B3A1-B96735B498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68513"/>
            <a:ext cx="827881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2020-21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700" dirty="0"/>
              <a:t>5</a:t>
            </a:r>
            <a:r>
              <a:rPr lang="en-US" sz="2700" dirty="0" smtClean="0"/>
              <a:t>-1 </a:t>
            </a:r>
            <a:r>
              <a:rPr lang="en-US" altLang="en-US" sz="3200" dirty="0"/>
              <a:t>Epidemiological models. Measles, flu, </a:t>
            </a:r>
            <a:r>
              <a:rPr lang="en-US" altLang="en-US" sz="3200" dirty="0" err="1"/>
              <a:t>covid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sz="3600" dirty="0" smtClean="0"/>
              <a:t>Host </a:t>
            </a:r>
            <a:r>
              <a:rPr lang="en-US" sz="3600" dirty="0"/>
              <a:t>and pathogens. The reproductive number</a:t>
            </a:r>
            <a:r>
              <a:rPr lang="en-US" sz="4000" dirty="0" smtClean="0"/>
              <a:t> </a:t>
            </a:r>
            <a:r>
              <a:rPr lang="en-GB" sz="4300" dirty="0" smtClean="0">
                <a:cs typeface="Arial" charset="0"/>
              </a:rPr>
              <a:t/>
            </a:r>
            <a:br>
              <a:rPr lang="en-GB" sz="4300" dirty="0" smtClean="0">
                <a:cs typeface="Arial" charset="0"/>
              </a:rPr>
            </a:br>
            <a:endParaRPr lang="en-GB" sz="4300" dirty="0" smtClean="0">
              <a:cs typeface="Arial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524000" y="3592513"/>
            <a:ext cx="62484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 Jansen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vincent.jansen@rhul.ac.uk</a:t>
            </a:r>
          </a:p>
        </p:txBody>
      </p:sp>
      <p:pic>
        <p:nvPicPr>
          <p:cNvPr id="4101" name="Picture 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98438"/>
            <a:ext cx="20161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3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>
                <a:latin typeface="Univers" pitchFamily="34" charset="0"/>
              </a:rPr>
              <a:t>Microparasites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85800" y="1981200"/>
            <a:ext cx="815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altLang="en-US" sz="2800"/>
              <a:t>Reproduce directly and rapidly within the host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685800" y="28194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altLang="en-US" sz="2800"/>
              <a:t>Are small and often asexual, e.g bacteria, viruses and protozoa</a:t>
            </a: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685800" y="37338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GB" altLang="en-US" sz="2800"/>
              <a:t>Burden not very relevant/difficult to measure; host is either infected or not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838200" y="4799013"/>
            <a:ext cx="6037263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As a consequence: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altLang="en-US" sz="2800"/>
              <a:t> The </a:t>
            </a:r>
            <a:r>
              <a:rPr lang="en-GB" altLang="en-US" sz="2800" i="1">
                <a:solidFill>
                  <a:srgbClr val="FF0000"/>
                </a:solidFill>
              </a:rPr>
              <a:t>host</a:t>
            </a:r>
            <a:r>
              <a:rPr lang="en-GB" altLang="en-US" sz="2800"/>
              <a:t> individual is the convenient basic unit of study</a:t>
            </a:r>
            <a:r>
              <a:rPr lang="en-GB" altLang="en-US" sz="2800"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5562600"/>
            <a:ext cx="21129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3733" grpId="0" autoUpdateAnimBg="0"/>
      <p:bldP spid="7373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Microparasites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 will discuss two standard models (SIS and SIR) to describe the epidemiology of microparasites </a:t>
            </a:r>
          </a:p>
          <a:p>
            <a:pPr eaLnBrk="1" hangingPunct="1"/>
            <a:r>
              <a:rPr lang="en-GB" altLang="en-US" smtClean="0"/>
              <a:t>This model describes different classes of hosts</a:t>
            </a:r>
          </a:p>
          <a:p>
            <a:pPr eaLnBrk="1" hangingPunct="1"/>
            <a:r>
              <a:rPr lang="en-GB" altLang="en-US" smtClean="0"/>
              <a:t>And the processes of infection, recovery and mortality (+ births and deaths)</a:t>
            </a:r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Host classes: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4582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mtClean="0"/>
              <a:t> Susceptible hosts can be infected by parasites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b="1" smtClean="0"/>
              <a:t> I</a:t>
            </a:r>
            <a:r>
              <a:rPr lang="en-GB" altLang="en-US" smtClean="0"/>
              <a:t>nfected hosts carry the parasite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mtClean="0"/>
              <a:t>I will assume that all infected hosts transmit the parasite (not doing so leads to a slightly different model which has an extra class)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mtClean="0"/>
              <a:t>Infected individuals that recover return to the S class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mtClean="0"/>
              <a:t>This is the SIS model</a:t>
            </a:r>
          </a:p>
          <a:p>
            <a:pPr eaLnBrk="1" hangingPunct="1">
              <a:lnSpc>
                <a:spcPct val="80000"/>
              </a:lnSpc>
            </a:pPr>
            <a:endParaRPr lang="en-GB" altLang="en-US" sz="2800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lvl="1" eaLnBrk="1" hangingPunct="1">
              <a:lnSpc>
                <a:spcPct val="80000"/>
              </a:lnSpc>
            </a:pPr>
            <a:endParaRPr lang="en-GB" altLang="en-US" smtClean="0"/>
          </a:p>
        </p:txBody>
      </p:sp>
      <p:grpSp>
        <p:nvGrpSpPr>
          <p:cNvPr id="12292" name="Group 14"/>
          <p:cNvGrpSpPr>
            <a:grpSpLocks/>
          </p:cNvGrpSpPr>
          <p:nvPr/>
        </p:nvGrpSpPr>
        <p:grpSpPr bwMode="auto">
          <a:xfrm>
            <a:off x="2638425" y="4581525"/>
            <a:ext cx="3733800" cy="1455738"/>
            <a:chOff x="1662" y="2886"/>
            <a:chExt cx="2352" cy="917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1662" y="3275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3150" y="3275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1950" y="3371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800" b="1" i="1">
                  <a:latin typeface="Univers" pitchFamily="34" charset="0"/>
                </a:rPr>
                <a:t>S</a:t>
              </a:r>
            </a:p>
          </p:txBody>
        </p:sp>
        <p:sp>
          <p:nvSpPr>
            <p:cNvPr id="12296" name="Text Box 8"/>
            <p:cNvSpPr txBox="1">
              <a:spLocks noChangeArrowheads="1"/>
            </p:cNvSpPr>
            <p:nvPr/>
          </p:nvSpPr>
          <p:spPr bwMode="auto">
            <a:xfrm>
              <a:off x="3438" y="3371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800" b="1" i="1">
                  <a:latin typeface="Univers" pitchFamily="34" charset="0"/>
                </a:rPr>
                <a:t>I</a:t>
              </a:r>
            </a:p>
          </p:txBody>
        </p:sp>
        <p:sp>
          <p:nvSpPr>
            <p:cNvPr id="12297" name="AutoShape 10"/>
            <p:cNvSpPr>
              <a:spLocks noChangeArrowheads="1"/>
            </p:cNvSpPr>
            <p:nvPr/>
          </p:nvSpPr>
          <p:spPr bwMode="auto">
            <a:xfrm>
              <a:off x="2622" y="3515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298" name="AutoShape 13"/>
            <p:cNvSpPr>
              <a:spLocks noChangeArrowheads="1"/>
            </p:cNvSpPr>
            <p:nvPr/>
          </p:nvSpPr>
          <p:spPr bwMode="auto">
            <a:xfrm flipH="1" flipV="1">
              <a:off x="2181" y="2886"/>
              <a:ext cx="1316" cy="318"/>
            </a:xfrm>
            <a:prstGeom prst="curvedUpArrow">
              <a:avLst>
                <a:gd name="adj1" fmla="val 82767"/>
                <a:gd name="adj2" fmla="val 165535"/>
                <a:gd name="adj3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Transmission process</a:t>
            </a:r>
            <a:endParaRPr lang="en-US" altLang="en-US" smtClean="0"/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Susceptible host can become infected</a:t>
            </a:r>
          </a:p>
          <a:p>
            <a:pPr eaLnBrk="1" hangingPunct="1"/>
            <a:r>
              <a:rPr lang="en-GB" altLang="en-US" dirty="0" smtClean="0"/>
              <a:t>This turns them into </a:t>
            </a:r>
            <a:r>
              <a:rPr lang="en-GB" altLang="en-US" dirty="0" err="1" smtClean="0"/>
              <a:t>infecteds</a:t>
            </a:r>
            <a:endParaRPr lang="en-GB" altLang="en-US" dirty="0" smtClean="0"/>
          </a:p>
          <a:p>
            <a:pPr eaLnBrk="1" hangingPunct="1"/>
            <a:r>
              <a:rPr lang="en-GB" altLang="en-US" dirty="0" smtClean="0"/>
              <a:t>The rate with which </a:t>
            </a:r>
            <a:r>
              <a:rPr lang="en-GB" altLang="en-US" dirty="0" err="1" smtClean="0"/>
              <a:t>susceptibles</a:t>
            </a:r>
            <a:r>
              <a:rPr lang="en-GB" altLang="en-US" dirty="0" smtClean="0"/>
              <a:t> encounter infected is given by </a:t>
            </a:r>
            <a:r>
              <a:rPr lang="en-GB" altLang="en-US" i="1" dirty="0" err="1" smtClean="0">
                <a:latin typeface="Symbol" panose="05050102010706020507" pitchFamily="18" charset="2"/>
              </a:rPr>
              <a:t>b</a:t>
            </a:r>
            <a:r>
              <a:rPr lang="en-GB" altLang="en-US" i="1" dirty="0" err="1" smtClean="0"/>
              <a:t>SI</a:t>
            </a:r>
            <a:r>
              <a:rPr lang="en-GB" altLang="en-US" i="1" dirty="0" smtClean="0"/>
              <a:t>, </a:t>
            </a:r>
            <a:r>
              <a:rPr lang="en-GB" altLang="en-US" dirty="0" smtClean="0"/>
              <a:t>where </a:t>
            </a:r>
            <a:r>
              <a:rPr lang="en-GB" altLang="en-US" i="1" dirty="0" smtClean="0">
                <a:latin typeface="Symbol" panose="05050102010706020507" pitchFamily="18" charset="2"/>
              </a:rPr>
              <a:t>b</a:t>
            </a:r>
            <a:r>
              <a:rPr lang="en-GB" altLang="en-US" dirty="0" smtClean="0"/>
              <a:t> is the transmission parameter </a:t>
            </a:r>
            <a:endParaRPr lang="en-GB" altLang="en-US" dirty="0" smtClean="0"/>
          </a:p>
          <a:p>
            <a:pPr eaLnBrk="1" hangingPunct="1"/>
            <a:r>
              <a:rPr lang="en-GB" altLang="en-US" dirty="0" smtClean="0"/>
              <a:t>For human population it is often assumed that </a:t>
            </a:r>
            <a:r>
              <a:rPr lang="en-GB" altLang="en-US" dirty="0" smtClean="0"/>
              <a:t>the force of infection is proportional to the fraction of the population that is infected and </a:t>
            </a:r>
            <a:r>
              <a:rPr lang="en-GB" altLang="en-US" i="1" dirty="0" err="1" smtClean="0">
                <a:latin typeface="Symbol" panose="05050102010706020507" pitchFamily="18" charset="2"/>
              </a:rPr>
              <a:t>b</a:t>
            </a:r>
            <a:r>
              <a:rPr lang="en-GB" altLang="en-US" i="1" dirty="0" err="1" smtClean="0"/>
              <a:t>SI</a:t>
            </a:r>
            <a:r>
              <a:rPr lang="en-GB" altLang="en-US" i="1" dirty="0" smtClean="0"/>
              <a:t>/N </a:t>
            </a:r>
            <a:r>
              <a:rPr lang="en-GB" altLang="en-US" dirty="0" smtClean="0"/>
              <a:t>is used.  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Recovery process</a:t>
            </a:r>
            <a:endParaRPr lang="en-US" altLang="en-US" smtClean="0"/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Infected hosts can recover</a:t>
            </a:r>
          </a:p>
          <a:p>
            <a:pPr eaLnBrk="1" hangingPunct="1"/>
            <a:r>
              <a:rPr lang="en-GB" altLang="en-US" smtClean="0"/>
              <a:t>If we assume that the rate of recovery is a constant (which is saying that the time until recovery is exponentially distributed), the per capita recovery rate is </a:t>
            </a:r>
            <a:r>
              <a:rPr lang="en-GB" altLang="en-US" i="1" smtClean="0">
                <a:latin typeface="Symbol" panose="05050102010706020507" pitchFamily="18" charset="2"/>
              </a:rPr>
              <a:t>g</a:t>
            </a:r>
            <a:r>
              <a:rPr lang="en-GB" altLang="en-US" smtClean="0"/>
              <a:t> with </a:t>
            </a:r>
            <a:r>
              <a:rPr lang="en-GB" altLang="en-US" i="1" smtClean="0"/>
              <a:t>1/</a:t>
            </a:r>
            <a:r>
              <a:rPr lang="en-GB" altLang="en-US" i="1" smtClean="0">
                <a:latin typeface="Symbol" panose="05050102010706020507" pitchFamily="18" charset="2"/>
              </a:rPr>
              <a:t>g</a:t>
            </a:r>
            <a:r>
              <a:rPr lang="en-GB" altLang="en-US" smtClean="0"/>
              <a:t> the average time until recovery  </a:t>
            </a:r>
          </a:p>
          <a:p>
            <a:pPr eaLnBrk="1" hangingPunct="1"/>
            <a:r>
              <a:rPr lang="en-GB" altLang="en-US" smtClean="0"/>
              <a:t>We assume that the disease has no lasting effect, and doesnot kill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SIS model</a:t>
            </a:r>
            <a:endParaRPr lang="en-US" altLang="en-US" smtClean="0"/>
          </a:p>
        </p:txBody>
      </p:sp>
      <p:sp>
        <p:nvSpPr>
          <p:cNvPr id="1536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1525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The SIS model reads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As the number of contacts is independent of population size </a:t>
            </a:r>
            <a:r>
              <a:rPr lang="en-GB" altLang="en-US" sz="2400" dirty="0" smtClean="0"/>
              <a:t>and assumed </a:t>
            </a:r>
            <a:r>
              <a:rPr lang="en-GB" altLang="en-US" sz="2400" dirty="0"/>
              <a:t>proportional to the fraction of the population that is </a:t>
            </a:r>
            <a:r>
              <a:rPr lang="en-GB" altLang="en-US" sz="2400" dirty="0" smtClean="0"/>
              <a:t>infected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In this model 		  so that </a:t>
            </a:r>
            <a:r>
              <a:rPr lang="en-GB" altLang="en-US" sz="2400" i="1" dirty="0" smtClean="0"/>
              <a:t>S+I=N</a:t>
            </a:r>
            <a:r>
              <a:rPr lang="en-GB" altLang="en-US" sz="2400" dirty="0" smtClean="0"/>
              <a:t> is constant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400" dirty="0" smtClean="0"/>
          </a:p>
        </p:txBody>
      </p:sp>
      <p:graphicFrame>
        <p:nvGraphicFramePr>
          <p:cNvPr id="15365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12305382"/>
              </p:ext>
            </p:extLst>
          </p:nvPr>
        </p:nvGraphicFramePr>
        <p:xfrm>
          <a:off x="2700338" y="5336059"/>
          <a:ext cx="14906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Equation" r:id="rId3" imgW="774364" imgH="393529" progId="Equation.3">
                  <p:embed/>
                </p:oleObj>
              </mc:Choice>
              <mc:Fallback>
                <p:oleObj name="Equation" r:id="rId3" imgW="774364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36059"/>
                        <a:ext cx="1490662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700338" y="2060575"/>
          <a:ext cx="2232025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5" imgW="1002865" imgH="812447" progId="Equation.3">
                  <p:embed/>
                </p:oleObj>
              </mc:Choice>
              <mc:Fallback>
                <p:oleObj name="Equation" r:id="rId5" imgW="1002865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060575"/>
                        <a:ext cx="2232025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SIS model</a:t>
            </a:r>
            <a:endParaRPr lang="en-US" altLang="en-US" smtClean="0"/>
          </a:p>
        </p:txBody>
      </p:sp>
      <p:sp>
        <p:nvSpPr>
          <p:cNvPr id="1638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15250" cy="4525963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We can thus rewrite the model</a:t>
            </a:r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US" altLang="en-US" sz="2800" dirty="0" smtClean="0"/>
          </a:p>
        </p:txBody>
      </p:sp>
      <p:grpSp>
        <p:nvGrpSpPr>
          <p:cNvPr id="16389" name="Group 7"/>
          <p:cNvGrpSpPr>
            <a:grpSpLocks/>
          </p:cNvGrpSpPr>
          <p:nvPr/>
        </p:nvGrpSpPr>
        <p:grpSpPr bwMode="auto">
          <a:xfrm>
            <a:off x="2638425" y="4581525"/>
            <a:ext cx="3733800" cy="1455738"/>
            <a:chOff x="1662" y="2886"/>
            <a:chExt cx="2352" cy="917"/>
          </a:xfrm>
        </p:grpSpPr>
        <p:sp>
          <p:nvSpPr>
            <p:cNvPr id="16390" name="Rectangle 8"/>
            <p:cNvSpPr>
              <a:spLocks noChangeArrowheads="1"/>
            </p:cNvSpPr>
            <p:nvPr/>
          </p:nvSpPr>
          <p:spPr bwMode="auto">
            <a:xfrm>
              <a:off x="1662" y="3275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391" name="Rectangle 9"/>
            <p:cNvSpPr>
              <a:spLocks noChangeArrowheads="1"/>
            </p:cNvSpPr>
            <p:nvPr/>
          </p:nvSpPr>
          <p:spPr bwMode="auto">
            <a:xfrm>
              <a:off x="3150" y="3275"/>
              <a:ext cx="864" cy="5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392" name="Text Box 10"/>
            <p:cNvSpPr txBox="1">
              <a:spLocks noChangeArrowheads="1"/>
            </p:cNvSpPr>
            <p:nvPr/>
          </p:nvSpPr>
          <p:spPr bwMode="auto">
            <a:xfrm>
              <a:off x="1950" y="3371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800" b="1" i="1">
                  <a:latin typeface="Univers" pitchFamily="34" charset="0"/>
                </a:rPr>
                <a:t>S</a:t>
              </a:r>
            </a:p>
          </p:txBody>
        </p:sp>
        <p:sp>
          <p:nvSpPr>
            <p:cNvPr id="16393" name="Text Box 11"/>
            <p:cNvSpPr txBox="1">
              <a:spLocks noChangeArrowheads="1"/>
            </p:cNvSpPr>
            <p:nvPr/>
          </p:nvSpPr>
          <p:spPr bwMode="auto">
            <a:xfrm>
              <a:off x="3438" y="3371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800" b="1" i="1">
                  <a:latin typeface="Univers" pitchFamily="34" charset="0"/>
                </a:rPr>
                <a:t>I</a:t>
              </a:r>
            </a:p>
          </p:txBody>
        </p:sp>
        <p:sp>
          <p:nvSpPr>
            <p:cNvPr id="16394" name="AutoShape 12"/>
            <p:cNvSpPr>
              <a:spLocks noChangeArrowheads="1"/>
            </p:cNvSpPr>
            <p:nvPr/>
          </p:nvSpPr>
          <p:spPr bwMode="auto">
            <a:xfrm>
              <a:off x="2622" y="3515"/>
              <a:ext cx="432" cy="96"/>
            </a:xfrm>
            <a:prstGeom prst="rightArrow">
              <a:avLst>
                <a:gd name="adj1" fmla="val 50000"/>
                <a:gd name="adj2" fmla="val 112500"/>
              </a:avLst>
            </a:prstGeom>
            <a:solidFill>
              <a:schemeClr val="tx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6395" name="AutoShape 13"/>
            <p:cNvSpPr>
              <a:spLocks noChangeArrowheads="1"/>
            </p:cNvSpPr>
            <p:nvPr/>
          </p:nvSpPr>
          <p:spPr bwMode="auto">
            <a:xfrm flipH="1" flipV="1">
              <a:off x="2181" y="2886"/>
              <a:ext cx="1316" cy="318"/>
            </a:xfrm>
            <a:prstGeom prst="curvedUpArrow">
              <a:avLst>
                <a:gd name="adj1" fmla="val 82767"/>
                <a:gd name="adj2" fmla="val 165535"/>
                <a:gd name="adj3" fmla="val 333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3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56297204"/>
              </p:ext>
            </p:extLst>
          </p:nvPr>
        </p:nvGraphicFramePr>
        <p:xfrm>
          <a:off x="1438275" y="2276872"/>
          <a:ext cx="57975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3" imgW="2362200" imgH="419100" progId="Equation.3">
                  <p:embed/>
                </p:oleObj>
              </mc:Choice>
              <mc:Fallback>
                <p:oleObj name="Equation" r:id="rId3" imgW="23622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2276872"/>
                        <a:ext cx="57975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SIS model</a:t>
            </a:r>
            <a:endParaRPr lang="en-US" altLang="en-US" smtClean="0"/>
          </a:p>
        </p:txBody>
      </p:sp>
      <p:sp>
        <p:nvSpPr>
          <p:cNvPr id="19763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18488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In the SIS model you return to a susceptible state after you have had the disease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This is rarely true, but it could be a valid assumption for the common cold, or head lice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0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SIS model</a:t>
            </a:r>
            <a:endParaRPr lang="en-US" altLang="en-US" smtClean="0"/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15250" cy="4525963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We can rewrite this as the change in the fraction of the population that is infected: </a:t>
            </a:r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r>
              <a:rPr lang="en-GB" altLang="en-US" sz="2800" dirty="0" smtClean="0"/>
              <a:t>Does </a:t>
            </a:r>
            <a:r>
              <a:rPr lang="en-GB" altLang="en-US" sz="2800" dirty="0" smtClean="0"/>
              <a:t>the equation look familiar?</a:t>
            </a:r>
          </a:p>
          <a:p>
            <a:pPr eaLnBrk="1" hangingPunct="1"/>
            <a:endParaRPr lang="en-GB" altLang="en-US" sz="2800" dirty="0" smtClean="0"/>
          </a:p>
          <a:p>
            <a:pPr eaLnBrk="1" hangingPunct="1"/>
            <a:r>
              <a:rPr lang="en-GB" altLang="en-US" sz="2800" dirty="0" smtClean="0"/>
              <a:t>What is the equilibrium?</a:t>
            </a:r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US" altLang="en-US" sz="2800" dirty="0" smtClean="0"/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19213" y="2873375"/>
          <a:ext cx="589438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3" imgW="2959100" imgH="419100" progId="Equation.3">
                  <p:embed/>
                </p:oleObj>
              </mc:Choice>
              <mc:Fallback>
                <p:oleObj name="Equation" r:id="rId3" imgW="29591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2873375"/>
                        <a:ext cx="589438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SIS model</a:t>
            </a:r>
            <a:endParaRPr lang="en-US" altLang="en-US" smtClean="0"/>
          </a:p>
        </p:txBody>
      </p:sp>
      <p:sp>
        <p:nvSpPr>
          <p:cNvPr id="20070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47050" cy="47815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dirty="0" smtClean="0"/>
              <a:t>The equilibrium is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4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dirty="0" smtClean="0"/>
              <a:t>The parameter combination  </a:t>
            </a:r>
            <a:r>
              <a:rPr lang="en-GB" altLang="en-US" sz="2400" dirty="0" smtClean="0">
                <a:latin typeface="Symbol" panose="05050102010706020507" pitchFamily="18" charset="2"/>
              </a:rPr>
              <a:t>b/g </a:t>
            </a:r>
            <a:r>
              <a:rPr lang="en-GB" altLang="en-US" sz="2400" dirty="0" smtClean="0"/>
              <a:t>can be interpreted as the transmission </a:t>
            </a:r>
            <a:r>
              <a:rPr lang="en-GB" altLang="en-US" sz="2400" dirty="0" smtClean="0"/>
              <a:t>rate (</a:t>
            </a:r>
            <a:r>
              <a:rPr lang="en-GB" altLang="en-US" sz="2400" i="1" dirty="0" smtClean="0">
                <a:latin typeface="Symbol" panose="05050102010706020507" pitchFamily="18" charset="2"/>
              </a:rPr>
              <a:t>b</a:t>
            </a:r>
            <a:r>
              <a:rPr lang="en-GB" altLang="en-US" sz="2400" dirty="0" smtClean="0"/>
              <a:t>) </a:t>
            </a:r>
            <a:r>
              <a:rPr lang="en-GB" altLang="en-US" sz="2400" dirty="0" smtClean="0"/>
              <a:t>times the average duration of the </a:t>
            </a:r>
            <a:r>
              <a:rPr lang="en-GB" altLang="en-US" sz="2400" dirty="0" smtClean="0"/>
              <a:t>infection (1/</a:t>
            </a:r>
            <a:r>
              <a:rPr lang="en-GB" altLang="en-US" sz="2400" i="1" dirty="0" smtClean="0">
                <a:latin typeface="Symbol" panose="05050102010706020507" pitchFamily="18" charset="2"/>
              </a:rPr>
              <a:t>g</a:t>
            </a:r>
            <a:r>
              <a:rPr lang="en-GB" altLang="en-US" sz="2400" dirty="0" smtClean="0"/>
              <a:t>). </a:t>
            </a:r>
            <a:endParaRPr lang="en-GB" altLang="en-US" sz="24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dirty="0" smtClean="0"/>
              <a:t>It is the average number of new infections that an infected individual produces in a completely susceptible population.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dirty="0" smtClean="0"/>
              <a:t>This is called the basic reproductive number: R</a:t>
            </a:r>
            <a:r>
              <a:rPr lang="en-GB" altLang="en-US" sz="2400" baseline="-25000" dirty="0" smtClean="0"/>
              <a:t>0</a:t>
            </a:r>
            <a:r>
              <a:rPr lang="en-GB" altLang="en-US" sz="2400" dirty="0" smtClean="0"/>
              <a:t>.</a:t>
            </a:r>
            <a:endParaRPr lang="en-GB" altLang="en-US" sz="2400" dirty="0" smtClean="0">
              <a:latin typeface="Symbol" panose="05050102010706020507" pitchFamily="18" charset="2"/>
            </a:endParaRPr>
          </a:p>
          <a:p>
            <a:pPr eaLnBrk="1" hangingPunct="1"/>
            <a:endParaRPr lang="en-GB" altLang="en-US" sz="2400" dirty="0" smtClean="0"/>
          </a:p>
          <a:p>
            <a:pPr eaLnBrk="1" hangingPunct="1"/>
            <a:endParaRPr lang="en-GB" altLang="en-US" sz="2400" dirty="0" smtClean="0"/>
          </a:p>
          <a:p>
            <a:pPr eaLnBrk="1" hangingPunct="1"/>
            <a:endParaRPr lang="en-GB" altLang="en-US" sz="2400" dirty="0" smtClean="0"/>
          </a:p>
          <a:p>
            <a:pPr eaLnBrk="1" hangingPunct="1"/>
            <a:endParaRPr lang="en-US" altLang="en-US" sz="2400" dirty="0" smtClean="0"/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40163" y="1484313"/>
          <a:ext cx="1536700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3" imgW="673100" imgH="914400" progId="Equation.3">
                  <p:embed/>
                </p:oleObj>
              </mc:Choice>
              <mc:Fallback>
                <p:oleObj name="Equation" r:id="rId3" imgW="6731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1484313"/>
                        <a:ext cx="1536700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5</a:t>
            </a:r>
            <a:r>
              <a:rPr lang="en-GB" altLang="en-US" sz="2800" dirty="0" smtClean="0"/>
              <a:t>-1 </a:t>
            </a:r>
            <a:r>
              <a:rPr lang="en-US" sz="2800" dirty="0" smtClean="0"/>
              <a:t>Host and pathogens. </a:t>
            </a:r>
            <a:r>
              <a:rPr lang="en-US" sz="2800" dirty="0" smtClean="0"/>
              <a:t>The reproductive number</a:t>
            </a: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-2 The SIR model </a:t>
            </a:r>
            <a:endParaRPr lang="en-GB" altLang="en-US" sz="2800" dirty="0" smtClean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-3 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M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easles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-4 Pandemics: Flu and </a:t>
            </a:r>
            <a:r>
              <a:rPr lang="en-GB" altLang="en-US" sz="2800" dirty="0" err="1" smtClean="0">
                <a:solidFill>
                  <a:schemeClr val="bg2">
                    <a:lumMod val="90000"/>
                  </a:schemeClr>
                </a:solidFill>
              </a:rPr>
              <a:t>Covid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</a:t>
            </a:r>
            <a:r>
              <a:rPr lang="en-GB" altLang="en-US" baseline="-25000" smtClean="0"/>
              <a:t>0</a:t>
            </a:r>
            <a:r>
              <a:rPr lang="en-GB" altLang="en-US" smtClean="0"/>
              <a:t>: The basic reproductive number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number of secondary infections caused by a single infected individual in a completely susceptible population</a:t>
            </a:r>
          </a:p>
          <a:p>
            <a:pPr eaLnBrk="1" hangingPunct="1"/>
            <a:r>
              <a:rPr lang="en-GB" altLang="en-US" smtClean="0"/>
              <a:t>If R</a:t>
            </a:r>
            <a:r>
              <a:rPr lang="en-GB" altLang="en-US" baseline="-25000" smtClean="0"/>
              <a:t>0</a:t>
            </a:r>
            <a:r>
              <a:rPr lang="en-GB" altLang="en-US" smtClean="0"/>
              <a:t>&lt;1 the disease will disappear</a:t>
            </a:r>
          </a:p>
          <a:p>
            <a:pPr eaLnBrk="1" hangingPunct="1"/>
            <a:r>
              <a:rPr lang="en-GB" altLang="en-US" smtClean="0"/>
              <a:t>If R</a:t>
            </a:r>
            <a:r>
              <a:rPr lang="en-GB" altLang="en-US" baseline="-25000" smtClean="0"/>
              <a:t>0</a:t>
            </a:r>
            <a:r>
              <a:rPr lang="en-GB" altLang="en-US" smtClean="0"/>
              <a:t>&gt;1 an epidemic is possible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SIS model</a:t>
            </a:r>
            <a:endParaRPr lang="en-US" altLang="en-US" smtClean="0"/>
          </a:p>
        </p:txBody>
      </p:sp>
      <p:sp>
        <p:nvSpPr>
          <p:cNvPr id="2355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1525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800" smtClean="0"/>
              <a:t>The equilibrium is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/>
            <a:r>
              <a:rPr lang="en-GB" altLang="en-US" sz="2800" smtClean="0"/>
              <a:t>If R</a:t>
            </a:r>
            <a:r>
              <a:rPr lang="en-GB" altLang="en-US" sz="2800" baseline="-25000" smtClean="0"/>
              <a:t>0</a:t>
            </a:r>
            <a:r>
              <a:rPr lang="en-GB" altLang="en-US" sz="2800" smtClean="0"/>
              <a:t>&lt;1 the disease will disappear</a:t>
            </a:r>
          </a:p>
          <a:p>
            <a:pPr eaLnBrk="1" hangingPunct="1"/>
            <a:r>
              <a:rPr lang="en-GB" altLang="en-US" sz="2800" smtClean="0"/>
              <a:t>If R</a:t>
            </a:r>
            <a:r>
              <a:rPr lang="en-GB" altLang="en-US" sz="2800" baseline="-25000" smtClean="0"/>
              <a:t>0</a:t>
            </a:r>
            <a:r>
              <a:rPr lang="en-GB" altLang="en-US" sz="2800" smtClean="0"/>
              <a:t>&gt;1 the disease has a non-trivial equilibrium</a:t>
            </a:r>
            <a:endParaRPr lang="en-GB" altLang="en-US" sz="2800" smtClean="0">
              <a:latin typeface="Symbol" panose="05050102010706020507" pitchFamily="18" charset="2"/>
            </a:endParaRP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US" altLang="en-US" sz="2800" smtClean="0"/>
          </a:p>
        </p:txBody>
      </p:sp>
      <p:graphicFrame>
        <p:nvGraphicFramePr>
          <p:cNvPr id="2355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35413" y="1773238"/>
          <a:ext cx="1633537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3" imgW="723900" imgH="914400" progId="Equation.3">
                  <p:embed/>
                </p:oleObj>
              </mc:Choice>
              <mc:Fallback>
                <p:oleObj name="Equation" r:id="rId3" imgW="7239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1773238"/>
                        <a:ext cx="1633537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Learning outcomes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Understand how models and knowledge of the reproductive number can be used to understand the dynamics of a disease </a:t>
            </a:r>
          </a:p>
        </p:txBody>
      </p:sp>
    </p:spTree>
    <p:extLst>
      <p:ext uri="{BB962C8B-B14F-4D97-AF65-F5344CB8AC3E}">
        <p14:creationId xmlns:p14="http://schemas.microsoft.com/office/powerpoint/2010/main" val="22313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Epidemiology: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smtClean="0"/>
              <a:t>Is the study of a disease within a population of hosts</a:t>
            </a:r>
          </a:p>
          <a:p>
            <a:pPr eaLnBrk="1" hangingPunct="1"/>
            <a:r>
              <a:rPr lang="en-GB" altLang="en-US" sz="2800" smtClean="0"/>
              <a:t>Population biology and ecology of pathogens/parasites, vectors and hosts is important for disease control and management</a:t>
            </a:r>
          </a:p>
          <a:p>
            <a:pPr eaLnBrk="1" hangingPunct="1"/>
            <a:r>
              <a:rPr lang="en-GB" altLang="en-US" sz="2800" smtClean="0"/>
              <a:t>Links processes/parameters at the individual level to population level</a:t>
            </a:r>
          </a:p>
          <a:p>
            <a:pPr eaLnBrk="1" hangingPunct="1"/>
            <a:r>
              <a:rPr lang="en-GB" altLang="en-US" sz="2800" smtClean="0"/>
              <a:t>Uses mathematical models and statistical techniques 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upload.wikimedia.org/wikipedia/commons/thumb/5/57/Ross%27s_name_remembered_on_the_London_School_of_Hygiene_and_Tropical_Medicine.JPG/1024px-Ross%27s_name_remembered_on_the_London_School_of_Hygiene_and_Tropical_Medic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409575"/>
            <a:ext cx="12150726" cy="806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" name="TextBox 2"/>
          <p:cNvSpPr txBox="1"/>
          <p:nvPr/>
        </p:nvSpPr>
        <p:spPr>
          <a:xfrm>
            <a:off x="5635625" y="6165850"/>
            <a:ext cx="10745788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800" dirty="0">
                <a:solidFill>
                  <a:schemeClr val="bg1">
                    <a:lumMod val="85000"/>
                  </a:schemeClr>
                </a:solidFill>
              </a:rPr>
              <a:t>London School of </a:t>
            </a:r>
          </a:p>
          <a:p>
            <a:pPr>
              <a:defRPr/>
            </a:pPr>
            <a:r>
              <a:rPr lang="en-GB" sz="1800" dirty="0">
                <a:solidFill>
                  <a:schemeClr val="bg1">
                    <a:lumMod val="85000"/>
                  </a:schemeClr>
                </a:solidFill>
              </a:rPr>
              <a:t>Hygiene and Tropical Medicine</a:t>
            </a: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3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smtClean="0"/>
              <a:t>Sir Ronald Ross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76850" cy="4479925"/>
          </a:xfrm>
        </p:spPr>
        <p:txBody>
          <a:bodyPr/>
          <a:lstStyle/>
          <a:p>
            <a:endParaRPr lang="en-GB" altLang="en-US" smtClean="0"/>
          </a:p>
          <a:p>
            <a:r>
              <a:rPr lang="en-GB" altLang="en-US" sz="2400" smtClean="0"/>
              <a:t>Nobel Prize (1902) for his demonstration that malaria is transmitted by mosquitoes</a:t>
            </a:r>
          </a:p>
          <a:p>
            <a:r>
              <a:rPr lang="en-GB" altLang="en-US" sz="2400" smtClean="0"/>
              <a:t>This laid the foundation for methods to control the disease</a:t>
            </a:r>
          </a:p>
        </p:txBody>
      </p:sp>
      <p:pic>
        <p:nvPicPr>
          <p:cNvPr id="9220" name="Picture 2" descr="Sir Ronald R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5" y="2168525"/>
            <a:ext cx="28575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5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smtClean="0"/>
              <a:t>Sir Ronald Ross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76850" cy="4479925"/>
          </a:xfrm>
        </p:spPr>
        <p:txBody>
          <a:bodyPr/>
          <a:lstStyle/>
          <a:p>
            <a:r>
              <a:rPr lang="en-GB" altLang="en-US" sz="2400" smtClean="0"/>
              <a:t>Key insight: there is no need to completely eradicate the mosquito </a:t>
            </a:r>
          </a:p>
          <a:p>
            <a:r>
              <a:rPr lang="en-GB" altLang="en-US" sz="2400" smtClean="0"/>
              <a:t>It suffices to reduce the mosquito population such that one infected human does not cause more than one new infection</a:t>
            </a:r>
          </a:p>
          <a:p>
            <a:r>
              <a:rPr lang="en-GB" altLang="en-US" sz="2400" smtClean="0"/>
              <a:t>This pioneered the use of the </a:t>
            </a:r>
            <a:r>
              <a:rPr lang="en-GB" altLang="en-US" sz="2400" b="1" smtClean="0"/>
              <a:t>reproductive number</a:t>
            </a:r>
          </a:p>
        </p:txBody>
      </p:sp>
      <p:pic>
        <p:nvPicPr>
          <p:cNvPr id="10244" name="Picture 2" descr="Sir Ronald Ro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5" y="2168525"/>
            <a:ext cx="2857500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692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Parasitism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Parasitoids live a large part of their life on a host and cause considerable harm or death</a:t>
            </a:r>
          </a:p>
          <a:p>
            <a:pPr eaLnBrk="1" hangingPunct="1"/>
            <a:r>
              <a:rPr lang="en-GB" altLang="en-US" smtClean="0"/>
              <a:t>Parasitism is a lifestyle in which the parasite benefits from its host (+-)</a:t>
            </a:r>
          </a:p>
          <a:p>
            <a:pPr eaLnBrk="1" hangingPunct="1"/>
            <a:r>
              <a:rPr lang="en-GB" altLang="en-US" smtClean="0"/>
              <a:t>Parasites are smaller than their host</a:t>
            </a:r>
          </a:p>
          <a:p>
            <a:pPr eaLnBrk="1" hangingPunct="1"/>
            <a:r>
              <a:rPr lang="en-GB" altLang="en-US" smtClean="0"/>
              <a:t>It is like a very small predator, although the interaction need not result in death </a:t>
            </a:r>
          </a:p>
        </p:txBody>
      </p:sp>
    </p:spTree>
    <p:extLst>
      <p:ext uri="{BB962C8B-B14F-4D97-AF65-F5344CB8AC3E}">
        <p14:creationId xmlns:p14="http://schemas.microsoft.com/office/powerpoint/2010/main" val="305167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Two groups of parasites: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284538"/>
          </a:xfrm>
        </p:spPr>
        <p:txBody>
          <a:bodyPr/>
          <a:lstStyle/>
          <a:p>
            <a:pPr eaLnBrk="1" hangingPunct="1"/>
            <a:r>
              <a:rPr lang="en-GB" altLang="en-US" smtClean="0"/>
              <a:t>Microparasites</a:t>
            </a:r>
          </a:p>
          <a:p>
            <a:pPr lvl="1" eaLnBrk="1" hangingPunct="1"/>
            <a:r>
              <a:rPr lang="en-GB" altLang="en-US" smtClean="0"/>
              <a:t>Have direct and often rapid reproduction within the host</a:t>
            </a:r>
          </a:p>
          <a:p>
            <a:pPr eaLnBrk="1" hangingPunct="1"/>
            <a:r>
              <a:rPr lang="en-GB" altLang="en-US" smtClean="0"/>
              <a:t>Macroparasites</a:t>
            </a:r>
          </a:p>
          <a:p>
            <a:pPr lvl="1" eaLnBrk="1" hangingPunct="1"/>
            <a:r>
              <a:rPr lang="en-GB" altLang="en-US" smtClean="0"/>
              <a:t>Do not multiply directly within their host</a:t>
            </a:r>
          </a:p>
          <a:p>
            <a:pPr lvl="1" eaLnBrk="1" hangingPunct="1"/>
            <a:endParaRPr lang="en-GB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533400" y="5562600"/>
            <a:ext cx="86868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/>
              <a:t>This difference leads to a convenient dichotomy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2800">
              <a:latin typeface="Univer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Macroparasites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730250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Do not multiply directly within their host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85800" y="27432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GB" altLang="en-US" sz="2800"/>
              <a:t>Are larger and often sexual, e.g parasitic helminths and arthropods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85800" y="3733800"/>
            <a:ext cx="784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GB" altLang="en-US" sz="2800"/>
              <a:t>Disease intensity depends on burden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838200" y="4572000"/>
            <a:ext cx="6858000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Comic Sans MS" panose="030F0702030302020204" pitchFamily="66" charset="0"/>
              </a:rPr>
              <a:t>As a consequence: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altLang="en-US" sz="2800"/>
              <a:t> The individual </a:t>
            </a:r>
            <a:r>
              <a:rPr lang="en-GB" altLang="en-US" sz="2800" i="1">
                <a:solidFill>
                  <a:srgbClr val="FF0000"/>
                </a:solidFill>
              </a:rPr>
              <a:t>parasite</a:t>
            </a:r>
            <a:r>
              <a:rPr lang="en-GB" altLang="en-US" sz="2800"/>
              <a:t> is a convenient            basic unit of study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5229225"/>
            <a:ext cx="2011362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utoUpdateAnimBg="0"/>
      <p:bldP spid="72709" grpId="0" autoUpdateAnimBg="0"/>
      <p:bldP spid="72710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403E55EBA5F45B25A01EADE153578" ma:contentTypeVersion="3" ma:contentTypeDescription="Create a new document." ma:contentTypeScope="" ma:versionID="89a1949bb7a1654da5eee3025d3a153c">
  <xsd:schema xmlns:xsd="http://www.w3.org/2001/XMLSchema" xmlns:xs="http://www.w3.org/2001/XMLSchema" xmlns:p="http://schemas.microsoft.com/office/2006/metadata/properties" xmlns:ns2="3adaf70a-a570-4315-a8ec-5e7e6d120ca2" targetNamespace="http://schemas.microsoft.com/office/2006/metadata/properties" ma:root="true" ma:fieldsID="5b1612122bf7719c40ba19e6305c05e3" ns2:_="">
    <xsd:import namespace="3adaf70a-a570-4315-a8ec-5e7e6d120c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daf70a-a570-4315-a8ec-5e7e6d120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91A583-5149-4DFA-B991-FF8428E54735}"/>
</file>

<file path=customXml/itemProps2.xml><?xml version="1.0" encoding="utf-8"?>
<ds:datastoreItem xmlns:ds="http://schemas.openxmlformats.org/officeDocument/2006/customXml" ds:itemID="{2526736E-1604-4F18-BD5D-507A2E1141B6}"/>
</file>

<file path=customXml/itemProps3.xml><?xml version="1.0" encoding="utf-8"?>
<ds:datastoreItem xmlns:ds="http://schemas.openxmlformats.org/officeDocument/2006/customXml" ds:itemID="{958F3F9C-3971-4CB8-B7F0-A824C7D5E33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31756</TotalTime>
  <Words>771</Words>
  <Application>Microsoft Office PowerPoint</Application>
  <PresentationFormat>On-screen Show (4:3)</PresentationFormat>
  <Paragraphs>134</Paragraphs>
  <Slides>22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Comic Sans MS</vt:lpstr>
      <vt:lpstr>Symbol</vt:lpstr>
      <vt:lpstr>Times New Roman</vt:lpstr>
      <vt:lpstr>Univers</vt:lpstr>
      <vt:lpstr>Office Theme</vt:lpstr>
      <vt:lpstr>Equation</vt:lpstr>
      <vt:lpstr>2020-21  5-1 Epidemiological models. Measles, flu, covid  Host and pathogens. The reproductive number  </vt:lpstr>
      <vt:lpstr>Outline</vt:lpstr>
      <vt:lpstr>Epidemiology:</vt:lpstr>
      <vt:lpstr>PowerPoint Presentation</vt:lpstr>
      <vt:lpstr>Sir Ronald Ross </vt:lpstr>
      <vt:lpstr>Sir Ronald Ross </vt:lpstr>
      <vt:lpstr>Parasitism</vt:lpstr>
      <vt:lpstr>Two groups of parasites:</vt:lpstr>
      <vt:lpstr>Macroparasites</vt:lpstr>
      <vt:lpstr>PowerPoint Presentation</vt:lpstr>
      <vt:lpstr>Microparasites</vt:lpstr>
      <vt:lpstr>Host classes:</vt:lpstr>
      <vt:lpstr>Transmission process</vt:lpstr>
      <vt:lpstr>Recovery process</vt:lpstr>
      <vt:lpstr>SIS model</vt:lpstr>
      <vt:lpstr>SIS model</vt:lpstr>
      <vt:lpstr>SIS model</vt:lpstr>
      <vt:lpstr>SIS model</vt:lpstr>
      <vt:lpstr>SIS model</vt:lpstr>
      <vt:lpstr>R0: The basic reproductive number</vt:lpstr>
      <vt:lpstr>SIS model</vt:lpstr>
      <vt:lpstr>Learning outcomes</vt:lpstr>
    </vt:vector>
  </TitlesOfParts>
  <Company>RHUL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Jansen</dc:creator>
  <cp:lastModifiedBy>Jansen, Vincent</cp:lastModifiedBy>
  <cp:revision>263</cp:revision>
  <dcterms:created xsi:type="dcterms:W3CDTF">2002-06-29T18:19:19Z</dcterms:created>
  <dcterms:modified xsi:type="dcterms:W3CDTF">2021-02-09T09:54:56Z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0x0101007F5403E55EBA5F45B25A01EADE153578</vt:lpwstr>
  </property>
</Properties>
</file>