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7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8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4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50"/>
  </p:notesMasterIdLst>
  <p:sldIdLst>
    <p:sldId id="671" r:id="rId2"/>
    <p:sldId id="676" r:id="rId3"/>
    <p:sldId id="604" r:id="rId4"/>
    <p:sldId id="605" r:id="rId5"/>
    <p:sldId id="467" r:id="rId6"/>
    <p:sldId id="468" r:id="rId7"/>
    <p:sldId id="469" r:id="rId8"/>
    <p:sldId id="470" r:id="rId9"/>
    <p:sldId id="472" r:id="rId10"/>
    <p:sldId id="522" r:id="rId11"/>
    <p:sldId id="523" r:id="rId12"/>
    <p:sldId id="473" r:id="rId13"/>
    <p:sldId id="474" r:id="rId14"/>
    <p:sldId id="475" r:id="rId15"/>
    <p:sldId id="476" r:id="rId16"/>
    <p:sldId id="529" r:id="rId17"/>
    <p:sldId id="477" r:id="rId18"/>
    <p:sldId id="478" r:id="rId19"/>
    <p:sldId id="524" r:id="rId20"/>
    <p:sldId id="525" r:id="rId21"/>
    <p:sldId id="526" r:id="rId22"/>
    <p:sldId id="527" r:id="rId23"/>
    <p:sldId id="528" r:id="rId24"/>
    <p:sldId id="542" r:id="rId25"/>
    <p:sldId id="535" r:id="rId26"/>
    <p:sldId id="530" r:id="rId27"/>
    <p:sldId id="531" r:id="rId28"/>
    <p:sldId id="532" r:id="rId29"/>
    <p:sldId id="536" r:id="rId30"/>
    <p:sldId id="534" r:id="rId31"/>
    <p:sldId id="546" r:id="rId32"/>
    <p:sldId id="547" r:id="rId33"/>
    <p:sldId id="599" r:id="rId34"/>
    <p:sldId id="606" r:id="rId35"/>
    <p:sldId id="607" r:id="rId36"/>
    <p:sldId id="482" r:id="rId37"/>
    <p:sldId id="608" r:id="rId38"/>
    <p:sldId id="484" r:id="rId39"/>
    <p:sldId id="485" r:id="rId40"/>
    <p:sldId id="486" r:id="rId41"/>
    <p:sldId id="487" r:id="rId42"/>
    <p:sldId id="488" r:id="rId43"/>
    <p:sldId id="609" r:id="rId44"/>
    <p:sldId id="610" r:id="rId45"/>
    <p:sldId id="611" r:id="rId46"/>
    <p:sldId id="612" r:id="rId47"/>
    <p:sldId id="613" r:id="rId48"/>
    <p:sldId id="675" r:id="rId49"/>
  </p:sldIdLst>
  <p:sldSz cx="9144000" cy="6858000" type="screen4x3"/>
  <p:notesSz cx="6858000" cy="9144000"/>
  <p:embeddedFontLst>
    <p:embeddedFont>
      <p:font typeface="Comic Sans MS" panose="030F0702030302020204" pitchFamily="66" charset="0"/>
      <p:regular r:id="rId51"/>
      <p:bold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  <p:embeddedFont>
      <p:font typeface="Cambria Math" panose="02040503050406030204" pitchFamily="18" charset="0"/>
      <p:regular r:id="rId57"/>
    </p:embeddedFont>
  </p:embeddedFontLst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625" autoAdjust="0"/>
    <p:restoredTop sz="82218" autoAdjust="0"/>
  </p:normalViewPr>
  <p:slideViewPr>
    <p:cSldViewPr>
      <p:cViewPr varScale="1">
        <p:scale>
          <a:sx n="80" d="100"/>
          <a:sy n="80" d="100"/>
        </p:scale>
        <p:origin x="1128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6888"/>
    </p:cViewPr>
  </p:sorterViewPr>
  <p:notesViewPr>
    <p:cSldViewPr>
      <p:cViewPr varScale="1">
        <p:scale>
          <a:sx n="70" d="100"/>
          <a:sy n="70" d="100"/>
        </p:scale>
        <p:origin x="-2142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customXml" Target="../customXml/item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64" Type="http://schemas.openxmlformats.org/officeDocument/2006/relationships/customXml" Target="../customXml/item3.xml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image" Target="../media/image41.png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png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80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1280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280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9F1C25A0-E0AA-4DB0-BAD7-2CE72DC140A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3334949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mag.org/content/287/5453/667.full#ref-5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www.sciencemag.org/content/287/5453/667.full#F2" TargetMode="External"/><Relationship Id="rId5" Type="http://schemas.openxmlformats.org/officeDocument/2006/relationships/hyperlink" Target="http://www.sciencemag.org/content/287/5453/667.full#ref-10" TargetMode="External"/><Relationship Id="rId4" Type="http://schemas.openxmlformats.org/officeDocument/2006/relationships/hyperlink" Target="http://www.sciencemag.org/content/287/5453/667.full#ref-13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The main panel is the bifurcation diagram for the term-time forced SEIR model, showing incidence on 1 January, normalized by (constant) population size; the control parameter is the mean transmission rate 〈β〉. The fixed parameter values are γ−1 = 5 days, σ−1 = 8 days, μ = ν/N = 0.02 year−1, seasonal amplitude 0.25 [see (</a:t>
            </a:r>
            <a:r>
              <a:rPr lang="en-US" altLang="en-US" smtClean="0">
                <a:hlinkClick r:id="rId3"/>
              </a:rPr>
              <a:t>5</a:t>
            </a:r>
            <a:r>
              <a:rPr lang="en-US" altLang="en-US" smtClean="0"/>
              <a:t>) and (</a:t>
            </a:r>
            <a:r>
              <a:rPr lang="en-US" altLang="en-US" smtClean="0">
                <a:hlinkClick r:id="rId4"/>
              </a:rPr>
              <a:t>13</a:t>
            </a:r>
            <a:r>
              <a:rPr lang="en-US" altLang="en-US" smtClean="0"/>
              <a:t>) for the meaning of these parameters]. Each attractor is identified with a different color. For sufficiently high 〈β〉, there is a unique (annual) attractor. As 〈β〉 is reduced, biennial, 3-, 4-, 5-, 6-, 7-, and 8-year cycles all occur, before all but the annual attractor are extinguished. The term-time forcing function used to produce this figure corresponds to school terms in England and Wales. In the United States, the summer holiday is longer; this does not affect the structure of the bifurcation diagram, but with a longer summer holiday each of the various bifurcations occurs at lower 〈β〉 (</a:t>
            </a:r>
            <a:r>
              <a:rPr lang="en-US" altLang="en-US" smtClean="0">
                <a:hlinkClick r:id="rId5"/>
              </a:rPr>
              <a:t>10</a:t>
            </a:r>
            <a:r>
              <a:rPr lang="en-US" altLang="en-US" smtClean="0"/>
              <a:t>). Above the bifurcation diagram, basins of attraction (initial susceptibles, 0 &lt; S0/N &lt; 0.1, versus initial infectives, 0 &lt; I0/N &lt; 0.0001, with E0/N = 0.0001) are shown for the various attractors at four particular values of 〈β〉. </a:t>
            </a:r>
            <a:r>
              <a:rPr lang="en-US" altLang="en-US" smtClean="0">
                <a:hlinkClick r:id="rId6"/>
              </a:rPr>
              <a:t>Figure 2</a:t>
            </a:r>
            <a:r>
              <a:rPr lang="en-US" altLang="en-US" smtClean="0"/>
              <a:t> identifies regions of this diagram that correspond to the dynamics observed at various times and places. </a:t>
            </a:r>
          </a:p>
        </p:txBody>
      </p:sp>
    </p:spTree>
    <p:extLst>
      <p:ext uri="{BB962C8B-B14F-4D97-AF65-F5344CB8AC3E}">
        <p14:creationId xmlns:p14="http://schemas.microsoft.com/office/powerpoint/2010/main" val="19331186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6FA77E6A-2BB2-4143-9B2D-B1E69CF01DB2}" type="slidenum">
              <a:rPr lang="en-GB" altLang="en-US" smtClean="0"/>
              <a:pPr>
                <a:spcBef>
                  <a:spcPct val="0"/>
                </a:spcBef>
              </a:pPr>
              <a:t>30</a:t>
            </a:fld>
            <a:endParaRPr lang="en-GB" altLang="en-US" smtClean="0"/>
          </a:p>
        </p:txBody>
      </p:sp>
    </p:spTree>
    <p:extLst>
      <p:ext uri="{BB962C8B-B14F-4D97-AF65-F5344CB8AC3E}">
        <p14:creationId xmlns:p14="http://schemas.microsoft.com/office/powerpoint/2010/main" val="2399538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GB" altLang="en-US" smtClean="0"/>
              <a:t>https://www.vaccineevidence.com/2019/09/the-historical-conquest-of-measles/</a:t>
            </a:r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07B352D-8A2F-441B-B1C7-C2C5D73BB76D}" type="slidenum">
              <a:rPr lang="en-US" altLang="en-US" sz="1200" smtClean="0"/>
              <a:pPr/>
              <a:t>34</a:t>
            </a:fld>
            <a:endParaRPr lang="en-US" altLang="en-US" sz="1200" smtClean="0"/>
          </a:p>
        </p:txBody>
      </p:sp>
    </p:spTree>
    <p:extLst>
      <p:ext uri="{BB962C8B-B14F-4D97-AF65-F5344CB8AC3E}">
        <p14:creationId xmlns:p14="http://schemas.microsoft.com/office/powerpoint/2010/main" val="41067832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9821225E-E12C-46A4-8C85-883436EA6357}" type="slidenum">
              <a:rPr lang="en-US" altLang="en-US" smtClean="0"/>
              <a:pPr>
                <a:spcBef>
                  <a:spcPct val="0"/>
                </a:spcBef>
              </a:pPr>
              <a:t>43</a:t>
            </a:fld>
            <a:endParaRPr lang="en-US" altLang="en-US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b="1" dirty="0" smtClean="0"/>
              <a:t>MMR coverage in England </a:t>
            </a:r>
            <a:endParaRPr lang="en-US" altLang="en-US" dirty="0" smtClean="0"/>
          </a:p>
          <a:p>
            <a:pPr eaLnBrk="1" hangingPunct="1"/>
            <a:r>
              <a:rPr lang="en-US" altLang="en-US" dirty="0" smtClean="0"/>
              <a:t>Figure from https://www.bbc.co.uk/news/uk-england-49831581</a:t>
            </a:r>
          </a:p>
          <a:p>
            <a:pPr eaLnBrk="1" hangingPunct="1"/>
            <a:r>
              <a:rPr lang="en-US" altLang="en-US" dirty="0" smtClean="0"/>
              <a:t>2019@</a:t>
            </a:r>
            <a:r>
              <a:rPr lang="en-US" altLang="en-US" baseline="0" dirty="0" smtClean="0"/>
              <a:t> 90.6 %</a:t>
            </a: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91502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2019@</a:t>
            </a:r>
            <a:r>
              <a:rPr lang="en-GB" baseline="0" dirty="0" smtClean="0"/>
              <a:t> 808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F1C25A0-E0AA-4DB0-BAD7-2CE72DC140AD}" type="slidenum">
              <a:rPr lang="en-GB" altLang="en-US" smtClean="0"/>
              <a:pPr>
                <a:defRPr/>
              </a:pPr>
              <a:t>44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365317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8213654D-32B1-4F00-BF0D-F6824D803BA9}" type="slidenum">
              <a:rPr lang="en-US" altLang="en-US" smtClean="0"/>
              <a:pPr>
                <a:spcBef>
                  <a:spcPct val="0"/>
                </a:spcBef>
              </a:pPr>
              <a:t>47</a:t>
            </a:fld>
            <a:endParaRPr lang="en-US" altLang="en-US" smtClean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dirty="0" smtClean="0"/>
              <a:t>Consider including the New Zealand case?</a:t>
            </a:r>
          </a:p>
        </p:txBody>
      </p:sp>
    </p:spTree>
    <p:extLst>
      <p:ext uri="{BB962C8B-B14F-4D97-AF65-F5344CB8AC3E}">
        <p14:creationId xmlns:p14="http://schemas.microsoft.com/office/powerpoint/2010/main" val="1678734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D2C1A-B0FC-42F6-BDB7-03AB6710B39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84295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B9709A-D206-4AD7-9F43-8CC00DC7188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56937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1FE3F1-EF68-4406-AB34-16D4DC52A46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04352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C47911-788B-4068-9BDD-CCDE59482E9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926709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4F186D-BE2B-4E13-A376-4E0C9E6C678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317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E02074-3BAF-4432-9E2F-EDAF20C4B81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57384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6CAF6-B053-48CF-8872-06E03BC67EA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93001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5AD500-F4B1-4CF6-B6A9-00D1E24CCB6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9682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78253D-9622-48CE-945F-5F2A833FEAF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31325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4C6E77-4E32-47A1-8B2F-D2C25051C523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44151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ECE4C-EF84-4E9E-9E6D-807890C835B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686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9694A5-14DA-4726-A87A-3A9AD6429CE2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927652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C0E25-8355-4D11-8D8D-EC81D20528D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2734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CA6DEB49-10FE-4105-B3A1-B96735B4982C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3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7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8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24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6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26.w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9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jpeg"/><Relationship Id="rId4" Type="http://schemas.openxmlformats.org/officeDocument/2006/relationships/image" Target="../media/image38.jpe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42.png"/><Relationship Id="rId5" Type="http://schemas.openxmlformats.org/officeDocument/2006/relationships/oleObject" Target="../embeddings/oleObject21.bin"/><Relationship Id="rId4" Type="http://schemas.openxmlformats.org/officeDocument/2006/relationships/image" Target="../media/image41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4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4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4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46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68513"/>
            <a:ext cx="8278813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4000" dirty="0"/>
              <a:t>2020-21 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2700" dirty="0" smtClean="0"/>
              <a:t>5-3 </a:t>
            </a:r>
            <a:r>
              <a:rPr lang="en-US" altLang="en-US" sz="2700" dirty="0" smtClean="0"/>
              <a:t>Epidemiological </a:t>
            </a:r>
            <a:r>
              <a:rPr lang="en-US" altLang="en-US" sz="2700" dirty="0" smtClean="0"/>
              <a:t>Models</a:t>
            </a:r>
            <a:r>
              <a:rPr lang="en-US" altLang="en-US" sz="2700" dirty="0" smtClean="0"/>
              <a:t>. Measles</a:t>
            </a:r>
            <a:r>
              <a:rPr lang="en-US" altLang="en-US" sz="2700" dirty="0"/>
              <a:t>, </a:t>
            </a:r>
            <a:r>
              <a:rPr lang="en-US" altLang="en-US" sz="2700" dirty="0" smtClean="0"/>
              <a:t>Flu</a:t>
            </a:r>
            <a:r>
              <a:rPr lang="en-US" altLang="en-US" sz="2700" dirty="0"/>
              <a:t>, </a:t>
            </a:r>
            <a:r>
              <a:rPr lang="en-US" altLang="en-US" sz="2700" dirty="0" err="1"/>
              <a:t>C</a:t>
            </a:r>
            <a:r>
              <a:rPr lang="en-US" altLang="en-US" sz="2700" dirty="0" err="1" smtClean="0"/>
              <a:t>ovid</a:t>
            </a:r>
            <a:r>
              <a:rPr lang="en-US" altLang="en-US" sz="2700" dirty="0" smtClean="0"/>
              <a:t> </a:t>
            </a:r>
            <a:r>
              <a:rPr lang="en-US" sz="4000" dirty="0"/>
              <a:t/>
            </a:r>
            <a:br>
              <a:rPr lang="en-US" sz="4000" dirty="0"/>
            </a:br>
            <a:r>
              <a:rPr lang="en-US" altLang="en-US" dirty="0" smtClean="0"/>
              <a:t>Measles</a:t>
            </a:r>
            <a:r>
              <a:rPr lang="en-US" altLang="en-US" sz="3600" dirty="0"/>
              <a:t/>
            </a:r>
            <a:br>
              <a:rPr lang="en-US" altLang="en-US" sz="3600" dirty="0"/>
            </a:br>
            <a:r>
              <a:rPr lang="en-US" sz="4000" dirty="0" smtClean="0"/>
              <a:t> </a:t>
            </a:r>
            <a:r>
              <a:rPr lang="en-GB" sz="4300" dirty="0" smtClean="0">
                <a:cs typeface="Arial" charset="0"/>
              </a:rPr>
              <a:t/>
            </a:r>
            <a:br>
              <a:rPr lang="en-GB" sz="4300" dirty="0" smtClean="0">
                <a:cs typeface="Arial" charset="0"/>
              </a:rPr>
            </a:br>
            <a:endParaRPr lang="en-GB" sz="4300" dirty="0" smtClean="0">
              <a:cs typeface="Arial" charset="0"/>
            </a:endParaRPr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457200" y="381000"/>
            <a:ext cx="601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Comic Sans MS" panose="030F0702030302020204" pitchFamily="66" charset="0"/>
            </a:endParaRPr>
          </a:p>
        </p:txBody>
      </p:sp>
      <p:sp>
        <p:nvSpPr>
          <p:cNvPr id="4100" name="Text Box 3"/>
          <p:cNvSpPr txBox="1">
            <a:spLocks noChangeArrowheads="1"/>
          </p:cNvSpPr>
          <p:nvPr/>
        </p:nvSpPr>
        <p:spPr bwMode="auto">
          <a:xfrm>
            <a:off x="1524000" y="3592513"/>
            <a:ext cx="6248400" cy="100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 Jansen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Arial" panose="020B0604020202020204" pitchFamily="34" charset="0"/>
              </a:rPr>
              <a:t>vincent.jansen@rhul.ac.uk</a:t>
            </a:r>
          </a:p>
        </p:txBody>
      </p:sp>
      <p:pic>
        <p:nvPicPr>
          <p:cNvPr id="4101" name="Picture 6" descr="Logo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488" y="198438"/>
            <a:ext cx="2016125" cy="1008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937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 model for measles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the equilibria of the model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>
              <a:latin typeface="Symbol" panose="05050102010706020507" pitchFamily="18" charset="2"/>
            </a:endParaRPr>
          </a:p>
        </p:txBody>
      </p:sp>
      <p:graphicFrame>
        <p:nvGraphicFramePr>
          <p:cNvPr id="53252" name="Object 4"/>
          <p:cNvGraphicFramePr>
            <a:graphicFrameLocks noChangeAspect="1"/>
          </p:cNvGraphicFramePr>
          <p:nvPr/>
        </p:nvGraphicFramePr>
        <p:xfrm>
          <a:off x="1042988" y="2390775"/>
          <a:ext cx="5438775" cy="327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85" name="Equation" r:id="rId3" imgW="2324100" imgH="1397000" progId="Equation.3">
                  <p:embed/>
                </p:oleObj>
              </mc:Choice>
              <mc:Fallback>
                <p:oleObj name="Equation" r:id="rId3" imgW="2324100" imgH="139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390775"/>
                        <a:ext cx="5438775" cy="327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 model for measles</a:t>
            </a:r>
          </a:p>
        </p:txBody>
      </p:sp>
      <p:sp>
        <p:nvSpPr>
          <p:cNvPr id="5427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the equilibria of the model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>
              <a:latin typeface="Symbol" panose="05050102010706020507" pitchFamily="18" charset="2"/>
            </a:endParaRPr>
          </a:p>
        </p:txBody>
      </p:sp>
      <p:graphicFrame>
        <p:nvGraphicFramePr>
          <p:cNvPr id="54276" name="Object 4"/>
          <p:cNvGraphicFramePr>
            <a:graphicFrameLocks noChangeAspect="1"/>
          </p:cNvGraphicFramePr>
          <p:nvPr/>
        </p:nvGraphicFramePr>
        <p:xfrm>
          <a:off x="735013" y="2146300"/>
          <a:ext cx="5975350" cy="327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309" name="Equation" r:id="rId3" imgW="2552700" imgH="1397000" progId="Equation.3">
                  <p:embed/>
                </p:oleObj>
              </mc:Choice>
              <mc:Fallback>
                <p:oleObj name="Equation" r:id="rId3" imgW="2552700" imgH="1397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013" y="2146300"/>
                        <a:ext cx="5975350" cy="327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 model for measles</a:t>
            </a:r>
          </a:p>
        </p:txBody>
      </p:sp>
      <p:sp>
        <p:nvSpPr>
          <p:cNvPr id="22630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138988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On the basis of these parameters you can work out what the average age of contraction measles is, if the disease is endemic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The force of infection at equilibrium is </a:t>
            </a:r>
            <a:r>
              <a:rPr lang="en-GB" altLang="en-US" sz="2400" i="1" smtClean="0">
                <a:latin typeface="Symbol" panose="05050102010706020507" pitchFamily="18" charset="2"/>
              </a:rPr>
              <a:t>b</a:t>
            </a:r>
            <a:r>
              <a:rPr lang="en-GB" altLang="en-US" sz="2400" i="1" smtClean="0"/>
              <a:t>I</a:t>
            </a:r>
            <a:r>
              <a:rPr lang="en-GB" altLang="en-US" sz="2400" i="1" baseline="30000" smtClean="0"/>
              <a:t>*</a:t>
            </a:r>
            <a:r>
              <a:rPr lang="en-GB" altLang="en-US" sz="2400" i="1" smtClean="0"/>
              <a:t>/N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The average time until infection is </a:t>
            </a:r>
            <a:endParaRPr lang="en-GB" altLang="en-US" sz="2400" i="1" smtClean="0"/>
          </a:p>
          <a:p>
            <a:pPr eaLnBrk="1" hangingPunct="1">
              <a:lnSpc>
                <a:spcPct val="90000"/>
              </a:lnSpc>
            </a:pPr>
            <a:endParaRPr lang="en-GB" altLang="en-US" sz="2400" smtClean="0"/>
          </a:p>
          <a:p>
            <a:pPr eaLnBrk="1" hangingPunct="1">
              <a:lnSpc>
                <a:spcPct val="90000"/>
              </a:lnSpc>
            </a:pPr>
            <a:endParaRPr lang="en-GB" altLang="en-US" sz="24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This is the average lifetime divided by R</a:t>
            </a:r>
            <a:r>
              <a:rPr lang="en-GB" altLang="en-US" sz="2400" baseline="-25000" smtClean="0"/>
              <a:t>0</a:t>
            </a:r>
            <a:r>
              <a:rPr lang="en-GB" altLang="en-US" sz="2400" smtClean="0"/>
              <a:t>-1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smtClean="0"/>
              <a:t>This is about 4-5 years of age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400" b="1" smtClean="0"/>
              <a:t>Measles is a childhood disease because the  R</a:t>
            </a:r>
            <a:r>
              <a:rPr lang="en-GB" altLang="en-US" sz="2400" b="1" baseline="-25000" smtClean="0"/>
              <a:t>0 </a:t>
            </a:r>
            <a:r>
              <a:rPr lang="en-GB" altLang="en-US" sz="2400" b="1" smtClean="0"/>
              <a:t> is high, not because it cannot infect adults </a:t>
            </a:r>
            <a:endParaRPr lang="en-GB" altLang="en-US" sz="2400" b="1" baseline="-25000" smtClean="0"/>
          </a:p>
          <a:p>
            <a:pPr eaLnBrk="1" hangingPunct="1">
              <a:lnSpc>
                <a:spcPct val="90000"/>
              </a:lnSpc>
            </a:pPr>
            <a:endParaRPr lang="en-GB" altLang="en-US" sz="2400" b="1" baseline="-25000" smtClean="0"/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400" smtClean="0">
              <a:latin typeface="Symbol" panose="05050102010706020507" pitchFamily="18" charset="2"/>
            </a:endParaRPr>
          </a:p>
        </p:txBody>
      </p:sp>
      <p:graphicFrame>
        <p:nvGraphicFramePr>
          <p:cNvPr id="5530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765300" y="3357563"/>
          <a:ext cx="3527425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33" name="Equation" r:id="rId3" imgW="2349500" imgH="508000" progId="Equation.3">
                  <p:embed/>
                </p:oleObj>
              </mc:Choice>
              <mc:Fallback>
                <p:oleObj name="Equation" r:id="rId3" imgW="2349500" imgH="508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5300" y="3357563"/>
                        <a:ext cx="3527425" cy="76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 model for measles</a:t>
            </a:r>
          </a:p>
        </p:txBody>
      </p:sp>
      <p:sp>
        <p:nvSpPr>
          <p:cNvPr id="573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GB" altLang="en-US" smtClean="0"/>
              <a:t>Solutions:</a:t>
            </a:r>
          </a:p>
        </p:txBody>
      </p:sp>
      <p:pic>
        <p:nvPicPr>
          <p:cNvPr id="573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300413"/>
            <a:ext cx="4419600" cy="27193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734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4400" y="3276600"/>
            <a:ext cx="4419600" cy="271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733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81000"/>
            <a:ext cx="4395788" cy="270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73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3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882650"/>
            <a:ext cx="8048625" cy="591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371" name="Text Box 3"/>
          <p:cNvSpPr txBox="1">
            <a:spLocks noChangeArrowheads="1"/>
          </p:cNvSpPr>
          <p:nvPr/>
        </p:nvSpPr>
        <p:spPr bwMode="auto">
          <a:xfrm rot="-5400000">
            <a:off x="-1516062" y="3505200"/>
            <a:ext cx="5029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Univers" pitchFamily="34" charset="0"/>
              </a:rPr>
              <a:t>Cases in England and Wales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3398838" y="6272213"/>
            <a:ext cx="32369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Univers" pitchFamily="34" charset="0"/>
              </a:rPr>
              <a:t>Time (years)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7459663" y="6426200"/>
            <a:ext cx="54435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200">
                <a:latin typeface="Univers" pitchFamily="34" charset="0"/>
              </a:rPr>
              <a:t>Source: M. Keeling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866775" y="407988"/>
            <a:ext cx="7872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>
                <a:latin typeface="Univers" pitchFamily="34" charset="0"/>
              </a:rPr>
              <a:t>Measles in England and Wales (1945-1995)</a:t>
            </a:r>
          </a:p>
        </p:txBody>
      </p:sp>
      <p:sp>
        <p:nvSpPr>
          <p:cNvPr id="228359" name="Rectangle 7"/>
          <p:cNvSpPr>
            <a:spLocks noChangeArrowheads="1"/>
          </p:cNvSpPr>
          <p:nvPr/>
        </p:nvSpPr>
        <p:spPr bwMode="auto">
          <a:xfrm>
            <a:off x="4500563" y="981075"/>
            <a:ext cx="4032250" cy="540067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Variation in transmission</a:t>
            </a:r>
          </a:p>
        </p:txBody>
      </p:sp>
      <p:sp>
        <p:nvSpPr>
          <p:cNvPr id="5939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z="2800" smtClean="0"/>
              <a:t>Measles incidence peaks every second year</a:t>
            </a:r>
          </a:p>
          <a:p>
            <a:pPr eaLnBrk="1" hangingPunct="1"/>
            <a:r>
              <a:rPr lang="en-GB" altLang="en-US" sz="2800" smtClean="0"/>
              <a:t>It has been suggested that this is because the transmission is not constant but varies over the season (school terms)</a:t>
            </a:r>
          </a:p>
          <a:p>
            <a:pPr eaLnBrk="1" hangingPunct="1"/>
            <a:r>
              <a:rPr lang="en-GB" altLang="en-US" sz="2800" smtClean="0"/>
              <a:t>We can include this in the model by changing </a:t>
            </a:r>
            <a:r>
              <a:rPr lang="en-GB" altLang="en-US" sz="2800" smtClean="0">
                <a:latin typeface="Symbol" panose="05050102010706020507" pitchFamily="18" charset="2"/>
              </a:rPr>
              <a:t>b</a:t>
            </a:r>
            <a:r>
              <a:rPr lang="en-GB" altLang="en-US" sz="2800" smtClean="0"/>
              <a:t> with time, so that it changes periodically</a:t>
            </a:r>
            <a:endParaRPr lang="en-GB" altLang="en-US" sz="2800" baseline="-2500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 smtClean="0">
              <a:latin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325" y="4581525"/>
            <a:ext cx="2700338" cy="20161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 model for measles</a:t>
            </a:r>
          </a:p>
        </p:txBody>
      </p:sp>
      <p:sp>
        <p:nvSpPr>
          <p:cNvPr id="60419" name="Rectangle 3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GB" altLang="en-US" sz="2800" smtClean="0"/>
              <a:t>the SIR model: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z="2800" smtClean="0">
              <a:latin typeface="Symbol" panose="05050102010706020507" pitchFamily="18" charset="2"/>
            </a:endParaRPr>
          </a:p>
        </p:txBody>
      </p:sp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538163" y="2060575"/>
          <a:ext cx="4098925" cy="298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90" name="Equation" r:id="rId3" imgW="1676400" imgH="1219200" progId="Equation.3">
                  <p:embed/>
                </p:oleObj>
              </mc:Choice>
              <mc:Fallback>
                <p:oleObj name="Equation" r:id="rId3" imgW="1676400" imgH="1219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163" y="2060575"/>
                        <a:ext cx="4098925" cy="298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0421" name="Group 10"/>
          <p:cNvGrpSpPr>
            <a:grpSpLocks/>
          </p:cNvGrpSpPr>
          <p:nvPr/>
        </p:nvGrpSpPr>
        <p:grpSpPr bwMode="auto">
          <a:xfrm>
            <a:off x="250825" y="5445125"/>
            <a:ext cx="4175125" cy="1022350"/>
            <a:chOff x="703" y="3521"/>
            <a:chExt cx="2630" cy="644"/>
          </a:xfrm>
        </p:grpSpPr>
        <p:sp>
          <p:nvSpPr>
            <p:cNvPr id="60424" name="Rectangle 6"/>
            <p:cNvSpPr>
              <a:spLocks noChangeArrowheads="1"/>
            </p:cNvSpPr>
            <p:nvPr/>
          </p:nvSpPr>
          <p:spPr bwMode="auto">
            <a:xfrm>
              <a:off x="703" y="3521"/>
              <a:ext cx="8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GB" altLang="en-US" sz="2400">
                  <a:latin typeface="Times New Roman" panose="02020603050405020304" pitchFamily="18" charset="0"/>
                </a:rPr>
                <a:t>But now </a:t>
              </a: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0425" name="Object 7"/>
            <p:cNvGraphicFramePr>
              <a:graphicFrameLocks noChangeAspect="1"/>
            </p:cNvGraphicFramePr>
            <p:nvPr/>
          </p:nvGraphicFramePr>
          <p:xfrm>
            <a:off x="1475" y="3568"/>
            <a:ext cx="1858" cy="5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491" name="Equation" r:id="rId5" imgW="1422400" imgH="457200" progId="Equation.3">
                    <p:embed/>
                  </p:oleObj>
                </mc:Choice>
                <mc:Fallback>
                  <p:oleObj name="Equation" r:id="rId5" imgW="1422400" imgH="4572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5" y="3568"/>
                          <a:ext cx="1858" cy="59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pic>
        <p:nvPicPr>
          <p:cNvPr id="60422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0925" y="4267200"/>
            <a:ext cx="3671888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23" name="Text Box 11"/>
          <p:cNvSpPr txBox="1">
            <a:spLocks noChangeArrowheads="1"/>
          </p:cNvSpPr>
          <p:nvPr/>
        </p:nvSpPr>
        <p:spPr bwMode="auto">
          <a:xfrm>
            <a:off x="8172450" y="6453188"/>
            <a:ext cx="971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800"/>
              <a:t>time</a:t>
            </a:r>
            <a:endParaRPr lang="en-US" alt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smtClean="0"/>
              <a:t>If variation in transmission</a:t>
            </a:r>
            <a:br>
              <a:rPr lang="en-GB" altLang="en-US" sz="4000" smtClean="0"/>
            </a:br>
            <a:r>
              <a:rPr lang="en-GB" altLang="en-US" sz="4000" smtClean="0"/>
              <a:t>included in the model:</a:t>
            </a:r>
          </a:p>
        </p:txBody>
      </p:sp>
      <p:sp>
        <p:nvSpPr>
          <p:cNvPr id="624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Result:</a:t>
            </a:r>
            <a:endParaRPr lang="en-GB" altLang="en-US" baseline="-2500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>
              <a:latin typeface="Symbol" panose="05050102010706020507" pitchFamily="18" charset="2"/>
            </a:endParaRPr>
          </a:p>
        </p:txBody>
      </p:sp>
      <p:pic>
        <p:nvPicPr>
          <p:cNvPr id="624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124200"/>
            <a:ext cx="3938588" cy="2424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2013" y="3124200"/>
            <a:ext cx="4090987" cy="251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0406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667000"/>
            <a:ext cx="6248400" cy="384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0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Variation in transmission</a:t>
            </a:r>
          </a:p>
        </p:txBody>
      </p:sp>
      <p:sp>
        <p:nvSpPr>
          <p:cNvPr id="6349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This lends support to the suggestion that the periodicity is caused because of the seasonal forcing of the transmission rate</a:t>
            </a:r>
            <a:endParaRPr lang="en-GB" altLang="en-US" baseline="-2500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Seasonal variation in transmission</a:t>
            </a:r>
          </a:p>
        </p:txBody>
      </p:sp>
      <p:sp>
        <p:nvSpPr>
          <p:cNvPr id="64515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GB" altLang="en-US" smtClean="0"/>
          </a:p>
          <a:p>
            <a:pPr eaLnBrk="1" hangingPunct="1"/>
            <a:r>
              <a:rPr lang="en-GB" altLang="en-US" smtClean="0"/>
              <a:t>Earn et al. (2000) studied a SEIR (susceptible-exposed-infected-recovered) model with seasonal forcing</a:t>
            </a:r>
          </a:p>
          <a:p>
            <a:pPr eaLnBrk="1" hangingPunct="1"/>
            <a:r>
              <a:rPr lang="en-GB" altLang="en-US" smtClean="0"/>
              <a:t>They produced the following figure</a:t>
            </a:r>
            <a:endParaRPr lang="en-GB" altLang="en-US" baseline="-2500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>
              <a:latin typeface="Symbol" panose="05050102010706020507" pitchFamily="18" charset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Outline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5-1 </a:t>
            </a:r>
            <a:r>
              <a:rPr lang="en-US" sz="2800" dirty="0">
                <a:solidFill>
                  <a:schemeClr val="bg2">
                    <a:lumMod val="90000"/>
                  </a:schemeClr>
                </a:solidFill>
              </a:rPr>
              <a:t>Host and pathogens. The reproductive number</a:t>
            </a:r>
            <a:endParaRPr lang="en-GB" altLang="en-US" sz="2800" dirty="0">
              <a:solidFill>
                <a:schemeClr val="bg2">
                  <a:lumMod val="9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5</a:t>
            </a:r>
            <a:r>
              <a:rPr lang="en-GB" altLang="en-US" sz="2800" dirty="0" smtClean="0">
                <a:solidFill>
                  <a:schemeClr val="bg2">
                    <a:lumMod val="90000"/>
                  </a:schemeClr>
                </a:solidFill>
              </a:rPr>
              <a:t>-2 The SIR model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/>
              <a:t>5</a:t>
            </a:r>
            <a:r>
              <a:rPr lang="en-GB" altLang="en-US" sz="2800" dirty="0"/>
              <a:t>-3 Measles</a:t>
            </a:r>
            <a:endParaRPr lang="en-GB" altLang="en-US" sz="2800" dirty="0"/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>
                <a:solidFill>
                  <a:schemeClr val="bg2">
                    <a:lumMod val="90000"/>
                  </a:schemeClr>
                </a:solidFill>
              </a:rPr>
              <a:t>5-4 Pandemics: Flu and </a:t>
            </a:r>
            <a:r>
              <a:rPr lang="en-GB" altLang="en-US" sz="2800" dirty="0" err="1">
                <a:solidFill>
                  <a:schemeClr val="bg2">
                    <a:lumMod val="90000"/>
                  </a:schemeClr>
                </a:solidFill>
              </a:rPr>
              <a:t>Covid</a:t>
            </a:r>
            <a:endParaRPr lang="en-GB" altLang="en-US" sz="2800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9275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What is going on here?</a:t>
            </a:r>
            <a:endParaRPr lang="en-GB" altLang="en-US" baseline="-25000" smtClean="0"/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>
              <a:latin typeface="Symbol" panose="05050102010706020507" pitchFamily="18" charset="2"/>
            </a:endParaRPr>
          </a:p>
        </p:txBody>
      </p:sp>
      <p:pic>
        <p:nvPicPr>
          <p:cNvPr id="6553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333375"/>
            <a:ext cx="8675688" cy="6119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5540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Seasonal variation in transmission</a:t>
            </a:r>
            <a:endParaRPr lang="en-US" altLang="en-US" smtClean="0"/>
          </a:p>
        </p:txBody>
      </p:sp>
      <p:sp>
        <p:nvSpPr>
          <p:cNvPr id="6758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691063" cy="4525963"/>
          </a:xfrm>
        </p:spPr>
        <p:txBody>
          <a:bodyPr/>
          <a:lstStyle/>
          <a:p>
            <a:pPr eaLnBrk="1" hangingPunct="1"/>
            <a:r>
              <a:rPr lang="en-GB" altLang="en-US" smtClean="0"/>
              <a:t>This is caused by resonance</a:t>
            </a:r>
          </a:p>
          <a:p>
            <a:pPr eaLnBrk="1" hangingPunct="1"/>
            <a:r>
              <a:rPr lang="en-GB" altLang="en-US" smtClean="0"/>
              <a:t>The is a general phenomenon in forced systems where the original system has its own amplitude</a:t>
            </a:r>
          </a:p>
          <a:p>
            <a:pPr eaLnBrk="1" hangingPunct="1"/>
            <a:r>
              <a:rPr lang="en-GB" altLang="en-US" smtClean="0"/>
              <a:t>“Arnold tongues”</a:t>
            </a:r>
            <a:endParaRPr lang="en-US" altLang="en-US" smtClean="0"/>
          </a:p>
        </p:txBody>
      </p:sp>
      <p:pic>
        <p:nvPicPr>
          <p:cNvPr id="67588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1628775"/>
            <a:ext cx="4216400" cy="41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Seasonal variation in transmission</a:t>
            </a:r>
            <a:endParaRPr lang="en-US" altLang="en-US" smtClean="0"/>
          </a:p>
        </p:txBody>
      </p:sp>
      <p:sp>
        <p:nvSpPr>
          <p:cNvPr id="68611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691063" cy="4525963"/>
          </a:xfrm>
        </p:spPr>
        <p:txBody>
          <a:bodyPr/>
          <a:lstStyle/>
          <a:p>
            <a:pPr eaLnBrk="1" hangingPunct="1"/>
            <a:r>
              <a:rPr lang="en-GB" altLang="en-US" smtClean="0"/>
              <a:t>This is caused by resonance</a:t>
            </a:r>
          </a:p>
          <a:p>
            <a:pPr eaLnBrk="1" hangingPunct="1"/>
            <a:r>
              <a:rPr lang="en-GB" altLang="en-US" smtClean="0"/>
              <a:t>The is a general phenomenon in forced systems where the original system has its own amplitude</a:t>
            </a:r>
          </a:p>
          <a:p>
            <a:pPr eaLnBrk="1" hangingPunct="1"/>
            <a:r>
              <a:rPr lang="en-GB" altLang="en-US" smtClean="0"/>
              <a:t>“Arnold tongues”</a:t>
            </a:r>
            <a:endParaRPr lang="en-US" altLang="en-US" smtClean="0"/>
          </a:p>
        </p:txBody>
      </p:sp>
      <p:pic>
        <p:nvPicPr>
          <p:cNvPr id="6861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8575" y="1628775"/>
            <a:ext cx="4216400" cy="4160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3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083576">
            <a:off x="2772569" y="1915319"/>
            <a:ext cx="4964112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5" name="Rectangle 6"/>
          <p:cNvSpPr>
            <a:spLocks noChangeArrowheads="1"/>
          </p:cNvSpPr>
          <p:nvPr/>
        </p:nvSpPr>
        <p:spPr bwMode="auto">
          <a:xfrm>
            <a:off x="2627313" y="1412875"/>
            <a:ext cx="2016125" cy="43926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9636" name="Rectangle 7"/>
          <p:cNvSpPr>
            <a:spLocks noChangeArrowheads="1"/>
          </p:cNvSpPr>
          <p:nvPr/>
        </p:nvSpPr>
        <p:spPr bwMode="auto">
          <a:xfrm>
            <a:off x="6084888" y="1484313"/>
            <a:ext cx="2232025" cy="4537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9637" name="Rectangle 8"/>
          <p:cNvSpPr>
            <a:spLocks noChangeArrowheads="1"/>
          </p:cNvSpPr>
          <p:nvPr/>
        </p:nvSpPr>
        <p:spPr bwMode="auto">
          <a:xfrm>
            <a:off x="1692275" y="5084763"/>
            <a:ext cx="655161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9638" name="Rectangle 9"/>
          <p:cNvSpPr>
            <a:spLocks noChangeArrowheads="1"/>
          </p:cNvSpPr>
          <p:nvPr/>
        </p:nvSpPr>
        <p:spPr bwMode="auto">
          <a:xfrm>
            <a:off x="3419475" y="1341438"/>
            <a:ext cx="3168650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9639" name="Rectangle 10"/>
          <p:cNvSpPr>
            <a:spLocks noChangeArrowheads="1"/>
          </p:cNvSpPr>
          <p:nvPr/>
        </p:nvSpPr>
        <p:spPr bwMode="auto">
          <a:xfrm>
            <a:off x="3059113" y="5086350"/>
            <a:ext cx="3744912" cy="1511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69640" name="Line 11"/>
          <p:cNvSpPr>
            <a:spLocks noChangeShapeType="1"/>
          </p:cNvSpPr>
          <p:nvPr/>
        </p:nvSpPr>
        <p:spPr bwMode="auto">
          <a:xfrm>
            <a:off x="1979613" y="5013325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41" name="Line 12"/>
          <p:cNvSpPr>
            <a:spLocks noChangeShapeType="1"/>
          </p:cNvSpPr>
          <p:nvPr/>
        </p:nvSpPr>
        <p:spPr bwMode="auto">
          <a:xfrm>
            <a:off x="2339975" y="1484313"/>
            <a:ext cx="0" cy="396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42" name="Line 13"/>
          <p:cNvSpPr>
            <a:spLocks noChangeShapeType="1"/>
          </p:cNvSpPr>
          <p:nvPr/>
        </p:nvSpPr>
        <p:spPr bwMode="auto">
          <a:xfrm flipV="1">
            <a:off x="1476375" y="17002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43" name="Text Box 14"/>
          <p:cNvSpPr txBox="1">
            <a:spLocks noChangeArrowheads="1"/>
          </p:cNvSpPr>
          <p:nvPr/>
        </p:nvSpPr>
        <p:spPr bwMode="auto">
          <a:xfrm>
            <a:off x="827088" y="2781300"/>
            <a:ext cx="1223962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Symbol" panose="05050102010706020507" pitchFamily="18" charset="2"/>
              </a:rPr>
              <a:t>a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1400">
                <a:latin typeface="Times New Roman" panose="02020603050405020304" pitchFamily="18" charset="0"/>
              </a:rPr>
              <a:t>Amplitude of forcing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9644" name="Line 15"/>
          <p:cNvSpPr>
            <a:spLocks noChangeShapeType="1"/>
          </p:cNvSpPr>
          <p:nvPr/>
        </p:nvSpPr>
        <p:spPr bwMode="auto">
          <a:xfrm>
            <a:off x="1908175" y="5013325"/>
            <a:ext cx="691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69645" name="Text Box 16"/>
          <p:cNvSpPr txBox="1">
            <a:spLocks noChangeArrowheads="1"/>
          </p:cNvSpPr>
          <p:nvPr/>
        </p:nvSpPr>
        <p:spPr bwMode="auto">
          <a:xfrm>
            <a:off x="6156325" y="5445125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69646" name="Object 1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509000" y="5157788"/>
          <a:ext cx="38417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84" name="Equation" r:id="rId4" imgW="165028" imgH="457002" progId="Equation.3">
                  <p:embed/>
                </p:oleObj>
              </mc:Choice>
              <mc:Fallback>
                <p:oleObj name="Equation" r:id="rId4" imgW="165028" imgH="45700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0" y="5157788"/>
                        <a:ext cx="384175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47" name="Line 20"/>
          <p:cNvSpPr>
            <a:spLocks noChangeShapeType="1"/>
          </p:cNvSpPr>
          <p:nvPr/>
        </p:nvSpPr>
        <p:spPr bwMode="auto">
          <a:xfrm>
            <a:off x="7524750" y="53736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419475" y="5084763"/>
            <a:ext cx="3744913" cy="1798637"/>
            <a:chOff x="2154" y="3203"/>
            <a:chExt cx="2359" cy="1133"/>
          </a:xfrm>
        </p:grpSpPr>
        <p:sp>
          <p:nvSpPr>
            <p:cNvPr id="69650" name="Line 21"/>
            <p:cNvSpPr>
              <a:spLocks noChangeShapeType="1"/>
            </p:cNvSpPr>
            <p:nvPr/>
          </p:nvSpPr>
          <p:spPr bwMode="auto">
            <a:xfrm flipV="1">
              <a:off x="3379" y="3203"/>
              <a:ext cx="91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69651" name="Text Box 22"/>
            <p:cNvSpPr txBox="1">
              <a:spLocks noChangeArrowheads="1"/>
            </p:cNvSpPr>
            <p:nvPr/>
          </p:nvSpPr>
          <p:spPr bwMode="auto">
            <a:xfrm>
              <a:off x="2154" y="3702"/>
              <a:ext cx="2359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000"/>
                <a:t>At this point the unforced system has a period, which is a multiple of the forcing period</a:t>
              </a:r>
              <a:endParaRPr lang="en-US" altLang="en-US" sz="2000"/>
            </a:p>
          </p:txBody>
        </p:sp>
      </p:grpSp>
      <p:sp>
        <p:nvSpPr>
          <p:cNvPr id="69649" name="Rectangle 2"/>
          <p:cNvSpPr>
            <a:spLocks noGrp="1"/>
          </p:cNvSpPr>
          <p:nvPr>
            <p:ph type="title"/>
          </p:nvPr>
        </p:nvSpPr>
        <p:spPr>
          <a:xfrm>
            <a:off x="0" y="274638"/>
            <a:ext cx="86868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Seasonal variation in transmission:</a:t>
            </a:r>
            <a:br>
              <a:rPr lang="en-GB" altLang="en-US" smtClean="0"/>
            </a:br>
            <a:r>
              <a:rPr lang="en-GB" altLang="en-US" smtClean="0"/>
              <a:t>resonance of an undamped oscillator</a:t>
            </a:r>
            <a:endParaRPr lang="en-US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65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4083576">
            <a:off x="2772569" y="1915319"/>
            <a:ext cx="4964112" cy="383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59" name="Rectangle 6"/>
          <p:cNvSpPr>
            <a:spLocks noChangeArrowheads="1"/>
          </p:cNvSpPr>
          <p:nvPr/>
        </p:nvSpPr>
        <p:spPr bwMode="auto">
          <a:xfrm>
            <a:off x="2627313" y="1412875"/>
            <a:ext cx="2016125" cy="43926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0660" name="Rectangle 7"/>
          <p:cNvSpPr>
            <a:spLocks noChangeArrowheads="1"/>
          </p:cNvSpPr>
          <p:nvPr/>
        </p:nvSpPr>
        <p:spPr bwMode="auto">
          <a:xfrm>
            <a:off x="6084888" y="1484313"/>
            <a:ext cx="2232025" cy="453707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0661" name="Rectangle 8"/>
          <p:cNvSpPr>
            <a:spLocks noChangeArrowheads="1"/>
          </p:cNvSpPr>
          <p:nvPr/>
        </p:nvSpPr>
        <p:spPr bwMode="auto">
          <a:xfrm>
            <a:off x="1692275" y="5084763"/>
            <a:ext cx="6551613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0662" name="Rectangle 9"/>
          <p:cNvSpPr>
            <a:spLocks noChangeArrowheads="1"/>
          </p:cNvSpPr>
          <p:nvPr/>
        </p:nvSpPr>
        <p:spPr bwMode="auto">
          <a:xfrm>
            <a:off x="3419475" y="1341438"/>
            <a:ext cx="3168650" cy="5032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0663" name="Rectangle 10"/>
          <p:cNvSpPr>
            <a:spLocks noChangeArrowheads="1"/>
          </p:cNvSpPr>
          <p:nvPr/>
        </p:nvSpPr>
        <p:spPr bwMode="auto">
          <a:xfrm>
            <a:off x="3059113" y="5086350"/>
            <a:ext cx="3744912" cy="15113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0664" name="Line 11"/>
          <p:cNvSpPr>
            <a:spLocks noChangeShapeType="1"/>
          </p:cNvSpPr>
          <p:nvPr/>
        </p:nvSpPr>
        <p:spPr bwMode="auto">
          <a:xfrm>
            <a:off x="1979613" y="5013325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0665" name="Line 12"/>
          <p:cNvSpPr>
            <a:spLocks noChangeShapeType="1"/>
          </p:cNvSpPr>
          <p:nvPr/>
        </p:nvSpPr>
        <p:spPr bwMode="auto">
          <a:xfrm>
            <a:off x="2339975" y="1484313"/>
            <a:ext cx="0" cy="3960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0666" name="Line 13"/>
          <p:cNvSpPr>
            <a:spLocks noChangeShapeType="1"/>
          </p:cNvSpPr>
          <p:nvPr/>
        </p:nvSpPr>
        <p:spPr bwMode="auto">
          <a:xfrm flipV="1">
            <a:off x="1476375" y="1700213"/>
            <a:ext cx="0" cy="8651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0667" name="Text Box 14"/>
          <p:cNvSpPr txBox="1">
            <a:spLocks noChangeArrowheads="1"/>
          </p:cNvSpPr>
          <p:nvPr/>
        </p:nvSpPr>
        <p:spPr bwMode="auto">
          <a:xfrm>
            <a:off x="827088" y="2781300"/>
            <a:ext cx="1223962" cy="989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Symbol" panose="05050102010706020507" pitchFamily="18" charset="2"/>
              </a:rPr>
              <a:t>a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1400">
                <a:latin typeface="Times New Roman" panose="02020603050405020304" pitchFamily="18" charset="0"/>
              </a:rPr>
              <a:t>Amplitude of forcing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0668" name="Line 15"/>
          <p:cNvSpPr>
            <a:spLocks noChangeShapeType="1"/>
          </p:cNvSpPr>
          <p:nvPr/>
        </p:nvSpPr>
        <p:spPr bwMode="auto">
          <a:xfrm>
            <a:off x="1908175" y="5013325"/>
            <a:ext cx="69119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70669" name="Text Box 16"/>
          <p:cNvSpPr txBox="1">
            <a:spLocks noChangeArrowheads="1"/>
          </p:cNvSpPr>
          <p:nvPr/>
        </p:nvSpPr>
        <p:spPr bwMode="auto">
          <a:xfrm>
            <a:off x="6156325" y="5445125"/>
            <a:ext cx="26638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70670" name="Object 19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8509000" y="5157788"/>
          <a:ext cx="38417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9" name="Equation" r:id="rId4" imgW="165028" imgH="457002" progId="Equation.3">
                  <p:embed/>
                </p:oleObj>
              </mc:Choice>
              <mc:Fallback>
                <p:oleObj name="Equation" r:id="rId4" imgW="165028" imgH="457002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0" y="5157788"/>
                        <a:ext cx="384175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1" name="Line 20"/>
          <p:cNvSpPr>
            <a:spLocks noChangeShapeType="1"/>
          </p:cNvSpPr>
          <p:nvPr/>
        </p:nvSpPr>
        <p:spPr bwMode="auto">
          <a:xfrm>
            <a:off x="7524750" y="5373688"/>
            <a:ext cx="86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GB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3419475" y="5084763"/>
            <a:ext cx="3744913" cy="1798637"/>
            <a:chOff x="2154" y="3203"/>
            <a:chExt cx="2359" cy="1133"/>
          </a:xfrm>
        </p:grpSpPr>
        <p:sp>
          <p:nvSpPr>
            <p:cNvPr id="70675" name="Line 21"/>
            <p:cNvSpPr>
              <a:spLocks noChangeShapeType="1"/>
            </p:cNvSpPr>
            <p:nvPr/>
          </p:nvSpPr>
          <p:spPr bwMode="auto">
            <a:xfrm flipV="1">
              <a:off x="3379" y="3203"/>
              <a:ext cx="91" cy="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GB"/>
            </a:p>
          </p:txBody>
        </p:sp>
        <p:sp>
          <p:nvSpPr>
            <p:cNvPr id="70676" name="Text Box 22"/>
            <p:cNvSpPr txBox="1">
              <a:spLocks noChangeArrowheads="1"/>
            </p:cNvSpPr>
            <p:nvPr/>
          </p:nvSpPr>
          <p:spPr bwMode="auto">
            <a:xfrm>
              <a:off x="2154" y="3702"/>
              <a:ext cx="2359" cy="6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GB" altLang="en-US" sz="2000"/>
                <a:t>At this point the unforced system has a period, which is a multiple of the forcing period</a:t>
              </a:r>
              <a:endParaRPr lang="en-US" altLang="en-US" sz="2000"/>
            </a:p>
          </p:txBody>
        </p:sp>
      </p:grpSp>
      <p:sp>
        <p:nvSpPr>
          <p:cNvPr id="7067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Seasonal variation in transmission:</a:t>
            </a:r>
            <a:br>
              <a:rPr lang="en-GB" altLang="en-US" smtClean="0"/>
            </a:br>
            <a:r>
              <a:rPr lang="en-GB" altLang="en-US" smtClean="0"/>
              <a:t>resonance of a damped oscillator</a:t>
            </a:r>
            <a:endParaRPr lang="en-US" altLang="en-US" smtClean="0"/>
          </a:p>
        </p:txBody>
      </p:sp>
      <p:sp>
        <p:nvSpPr>
          <p:cNvPr id="6" name="Freeform 5"/>
          <p:cNvSpPr/>
          <p:nvPr/>
        </p:nvSpPr>
        <p:spPr>
          <a:xfrm>
            <a:off x="4651375" y="1563688"/>
            <a:ext cx="1455738" cy="2290762"/>
          </a:xfrm>
          <a:custGeom>
            <a:avLst/>
            <a:gdLst>
              <a:gd name="connsiteX0" fmla="*/ 0 w 1456655"/>
              <a:gd name="connsiteY0" fmla="*/ 12976 h 2290175"/>
              <a:gd name="connsiteX1" fmla="*/ 315310 w 1456655"/>
              <a:gd name="connsiteY1" fmla="*/ 1226921 h 2290175"/>
              <a:gd name="connsiteX2" fmla="*/ 646386 w 1456655"/>
              <a:gd name="connsiteY2" fmla="*/ 2251679 h 2290175"/>
              <a:gd name="connsiteX3" fmla="*/ 977462 w 1456655"/>
              <a:gd name="connsiteY3" fmla="*/ 1889072 h 2290175"/>
              <a:gd name="connsiteX4" fmla="*/ 1403131 w 1456655"/>
              <a:gd name="connsiteY4" fmla="*/ 186396 h 2290175"/>
              <a:gd name="connsiteX5" fmla="*/ 1450427 w 1456655"/>
              <a:gd name="connsiteY5" fmla="*/ 44507 h 2290175"/>
              <a:gd name="connsiteX6" fmla="*/ 1450427 w 1456655"/>
              <a:gd name="connsiteY6" fmla="*/ 44507 h 229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56655" h="2290175">
                <a:moveTo>
                  <a:pt x="0" y="12976"/>
                </a:moveTo>
                <a:cubicBezTo>
                  <a:pt x="103789" y="433390"/>
                  <a:pt x="207579" y="853804"/>
                  <a:pt x="315310" y="1226921"/>
                </a:cubicBezTo>
                <a:cubicBezTo>
                  <a:pt x="423041" y="1600038"/>
                  <a:pt x="536027" y="2141321"/>
                  <a:pt x="646386" y="2251679"/>
                </a:cubicBezTo>
                <a:cubicBezTo>
                  <a:pt x="756745" y="2362037"/>
                  <a:pt x="851338" y="2233286"/>
                  <a:pt x="977462" y="1889072"/>
                </a:cubicBezTo>
                <a:cubicBezTo>
                  <a:pt x="1103586" y="1544858"/>
                  <a:pt x="1324304" y="493824"/>
                  <a:pt x="1403131" y="186396"/>
                </a:cubicBezTo>
                <a:cubicBezTo>
                  <a:pt x="1481959" y="-121032"/>
                  <a:pt x="1450427" y="44507"/>
                  <a:pt x="1450427" y="44507"/>
                </a:cubicBezTo>
                <a:lnTo>
                  <a:pt x="1450427" y="44507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1682" name="Rectangle 3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en-US" dirty="0" smtClean="0"/>
                  <a:t>The period of the unforced system follows from the eigenvalue.</a:t>
                </a:r>
              </a:p>
              <a:p>
                <a:pPr eaLnBrk="1" hangingPunct="1"/>
                <a:r>
                  <a:rPr lang="en-GB" altLang="en-US" dirty="0" smtClean="0"/>
                  <a:t>If the system has a complex eigenvalue of </a:t>
                </a:r>
                <a:r>
                  <a:rPr lang="en-GB" altLang="en-US" i="1" dirty="0" smtClean="0">
                    <a:latin typeface="Symbol" panose="05050102010706020507" pitchFamily="18" charset="2"/>
                  </a:rPr>
                  <a:t>l</a:t>
                </a:r>
                <a:r>
                  <a:rPr lang="en-GB" altLang="en-US" i="1" dirty="0" smtClean="0"/>
                  <a:t>=</a:t>
                </a:r>
                <a:r>
                  <a:rPr lang="en-GB" altLang="en-US" i="1" dirty="0" err="1" smtClean="0"/>
                  <a:t>a+ib</a:t>
                </a:r>
                <a:r>
                  <a:rPr lang="en-GB" altLang="en-US" i="1" dirty="0" smtClean="0"/>
                  <a:t>, </a:t>
                </a:r>
                <a:r>
                  <a:rPr lang="en-GB" altLang="en-US" dirty="0" smtClean="0"/>
                  <a:t>the </a:t>
                </a:r>
                <a:r>
                  <a:rPr lang="en-GB" altLang="en-US" dirty="0" err="1" smtClean="0"/>
                  <a:t>linearised</a:t>
                </a:r>
                <a:r>
                  <a:rPr lang="en-GB" altLang="en-US" dirty="0" smtClean="0"/>
                  <a:t> dynamics are of the form:</a:t>
                </a:r>
              </a:p>
              <a:p>
                <a:pPr marL="0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GB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GB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alt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GB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altLang="en-US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GB" altLang="en-US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GB" alt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alt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func>
                        <m:funcPr>
                          <m:ctrlP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altLang="en-US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𝑏𝑡</m:t>
                          </m:r>
                          <m:r>
                            <a:rPr lang="en-GB" alt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unc>
                            <m:funcPr>
                              <m:ctrlPr>
                                <a:rPr lang="en-GB" alt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alt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GB" altLang="en-US" b="0" i="1" smtClean="0">
                                  <a:latin typeface="Cambria Math" panose="02040503050406030204" pitchFamily="18" charset="0"/>
                                </a:rPr>
                                <m:t>𝑏𝑡</m:t>
                              </m:r>
                            </m:e>
                          </m:func>
                        </m:e>
                      </m:func>
                      <m:r>
                        <a:rPr lang="en-GB" alt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altLang="en-US" dirty="0" smtClean="0"/>
              </a:p>
              <a:p>
                <a:pPr eaLnBrk="1" hangingPunct="1"/>
                <a:r>
                  <a:rPr lang="en-GB" altLang="en-US" dirty="0" smtClean="0"/>
                  <a:t>The frequency of the dynamics is therefore </a:t>
                </a:r>
                <a:r>
                  <a:rPr lang="en-GB" altLang="en-US" i="1" dirty="0"/>
                  <a:t>b</a:t>
                </a:r>
                <a:r>
                  <a:rPr lang="en-GB" altLang="en-US" i="1" dirty="0" smtClean="0"/>
                  <a:t> </a:t>
                </a:r>
                <a:r>
                  <a:rPr lang="en-GB" altLang="en-US" dirty="0" smtClean="0"/>
                  <a:t>and the period 2</a:t>
                </a:r>
                <a:r>
                  <a:rPr lang="en-GB" altLang="en-US" dirty="0" smtClean="0">
                    <a:latin typeface="Symbol" panose="05050102010706020507" pitchFamily="18" charset="2"/>
                  </a:rPr>
                  <a:t>p</a:t>
                </a:r>
                <a:r>
                  <a:rPr lang="en-GB" altLang="en-US" dirty="0" smtClean="0"/>
                  <a:t>/</a:t>
                </a:r>
                <a:r>
                  <a:rPr lang="en-GB" altLang="en-US" i="1" dirty="0"/>
                  <a:t>b</a:t>
                </a:r>
                <a:endParaRPr lang="en-GB" altLang="en-US" i="1" dirty="0" smtClean="0"/>
              </a:p>
              <a:p>
                <a:pPr eaLnBrk="1" hangingPunct="1"/>
                <a:endParaRPr lang="en-US" altLang="en-US" i="1" dirty="0" smtClean="0"/>
              </a:p>
            </p:txBody>
          </p:sp>
        </mc:Choice>
        <mc:Fallback xmlns="">
          <p:sp>
            <p:nvSpPr>
              <p:cNvPr id="7168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0">
                <a:blip r:embed="rId2"/>
                <a:stretch>
                  <a:fillRect l="-1704" t="-175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684" name="Rectangle 14"/>
          <p:cNvSpPr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4400"/>
              <a:t>Variation in transmission rates</a:t>
            </a:r>
            <a:endParaRPr lang="en-US" altLang="en-US" sz="4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Variation in tranmission rates</a:t>
            </a:r>
            <a:endParaRPr lang="en-US" altLang="en-US" smtClean="0"/>
          </a:p>
        </p:txBody>
      </p:sp>
      <p:sp>
        <p:nvSpPr>
          <p:cNvPr id="72707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002588" cy="4525963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To find the period of the unforced system we need the imaginary part of the eigenvalues  at equilibrium</a:t>
            </a:r>
            <a:endParaRPr lang="en-US" altLang="en-US" sz="2800" smtClean="0"/>
          </a:p>
        </p:txBody>
      </p:sp>
      <p:graphicFrame>
        <p:nvGraphicFramePr>
          <p:cNvPr id="7270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973138" y="3357563"/>
          <a:ext cx="2446337" cy="199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5" name="Equation" r:id="rId3" imgW="1498600" imgH="1219200" progId="Equation.3">
                  <p:embed/>
                </p:oleObj>
              </mc:Choice>
              <mc:Fallback>
                <p:oleObj name="Equation" r:id="rId3" imgW="1498600" imgH="1219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3138" y="3357563"/>
                        <a:ext cx="2446337" cy="199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AutoShape 6"/>
          <p:cNvSpPr>
            <a:spLocks noChangeArrowheads="1"/>
          </p:cNvSpPr>
          <p:nvPr/>
        </p:nvSpPr>
        <p:spPr bwMode="auto">
          <a:xfrm>
            <a:off x="3995738" y="42926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72710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364163" y="3417888"/>
          <a:ext cx="3529012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76" name="Equation" r:id="rId5" imgW="1981200" imgH="1219200" progId="Equation.3">
                  <p:embed/>
                </p:oleObj>
              </mc:Choice>
              <mc:Fallback>
                <p:oleObj name="Equation" r:id="rId5" imgW="1981200" imgH="1219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64163" y="3417888"/>
                        <a:ext cx="3529012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Variation in tranmission rates</a:t>
            </a:r>
            <a:endParaRPr lang="en-US" altLang="en-US" smtClean="0"/>
          </a:p>
        </p:txBody>
      </p:sp>
      <p:sp>
        <p:nvSpPr>
          <p:cNvPr id="73731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002588" cy="4525963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To find the period of the unforced system we need the imaginary part of the eigenvalues  at equilibrium</a:t>
            </a:r>
            <a:endParaRPr lang="en-US" altLang="en-US" sz="2800" smtClean="0"/>
          </a:p>
        </p:txBody>
      </p:sp>
      <p:sp>
        <p:nvSpPr>
          <p:cNvPr id="73732" name="AutoShape 5"/>
          <p:cNvSpPr>
            <a:spLocks noChangeArrowheads="1"/>
          </p:cNvSpPr>
          <p:nvPr/>
        </p:nvSpPr>
        <p:spPr bwMode="auto">
          <a:xfrm>
            <a:off x="3995738" y="42926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3733" name="Text Box 8"/>
          <p:cNvSpPr txBox="1">
            <a:spLocks noChangeArrowheads="1"/>
          </p:cNvSpPr>
          <p:nvPr/>
        </p:nvSpPr>
        <p:spPr bwMode="auto">
          <a:xfrm>
            <a:off x="5292725" y="3789363"/>
            <a:ext cx="3382963" cy="1370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One eigenvalue is</a:t>
            </a:r>
            <a:r>
              <a:rPr lang="en-GB" altLang="en-US" sz="2400">
                <a:latin typeface="Times New Roman" panose="02020603050405020304" pitchFamily="18" charset="0"/>
              </a:rPr>
              <a:t> -</a:t>
            </a:r>
            <a:r>
              <a:rPr lang="en-GB" altLang="en-US" sz="2400">
                <a:latin typeface="Symbol" panose="05050102010706020507" pitchFamily="18" charset="2"/>
              </a:rPr>
              <a:t>m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The other two come from the matrix</a:t>
            </a:r>
            <a:endParaRPr lang="en-US" altLang="en-US" sz="2400"/>
          </a:p>
        </p:txBody>
      </p:sp>
      <p:graphicFrame>
        <p:nvGraphicFramePr>
          <p:cNvPr id="73734" name="Object 9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988050" y="5189538"/>
          <a:ext cx="2112963" cy="1316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0" name="Equation" r:id="rId3" imgW="1346200" imgH="838200" progId="Equation.3">
                  <p:embed/>
                </p:oleObj>
              </mc:Choice>
              <mc:Fallback>
                <p:oleObj name="Equation" r:id="rId3" imgW="1346200" imgH="838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88050" y="5189538"/>
                        <a:ext cx="2112963" cy="1316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12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0825" y="3789363"/>
          <a:ext cx="3529013" cy="217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1" name="Equation" r:id="rId5" imgW="1981200" imgH="1219200" progId="Equation.3">
                  <p:embed/>
                </p:oleObj>
              </mc:Choice>
              <mc:Fallback>
                <p:oleObj name="Equation" r:id="rId5" imgW="1981200" imgH="12192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3789363"/>
                        <a:ext cx="3529013" cy="217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Variation in transmission rates</a:t>
            </a:r>
            <a:endParaRPr lang="en-US" altLang="en-US" smtClean="0"/>
          </a:p>
        </p:txBody>
      </p:sp>
      <p:sp>
        <p:nvSpPr>
          <p:cNvPr id="74755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002588" cy="4525963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To find the period of the unforced system we need the imaginary part of the eigenvalues  at equilibrium</a:t>
            </a:r>
            <a:endParaRPr lang="en-US" altLang="en-US" sz="2800" smtClean="0"/>
          </a:p>
        </p:txBody>
      </p:sp>
      <p:graphicFrame>
        <p:nvGraphicFramePr>
          <p:cNvPr id="74756" name="Object 6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539750" y="3500438"/>
          <a:ext cx="3384550" cy="210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4" name="Equation" r:id="rId3" imgW="1346200" imgH="838200" progId="Equation.3">
                  <p:embed/>
                </p:oleObj>
              </mc:Choice>
              <mc:Fallback>
                <p:oleObj name="Equation" r:id="rId3" imgW="1346200" imgH="838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500438"/>
                        <a:ext cx="3384550" cy="210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7" name="AutoShape 4"/>
          <p:cNvSpPr>
            <a:spLocks noChangeArrowheads="1"/>
          </p:cNvSpPr>
          <p:nvPr/>
        </p:nvSpPr>
        <p:spPr bwMode="auto">
          <a:xfrm>
            <a:off x="3995738" y="4292600"/>
            <a:ext cx="976312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4758" name="Text Box 5"/>
          <p:cNvSpPr txBox="1">
            <a:spLocks noChangeArrowheads="1"/>
          </p:cNvSpPr>
          <p:nvPr/>
        </p:nvSpPr>
        <p:spPr bwMode="auto">
          <a:xfrm>
            <a:off x="4932363" y="3789363"/>
            <a:ext cx="3960812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2400"/>
              <a:t>Has eigenvalues with approximate imaginary part</a:t>
            </a:r>
            <a:endParaRPr lang="en-US" altLang="en-US" sz="2400"/>
          </a:p>
        </p:txBody>
      </p:sp>
      <p:graphicFrame>
        <p:nvGraphicFramePr>
          <p:cNvPr id="74759" name="Object 9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249988" y="4905375"/>
          <a:ext cx="14414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825" name="Equation" r:id="rId5" imgW="698197" imgH="253890" progId="Equation.3">
                  <p:embed/>
                </p:oleObj>
              </mc:Choice>
              <mc:Fallback>
                <p:oleObj name="Equation" r:id="rId5" imgW="698197" imgH="25389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988" y="4905375"/>
                        <a:ext cx="14414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 smtClean="0"/>
          </a:p>
        </p:txBody>
      </p:sp>
      <p:graphicFrame>
        <p:nvGraphicFramePr>
          <p:cNvPr id="75779" name="Object 4"/>
          <p:cNvGraphicFramePr>
            <a:graphicFrameLocks noGrp="1" noChangeAspect="1"/>
          </p:cNvGraphicFramePr>
          <p:nvPr>
            <p:ph sz="half" idx="1"/>
          </p:nvPr>
        </p:nvGraphicFramePr>
        <p:xfrm>
          <a:off x="1258888" y="1844675"/>
          <a:ext cx="6840537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5" name="Equation" r:id="rId3" imgW="3860800" imgH="838200" progId="Equation.3">
                  <p:embed/>
                </p:oleObj>
              </mc:Choice>
              <mc:Fallback>
                <p:oleObj name="Equation" r:id="rId3" imgW="3860800" imgH="838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1844675"/>
                        <a:ext cx="6840537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10"/>
          <p:cNvGraphicFramePr>
            <a:graphicFrameLocks noGrp="1" noChangeAspect="1"/>
          </p:cNvGraphicFramePr>
          <p:nvPr>
            <p:ph sz="half" idx="2"/>
          </p:nvPr>
        </p:nvGraphicFramePr>
        <p:xfrm>
          <a:off x="2268538" y="3595688"/>
          <a:ext cx="4967287" cy="2325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846" name="Equation" r:id="rId5" imgW="3200400" imgH="1498600" progId="Equation.3">
                  <p:embed/>
                </p:oleObj>
              </mc:Choice>
              <mc:Fallback>
                <p:oleObj name="Equation" r:id="rId5" imgW="3200400" imgH="1498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595688"/>
                        <a:ext cx="4967287" cy="2325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Measles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800" dirty="0" smtClean="0"/>
              <a:t>Measles is an infectious disease caused by the measles virus</a:t>
            </a:r>
          </a:p>
          <a:p>
            <a:pPr eaLnBrk="1" hangingPunct="1"/>
            <a:r>
              <a:rPr lang="en-GB" altLang="en-US" sz="2800" dirty="0" smtClean="0"/>
              <a:t>Measles can be contracted at any age. </a:t>
            </a:r>
          </a:p>
          <a:p>
            <a:pPr eaLnBrk="1" hangingPunct="1"/>
            <a:r>
              <a:rPr lang="en-GB" altLang="en-US" sz="2800" dirty="0" smtClean="0"/>
              <a:t>It is spread by infected persons through coughing and sneezing, and through contact with contaminated items and surfaces. </a:t>
            </a:r>
            <a:r>
              <a:rPr lang="en-GB" altLang="en-US" dirty="0" smtClean="0"/>
              <a:t/>
            </a:r>
            <a:br>
              <a:rPr lang="en-GB" altLang="en-US" dirty="0" smtClean="0"/>
            </a:br>
            <a:endParaRPr lang="en-GB" altLang="en-US" dirty="0" smtClean="0"/>
          </a:p>
        </p:txBody>
      </p:sp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228184" y="5013176"/>
            <a:ext cx="3527425" cy="1655763"/>
            <a:chOff x="6084168" y="3645024"/>
            <a:chExt cx="3528392" cy="165618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3645024"/>
              <a:ext cx="2601374" cy="1623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7325933" y="4931226"/>
              <a:ext cx="2286627" cy="36998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GB" sz="1800" dirty="0">
                  <a:solidFill>
                    <a:schemeClr val="bg1"/>
                  </a:solidFill>
                  <a:latin typeface="+mj-lt"/>
                </a:rPr>
                <a:t>Measles virus</a:t>
              </a:r>
              <a:endParaRPr lang="en-US" sz="1800" dirty="0">
                <a:solidFill>
                  <a:schemeClr val="bg1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00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2" name="Picture 2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3068638"/>
            <a:ext cx="4032250" cy="247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Variation in transmission rates</a:t>
            </a:r>
            <a:endParaRPr lang="en-US" altLang="en-US" smtClean="0"/>
          </a:p>
        </p:txBody>
      </p:sp>
      <p:sp>
        <p:nvSpPr>
          <p:cNvPr id="76804" name="Rectangle 3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002588" cy="4525963"/>
          </a:xfrm>
        </p:spPr>
        <p:txBody>
          <a:bodyPr/>
          <a:lstStyle/>
          <a:p>
            <a:pPr eaLnBrk="1" hangingPunct="1"/>
            <a:r>
              <a:rPr lang="en-GB" altLang="en-US" sz="2800" smtClean="0"/>
              <a:t>We can now find the period (             ) and predict the position of the Arnold tongues from </a:t>
            </a:r>
            <a:endParaRPr lang="en-US" altLang="en-US" sz="2800" smtClean="0"/>
          </a:p>
        </p:txBody>
      </p:sp>
      <p:graphicFrame>
        <p:nvGraphicFramePr>
          <p:cNvPr id="76805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684213" y="3500438"/>
          <a:ext cx="1368425" cy="839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0" name="Equation" r:id="rId5" imgW="723586" imgH="444307" progId="Equation.3">
                  <p:embed/>
                </p:oleObj>
              </mc:Choice>
              <mc:Fallback>
                <p:oleObj name="Equation" r:id="rId5" imgW="723586" imgH="444307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3500438"/>
                        <a:ext cx="1368425" cy="839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6" name="Object 10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552992158"/>
              </p:ext>
            </p:extLst>
          </p:nvPr>
        </p:nvGraphicFramePr>
        <p:xfrm>
          <a:off x="6300192" y="5373216"/>
          <a:ext cx="323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1" name="Equation" r:id="rId7" imgW="152268" imgH="203024" progId="Equation.3">
                  <p:embed/>
                </p:oleObj>
              </mc:Choice>
              <mc:Fallback>
                <p:oleObj name="Equation" r:id="rId7" imgW="152268" imgH="203024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00192" y="5373216"/>
                        <a:ext cx="3238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7" name="Text Box 14"/>
          <p:cNvSpPr txBox="1">
            <a:spLocks noChangeArrowheads="1"/>
          </p:cNvSpPr>
          <p:nvPr/>
        </p:nvSpPr>
        <p:spPr bwMode="auto">
          <a:xfrm>
            <a:off x="-180975" y="6126163"/>
            <a:ext cx="1296988" cy="58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800">
                <a:latin typeface="Times New Roman" panose="02020603050405020304" pitchFamily="18" charset="0"/>
              </a:rPr>
              <a:t>791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800">
                <a:latin typeface="Times New Roman" panose="02020603050405020304" pitchFamily="18" charset="0"/>
              </a:rPr>
              <a:t>379</a:t>
            </a:r>
          </a:p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800">
                <a:latin typeface="Times New Roman" panose="02020603050405020304" pitchFamily="18" charset="0"/>
              </a:rPr>
              <a:t>235</a:t>
            </a:r>
            <a:endParaRPr lang="en-US" altLang="en-US" sz="800">
              <a:latin typeface="Times New Roman" panose="02020603050405020304" pitchFamily="18" charset="0"/>
            </a:endParaRPr>
          </a:p>
        </p:txBody>
      </p:sp>
      <p:sp>
        <p:nvSpPr>
          <p:cNvPr id="76808" name="Text Box 18"/>
          <p:cNvSpPr txBox="1">
            <a:spLocks noChangeArrowheads="1"/>
          </p:cNvSpPr>
          <p:nvPr/>
        </p:nvSpPr>
        <p:spPr bwMode="auto">
          <a:xfrm>
            <a:off x="5867400" y="4581525"/>
            <a:ext cx="936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1600">
                <a:latin typeface="Times New Roman" panose="02020603050405020304" pitchFamily="18" charset="0"/>
              </a:rPr>
              <a:t>2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6809" name="Text Box 19"/>
          <p:cNvSpPr txBox="1">
            <a:spLocks noChangeArrowheads="1"/>
          </p:cNvSpPr>
          <p:nvPr/>
        </p:nvSpPr>
        <p:spPr bwMode="auto">
          <a:xfrm>
            <a:off x="5867400" y="4316413"/>
            <a:ext cx="936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1600">
                <a:latin typeface="Times New Roman" panose="02020603050405020304" pitchFamily="18" charset="0"/>
              </a:rPr>
              <a:t>3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6810" name="Text Box 20"/>
          <p:cNvSpPr txBox="1">
            <a:spLocks noChangeArrowheads="1"/>
          </p:cNvSpPr>
          <p:nvPr/>
        </p:nvSpPr>
        <p:spPr bwMode="auto">
          <a:xfrm>
            <a:off x="5867400" y="4005263"/>
            <a:ext cx="936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1600">
                <a:latin typeface="Times New Roman" panose="02020603050405020304" pitchFamily="18" charset="0"/>
              </a:rPr>
              <a:t>4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6811" name="Text Box 21"/>
          <p:cNvSpPr txBox="1">
            <a:spLocks noChangeArrowheads="1"/>
          </p:cNvSpPr>
          <p:nvPr/>
        </p:nvSpPr>
        <p:spPr bwMode="auto">
          <a:xfrm>
            <a:off x="5867400" y="3429000"/>
            <a:ext cx="936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1600">
                <a:latin typeface="Times New Roman" panose="02020603050405020304" pitchFamily="18" charset="0"/>
              </a:rPr>
              <a:t>6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6812" name="Text Box 22"/>
          <p:cNvSpPr txBox="1">
            <a:spLocks noChangeArrowheads="1"/>
          </p:cNvSpPr>
          <p:nvPr/>
        </p:nvSpPr>
        <p:spPr bwMode="auto">
          <a:xfrm>
            <a:off x="5867400" y="3668713"/>
            <a:ext cx="9366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GB" altLang="en-US" sz="1600">
                <a:latin typeface="Times New Roman" panose="02020603050405020304" pitchFamily="18" charset="0"/>
              </a:rPr>
              <a:t>5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76813" name="Object 24"/>
          <p:cNvGraphicFramePr>
            <a:graphicFrameLocks noChangeAspect="1"/>
          </p:cNvGraphicFramePr>
          <p:nvPr/>
        </p:nvGraphicFramePr>
        <p:xfrm>
          <a:off x="5005388" y="1474788"/>
          <a:ext cx="1150937" cy="706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912" name="Equation" r:id="rId9" imgW="723586" imgH="444307" progId="Equation.3">
                  <p:embed/>
                </p:oleObj>
              </mc:Choice>
              <mc:Fallback>
                <p:oleObj name="Equation" r:id="rId9" imgW="723586" imgH="444307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5388" y="1474788"/>
                        <a:ext cx="1150937" cy="706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 some Arnold tongues</a:t>
            </a:r>
          </a:p>
        </p:txBody>
      </p:sp>
      <p:sp>
        <p:nvSpPr>
          <p:cNvPr id="78851" name="Rectangle 5"/>
          <p:cNvSpPr>
            <a:spLocks noChangeArrowheads="1"/>
          </p:cNvSpPr>
          <p:nvPr/>
        </p:nvSpPr>
        <p:spPr bwMode="auto">
          <a:xfrm>
            <a:off x="4448175" y="3198813"/>
            <a:ext cx="2476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885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1689100"/>
            <a:ext cx="72009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Straight Connector 8"/>
          <p:cNvCxnSpPr/>
          <p:nvPr/>
        </p:nvCxnSpPr>
        <p:spPr>
          <a:xfrm flipV="1">
            <a:off x="4716463" y="2276475"/>
            <a:ext cx="0" cy="4105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2916238" y="2349500"/>
            <a:ext cx="0" cy="410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V="1">
            <a:off x="2124075" y="2349500"/>
            <a:ext cx="0" cy="4103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2916238" y="2428875"/>
            <a:ext cx="0" cy="4105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124075" y="2428875"/>
            <a:ext cx="0" cy="41052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858" name="TextBox 9"/>
          <p:cNvSpPr txBox="1">
            <a:spLocks noChangeArrowheads="1"/>
          </p:cNvSpPr>
          <p:nvPr/>
        </p:nvSpPr>
        <p:spPr bwMode="auto">
          <a:xfrm>
            <a:off x="7400925" y="2822575"/>
            <a:ext cx="10445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Period 3</a:t>
            </a:r>
          </a:p>
        </p:txBody>
      </p:sp>
      <p:sp>
        <p:nvSpPr>
          <p:cNvPr id="78859" name="TextBox 15"/>
          <p:cNvSpPr txBox="1">
            <a:spLocks noChangeArrowheads="1"/>
          </p:cNvSpPr>
          <p:nvPr/>
        </p:nvSpPr>
        <p:spPr bwMode="auto">
          <a:xfrm>
            <a:off x="7761288" y="4767263"/>
            <a:ext cx="10445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Period 2</a:t>
            </a:r>
          </a:p>
        </p:txBody>
      </p:sp>
      <p:sp>
        <p:nvSpPr>
          <p:cNvPr id="78860" name="TextBox 16"/>
          <p:cNvSpPr txBox="1">
            <a:spLocks noChangeArrowheads="1"/>
          </p:cNvSpPr>
          <p:nvPr/>
        </p:nvSpPr>
        <p:spPr bwMode="auto">
          <a:xfrm>
            <a:off x="6537325" y="1455738"/>
            <a:ext cx="1042988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Period 4</a:t>
            </a:r>
          </a:p>
        </p:txBody>
      </p:sp>
      <p:sp>
        <p:nvSpPr>
          <p:cNvPr id="78861" name="TextBox 17"/>
          <p:cNvSpPr txBox="1">
            <a:spLocks noChangeArrowheads="1"/>
          </p:cNvSpPr>
          <p:nvPr/>
        </p:nvSpPr>
        <p:spPr bwMode="auto">
          <a:xfrm>
            <a:off x="5097463" y="1455738"/>
            <a:ext cx="104298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Period 5</a:t>
            </a:r>
          </a:p>
        </p:txBody>
      </p:sp>
      <p:sp>
        <p:nvSpPr>
          <p:cNvPr id="78862" name="TextBox 18"/>
          <p:cNvSpPr txBox="1">
            <a:spLocks noChangeArrowheads="1"/>
          </p:cNvSpPr>
          <p:nvPr/>
        </p:nvSpPr>
        <p:spPr bwMode="auto">
          <a:xfrm>
            <a:off x="8126328" y="6064250"/>
            <a:ext cx="31290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 dirty="0" smtClean="0">
                <a:latin typeface="Symbol" panose="05050102010706020507" pitchFamily="18" charset="2"/>
                <a:cs typeface="Arial" panose="020B0604020202020204" pitchFamily="34" charset="0"/>
              </a:rPr>
              <a:t>b</a:t>
            </a:r>
            <a:endParaRPr lang="en-GB" altLang="en-US" sz="1800" dirty="0">
              <a:latin typeface="Symbol" panose="05050102010706020507" pitchFamily="18" charset="2"/>
              <a:cs typeface="Arial" panose="020B0604020202020204" pitchFamily="34" charset="0"/>
            </a:endParaRPr>
          </a:p>
        </p:txBody>
      </p:sp>
      <p:sp>
        <p:nvSpPr>
          <p:cNvPr id="78863" name="TextBox 19"/>
          <p:cNvSpPr txBox="1">
            <a:spLocks noChangeArrowheads="1"/>
          </p:cNvSpPr>
          <p:nvPr/>
        </p:nvSpPr>
        <p:spPr bwMode="auto">
          <a:xfrm>
            <a:off x="328613" y="1455738"/>
            <a:ext cx="633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1800">
                <a:latin typeface="Arial" panose="020B0604020202020204" pitchFamily="34" charset="0"/>
                <a:cs typeface="Arial" panose="020B0604020202020204" pitchFamily="34" charset="0"/>
              </a:rPr>
              <a:t>amp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smtClean="0"/>
              <a:t>Effects of seasonal variation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 smtClean="0"/>
              <a:t>The dynamics of a seasonally forced epidemic strongly depend on the R0 (approx </a:t>
            </a:r>
            <a:r>
              <a:rPr lang="en-GB" altLang="en-US" smtClean="0">
                <a:latin typeface="Symbol" panose="05050102010706020507" pitchFamily="18" charset="2"/>
              </a:rPr>
              <a:t>b/g</a:t>
            </a:r>
            <a:r>
              <a:rPr lang="en-GB" altLang="en-US" smtClean="0"/>
              <a:t>)</a:t>
            </a:r>
          </a:p>
          <a:p>
            <a:r>
              <a:rPr lang="en-GB" altLang="en-US" smtClean="0"/>
              <a:t>High R0: annual or biannual cycles.</a:t>
            </a:r>
          </a:p>
          <a:p>
            <a:r>
              <a:rPr lang="en-GB" altLang="en-US" smtClean="0"/>
              <a:t>Low R0: outbreaks followed by years of absence, e.g influenza</a:t>
            </a:r>
          </a:p>
          <a:p>
            <a:r>
              <a:rPr lang="en-GB" altLang="en-US" smtClean="0"/>
              <a:t>For low R0 the densities can reach very low numbers, and lead to “fade out”</a:t>
            </a:r>
          </a:p>
          <a:p>
            <a:r>
              <a:rPr lang="en-GB" altLang="en-US" smtClean="0"/>
              <a:t>Therefore the disease can disappear, even if the R0&gt;1</a:t>
            </a:r>
          </a:p>
          <a:p>
            <a:endParaRPr lang="en-GB" altLang="en-US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-36513" y="44450"/>
            <a:ext cx="10512426" cy="1325563"/>
          </a:xfrm>
          <a:solidFill>
            <a:srgbClr val="E9EEF0"/>
          </a:solidFill>
        </p:spPr>
        <p:txBody>
          <a:bodyPr/>
          <a:lstStyle/>
          <a:p>
            <a:pPr eaLnBrk="1" hangingPunct="1"/>
            <a:r>
              <a:rPr lang="en-GB" altLang="en-US" smtClean="0"/>
              <a:t>      Vaccination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In the last years measles has as good as disappeared because of vaccination</a:t>
            </a:r>
          </a:p>
        </p:txBody>
      </p:sp>
      <p:grpSp>
        <p:nvGrpSpPr>
          <p:cNvPr id="21508" name="Group 4"/>
          <p:cNvGrpSpPr>
            <a:grpSpLocks/>
          </p:cNvGrpSpPr>
          <p:nvPr/>
        </p:nvGrpSpPr>
        <p:grpSpPr bwMode="auto">
          <a:xfrm>
            <a:off x="228600" y="1600200"/>
            <a:ext cx="8763000" cy="5105400"/>
            <a:chOff x="96" y="528"/>
            <a:chExt cx="5520" cy="3216"/>
          </a:xfrm>
        </p:grpSpPr>
        <p:sp>
          <p:nvSpPr>
            <p:cNvPr id="21511" name="Rectangle 5"/>
            <p:cNvSpPr>
              <a:spLocks noChangeArrowheads="1"/>
            </p:cNvSpPr>
            <p:nvPr/>
          </p:nvSpPr>
          <p:spPr bwMode="auto">
            <a:xfrm>
              <a:off x="96" y="528"/>
              <a:ext cx="5520" cy="321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pic>
          <p:nvPicPr>
            <p:cNvPr id="21512" name="Picture 6" descr="yearly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" y="942"/>
              <a:ext cx="5349" cy="2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21509" name="Picture 8" descr="Vac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50" y="1557338"/>
            <a:ext cx="9074150" cy="575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10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942975"/>
            <a:ext cx="9199563" cy="723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519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Vaccination saves lives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In the last years measles has as good as disappeared because of vaccination</a:t>
            </a:r>
          </a:p>
        </p:txBody>
      </p:sp>
      <p:pic>
        <p:nvPicPr>
          <p:cNvPr id="22532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844675"/>
            <a:ext cx="9067800" cy="4460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988" y="1739900"/>
            <a:ext cx="514350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4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484313"/>
            <a:ext cx="8888413" cy="512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9111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Vaccination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800" smtClean="0"/>
              <a:t>Vaccination worked because the vaccination rate was high enough to stop the disease being endemic</a:t>
            </a:r>
          </a:p>
          <a:p>
            <a:pPr eaLnBrk="1" hangingPunct="1"/>
            <a:r>
              <a:rPr lang="en-GB" altLang="en-US" sz="2800" smtClean="0"/>
              <a:t>But even in the years when incidence was very low, measles still occasionally appeared following importations in the population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763" y="4797425"/>
            <a:ext cx="2665412" cy="16652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7007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z="4000" smtClean="0"/>
              <a:t>Measles outbreaks in England and Wales in 1995-2002</a:t>
            </a:r>
          </a:p>
        </p:txBody>
      </p:sp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357188" y="2060575"/>
            <a:ext cx="8729662" cy="4225925"/>
            <a:chOff x="225" y="1298"/>
            <a:chExt cx="5499" cy="2662"/>
          </a:xfrm>
        </p:grpSpPr>
        <p:graphicFrame>
          <p:nvGraphicFramePr>
            <p:cNvPr id="84997" name="Object 4"/>
            <p:cNvGraphicFramePr>
              <a:graphicFrameLocks noChangeAspect="1"/>
            </p:cNvGraphicFramePr>
            <p:nvPr/>
          </p:nvGraphicFramePr>
          <p:xfrm>
            <a:off x="225" y="1554"/>
            <a:ext cx="5499" cy="2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5063" name="Artwork" r:id="rId3" imgW="5133333" imgH="1971950" progId="Adobe.Illustrator.7">
                    <p:embed/>
                  </p:oleObj>
                </mc:Choice>
                <mc:Fallback>
                  <p:oleObj name="Artwork" r:id="rId3" imgW="5133333" imgH="1971950" progId="Adobe.Illustrator.7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5" y="1554"/>
                          <a:ext cx="5499" cy="24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998" name="Rectangle 5"/>
            <p:cNvSpPr>
              <a:spLocks noChangeArrowheads="1"/>
            </p:cNvSpPr>
            <p:nvPr/>
          </p:nvSpPr>
          <p:spPr bwMode="auto">
            <a:xfrm>
              <a:off x="4761" y="1298"/>
              <a:ext cx="878" cy="246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235526" name="Object 6"/>
          <p:cNvGraphicFramePr>
            <a:graphicFrameLocks noChangeAspect="1"/>
          </p:cNvGraphicFramePr>
          <p:nvPr/>
        </p:nvGraphicFramePr>
        <p:xfrm>
          <a:off x="333375" y="2466975"/>
          <a:ext cx="8729663" cy="381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64" name="Artwork" r:id="rId5" imgW="5133333" imgH="1971950" progId="Adobe.Illustrator.7">
                  <p:embed/>
                </p:oleObj>
              </mc:Choice>
              <mc:Fallback>
                <p:oleObj name="Artwork" r:id="rId5" imgW="5133333" imgH="1971950" progId="Adobe.Illustrator.7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3375" y="2466975"/>
                        <a:ext cx="8729663" cy="381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Vaccination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800" dirty="0" smtClean="0"/>
              <a:t>In the years following 1999 vaccination levels decreased due to the MMR scare</a:t>
            </a:r>
          </a:p>
          <a:p>
            <a:pPr eaLnBrk="1" hangingPunct="1"/>
            <a:r>
              <a:rPr lang="en-GB" altLang="en-US" sz="2800" dirty="0" smtClean="0"/>
              <a:t>This caused larger outbreaks and in increase in the reproductive number</a:t>
            </a:r>
          </a:p>
          <a:p>
            <a:pPr eaLnBrk="1" hangingPunct="1"/>
            <a:r>
              <a:rPr lang="en-US" altLang="en-US" sz="2800" dirty="0" smtClean="0"/>
              <a:t>This has led to a cohort of unvaccinated individuals</a:t>
            </a:r>
            <a:endParaRPr lang="en-GB" altLang="en-US" sz="28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763" y="4797425"/>
            <a:ext cx="2665412" cy="16652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0409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/>
          </p:nvPr>
        </p:nvSpPr>
        <p:spPr>
          <a:xfrm>
            <a:off x="685800" y="552450"/>
            <a:ext cx="7772400" cy="1143000"/>
          </a:xfrm>
        </p:spPr>
        <p:txBody>
          <a:bodyPr/>
          <a:lstStyle/>
          <a:p>
            <a:pPr eaLnBrk="1" hangingPunct="1"/>
            <a:r>
              <a:rPr lang="en-GB" altLang="en-US" smtClean="0"/>
              <a:t>Reproductive number after vaccination R</a:t>
            </a:r>
            <a:r>
              <a:rPr lang="en-GB" altLang="en-US" baseline="-25000" smtClean="0"/>
              <a:t>0</a:t>
            </a:r>
            <a:r>
              <a:rPr lang="en-GB" altLang="en-US" smtClean="0"/>
              <a:t>(1-p)</a:t>
            </a:r>
          </a:p>
        </p:txBody>
      </p:sp>
      <p:graphicFrame>
        <p:nvGraphicFramePr>
          <p:cNvPr id="87043" name="Object 3"/>
          <p:cNvGraphicFramePr>
            <a:graphicFrameLocks noChangeAspect="1"/>
          </p:cNvGraphicFramePr>
          <p:nvPr/>
        </p:nvGraphicFramePr>
        <p:xfrm>
          <a:off x="442913" y="1795463"/>
          <a:ext cx="7016750" cy="518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77" name="Artwork" r:id="rId3" imgW="3029373" imgH="2238687" progId="Adobe.Illustrator.7">
                  <p:embed/>
                </p:oleObj>
              </mc:Choice>
              <mc:Fallback>
                <p:oleObj name="Artwork" r:id="rId3" imgW="3029373" imgH="2238687" progId="Adobe.Illustrator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2913" y="1795463"/>
                        <a:ext cx="7016750" cy="51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4" name="Text Box 4"/>
          <p:cNvSpPr txBox="1">
            <a:spLocks noChangeArrowheads="1"/>
          </p:cNvSpPr>
          <p:nvPr/>
        </p:nvSpPr>
        <p:spPr bwMode="auto">
          <a:xfrm>
            <a:off x="5254625" y="6342063"/>
            <a:ext cx="40703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400">
                <a:latin typeface="Univers" pitchFamily="34" charset="0"/>
              </a:rPr>
              <a:t>From: Jansen et al. Science, 301, 804 (2003)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Vaccination</a:t>
            </a:r>
          </a:p>
        </p:txBody>
      </p:sp>
      <p:sp>
        <p:nvSpPr>
          <p:cNvPr id="8806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Based on the same principles as the deterministic SIR model, a stochastic model can be formulated</a:t>
            </a:r>
          </a:p>
          <a:p>
            <a:pPr eaLnBrk="1" hangingPunct="1"/>
            <a:r>
              <a:rPr lang="en-GB" altLang="en-US" smtClean="0"/>
              <a:t>A stochastic model describes the chance processes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/>
          </p:cNvGrpSpPr>
          <p:nvPr/>
        </p:nvGrpSpPr>
        <p:grpSpPr bwMode="auto">
          <a:xfrm>
            <a:off x="6228184" y="5013176"/>
            <a:ext cx="3527425" cy="1655763"/>
            <a:chOff x="6084168" y="3645024"/>
            <a:chExt cx="3528392" cy="165618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84168" y="3645024"/>
              <a:ext cx="2601374" cy="1623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7325933" y="4931226"/>
              <a:ext cx="2286627" cy="369982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GB" sz="1800" dirty="0">
                  <a:solidFill>
                    <a:schemeClr val="bg1"/>
                  </a:solidFill>
                  <a:latin typeface="+mj-lt"/>
                </a:rPr>
                <a:t>Measles virus</a:t>
              </a:r>
              <a:endParaRPr lang="en-US" sz="18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Measles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800" dirty="0" smtClean="0"/>
              <a:t>Upon infection with measles the host normally fully recovers and develops lifelong immunity</a:t>
            </a:r>
          </a:p>
          <a:p>
            <a:pPr eaLnBrk="1" hangingPunct="1"/>
            <a:r>
              <a:rPr lang="en-GB" altLang="en-US" sz="2800" dirty="0" smtClean="0"/>
              <a:t>In rare cases (1/500-1/5000) measles causes death or lasting damage (1/1500)</a:t>
            </a:r>
          </a:p>
          <a:p>
            <a:pPr eaLnBrk="1" hangingPunct="1"/>
            <a:r>
              <a:rPr lang="en-GB" altLang="en-US" sz="2800" dirty="0" smtClean="0"/>
              <a:t>In 2017 an estimated 110,000 people (mainly children) died of measles</a:t>
            </a:r>
          </a:p>
          <a:p>
            <a:pPr eaLnBrk="1" hangingPunct="1"/>
            <a:r>
              <a:rPr lang="en-GB" sz="2800" dirty="0" smtClean="0"/>
              <a:t>During 2000-2017 measles vaccination prevented an estimated 21.1 million deaths.</a:t>
            </a:r>
            <a:endParaRPr lang="en-GB" altLang="en-US" sz="2800" dirty="0" smtClean="0"/>
          </a:p>
          <a:p>
            <a:pPr eaLnBrk="1" hangingPunct="1">
              <a:buFontTx/>
              <a:buNone/>
            </a:pPr>
            <a:endParaRPr lang="en-GB" alt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4093092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Outbreak size depends on R</a:t>
            </a:r>
            <a:r>
              <a:rPr lang="en-GB" altLang="en-US" baseline="-25000" smtClean="0"/>
              <a:t>0</a:t>
            </a:r>
            <a:endParaRPr lang="en-GB" altLang="en-US" smtClean="0"/>
          </a:p>
        </p:txBody>
      </p:sp>
      <p:sp>
        <p:nvSpPr>
          <p:cNvPr id="89091" name="Rectangle 3"/>
          <p:cNvSpPr>
            <a:spLocks noChangeArrowheads="1"/>
          </p:cNvSpPr>
          <p:nvPr/>
        </p:nvSpPr>
        <p:spPr bwMode="auto">
          <a:xfrm>
            <a:off x="3205163" y="25860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9092" name="Text Box 4"/>
          <p:cNvSpPr txBox="1">
            <a:spLocks noChangeArrowheads="1"/>
          </p:cNvSpPr>
          <p:nvPr/>
        </p:nvSpPr>
        <p:spPr bwMode="auto">
          <a:xfrm>
            <a:off x="1751013" y="6099175"/>
            <a:ext cx="65357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Univers" pitchFamily="34" charset="0"/>
              </a:rPr>
              <a:t>R</a:t>
            </a:r>
            <a:r>
              <a:rPr lang="en-GB" altLang="en-US" sz="2400" baseline="-25000">
                <a:latin typeface="Univers" pitchFamily="34" charset="0"/>
              </a:rPr>
              <a:t>0</a:t>
            </a:r>
            <a:r>
              <a:rPr lang="en-GB" altLang="en-US" sz="2400">
                <a:latin typeface="Univers" pitchFamily="34" charset="0"/>
              </a:rPr>
              <a:t> = </a:t>
            </a:r>
            <a:r>
              <a:rPr lang="en-GB" altLang="en-US" sz="2400">
                <a:latin typeface="Symbol" panose="05050102010706020507" pitchFamily="18" charset="2"/>
              </a:rPr>
              <a:t>b/g</a:t>
            </a:r>
            <a:r>
              <a:rPr lang="en-GB" altLang="en-US" sz="2400">
                <a:latin typeface="Univers" pitchFamily="34" charset="0"/>
              </a:rPr>
              <a:t> times fraction not vaccinated</a:t>
            </a:r>
          </a:p>
        </p:txBody>
      </p:sp>
      <p:sp>
        <p:nvSpPr>
          <p:cNvPr id="89093" name="Text Box 5"/>
          <p:cNvSpPr txBox="1">
            <a:spLocks noChangeArrowheads="1"/>
          </p:cNvSpPr>
          <p:nvPr/>
        </p:nvSpPr>
        <p:spPr bwMode="auto">
          <a:xfrm rot="-5400000">
            <a:off x="-605631" y="3563144"/>
            <a:ext cx="34401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Univers" pitchFamily="34" charset="0"/>
              </a:rPr>
              <a:t>Number of cases</a:t>
            </a:r>
          </a:p>
        </p:txBody>
      </p:sp>
      <p:sp>
        <p:nvSpPr>
          <p:cNvPr id="89094" name="Text Box 6"/>
          <p:cNvSpPr txBox="1">
            <a:spLocks noChangeArrowheads="1"/>
          </p:cNvSpPr>
          <p:nvPr/>
        </p:nvSpPr>
        <p:spPr bwMode="auto">
          <a:xfrm>
            <a:off x="4238625" y="5672138"/>
            <a:ext cx="6810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600">
                <a:latin typeface="Courier New" panose="02070309020205020404" pitchFamily="49" charset="0"/>
              </a:rPr>
              <a:t>1.0</a:t>
            </a:r>
          </a:p>
        </p:txBody>
      </p:sp>
      <p:graphicFrame>
        <p:nvGraphicFramePr>
          <p:cNvPr id="89095" name="Object 7"/>
          <p:cNvGraphicFramePr>
            <a:graphicFrameLocks noChangeAspect="1"/>
          </p:cNvGraphicFramePr>
          <p:nvPr/>
        </p:nvGraphicFramePr>
        <p:xfrm>
          <a:off x="990600" y="1719263"/>
          <a:ext cx="6515100" cy="5303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28" name="Artwork" r:id="rId3" imgW="4761905" imgH="3877216" progId="Adobe.Illustrator.7">
                  <p:embed/>
                </p:oleObj>
              </mc:Choice>
              <mc:Fallback>
                <p:oleObj name="Artwork" r:id="rId3" imgW="4761905" imgH="3877216" progId="Adobe.Illustrator.7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19263"/>
                        <a:ext cx="6515100" cy="5303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ChangeArrowheads="1"/>
          </p:cNvSpPr>
          <p:nvPr/>
        </p:nvSpPr>
        <p:spPr bwMode="auto">
          <a:xfrm>
            <a:off x="1914525" y="1781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0115" name="Rectangle 3"/>
          <p:cNvSpPr>
            <a:spLocks noChangeArrowheads="1"/>
          </p:cNvSpPr>
          <p:nvPr/>
        </p:nvSpPr>
        <p:spPr bwMode="auto">
          <a:xfrm>
            <a:off x="1914525" y="1781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0116" name="Rectangle 4"/>
          <p:cNvSpPr>
            <a:spLocks noChangeArrowheads="1"/>
          </p:cNvSpPr>
          <p:nvPr/>
        </p:nvSpPr>
        <p:spPr bwMode="auto">
          <a:xfrm>
            <a:off x="685800" y="19526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3600">
                <a:solidFill>
                  <a:schemeClr val="tx2"/>
                </a:solidFill>
                <a:latin typeface="Univers" pitchFamily="34" charset="0"/>
              </a:rPr>
              <a:t>Probability of getting a outbreak of certain size or larger</a:t>
            </a:r>
          </a:p>
        </p:txBody>
      </p:sp>
      <p:graphicFrame>
        <p:nvGraphicFramePr>
          <p:cNvPr id="90117" name="Object 5"/>
          <p:cNvGraphicFramePr>
            <a:graphicFrameLocks noChangeAspect="1"/>
          </p:cNvGraphicFramePr>
          <p:nvPr/>
        </p:nvGraphicFramePr>
        <p:xfrm>
          <a:off x="566738" y="1381125"/>
          <a:ext cx="7920037" cy="5453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50" name="Artwork" r:id="rId3" imgW="3761905" imgH="2591162" progId="Adobe.Illustrator.7">
                  <p:embed/>
                </p:oleObj>
              </mc:Choice>
              <mc:Fallback>
                <p:oleObj name="Artwork" r:id="rId3" imgW="3761905" imgH="2591162" progId="Adobe.Illustrator.7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738" y="1381125"/>
                        <a:ext cx="7920037" cy="5453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Outbreak distribution shows progression toward R</a:t>
            </a:r>
            <a:r>
              <a:rPr lang="en-GB" altLang="en-US" baseline="-25000" smtClean="0"/>
              <a:t>0</a:t>
            </a:r>
            <a:r>
              <a:rPr lang="en-GB" altLang="en-US" smtClean="0"/>
              <a:t>=1</a:t>
            </a:r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/>
        </p:nvGraphicFramePr>
        <p:xfrm>
          <a:off x="862013" y="2247900"/>
          <a:ext cx="7010400" cy="457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73" name="Artwork" r:id="rId3" imgW="3400900" imgH="2219635" progId="Adobe.Illustrator.7">
                  <p:embed/>
                </p:oleObj>
              </mc:Choice>
              <mc:Fallback>
                <p:oleObj name="Artwork" r:id="rId3" imgW="3400900" imgH="2219635" progId="Adobe.Illustrator.7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013" y="2247900"/>
                        <a:ext cx="7010400" cy="457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0" name="Text Box 4"/>
          <p:cNvSpPr txBox="1">
            <a:spLocks noChangeArrowheads="1"/>
          </p:cNvSpPr>
          <p:nvPr/>
        </p:nvSpPr>
        <p:spPr bwMode="auto">
          <a:xfrm>
            <a:off x="7608888" y="3787775"/>
            <a:ext cx="22971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000" b="1">
                <a:solidFill>
                  <a:schemeClr val="tx2"/>
                </a:solidFill>
                <a:latin typeface="Univers" pitchFamily="34" charset="0"/>
              </a:rPr>
              <a:t>R</a:t>
            </a:r>
            <a:r>
              <a:rPr lang="en-GB" altLang="en-US" sz="2000" b="1" baseline="-25000">
                <a:solidFill>
                  <a:schemeClr val="tx2"/>
                </a:solidFill>
                <a:latin typeface="Univers" pitchFamily="34" charset="0"/>
              </a:rPr>
              <a:t>0</a:t>
            </a:r>
            <a:r>
              <a:rPr lang="en-GB" altLang="en-US" sz="2000" b="1">
                <a:solidFill>
                  <a:schemeClr val="tx2"/>
                </a:solidFill>
                <a:latin typeface="Univers" pitchFamily="34" charset="0"/>
              </a:rPr>
              <a:t>=1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Text Box 6"/>
          <p:cNvSpPr txBox="1">
            <a:spLocks noChangeArrowheads="1"/>
          </p:cNvSpPr>
          <p:nvPr/>
        </p:nvSpPr>
        <p:spPr bwMode="auto">
          <a:xfrm>
            <a:off x="534988" y="5876925"/>
            <a:ext cx="7421562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GB" altLang="en-US" sz="2000" dirty="0" smtClean="0">
                <a:latin typeface="+mn-lt"/>
              </a:rPr>
              <a:t>Uptake has kept rising:</a:t>
            </a:r>
          </a:p>
          <a:p>
            <a:pPr eaLnBrk="1" hangingPunct="1">
              <a:spcBef>
                <a:spcPct val="50000"/>
              </a:spcBef>
              <a:buFontTx/>
              <a:buNone/>
              <a:defRPr/>
            </a:pPr>
            <a:endParaRPr lang="en-GB" altLang="en-US" sz="2400" dirty="0" smtClean="0">
              <a:latin typeface="Times New Roman" pitchFamily="18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8031163" y="2997200"/>
            <a:ext cx="428625" cy="287338"/>
            <a:chOff x="8030716" y="2636912"/>
            <a:chExt cx="429716" cy="288032"/>
          </a:xfrm>
        </p:grpSpPr>
        <p:sp>
          <p:nvSpPr>
            <p:cNvPr id="7" name="Oval 6"/>
            <p:cNvSpPr/>
            <p:nvPr/>
          </p:nvSpPr>
          <p:spPr>
            <a:xfrm>
              <a:off x="8172363" y="2636912"/>
              <a:ext cx="71620" cy="71611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8030716" y="2678287"/>
              <a:ext cx="429716" cy="246657"/>
            </a:xfrm>
            <a:prstGeom prst="rect">
              <a:avLst/>
            </a:prstGeom>
            <a:noFill/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GB" sz="1000" dirty="0">
                  <a:latin typeface="+mj-lt"/>
                </a:rPr>
                <a:t>91.2</a:t>
              </a:r>
              <a:endParaRPr lang="en-US" sz="1000" dirty="0">
                <a:latin typeface="+mj-lt"/>
              </a:endParaRPr>
            </a:p>
          </p:txBody>
        </p:sp>
      </p:grpSp>
      <p:pic>
        <p:nvPicPr>
          <p:cNvPr id="2867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11188" y="1196975"/>
            <a:ext cx="7993062" cy="5621338"/>
          </a:xfrm>
        </p:spPr>
      </p:pic>
      <p:sp>
        <p:nvSpPr>
          <p:cNvPr id="2867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3792"/>
            <a:ext cx="8229600" cy="1143000"/>
          </a:xfrm>
          <a:solidFill>
            <a:schemeClr val="bg1"/>
          </a:solidFill>
        </p:spPr>
        <p:txBody>
          <a:bodyPr/>
          <a:lstStyle/>
          <a:p>
            <a:pPr eaLnBrk="1" hangingPunct="1"/>
            <a:r>
              <a:rPr lang="en-GB" altLang="en-US" sz="4000" dirty="0" smtClean="0"/>
              <a:t>MMR vaccine uptake at 2</a:t>
            </a:r>
            <a:r>
              <a:rPr lang="en-GB" altLang="en-US" sz="4000" baseline="30000" dirty="0" smtClean="0"/>
              <a:t>nd</a:t>
            </a:r>
            <a:r>
              <a:rPr lang="en-GB" altLang="en-US" sz="4000" dirty="0" smtClean="0"/>
              <a:t> birthday</a:t>
            </a:r>
            <a:endParaRPr lang="en-US" altLang="en-US" sz="4000" dirty="0" smtClean="0"/>
          </a:p>
        </p:txBody>
      </p:sp>
    </p:spTree>
    <p:extLst>
      <p:ext uri="{BB962C8B-B14F-4D97-AF65-F5344CB8AC3E}">
        <p14:creationId xmlns:p14="http://schemas.microsoft.com/office/powerpoint/2010/main" val="839951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30723" name="Content Placeholder 2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27088" y="357188"/>
            <a:ext cx="7688262" cy="7764462"/>
          </a:xfrm>
        </p:spPr>
      </p:pic>
    </p:spTree>
    <p:extLst>
      <p:ext uri="{BB962C8B-B14F-4D97-AF65-F5344CB8AC3E}">
        <p14:creationId xmlns:p14="http://schemas.microsoft.com/office/powerpoint/2010/main" val="3212135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Measles time line last decades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107504" y="1237902"/>
            <a:ext cx="8928992" cy="4351338"/>
          </a:xfrm>
        </p:spPr>
        <p:txBody>
          <a:bodyPr/>
          <a:lstStyle/>
          <a:p>
            <a:r>
              <a:rPr lang="en-GB" altLang="en-US" sz="2400" b="1" dirty="0" smtClean="0"/>
              <a:t>2002-04</a:t>
            </a:r>
            <a:r>
              <a:rPr lang="en-GB" altLang="en-US" sz="2400" dirty="0" smtClean="0"/>
              <a:t>. </a:t>
            </a:r>
            <a:r>
              <a:rPr lang="en-GB" altLang="en-US" sz="2400" dirty="0"/>
              <a:t>S</a:t>
            </a:r>
            <a:r>
              <a:rPr lang="en-GB" altLang="en-US" sz="2400" dirty="0" smtClean="0"/>
              <a:t>cientific studies find no link between MMR and autism. Co-authors of the 1998 Wakefield paper issue a retraction.</a:t>
            </a:r>
          </a:p>
          <a:p>
            <a:r>
              <a:rPr lang="en-GB" altLang="en-US" sz="2400" b="1" dirty="0" smtClean="0"/>
              <a:t>2004-05</a:t>
            </a:r>
            <a:r>
              <a:rPr lang="en-GB" altLang="en-US" sz="2400" dirty="0" smtClean="0"/>
              <a:t>–Uptake of MMR vaccine falls to 81%.</a:t>
            </a:r>
            <a:endParaRPr lang="en-GB" altLang="en-US" sz="2400" b="1" dirty="0" smtClean="0"/>
          </a:p>
          <a:p>
            <a:r>
              <a:rPr lang="en-GB" altLang="en-US" sz="2400" b="1" dirty="0" smtClean="0"/>
              <a:t>2008</a:t>
            </a:r>
            <a:r>
              <a:rPr lang="en-GB" altLang="en-US" sz="2400" dirty="0"/>
              <a:t> </a:t>
            </a:r>
            <a:r>
              <a:rPr lang="en-GB" altLang="en-US" sz="2400" dirty="0" smtClean="0"/>
              <a:t>MMR catch-up campaign for children 13 months to 18 years.</a:t>
            </a:r>
          </a:p>
          <a:p>
            <a:r>
              <a:rPr lang="en-GB" altLang="en-US" sz="2400" b="1" dirty="0" smtClean="0"/>
              <a:t>2010 </a:t>
            </a:r>
            <a:r>
              <a:rPr lang="en-GB" altLang="en-US" sz="2400" dirty="0" smtClean="0"/>
              <a:t>Wakefield guilty of serious professional misconduct and struck off the medical register</a:t>
            </a:r>
            <a:endParaRPr lang="en-GB" altLang="en-US" sz="2400" b="1" dirty="0" smtClean="0"/>
          </a:p>
          <a:p>
            <a:r>
              <a:rPr lang="en-GB" altLang="en-US" sz="2400" b="1" dirty="0" smtClean="0"/>
              <a:t>2012 </a:t>
            </a:r>
            <a:r>
              <a:rPr lang="en-GB" altLang="en-US" sz="2400" dirty="0" smtClean="0"/>
              <a:t>Large measles outbreak affecting mainly teenagers. </a:t>
            </a:r>
          </a:p>
          <a:p>
            <a:r>
              <a:rPr lang="en-GB" altLang="en-US" sz="2400" b="1" dirty="0" smtClean="0"/>
              <a:t>2013 </a:t>
            </a:r>
            <a:r>
              <a:rPr lang="en-GB" altLang="en-US" sz="2400" dirty="0" smtClean="0"/>
              <a:t>A national catch-up campaign for children aged 10 to 16 years. First MMR dose coverage in children peaked at 93%.</a:t>
            </a:r>
          </a:p>
          <a:p>
            <a:r>
              <a:rPr lang="en-GB" altLang="en-US" sz="2400" b="1" dirty="0" smtClean="0"/>
              <a:t>2016 </a:t>
            </a:r>
            <a:r>
              <a:rPr lang="en-GB" altLang="en-US" sz="2400" dirty="0" smtClean="0"/>
              <a:t>UK achieved measles elimination (status granted by WHO in 2017). Coverage of MMR dose 1 reached 95% for the first time.</a:t>
            </a:r>
          </a:p>
          <a:p>
            <a:r>
              <a:rPr lang="en-GB" altLang="en-US" sz="2400" b="1" dirty="0" smtClean="0"/>
              <a:t>2018 </a:t>
            </a:r>
            <a:r>
              <a:rPr lang="en-GB" altLang="en-US" sz="2400" dirty="0" smtClean="0"/>
              <a:t>Several measles outbreaks linked to importations from Europe with majority of cases in teenagers. MMR dose 2 coverage is sub-optimal at 87% - well below the 95% WHO target.</a:t>
            </a:r>
          </a:p>
          <a:p>
            <a:endParaRPr lang="en-GB" altLang="en-US" sz="2400" dirty="0" smtClean="0"/>
          </a:p>
          <a:p>
            <a:pPr eaLnBrk="1" hangingPunct="1"/>
            <a:endParaRPr lang="en-GB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932418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2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2597150"/>
            <a:ext cx="2771775" cy="1835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altLang="en-US" smtClean="0"/>
          </a:p>
        </p:txBody>
      </p:sp>
      <p:pic>
        <p:nvPicPr>
          <p:cNvPr id="3584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44450"/>
            <a:ext cx="7767638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845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" y="4264025"/>
            <a:ext cx="9144000" cy="2693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3031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 descr="Sir Ronald Ros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-1035050"/>
            <a:ext cx="9109075" cy="1208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-323850" y="-1179513"/>
            <a:ext cx="9575800" cy="9361488"/>
          </a:xfrm>
          <a:prstGeom prst="rect">
            <a:avLst/>
          </a:prstGeom>
          <a:solidFill>
            <a:schemeClr val="bg1">
              <a:alpha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altLang="en-US" sz="2800" smtClean="0"/>
              <a:t>Following the drop in vaccine uptake the number of unvaccinated individuals kept accumulating and for years we saw substantial measles outbreaks</a:t>
            </a:r>
          </a:p>
          <a:p>
            <a:pPr eaLnBrk="1" hangingPunct="1"/>
            <a:endParaRPr lang="en-GB" altLang="en-US" sz="2800" smtClean="0"/>
          </a:p>
          <a:p>
            <a:pPr eaLnBrk="1" hangingPunct="1"/>
            <a:r>
              <a:rPr lang="en-GB" altLang="en-US" sz="2800" smtClean="0"/>
              <a:t>All these control efforts are possible because we can calculate the critical level of vaccination (based on the reproductive number)</a:t>
            </a: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0414480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Learning outcomes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dirty="0" smtClean="0"/>
              <a:t>Understand how models and knowledge of the reproductive number can be used to understand the dynamics of a disease </a:t>
            </a:r>
          </a:p>
          <a:p>
            <a:pPr eaLnBrk="1" hangingPunct="1"/>
            <a:r>
              <a:rPr lang="en-GB" altLang="en-US" dirty="0" smtClean="0">
                <a:cs typeface="Times New Roman" panose="02020603050405020304" pitchFamily="18" charset="0"/>
              </a:rPr>
              <a:t>Understand how this can be used as a basis for public health policies</a:t>
            </a:r>
            <a:r>
              <a:rPr lang="en-GB" altLang="en-US" dirty="0" smtClean="0"/>
              <a:t> and disease management</a:t>
            </a:r>
          </a:p>
        </p:txBody>
      </p:sp>
    </p:spTree>
    <p:extLst>
      <p:ext uri="{BB962C8B-B14F-4D97-AF65-F5344CB8AC3E}">
        <p14:creationId xmlns:p14="http://schemas.microsoft.com/office/powerpoint/2010/main" val="4159606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Measles</a:t>
            </a:r>
          </a:p>
        </p:txBody>
      </p:sp>
      <p:sp>
        <p:nvSpPr>
          <p:cNvPr id="4813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Symptoms include coughing, runny nose, stuffy nose, malaise, red eyes, tearing and fever.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Two to four days after these initial symptoms, blue-white spots with a red background (</a:t>
            </a:r>
            <a:r>
              <a:rPr lang="en-GB" altLang="en-US" sz="2800" dirty="0" err="1" smtClean="0"/>
              <a:t>Koplik's</a:t>
            </a:r>
            <a:r>
              <a:rPr lang="en-GB" altLang="en-US" sz="2800" dirty="0" smtClean="0"/>
              <a:t> spots), located on the inside of the cheeks near the back molars start to appear.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dirty="0" smtClean="0"/>
              <a:t>They are accompanied, either at the same time or slightly later, by the appearance of the measles rash.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GB" altLang="en-US" sz="2800" dirty="0" smtClean="0"/>
              <a:t/>
            </a:r>
            <a:br>
              <a:rPr lang="en-GB" altLang="en-US" sz="2800" dirty="0" smtClean="0"/>
            </a:br>
            <a:r>
              <a:rPr lang="en-GB" altLang="en-US" sz="2800" dirty="0" smtClean="0"/>
              <a:t/>
            </a:r>
            <a:br>
              <a:rPr lang="en-GB" altLang="en-US" sz="2800" dirty="0" smtClean="0"/>
            </a:br>
            <a:endParaRPr lang="en-GB" altLang="en-US" sz="2800" dirty="0" smtClean="0"/>
          </a:p>
        </p:txBody>
      </p:sp>
      <p:pic>
        <p:nvPicPr>
          <p:cNvPr id="220164" name="Picture 4" descr="measles-chil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0" y="1295400"/>
            <a:ext cx="342900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0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525" y="882650"/>
            <a:ext cx="8048625" cy="591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155" name="Text Box 3"/>
          <p:cNvSpPr txBox="1">
            <a:spLocks noChangeArrowheads="1"/>
          </p:cNvSpPr>
          <p:nvPr/>
        </p:nvSpPr>
        <p:spPr bwMode="auto">
          <a:xfrm rot="-5400000">
            <a:off x="-1516062" y="3505200"/>
            <a:ext cx="5029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Univers" pitchFamily="34" charset="0"/>
              </a:rPr>
              <a:t>Cases in England and Wales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3398838" y="6272213"/>
            <a:ext cx="3236912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>
                <a:latin typeface="Univers" pitchFamily="34" charset="0"/>
              </a:rPr>
              <a:t>Time (years)</a:t>
            </a:r>
          </a:p>
        </p:txBody>
      </p:sp>
      <p:sp>
        <p:nvSpPr>
          <p:cNvPr id="49157" name="Text Box 5"/>
          <p:cNvSpPr txBox="1">
            <a:spLocks noChangeArrowheads="1"/>
          </p:cNvSpPr>
          <p:nvPr/>
        </p:nvSpPr>
        <p:spPr bwMode="auto">
          <a:xfrm>
            <a:off x="7459663" y="6426200"/>
            <a:ext cx="54435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1200">
                <a:latin typeface="Univers" pitchFamily="34" charset="0"/>
              </a:rPr>
              <a:t>Source: M. Keeling</a:t>
            </a:r>
          </a:p>
        </p:txBody>
      </p:sp>
      <p:sp>
        <p:nvSpPr>
          <p:cNvPr id="49158" name="Text Box 6"/>
          <p:cNvSpPr txBox="1">
            <a:spLocks noChangeArrowheads="1"/>
          </p:cNvSpPr>
          <p:nvPr/>
        </p:nvSpPr>
        <p:spPr bwMode="auto">
          <a:xfrm>
            <a:off x="866775" y="407988"/>
            <a:ext cx="7872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800">
                <a:latin typeface="Univers" pitchFamily="34" charset="0"/>
              </a:rPr>
              <a:t>Measles in England and Wales (1945-1995)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 model for measles</a:t>
            </a:r>
          </a:p>
        </p:txBody>
      </p:sp>
      <p:sp>
        <p:nvSpPr>
          <p:cNvPr id="50179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We can use the SIR model to describe measles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We will assume a constant population size: on the time scale of interest population growth is limited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We will assume a fixed nr of contacts hence the transmission is </a:t>
            </a:r>
            <a:r>
              <a:rPr lang="en-GB" altLang="en-US" sz="2800" smtClean="0">
                <a:latin typeface="Symbol" panose="05050102010706020507" pitchFamily="18" charset="2"/>
              </a:rPr>
              <a:t>b</a:t>
            </a:r>
            <a:r>
              <a:rPr lang="en-GB" altLang="en-US" sz="2800" i="1" smtClean="0">
                <a:latin typeface="Times New Roman" panose="02020603050405020304" pitchFamily="18" charset="0"/>
              </a:rPr>
              <a:t>IS/N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We will assume that there is no disease caused mortality, i.e. </a:t>
            </a:r>
            <a:r>
              <a:rPr lang="en-GB" altLang="en-US" sz="2800" smtClean="0">
                <a:latin typeface="Symbol" panose="05050102010706020507" pitchFamily="18" charset="2"/>
              </a:rPr>
              <a:t>n=0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None/>
            </a:pPr>
            <a:endParaRPr lang="en-GB" altLang="en-US" sz="2800" smtClean="0">
              <a:latin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 model for measles</a:t>
            </a:r>
          </a:p>
        </p:txBody>
      </p:sp>
      <p:sp>
        <p:nvSpPr>
          <p:cNvPr id="5120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the SIR model: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GB" altLang="en-US" smtClean="0">
              <a:latin typeface="Symbol" panose="05050102010706020507" pitchFamily="18" charset="2"/>
            </a:endParaRPr>
          </a:p>
        </p:txBody>
      </p:sp>
      <p:graphicFrame>
        <p:nvGraphicFramePr>
          <p:cNvPr id="51204" name="Object 4"/>
          <p:cNvGraphicFramePr>
            <a:graphicFrameLocks noChangeAspect="1"/>
          </p:cNvGraphicFramePr>
          <p:nvPr/>
        </p:nvGraphicFramePr>
        <p:xfrm>
          <a:off x="1268413" y="2493963"/>
          <a:ext cx="4613275" cy="3754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8" name="Equation" r:id="rId3" imgW="1498600" imgH="1219200" progId="Equation.3">
                  <p:embed/>
                </p:oleObj>
              </mc:Choice>
              <mc:Fallback>
                <p:oleObj name="Equation" r:id="rId3" imgW="1498600" imgH="1219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2493963"/>
                        <a:ext cx="4613275" cy="3754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5" name="Text Box 5"/>
          <p:cNvSpPr txBox="1">
            <a:spLocks noChangeArrowheads="1"/>
          </p:cNvSpPr>
          <p:nvPr/>
        </p:nvSpPr>
        <p:spPr bwMode="auto">
          <a:xfrm>
            <a:off x="5943600" y="5715000"/>
            <a:ext cx="2209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GB" altLang="en-US" sz="2400" i="1">
                <a:latin typeface="Times New Roman" panose="02020603050405020304" pitchFamily="18" charset="0"/>
              </a:rPr>
              <a:t>S+I+R=N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 smtClean="0"/>
              <a:t>A model for measles</a:t>
            </a:r>
          </a:p>
        </p:txBody>
      </p:sp>
      <p:sp>
        <p:nvSpPr>
          <p:cNvPr id="5222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The parameters: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Let’s say the average life time is 75 years, hence the mortality rate </a:t>
            </a:r>
            <a:r>
              <a:rPr lang="en-GB" altLang="en-US" sz="2800" smtClean="0">
                <a:latin typeface="Symbol" panose="05050102010706020507" pitchFamily="18" charset="2"/>
              </a:rPr>
              <a:t>m</a:t>
            </a:r>
            <a:r>
              <a:rPr lang="en-GB" altLang="en-US" sz="2800" smtClean="0"/>
              <a:t>=1/75 [yr]</a:t>
            </a:r>
            <a:r>
              <a:rPr lang="en-GB" altLang="en-US" sz="2800" baseline="30000" smtClean="0"/>
              <a:t>-1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The duration of the infectious period is about one week, hence </a:t>
            </a:r>
            <a:r>
              <a:rPr lang="en-GB" altLang="en-US" sz="2800" smtClean="0">
                <a:latin typeface="Symbol" panose="05050102010706020507" pitchFamily="18" charset="2"/>
              </a:rPr>
              <a:t>g</a:t>
            </a:r>
            <a:r>
              <a:rPr lang="en-GB" altLang="en-US" sz="2800" smtClean="0"/>
              <a:t>=50 [yr]</a:t>
            </a:r>
            <a:r>
              <a:rPr lang="en-GB" altLang="en-US" sz="2800" baseline="30000" smtClean="0"/>
              <a:t>-1</a:t>
            </a: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There are about 3 infectious contacts per day, hence </a:t>
            </a:r>
            <a:r>
              <a:rPr lang="en-GB" altLang="en-US" sz="2800" smtClean="0">
                <a:latin typeface="Symbol" panose="05050102010706020507" pitchFamily="18" charset="2"/>
              </a:rPr>
              <a:t>b</a:t>
            </a:r>
            <a:r>
              <a:rPr lang="en-GB" altLang="en-US" sz="2800" smtClean="0"/>
              <a:t>=1000 [yr]</a:t>
            </a:r>
            <a:r>
              <a:rPr lang="en-GB" altLang="en-US" sz="2800" baseline="30000" smtClean="0"/>
              <a:t>-1 </a:t>
            </a:r>
            <a:r>
              <a:rPr lang="en-GB" altLang="en-US" sz="2800" smtClean="0"/>
              <a:t>[individual]</a:t>
            </a:r>
            <a:r>
              <a:rPr lang="en-GB" altLang="en-US" sz="2800" baseline="30000" smtClean="0"/>
              <a:t>-1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The R</a:t>
            </a:r>
            <a:r>
              <a:rPr lang="en-GB" altLang="en-US" sz="2800" baseline="-25000" smtClean="0"/>
              <a:t>0 </a:t>
            </a:r>
            <a:r>
              <a:rPr lang="en-GB" altLang="en-US" sz="2800" smtClean="0"/>
              <a:t>in this model is </a:t>
            </a:r>
            <a:r>
              <a:rPr lang="en-GB" altLang="en-US" sz="2800" smtClean="0">
                <a:latin typeface="Symbol" panose="05050102010706020507" pitchFamily="18" charset="2"/>
              </a:rPr>
              <a:t>b/(m+g)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R</a:t>
            </a:r>
            <a:r>
              <a:rPr lang="en-GB" altLang="en-US" sz="2800" baseline="-25000" smtClean="0"/>
              <a:t>0 </a:t>
            </a:r>
            <a:r>
              <a:rPr lang="en-GB" altLang="en-US" sz="2800" smtClean="0"/>
              <a:t>is then about 20. </a:t>
            </a:r>
          </a:p>
          <a:p>
            <a:pPr eaLnBrk="1" hangingPunct="1">
              <a:lnSpc>
                <a:spcPct val="90000"/>
              </a:lnSpc>
            </a:pPr>
            <a:r>
              <a:rPr lang="en-GB" altLang="en-US" sz="2800" smtClean="0"/>
              <a:t>R</a:t>
            </a:r>
            <a:r>
              <a:rPr lang="en-GB" altLang="en-US" sz="2800" baseline="-25000" smtClean="0"/>
              <a:t>0 </a:t>
            </a:r>
            <a:r>
              <a:rPr lang="en-GB" altLang="en-US" sz="2800" smtClean="0"/>
              <a:t>has been estimated to be between 15 and 25</a:t>
            </a:r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  <a:p>
            <a:pPr eaLnBrk="1" hangingPunct="1">
              <a:lnSpc>
                <a:spcPct val="90000"/>
              </a:lnSpc>
            </a:pPr>
            <a:endParaRPr lang="en-GB" altLang="en-US" sz="28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5403E55EBA5F45B25A01EADE153578" ma:contentTypeVersion="3" ma:contentTypeDescription="Create a new document." ma:contentTypeScope="" ma:versionID="89a1949bb7a1654da5eee3025d3a153c">
  <xsd:schema xmlns:xsd="http://www.w3.org/2001/XMLSchema" xmlns:xs="http://www.w3.org/2001/XMLSchema" xmlns:p="http://schemas.microsoft.com/office/2006/metadata/properties" xmlns:ns2="3adaf70a-a570-4315-a8ec-5e7e6d120ca2" targetNamespace="http://schemas.microsoft.com/office/2006/metadata/properties" ma:root="true" ma:fieldsID="5b1612122bf7719c40ba19e6305c05e3" ns2:_="">
    <xsd:import namespace="3adaf70a-a570-4315-a8ec-5e7e6d120c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daf70a-a570-4315-a8ec-5e7e6d120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CD1BAF7-7F7A-41B7-BC2B-E3847F076AFC}"/>
</file>

<file path=customXml/itemProps2.xml><?xml version="1.0" encoding="utf-8"?>
<ds:datastoreItem xmlns:ds="http://schemas.openxmlformats.org/officeDocument/2006/customXml" ds:itemID="{B4388278-29DB-42BD-BAFD-061BB1517F19}"/>
</file>

<file path=customXml/itemProps3.xml><?xml version="1.0" encoding="utf-8"?>
<ds:datastoreItem xmlns:ds="http://schemas.openxmlformats.org/officeDocument/2006/customXml" ds:itemID="{C6896CC4-4428-4709-9A31-BC326A01BC11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30526</TotalTime>
  <Words>1607</Words>
  <Application>Microsoft Office PowerPoint</Application>
  <PresentationFormat>On-screen Show (4:3)</PresentationFormat>
  <Paragraphs>189</Paragraphs>
  <Slides>48</Slides>
  <Notes>6</Notes>
  <HiddenSlides>15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Comic Sans MS</vt:lpstr>
      <vt:lpstr>Courier New</vt:lpstr>
      <vt:lpstr>Calibri</vt:lpstr>
      <vt:lpstr>Cambria Math</vt:lpstr>
      <vt:lpstr>Symbol</vt:lpstr>
      <vt:lpstr>Univers</vt:lpstr>
      <vt:lpstr>Times New Roman</vt:lpstr>
      <vt:lpstr>Office Theme</vt:lpstr>
      <vt:lpstr>Equation</vt:lpstr>
      <vt:lpstr>Artwork</vt:lpstr>
      <vt:lpstr>2020-21  5-3 Epidemiological Models. Measles, Flu, Covid  Measles   </vt:lpstr>
      <vt:lpstr>Outline</vt:lpstr>
      <vt:lpstr>Measles</vt:lpstr>
      <vt:lpstr>Measles</vt:lpstr>
      <vt:lpstr>Measles</vt:lpstr>
      <vt:lpstr>PowerPoint Presentation</vt:lpstr>
      <vt:lpstr>A model for measles</vt:lpstr>
      <vt:lpstr>A model for measles</vt:lpstr>
      <vt:lpstr>A model for measles</vt:lpstr>
      <vt:lpstr>A model for measles</vt:lpstr>
      <vt:lpstr>A model for measles</vt:lpstr>
      <vt:lpstr>A model for measles</vt:lpstr>
      <vt:lpstr>A model for measles</vt:lpstr>
      <vt:lpstr>PowerPoint Presentation</vt:lpstr>
      <vt:lpstr>Variation in transmission</vt:lpstr>
      <vt:lpstr>A model for measles</vt:lpstr>
      <vt:lpstr>If variation in transmission included in the model:</vt:lpstr>
      <vt:lpstr>Variation in transmission</vt:lpstr>
      <vt:lpstr>Seasonal variation in transmission</vt:lpstr>
      <vt:lpstr>PowerPoint Presentation</vt:lpstr>
      <vt:lpstr>Seasonal variation in transmission</vt:lpstr>
      <vt:lpstr>Seasonal variation in transmission</vt:lpstr>
      <vt:lpstr>Seasonal variation in transmission: resonance of an undamped oscillator</vt:lpstr>
      <vt:lpstr>Seasonal variation in transmission: resonance of a damped oscillator</vt:lpstr>
      <vt:lpstr>PowerPoint Presentation</vt:lpstr>
      <vt:lpstr>Variation in tranmission rates</vt:lpstr>
      <vt:lpstr>Variation in tranmission rates</vt:lpstr>
      <vt:lpstr>Variation in transmission rates</vt:lpstr>
      <vt:lpstr>PowerPoint Presentation</vt:lpstr>
      <vt:lpstr>Variation in transmission rates</vt:lpstr>
      <vt:lpstr> some Arnold tongues</vt:lpstr>
      <vt:lpstr>Effects of seasonal variation</vt:lpstr>
      <vt:lpstr>      Vaccination</vt:lpstr>
      <vt:lpstr>Vaccination saves lives</vt:lpstr>
      <vt:lpstr>Vaccination</vt:lpstr>
      <vt:lpstr>Measles outbreaks in England and Wales in 1995-2002</vt:lpstr>
      <vt:lpstr>Vaccination</vt:lpstr>
      <vt:lpstr>Reproductive number after vaccination R0(1-p)</vt:lpstr>
      <vt:lpstr>Vaccination</vt:lpstr>
      <vt:lpstr>Outbreak size depends on R0</vt:lpstr>
      <vt:lpstr>PowerPoint Presentation</vt:lpstr>
      <vt:lpstr>Outbreak distribution shows progression toward R0=1</vt:lpstr>
      <vt:lpstr>MMR vaccine uptake at 2nd birthday</vt:lpstr>
      <vt:lpstr>PowerPoint Presentation</vt:lpstr>
      <vt:lpstr>Measles time line last decades</vt:lpstr>
      <vt:lpstr>PowerPoint Presentation</vt:lpstr>
      <vt:lpstr>Conclusion</vt:lpstr>
      <vt:lpstr>Learning outcomes</vt:lpstr>
    </vt:vector>
  </TitlesOfParts>
  <Company>RHUL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Jansen</dc:creator>
  <cp:lastModifiedBy>Jansen, Vincent</cp:lastModifiedBy>
  <cp:revision>263</cp:revision>
  <dcterms:created xsi:type="dcterms:W3CDTF">2002-06-29T18:19:19Z</dcterms:created>
  <dcterms:modified xsi:type="dcterms:W3CDTF">2021-02-10T16:48:39Z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0x0101007F5403E55EBA5F45B25A01EADE153578</vt:lpwstr>
  </property>
</Properties>
</file>