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40.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39.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12.xml" ContentType="application/vnd.openxmlformats-officedocument.presentationml.slide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slideLayouts/slideLayout13.xml" ContentType="application/vnd.openxmlformats-officedocument.presentationml.slideLayout+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0.xml" ContentType="application/vnd.openxmlformats-officedocument.presentationml.slideLayout+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17.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6.xml" ContentType="application/vnd.openxmlformats-officedocument.presentationml.notesSlide+xml"/>
  <Override PartName="/ppt/slideLayouts/slideLayout5.xml" ContentType="application/vnd.openxmlformats-officedocument.presentationml.slideLayout+xml"/>
  <Override PartName="/ppt/notesSlides/notesSlide25.xml" ContentType="application/vnd.openxmlformats-officedocument.presentationml.notesSlide+xml"/>
  <Override PartName="/ppt/notesSlides/notesSlide19.xml" ContentType="application/vnd.openxmlformats-officedocument.presentationml.notesSlide+xml"/>
  <Override PartName="/ppt/slideLayouts/slideLayout9.xml" ContentType="application/vnd.openxmlformats-officedocument.presentationml.slideLayou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slideLayouts/slideLayout8.xml" ContentType="application/vnd.openxmlformats-officedocument.presentationml.slideLayou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671" r:id="rId2"/>
    <p:sldId id="672" r:id="rId3"/>
    <p:sldId id="618" r:id="rId4"/>
    <p:sldId id="619" r:id="rId5"/>
    <p:sldId id="620" r:id="rId6"/>
    <p:sldId id="621" r:id="rId7"/>
    <p:sldId id="673" r:id="rId8"/>
    <p:sldId id="622" r:id="rId9"/>
    <p:sldId id="623" r:id="rId10"/>
    <p:sldId id="624" r:id="rId11"/>
    <p:sldId id="625" r:id="rId12"/>
    <p:sldId id="626" r:id="rId13"/>
    <p:sldId id="629" r:id="rId14"/>
    <p:sldId id="630" r:id="rId15"/>
    <p:sldId id="631" r:id="rId16"/>
    <p:sldId id="632" r:id="rId17"/>
    <p:sldId id="645" r:id="rId18"/>
    <p:sldId id="634" r:id="rId19"/>
    <p:sldId id="674" r:id="rId20"/>
    <p:sldId id="636" r:id="rId21"/>
    <p:sldId id="675" r:id="rId22"/>
    <p:sldId id="676" r:id="rId23"/>
    <p:sldId id="638" r:id="rId24"/>
    <p:sldId id="677" r:id="rId25"/>
    <p:sldId id="639" r:id="rId26"/>
    <p:sldId id="678" r:id="rId27"/>
    <p:sldId id="679" r:id="rId28"/>
    <p:sldId id="680" r:id="rId29"/>
    <p:sldId id="681" r:id="rId30"/>
    <p:sldId id="682" r:id="rId31"/>
    <p:sldId id="683" r:id="rId32"/>
    <p:sldId id="684" r:id="rId33"/>
    <p:sldId id="685" r:id="rId34"/>
    <p:sldId id="686" r:id="rId35"/>
    <p:sldId id="709" r:id="rId36"/>
    <p:sldId id="710" r:id="rId37"/>
    <p:sldId id="689" r:id="rId38"/>
    <p:sldId id="711" r:id="rId39"/>
    <p:sldId id="691" r:id="rId40"/>
    <p:sldId id="692" r:id="rId41"/>
    <p:sldId id="693" r:id="rId42"/>
    <p:sldId id="712" r:id="rId43"/>
    <p:sldId id="713" r:id="rId44"/>
    <p:sldId id="714" r:id="rId45"/>
    <p:sldId id="694" r:id="rId46"/>
    <p:sldId id="695" r:id="rId47"/>
    <p:sldId id="696" r:id="rId48"/>
    <p:sldId id="697" r:id="rId49"/>
    <p:sldId id="698" r:id="rId50"/>
    <p:sldId id="699" r:id="rId51"/>
    <p:sldId id="700" r:id="rId52"/>
    <p:sldId id="701" r:id="rId53"/>
    <p:sldId id="702" r:id="rId54"/>
    <p:sldId id="703" r:id="rId55"/>
    <p:sldId id="706" r:id="rId56"/>
    <p:sldId id="548" r:id="rId57"/>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25" autoAdjust="0"/>
    <p:restoredTop sz="82218" autoAdjust="0"/>
  </p:normalViewPr>
  <p:slideViewPr>
    <p:cSldViewPr>
      <p:cViewPr varScale="1">
        <p:scale>
          <a:sx n="61" d="100"/>
          <a:sy n="61" d="100"/>
        </p:scale>
        <p:origin x="7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1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65"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vl1pPr>
          </a:lstStyle>
          <a:p>
            <a:pPr>
              <a:defRPr/>
            </a:pPr>
            <a:endParaRPr lang="en-GB"/>
          </a:p>
        </p:txBody>
      </p:sp>
      <p:sp>
        <p:nvSpPr>
          <p:cNvPr id="1280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280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vl1pPr>
          </a:lstStyle>
          <a:p>
            <a:pPr>
              <a:defRPr/>
            </a:pPr>
            <a:endParaRPr lang="en-GB"/>
          </a:p>
        </p:txBody>
      </p:sp>
      <p:sp>
        <p:nvSpPr>
          <p:cNvPr id="1280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F1C25A0-E0AA-4DB0-BAD7-2CE72DC140AD}" type="slidenum">
              <a:rPr lang="en-GB" altLang="en-US"/>
              <a:pPr>
                <a:defRPr/>
              </a:pPr>
              <a:t>‹#›</a:t>
            </a:fld>
            <a:endParaRPr lang="en-GB" altLang="en-US"/>
          </a:p>
        </p:txBody>
      </p:sp>
    </p:spTree>
    <p:extLst>
      <p:ext uri="{BB962C8B-B14F-4D97-AF65-F5344CB8AC3E}">
        <p14:creationId xmlns:p14="http://schemas.microsoft.com/office/powerpoint/2010/main" val="42333494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https://assets.publishing.service.gov.uk/government/uploads/system/uploads/attachment_data/file/895233/Surveillance_Influenza_and_other_respiratory_viruses_in_the_UK_2019_to_2020_FINAL.pdf</a:t>
            </a:r>
            <a:endParaRPr lang="en-GB" dirty="0"/>
          </a:p>
        </p:txBody>
      </p:sp>
      <p:sp>
        <p:nvSpPr>
          <p:cNvPr id="4" name="Slide Number Placeholder 3"/>
          <p:cNvSpPr>
            <a:spLocks noGrp="1"/>
          </p:cNvSpPr>
          <p:nvPr>
            <p:ph type="sldNum" sz="quarter" idx="10"/>
          </p:nvPr>
        </p:nvSpPr>
        <p:spPr/>
        <p:txBody>
          <a:bodyPr/>
          <a:lstStyle/>
          <a:p>
            <a:pPr>
              <a:defRPr/>
            </a:pPr>
            <a:fld id="{9F1C25A0-E0AA-4DB0-BAD7-2CE72DC140AD}" type="slidenum">
              <a:rPr lang="en-GB" altLang="en-US" smtClean="0"/>
              <a:pPr>
                <a:defRPr/>
              </a:pPr>
              <a:t>7</a:t>
            </a:fld>
            <a:endParaRPr lang="en-GB" altLang="en-US"/>
          </a:p>
        </p:txBody>
      </p:sp>
    </p:spTree>
    <p:extLst>
      <p:ext uri="{BB962C8B-B14F-4D97-AF65-F5344CB8AC3E}">
        <p14:creationId xmlns:p14="http://schemas.microsoft.com/office/powerpoint/2010/main" val="10153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49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7307590-8C91-4680-910F-A650D6D4066D}" type="slidenum">
              <a:rPr lang="en-US" altLang="en-US" sz="1200" smtClean="0"/>
              <a:pPr/>
              <a:t>34</a:t>
            </a:fld>
            <a:endParaRPr lang="en-US" altLang="en-US" sz="1200" smtClean="0"/>
          </a:p>
        </p:txBody>
      </p:sp>
    </p:spTree>
    <p:extLst>
      <p:ext uri="{BB962C8B-B14F-4D97-AF65-F5344CB8AC3E}">
        <p14:creationId xmlns:p14="http://schemas.microsoft.com/office/powerpoint/2010/main" val="1293223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11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EF9E934-DEC0-436F-A87A-79620807FA37}" type="slidenum">
              <a:rPr lang="en-US" altLang="en-US" sz="1200" smtClean="0"/>
              <a:pPr/>
              <a:t>37</a:t>
            </a:fld>
            <a:endParaRPr lang="en-US" altLang="en-US" sz="1200" smtClean="0"/>
          </a:p>
        </p:txBody>
      </p:sp>
    </p:spTree>
    <p:extLst>
      <p:ext uri="{BB962C8B-B14F-4D97-AF65-F5344CB8AC3E}">
        <p14:creationId xmlns:p14="http://schemas.microsoft.com/office/powerpoint/2010/main" val="2595477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421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CA1A5C4-7782-455C-BC6E-E6446048F289}" type="slidenum">
              <a:rPr lang="en-US" altLang="en-US" sz="1200" smtClean="0"/>
              <a:pPr/>
              <a:t>39</a:t>
            </a:fld>
            <a:endParaRPr lang="en-US" altLang="en-US" sz="1200" smtClean="0"/>
          </a:p>
        </p:txBody>
      </p:sp>
    </p:spTree>
    <p:extLst>
      <p:ext uri="{BB962C8B-B14F-4D97-AF65-F5344CB8AC3E}">
        <p14:creationId xmlns:p14="http://schemas.microsoft.com/office/powerpoint/2010/main" val="980066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https://www.eurosurveillance.org/content/10.2807/1560-7917.ES.2020.25.12.2000256</a:t>
            </a:r>
          </a:p>
          <a:p>
            <a:r>
              <a:rPr lang="en-GB" altLang="en-US" smtClean="0"/>
              <a:t>https://www.ncbi.nlm.nih.gov/pmc/articles/PMC7524446/</a:t>
            </a:r>
          </a:p>
        </p:txBody>
      </p:sp>
      <p:sp>
        <p:nvSpPr>
          <p:cNvPr id="972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BFDB5BB-EA59-455E-A939-ADE34F35BB11}" type="slidenum">
              <a:rPr lang="en-US" altLang="en-US" sz="1200" smtClean="0"/>
              <a:pPr/>
              <a:t>41</a:t>
            </a:fld>
            <a:endParaRPr lang="en-US" altLang="en-US" sz="1200" smtClean="0"/>
          </a:p>
        </p:txBody>
      </p:sp>
    </p:spTree>
    <p:extLst>
      <p:ext uri="{BB962C8B-B14F-4D97-AF65-F5344CB8AC3E}">
        <p14:creationId xmlns:p14="http://schemas.microsoft.com/office/powerpoint/2010/main" val="17710241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F1C25A0-E0AA-4DB0-BAD7-2CE72DC140AD}" type="slidenum">
              <a:rPr lang="en-GB" altLang="en-US" smtClean="0"/>
              <a:pPr>
                <a:defRPr/>
              </a:pPr>
              <a:t>42</a:t>
            </a:fld>
            <a:endParaRPr lang="en-GB" altLang="en-US"/>
          </a:p>
        </p:txBody>
      </p:sp>
    </p:spTree>
    <p:extLst>
      <p:ext uri="{BB962C8B-B14F-4D97-AF65-F5344CB8AC3E}">
        <p14:creationId xmlns:p14="http://schemas.microsoft.com/office/powerpoint/2010/main" val="23548600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F1C25A0-E0AA-4DB0-BAD7-2CE72DC140AD}" type="slidenum">
              <a:rPr lang="en-GB" altLang="en-US" smtClean="0"/>
              <a:pPr>
                <a:defRPr/>
              </a:pPr>
              <a:t>43</a:t>
            </a:fld>
            <a:endParaRPr lang="en-GB" altLang="en-US"/>
          </a:p>
        </p:txBody>
      </p:sp>
    </p:spTree>
    <p:extLst>
      <p:ext uri="{BB962C8B-B14F-4D97-AF65-F5344CB8AC3E}">
        <p14:creationId xmlns:p14="http://schemas.microsoft.com/office/powerpoint/2010/main" val="2451677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9F1C25A0-E0AA-4DB0-BAD7-2CE72DC140AD}" type="slidenum">
              <a:rPr lang="en-GB" altLang="en-US" smtClean="0"/>
              <a:pPr>
                <a:defRPr/>
              </a:pPr>
              <a:t>44</a:t>
            </a:fld>
            <a:endParaRPr lang="en-GB" altLang="en-US"/>
          </a:p>
        </p:txBody>
      </p:sp>
    </p:spTree>
    <p:extLst>
      <p:ext uri="{BB962C8B-B14F-4D97-AF65-F5344CB8AC3E}">
        <p14:creationId xmlns:p14="http://schemas.microsoft.com/office/powerpoint/2010/main" val="1468737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933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BE5D264-C88B-4C64-958A-A2AECE75B861}" type="slidenum">
              <a:rPr lang="en-US" altLang="en-US" sz="1200" smtClean="0"/>
              <a:pPr/>
              <a:t>45</a:t>
            </a:fld>
            <a:endParaRPr lang="en-US" altLang="en-US" sz="1200" smtClean="0"/>
          </a:p>
        </p:txBody>
      </p:sp>
    </p:spTree>
    <p:extLst>
      <p:ext uri="{BB962C8B-B14F-4D97-AF65-F5344CB8AC3E}">
        <p14:creationId xmlns:p14="http://schemas.microsoft.com/office/powerpoint/2010/main" val="2441744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24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940371F-44FE-41CD-A6FE-F974798C4BB5}" type="slidenum">
              <a:rPr lang="en-US" altLang="en-US" sz="1200" smtClean="0"/>
              <a:pPr/>
              <a:t>47</a:t>
            </a:fld>
            <a:endParaRPr lang="en-US" altLang="en-US" sz="1200" smtClean="0"/>
          </a:p>
        </p:txBody>
      </p:sp>
    </p:spTree>
    <p:extLst>
      <p:ext uri="{BB962C8B-B14F-4D97-AF65-F5344CB8AC3E}">
        <p14:creationId xmlns:p14="http://schemas.microsoft.com/office/powerpoint/2010/main" val="1637582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44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B6A8071-5FA3-4A14-8669-D7EA8C4FBFD9}" type="slidenum">
              <a:rPr lang="en-US" altLang="en-US" sz="1200" smtClean="0"/>
              <a:pPr/>
              <a:t>48</a:t>
            </a:fld>
            <a:endParaRPr lang="en-US" altLang="en-US" sz="1200" smtClean="0"/>
          </a:p>
        </p:txBody>
      </p:sp>
    </p:spTree>
    <p:extLst>
      <p:ext uri="{BB962C8B-B14F-4D97-AF65-F5344CB8AC3E}">
        <p14:creationId xmlns:p14="http://schemas.microsoft.com/office/powerpoint/2010/main" val="4260239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C8E4DF6-95E0-45BB-A755-4BCD8433E784}" type="slidenum">
              <a:rPr lang="en-US" altLang="en-US" smtClean="0"/>
              <a:pPr>
                <a:spcBef>
                  <a:spcPct val="0"/>
                </a:spcBef>
              </a:pPr>
              <a:t>11</a:t>
            </a:fld>
            <a:endParaRPr lang="en-US" alt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http://www.who.int/csr/disease/avian_influenza/country/cases_table_2008_09_10/en/index.html</a:t>
            </a:r>
          </a:p>
        </p:txBody>
      </p:sp>
    </p:spTree>
    <p:extLst>
      <p:ext uri="{BB962C8B-B14F-4D97-AF65-F5344CB8AC3E}">
        <p14:creationId xmlns:p14="http://schemas.microsoft.com/office/powerpoint/2010/main" val="10512150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65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84F79EE-5A76-46AB-B8C5-C1103174311E}" type="slidenum">
              <a:rPr lang="en-US" altLang="en-US" sz="1200" smtClean="0"/>
              <a:pPr/>
              <a:t>49</a:t>
            </a:fld>
            <a:endParaRPr lang="en-US" altLang="en-US" sz="1200" smtClean="0"/>
          </a:p>
        </p:txBody>
      </p:sp>
    </p:spTree>
    <p:extLst>
      <p:ext uri="{BB962C8B-B14F-4D97-AF65-F5344CB8AC3E}">
        <p14:creationId xmlns:p14="http://schemas.microsoft.com/office/powerpoint/2010/main" val="4133854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85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7C14B41-EA0D-405D-B659-5643C9F181E4}" type="slidenum">
              <a:rPr lang="en-US" altLang="en-US" sz="1200" smtClean="0"/>
              <a:pPr/>
              <a:t>50</a:t>
            </a:fld>
            <a:endParaRPr lang="en-US" altLang="en-US" sz="1200" smtClean="0"/>
          </a:p>
        </p:txBody>
      </p:sp>
    </p:spTree>
    <p:extLst>
      <p:ext uri="{BB962C8B-B14F-4D97-AF65-F5344CB8AC3E}">
        <p14:creationId xmlns:p14="http://schemas.microsoft.com/office/powerpoint/2010/main" val="8098754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05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28B183E-37F2-4E1A-837F-7CDFCE59ABD8}" type="slidenum">
              <a:rPr lang="en-US" altLang="en-US" sz="1200" smtClean="0"/>
              <a:pPr/>
              <a:t>51</a:t>
            </a:fld>
            <a:endParaRPr lang="en-US" altLang="en-US" sz="1200" smtClean="0"/>
          </a:p>
        </p:txBody>
      </p:sp>
    </p:spTree>
    <p:extLst>
      <p:ext uri="{BB962C8B-B14F-4D97-AF65-F5344CB8AC3E}">
        <p14:creationId xmlns:p14="http://schemas.microsoft.com/office/powerpoint/2010/main" val="1821602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26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281DB29-0292-4A43-83CD-7F4A8D1E5339}" type="slidenum">
              <a:rPr lang="en-US" altLang="en-US" sz="1200" smtClean="0"/>
              <a:pPr/>
              <a:t>52</a:t>
            </a:fld>
            <a:endParaRPr lang="en-US" altLang="en-US" sz="1200" smtClean="0"/>
          </a:p>
        </p:txBody>
      </p:sp>
    </p:spTree>
    <p:extLst>
      <p:ext uri="{BB962C8B-B14F-4D97-AF65-F5344CB8AC3E}">
        <p14:creationId xmlns:p14="http://schemas.microsoft.com/office/powerpoint/2010/main" val="229019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46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84D3C98-7B9D-41C6-885A-678F5CFFACAF}" type="slidenum">
              <a:rPr lang="en-US" altLang="en-US" sz="1200" smtClean="0"/>
              <a:pPr/>
              <a:t>53</a:t>
            </a:fld>
            <a:endParaRPr lang="en-US" altLang="en-US" sz="1200" smtClean="0"/>
          </a:p>
        </p:txBody>
      </p:sp>
    </p:spTree>
    <p:extLst>
      <p:ext uri="{BB962C8B-B14F-4D97-AF65-F5344CB8AC3E}">
        <p14:creationId xmlns:p14="http://schemas.microsoft.com/office/powerpoint/2010/main" val="181506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167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DF1981A-A8B3-48AD-AE38-4EE958B84749}" type="slidenum">
              <a:rPr lang="en-US" altLang="en-US" sz="1200" smtClean="0"/>
              <a:pPr/>
              <a:t>54</a:t>
            </a:fld>
            <a:endParaRPr lang="en-US" altLang="en-US" sz="1200" smtClean="0"/>
          </a:p>
        </p:txBody>
      </p:sp>
    </p:spTree>
    <p:extLst>
      <p:ext uri="{BB962C8B-B14F-4D97-AF65-F5344CB8AC3E}">
        <p14:creationId xmlns:p14="http://schemas.microsoft.com/office/powerpoint/2010/main" val="1297537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A0199D-2E1F-4482-A863-94378E2C9E0A}" type="slidenum">
              <a:rPr lang="en-US" altLang="en-US" smtClean="0"/>
              <a:pPr>
                <a:spcBef>
                  <a:spcPct val="0"/>
                </a:spcBef>
              </a:pPr>
              <a:t>55</a:t>
            </a:fld>
            <a:endParaRPr lang="en-US" alt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Consider including the New Zealand case?</a:t>
            </a:r>
          </a:p>
        </p:txBody>
      </p:sp>
    </p:spTree>
    <p:extLst>
      <p:ext uri="{BB962C8B-B14F-4D97-AF65-F5344CB8AC3E}">
        <p14:creationId xmlns:p14="http://schemas.microsoft.com/office/powerpoint/2010/main" val="549400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http://www.who.int/docs/default-source/wpro---documents/emergency/surveillance/avian-influenza/ai-20180914.pdf?sfvrsn=eee9f82_2</a:t>
            </a:r>
            <a:endParaRPr lang="en-US" altLang="en-US" smtClean="0"/>
          </a:p>
        </p:txBody>
      </p:sp>
      <p:sp>
        <p:nvSpPr>
          <p:cNvPr id="491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CACDD3E-AE9F-4664-B29E-C7EEEE289C7F}" type="slidenum">
              <a:rPr lang="en-US" altLang="en-US" sz="1200" smtClean="0"/>
              <a:pPr/>
              <a:t>12</a:t>
            </a:fld>
            <a:endParaRPr lang="en-US" altLang="en-US" sz="1200" smtClean="0"/>
          </a:p>
        </p:txBody>
      </p:sp>
    </p:spTree>
    <p:extLst>
      <p:ext uri="{BB962C8B-B14F-4D97-AF65-F5344CB8AC3E}">
        <p14:creationId xmlns:p14="http://schemas.microsoft.com/office/powerpoint/2010/main" val="1696698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CE02FBB-0FD3-4A08-A095-78C5F9B89BA5}" type="slidenum">
              <a:rPr lang="en-US" altLang="en-US" smtClean="0"/>
              <a:pPr>
                <a:spcBef>
                  <a:spcPct val="0"/>
                </a:spcBef>
              </a:pPr>
              <a:t>13</a:t>
            </a:fld>
            <a:endParaRPr lang="en-US" altLang="en-US"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http://www.who.int/csr/disease/avian_influenza/country/cases_table_2008_09_10/en/index.html</a:t>
            </a:r>
          </a:p>
        </p:txBody>
      </p:sp>
    </p:spTree>
    <p:extLst>
      <p:ext uri="{BB962C8B-B14F-4D97-AF65-F5344CB8AC3E}">
        <p14:creationId xmlns:p14="http://schemas.microsoft.com/office/powerpoint/2010/main" val="1571476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475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28DEBF6-5034-408B-8B56-78A56B3470F4}" type="slidenum">
              <a:rPr lang="en-US" altLang="en-US" sz="1200" smtClean="0"/>
              <a:pPr/>
              <a:t>29</a:t>
            </a:fld>
            <a:endParaRPr lang="en-US" altLang="en-US" sz="1200" smtClean="0"/>
          </a:p>
        </p:txBody>
      </p:sp>
    </p:spTree>
    <p:extLst>
      <p:ext uri="{BB962C8B-B14F-4D97-AF65-F5344CB8AC3E}">
        <p14:creationId xmlns:p14="http://schemas.microsoft.com/office/powerpoint/2010/main" val="2014390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680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6A8E70C-08FC-4A49-9CE4-D503C0776F8F}" type="slidenum">
              <a:rPr lang="en-US" altLang="en-US" sz="1200" smtClean="0"/>
              <a:pPr/>
              <a:t>30</a:t>
            </a:fld>
            <a:endParaRPr lang="en-US" altLang="en-US" sz="1200" smtClean="0"/>
          </a:p>
        </p:txBody>
      </p:sp>
    </p:spTree>
    <p:extLst>
      <p:ext uri="{BB962C8B-B14F-4D97-AF65-F5344CB8AC3E}">
        <p14:creationId xmlns:p14="http://schemas.microsoft.com/office/powerpoint/2010/main" val="4276757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788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810A97E-6DA4-4275-A678-19E41C4F0734}" type="slidenum">
              <a:rPr lang="en-US" altLang="en-US" sz="1200" smtClean="0"/>
              <a:pPr/>
              <a:t>31</a:t>
            </a:fld>
            <a:endParaRPr lang="en-US" altLang="en-US" sz="1200" smtClean="0"/>
          </a:p>
        </p:txBody>
      </p:sp>
    </p:spTree>
    <p:extLst>
      <p:ext uri="{BB962C8B-B14F-4D97-AF65-F5344CB8AC3E}">
        <p14:creationId xmlns:p14="http://schemas.microsoft.com/office/powerpoint/2010/main" val="3891325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090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89CE764-0AC5-46A9-A3F0-4C62451C475E}" type="slidenum">
              <a:rPr lang="en-US" altLang="en-US" sz="1200" smtClean="0"/>
              <a:pPr/>
              <a:t>32</a:t>
            </a:fld>
            <a:endParaRPr lang="en-US" altLang="en-US" sz="1200" smtClean="0"/>
          </a:p>
        </p:txBody>
      </p:sp>
    </p:spTree>
    <p:extLst>
      <p:ext uri="{BB962C8B-B14F-4D97-AF65-F5344CB8AC3E}">
        <p14:creationId xmlns:p14="http://schemas.microsoft.com/office/powerpoint/2010/main" val="1447444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829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643A129-5150-4DA4-8AB1-E8C69BA7E092}" type="slidenum">
              <a:rPr lang="en-US" altLang="en-US" sz="1200" smtClean="0"/>
              <a:pPr/>
              <a:t>33</a:t>
            </a:fld>
            <a:endParaRPr lang="en-US" altLang="en-US" sz="1200" smtClean="0"/>
          </a:p>
        </p:txBody>
      </p:sp>
    </p:spTree>
    <p:extLst>
      <p:ext uri="{BB962C8B-B14F-4D97-AF65-F5344CB8AC3E}">
        <p14:creationId xmlns:p14="http://schemas.microsoft.com/office/powerpoint/2010/main" val="3244498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DFD2C1A-B0FC-42F6-BDB7-03AB6710B39D}" type="slidenum">
              <a:rPr lang="en-GB" altLang="en-US"/>
              <a:pPr>
                <a:defRPr/>
              </a:pPr>
              <a:t>‹#›</a:t>
            </a:fld>
            <a:endParaRPr lang="en-GB" altLang="en-US"/>
          </a:p>
        </p:txBody>
      </p:sp>
    </p:spTree>
    <p:extLst>
      <p:ext uri="{BB962C8B-B14F-4D97-AF65-F5344CB8AC3E}">
        <p14:creationId xmlns:p14="http://schemas.microsoft.com/office/powerpoint/2010/main" val="48429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F9B9709A-D206-4AD7-9F43-8CC00DC71886}" type="slidenum">
              <a:rPr lang="en-GB" altLang="en-US"/>
              <a:pPr>
                <a:defRPr/>
              </a:pPr>
              <a:t>‹#›</a:t>
            </a:fld>
            <a:endParaRPr lang="en-GB" altLang="en-US"/>
          </a:p>
        </p:txBody>
      </p:sp>
    </p:spTree>
    <p:extLst>
      <p:ext uri="{BB962C8B-B14F-4D97-AF65-F5344CB8AC3E}">
        <p14:creationId xmlns:p14="http://schemas.microsoft.com/office/powerpoint/2010/main" val="1256937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8C1FE3F1-EF68-4406-AB34-16D4DC52A460}" type="slidenum">
              <a:rPr lang="en-GB" altLang="en-US"/>
              <a:pPr>
                <a:defRPr/>
              </a:pPr>
              <a:t>‹#›</a:t>
            </a:fld>
            <a:endParaRPr lang="en-GB" altLang="en-US"/>
          </a:p>
        </p:txBody>
      </p:sp>
    </p:spTree>
    <p:extLst>
      <p:ext uri="{BB962C8B-B14F-4D97-AF65-F5344CB8AC3E}">
        <p14:creationId xmlns:p14="http://schemas.microsoft.com/office/powerpoint/2010/main" val="1504352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4FC47911-788B-4068-9BDD-CCDE59482E9D}" type="slidenum">
              <a:rPr lang="en-GB" altLang="en-US"/>
              <a:pPr>
                <a:defRPr/>
              </a:pPr>
              <a:t>‹#›</a:t>
            </a:fld>
            <a:endParaRPr lang="en-GB" altLang="en-US"/>
          </a:p>
        </p:txBody>
      </p:sp>
    </p:spTree>
    <p:extLst>
      <p:ext uri="{BB962C8B-B14F-4D97-AF65-F5344CB8AC3E}">
        <p14:creationId xmlns:p14="http://schemas.microsoft.com/office/powerpoint/2010/main" val="3392670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5C4F186D-BE2B-4E13-A376-4E0C9E6C678F}" type="slidenum">
              <a:rPr lang="en-GB" altLang="en-US"/>
              <a:pPr>
                <a:defRPr/>
              </a:pPr>
              <a:t>‹#›</a:t>
            </a:fld>
            <a:endParaRPr lang="en-GB" altLang="en-US"/>
          </a:p>
        </p:txBody>
      </p:sp>
    </p:spTree>
    <p:extLst>
      <p:ext uri="{BB962C8B-B14F-4D97-AF65-F5344CB8AC3E}">
        <p14:creationId xmlns:p14="http://schemas.microsoft.com/office/powerpoint/2010/main" val="203179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FE02074-3BAF-4432-9E2F-EDAF20C4B81E}" type="slidenum">
              <a:rPr lang="en-GB" altLang="en-US"/>
              <a:pPr>
                <a:defRPr/>
              </a:pPr>
              <a:t>‹#›</a:t>
            </a:fld>
            <a:endParaRPr lang="en-GB" altLang="en-US"/>
          </a:p>
        </p:txBody>
      </p:sp>
    </p:spTree>
    <p:extLst>
      <p:ext uri="{BB962C8B-B14F-4D97-AF65-F5344CB8AC3E}">
        <p14:creationId xmlns:p14="http://schemas.microsoft.com/office/powerpoint/2010/main" val="295738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D16CAF6-B053-48CF-8872-06E03BC67EAC}" type="slidenum">
              <a:rPr lang="en-GB" altLang="en-US"/>
              <a:pPr>
                <a:defRPr/>
              </a:pPr>
              <a:t>‹#›</a:t>
            </a:fld>
            <a:endParaRPr lang="en-GB" altLang="en-US"/>
          </a:p>
        </p:txBody>
      </p:sp>
    </p:spTree>
    <p:extLst>
      <p:ext uri="{BB962C8B-B14F-4D97-AF65-F5344CB8AC3E}">
        <p14:creationId xmlns:p14="http://schemas.microsoft.com/office/powerpoint/2010/main" val="1893001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C75AD500-F4B1-4CF6-B6A9-00D1E24CCB62}" type="slidenum">
              <a:rPr lang="en-GB" altLang="en-US"/>
              <a:pPr>
                <a:defRPr/>
              </a:pPr>
              <a:t>‹#›</a:t>
            </a:fld>
            <a:endParaRPr lang="en-GB" altLang="en-US"/>
          </a:p>
        </p:txBody>
      </p:sp>
    </p:spTree>
    <p:extLst>
      <p:ext uri="{BB962C8B-B14F-4D97-AF65-F5344CB8AC3E}">
        <p14:creationId xmlns:p14="http://schemas.microsoft.com/office/powerpoint/2010/main" val="2119682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1E78253D-9622-48CE-945F-5F2A833FEAFF}" type="slidenum">
              <a:rPr lang="en-GB" altLang="en-US"/>
              <a:pPr>
                <a:defRPr/>
              </a:pPr>
              <a:t>‹#›</a:t>
            </a:fld>
            <a:endParaRPr lang="en-GB" altLang="en-US"/>
          </a:p>
        </p:txBody>
      </p:sp>
    </p:spTree>
    <p:extLst>
      <p:ext uri="{BB962C8B-B14F-4D97-AF65-F5344CB8AC3E}">
        <p14:creationId xmlns:p14="http://schemas.microsoft.com/office/powerpoint/2010/main" val="413132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F54C6E77-4E32-47A1-8B2F-D2C25051C523}" type="slidenum">
              <a:rPr lang="en-GB" altLang="en-US"/>
              <a:pPr>
                <a:defRPr/>
              </a:pPr>
              <a:t>‹#›</a:t>
            </a:fld>
            <a:endParaRPr lang="en-GB" altLang="en-US"/>
          </a:p>
        </p:txBody>
      </p:sp>
    </p:spTree>
    <p:extLst>
      <p:ext uri="{BB962C8B-B14F-4D97-AF65-F5344CB8AC3E}">
        <p14:creationId xmlns:p14="http://schemas.microsoft.com/office/powerpoint/2010/main" val="3844151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8E3ECE4C-EF84-4E9E-9E6D-807890C835B4}" type="slidenum">
              <a:rPr lang="en-GB" altLang="en-US"/>
              <a:pPr>
                <a:defRPr/>
              </a:pPr>
              <a:t>‹#›</a:t>
            </a:fld>
            <a:endParaRPr lang="en-GB" altLang="en-US"/>
          </a:p>
        </p:txBody>
      </p:sp>
    </p:spTree>
    <p:extLst>
      <p:ext uri="{BB962C8B-B14F-4D97-AF65-F5344CB8AC3E}">
        <p14:creationId xmlns:p14="http://schemas.microsoft.com/office/powerpoint/2010/main" val="407686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4A9694A5-14DA-4726-A87A-3A9AD6429CE2}" type="slidenum">
              <a:rPr lang="en-GB" altLang="en-US"/>
              <a:pPr>
                <a:defRPr/>
              </a:pPr>
              <a:t>‹#›</a:t>
            </a:fld>
            <a:endParaRPr lang="en-GB" altLang="en-US"/>
          </a:p>
        </p:txBody>
      </p:sp>
    </p:spTree>
    <p:extLst>
      <p:ext uri="{BB962C8B-B14F-4D97-AF65-F5344CB8AC3E}">
        <p14:creationId xmlns:p14="http://schemas.microsoft.com/office/powerpoint/2010/main" val="927652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BFFC0E25-8355-4D11-8D8D-EC81D20528D5}" type="slidenum">
              <a:rPr lang="en-GB" altLang="en-US"/>
              <a:pPr>
                <a:defRPr/>
              </a:pPr>
              <a:t>‹#›</a:t>
            </a:fld>
            <a:endParaRPr lang="en-GB" altLang="en-US"/>
          </a:p>
        </p:txBody>
      </p:sp>
    </p:spTree>
    <p:extLst>
      <p:ext uri="{BB962C8B-B14F-4D97-AF65-F5344CB8AC3E}">
        <p14:creationId xmlns:p14="http://schemas.microsoft.com/office/powerpoint/2010/main" val="1227349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CA6DEB49-10FE-4105-B3A1-B96735B4982C}"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2.jpeg"/></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4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2068513"/>
            <a:ext cx="8278813" cy="1143000"/>
          </a:xfrm>
        </p:spPr>
        <p:txBody>
          <a:bodyPr>
            <a:normAutofit fontScale="90000"/>
          </a:bodyPr>
          <a:lstStyle/>
          <a:p>
            <a:pPr eaLnBrk="1" hangingPunct="1">
              <a:defRPr/>
            </a:pPr>
            <a:r>
              <a:rPr lang="en-US" sz="4000" dirty="0"/>
              <a:t>2020-21 </a:t>
            </a:r>
            <a:r>
              <a:rPr lang="en-US" sz="4000" dirty="0" smtClean="0"/>
              <a:t/>
            </a:r>
            <a:br>
              <a:rPr lang="en-US" sz="4000" dirty="0" smtClean="0"/>
            </a:br>
            <a:r>
              <a:rPr lang="en-US" sz="2700" dirty="0" smtClean="0"/>
              <a:t>5-4 </a:t>
            </a:r>
            <a:r>
              <a:rPr lang="en-US" altLang="en-US" sz="3200" dirty="0"/>
              <a:t>Epidemiological models. Measles, flu, </a:t>
            </a:r>
            <a:r>
              <a:rPr lang="en-US" altLang="en-US" sz="3200" dirty="0" err="1"/>
              <a:t>covid</a:t>
            </a:r>
            <a:r>
              <a:rPr lang="en-US" sz="2700" dirty="0" smtClean="0"/>
              <a:t/>
            </a:r>
            <a:br>
              <a:rPr lang="en-US" sz="2700" dirty="0" smtClean="0"/>
            </a:br>
            <a:r>
              <a:rPr lang="en-US" altLang="en-US" sz="3600" dirty="0" smtClean="0"/>
              <a:t>Pandemics: </a:t>
            </a:r>
            <a:r>
              <a:rPr lang="en-US" altLang="en-US" sz="3600" dirty="0"/>
              <a:t>flu, </a:t>
            </a:r>
            <a:r>
              <a:rPr lang="en-US" altLang="en-US" sz="3600" dirty="0" err="1"/>
              <a:t>covid</a:t>
            </a:r>
            <a:r>
              <a:rPr lang="en-US" altLang="en-US" sz="3600" dirty="0"/>
              <a:t/>
            </a:r>
            <a:br>
              <a:rPr lang="en-US" altLang="en-US" sz="3600" dirty="0"/>
            </a:br>
            <a:r>
              <a:rPr lang="en-US" sz="4000" dirty="0" smtClean="0"/>
              <a:t> </a:t>
            </a:r>
            <a:r>
              <a:rPr lang="en-GB" sz="4300" dirty="0" smtClean="0">
                <a:cs typeface="Arial" charset="0"/>
              </a:rPr>
              <a:t/>
            </a:r>
            <a:br>
              <a:rPr lang="en-GB" sz="4300" dirty="0" smtClean="0">
                <a:cs typeface="Arial" charset="0"/>
              </a:rPr>
            </a:br>
            <a:endParaRPr lang="en-GB" sz="4300" dirty="0" smtClean="0">
              <a:cs typeface="Arial" charset="0"/>
            </a:endParaRPr>
          </a:p>
        </p:txBody>
      </p:sp>
      <p:sp>
        <p:nvSpPr>
          <p:cNvPr id="4099" name="Text Box 4"/>
          <p:cNvSpPr txBox="1">
            <a:spLocks noChangeArrowheads="1"/>
          </p:cNvSpPr>
          <p:nvPr/>
        </p:nvSpPr>
        <p:spPr bwMode="auto">
          <a:xfrm>
            <a:off x="457200" y="381000"/>
            <a:ext cx="601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2400">
              <a:latin typeface="Comic Sans MS" panose="030F0702030302020204" pitchFamily="66" charset="0"/>
            </a:endParaRPr>
          </a:p>
        </p:txBody>
      </p:sp>
      <p:sp>
        <p:nvSpPr>
          <p:cNvPr id="4100" name="Text Box 3"/>
          <p:cNvSpPr txBox="1">
            <a:spLocks noChangeArrowheads="1"/>
          </p:cNvSpPr>
          <p:nvPr/>
        </p:nvSpPr>
        <p:spPr bwMode="auto">
          <a:xfrm>
            <a:off x="1524000" y="3592513"/>
            <a:ext cx="62484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2400">
                <a:latin typeface="Arial" panose="020B0604020202020204" pitchFamily="34" charset="0"/>
              </a:rPr>
              <a:t>Vincent Jansen</a:t>
            </a:r>
          </a:p>
          <a:p>
            <a:pPr algn="ctr" eaLnBrk="1" hangingPunct="1">
              <a:spcBef>
                <a:spcPct val="50000"/>
              </a:spcBef>
              <a:buFontTx/>
              <a:buNone/>
            </a:pPr>
            <a:r>
              <a:rPr lang="en-GB" altLang="en-US" sz="2400">
                <a:latin typeface="Arial" panose="020B0604020202020204" pitchFamily="34" charset="0"/>
              </a:rPr>
              <a:t>vincent.jansen@rhul.ac.uk</a:t>
            </a:r>
          </a:p>
        </p:txBody>
      </p:sp>
      <p:pic>
        <p:nvPicPr>
          <p:cNvPr id="4101" name="Picture 6"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488" y="198438"/>
            <a:ext cx="20161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9372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GB" altLang="en-US" smtClean="0"/>
              <a:t>Influenza</a:t>
            </a:r>
          </a:p>
        </p:txBody>
      </p:sp>
      <p:sp>
        <p:nvSpPr>
          <p:cNvPr id="44035" name="Rectangle 3"/>
          <p:cNvSpPr>
            <a:spLocks noGrp="1" noChangeArrowheads="1"/>
          </p:cNvSpPr>
          <p:nvPr>
            <p:ph idx="1"/>
          </p:nvPr>
        </p:nvSpPr>
        <p:spPr>
          <a:xfrm>
            <a:off x="628650" y="3554413"/>
            <a:ext cx="7886700" cy="3187700"/>
          </a:xfrm>
        </p:spPr>
        <p:txBody>
          <a:bodyPr rtlCol="0">
            <a:normAutofit fontScale="92500"/>
          </a:bodyPr>
          <a:lstStyle/>
          <a:p>
            <a:pPr eaLnBrk="1" fontAlgn="auto" hangingPunct="1">
              <a:spcAft>
                <a:spcPts val="0"/>
              </a:spcAft>
              <a:defRPr/>
            </a:pPr>
            <a:r>
              <a:rPr lang="en-GB" altLang="en-US" sz="2800" dirty="0" smtClean="0">
                <a:latin typeface="+mj-lt"/>
              </a:rPr>
              <a:t>Surprisingly, little is known about epidemiological parameters of flu, but for the </a:t>
            </a:r>
            <a:r>
              <a:rPr lang="en-GB" altLang="en-US" sz="2800" dirty="0" err="1" smtClean="0">
                <a:latin typeface="+mj-lt"/>
              </a:rPr>
              <a:t>spanish</a:t>
            </a:r>
            <a:r>
              <a:rPr lang="en-GB" altLang="en-US" sz="2800" dirty="0" smtClean="0">
                <a:latin typeface="+mj-lt"/>
              </a:rPr>
              <a:t> flu of 1918 it was estimated that the reproductive number was 3. (Mills et al, 2004) or between 1.7-2 (Ferguson et al. 2006)</a:t>
            </a:r>
          </a:p>
          <a:p>
            <a:pPr eaLnBrk="1" fontAlgn="auto" hangingPunct="1">
              <a:spcAft>
                <a:spcPts val="0"/>
              </a:spcAft>
              <a:defRPr/>
            </a:pPr>
            <a:r>
              <a:rPr lang="en-GB" altLang="en-US" sz="2800" dirty="0" smtClean="0">
                <a:latin typeface="+mj-lt"/>
              </a:rPr>
              <a:t>The infectious period of influenza starts about 1-3 days after infection and lasts 3-6 days (4 days on average). </a:t>
            </a:r>
          </a:p>
          <a:p>
            <a:pPr eaLnBrk="1" fontAlgn="auto" hangingPunct="1">
              <a:spcAft>
                <a:spcPts val="0"/>
              </a:spcAft>
              <a:defRPr/>
            </a:pPr>
            <a:endParaRPr lang="en-GB" altLang="en-US" sz="2800" dirty="0" smtClean="0"/>
          </a:p>
        </p:txBody>
      </p:sp>
      <p:pic>
        <p:nvPicPr>
          <p:cNvPr id="45060" name="Picture 5" descr="Image result for spanish flu lond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3" y="-26988"/>
            <a:ext cx="9180513" cy="6991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582988" y="5876925"/>
            <a:ext cx="5526087" cy="954088"/>
          </a:xfrm>
          <a:prstGeom prst="rect">
            <a:avLst/>
          </a:prstGeom>
          <a:solidFill>
            <a:schemeClr val="accent4">
              <a:lumMod val="40000"/>
              <a:lumOff val="60000"/>
              <a:alpha val="50000"/>
            </a:schemeClr>
          </a:solidFill>
        </p:spPr>
        <p:txBody>
          <a:bodyPr>
            <a:spAutoFit/>
          </a:bodyPr>
          <a:lstStyle/>
          <a:p>
            <a:pPr eaLnBrk="1" hangingPunct="1">
              <a:defRPr/>
            </a:pPr>
            <a:r>
              <a:rPr lang="en-GB" altLang="en-US" sz="2800" dirty="0">
                <a:latin typeface="+mn-lt"/>
                <a:cs typeface="Calibri Light" panose="020F0302020204030204" pitchFamily="34" charset="0"/>
              </a:rPr>
              <a:t>The </a:t>
            </a:r>
            <a:r>
              <a:rPr lang="en-GB" altLang="en-US" sz="2800" dirty="0" err="1">
                <a:latin typeface="+mn-lt"/>
                <a:cs typeface="Calibri Light" panose="020F0302020204030204" pitchFamily="34" charset="0"/>
              </a:rPr>
              <a:t>spanish</a:t>
            </a:r>
            <a:r>
              <a:rPr lang="en-GB" altLang="en-US" sz="2800" dirty="0">
                <a:latin typeface="+mn-lt"/>
                <a:cs typeface="Calibri Light" panose="020F0302020204030204" pitchFamily="34" charset="0"/>
              </a:rPr>
              <a:t> flu (1918) killed 200,000 in the UK, many young adults.</a:t>
            </a:r>
            <a:endParaRPr lang="en-GB" altLang="en-US" dirty="0">
              <a:solidFill>
                <a:schemeClr val="bg1">
                  <a:lumMod val="95000"/>
                </a:schemeClr>
              </a:solidFill>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369155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85800" y="260350"/>
            <a:ext cx="7772400" cy="1143000"/>
          </a:xfrm>
        </p:spPr>
        <p:txBody>
          <a:bodyPr/>
          <a:lstStyle/>
          <a:p>
            <a:pPr eaLnBrk="1" hangingPunct="1"/>
            <a:r>
              <a:rPr lang="en-GB" altLang="en-US" smtClean="0"/>
              <a:t>Avian Influenza</a:t>
            </a:r>
          </a:p>
        </p:txBody>
      </p:sp>
      <p:sp>
        <p:nvSpPr>
          <p:cNvPr id="46083" name="Rectangle 3"/>
          <p:cNvSpPr>
            <a:spLocks noGrp="1" noChangeArrowheads="1"/>
          </p:cNvSpPr>
          <p:nvPr>
            <p:ph idx="1"/>
          </p:nvPr>
        </p:nvSpPr>
        <p:spPr>
          <a:xfrm>
            <a:off x="685800" y="1258888"/>
            <a:ext cx="7772400" cy="4114800"/>
          </a:xfrm>
        </p:spPr>
        <p:txBody>
          <a:bodyPr/>
          <a:lstStyle/>
          <a:p>
            <a:pPr eaLnBrk="1" hangingPunct="1"/>
            <a:r>
              <a:rPr lang="en-GB" altLang="en-US" sz="2400" dirty="0" smtClean="0"/>
              <a:t>Three avian flu strains are currently cause for concern: H5N1, H5N6, H7N9 and H9N2, all infect humans and can kill</a:t>
            </a:r>
          </a:p>
          <a:p>
            <a:pPr eaLnBrk="1" hangingPunct="1"/>
            <a:r>
              <a:rPr lang="en-GB" altLang="en-US" sz="2400" dirty="0" smtClean="0"/>
              <a:t>H5N1 appeared 1996. A massive poultry cull in Hong Kong in 1997 averted an epidemic. Since 2003 the disease has started to spread again in birds. It has so far infected 861 people, 455 have been fatal</a:t>
            </a:r>
          </a:p>
          <a:p>
            <a:pPr eaLnBrk="1" hangingPunct="1"/>
            <a:r>
              <a:rPr lang="en-GB" altLang="en-US" sz="2400" dirty="0">
                <a:ea typeface="Calibri Light" panose="020F0302020204030204" pitchFamily="34" charset="0"/>
                <a:cs typeface="Calibri Light" panose="020F0302020204030204" pitchFamily="34" charset="0"/>
              </a:rPr>
              <a:t>No evidence of human-to-human transmission for either strain  but “continued vigilance is needed </a:t>
            </a:r>
          </a:p>
          <a:p>
            <a:pPr eaLnBrk="1" hangingPunct="1"/>
            <a:endParaRPr lang="en-GB" altLang="en-US" sz="2400" dirty="0" smtClean="0"/>
          </a:p>
          <a:p>
            <a:pPr eaLnBrk="1" hangingPunct="1"/>
            <a:endParaRPr lang="en-GB" altLang="en-US" sz="2400" dirty="0" smtClean="0"/>
          </a:p>
        </p:txBody>
      </p:sp>
      <p:pic>
        <p:nvPicPr>
          <p:cNvPr id="35844" name="Picture 4"/>
          <p:cNvPicPr>
            <a:picLocks noChangeAspect="1" noChangeArrowheads="1"/>
          </p:cNvPicPr>
          <p:nvPr/>
        </p:nvPicPr>
        <p:blipFill>
          <a:blip r:embed="rId3"/>
          <a:srcRect/>
          <a:stretch>
            <a:fillRect/>
          </a:stretch>
        </p:blipFill>
        <p:spPr bwMode="auto">
          <a:xfrm>
            <a:off x="2484438" y="4876060"/>
            <a:ext cx="2951658" cy="1904153"/>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3381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GB" altLang="en-US" smtClean="0"/>
              <a:t>The latest on avian flu</a:t>
            </a:r>
            <a:endParaRPr lang="en-US" altLang="en-US" smtClean="0"/>
          </a:p>
        </p:txBody>
      </p:sp>
      <p:sp>
        <p:nvSpPr>
          <p:cNvPr id="48131" name="Content Placeholder 2"/>
          <p:cNvSpPr>
            <a:spLocks noGrp="1"/>
          </p:cNvSpPr>
          <p:nvPr>
            <p:ph idx="1"/>
          </p:nvPr>
        </p:nvSpPr>
        <p:spPr/>
        <p:txBody>
          <a:bodyPr/>
          <a:lstStyle/>
          <a:p>
            <a:pPr eaLnBrk="1" hangingPunct="1"/>
            <a:r>
              <a:rPr lang="en-GB" altLang="en-US" sz="2800" dirty="0" smtClean="0">
                <a:ea typeface="Calibri Light" panose="020F0302020204030204" pitchFamily="34" charset="0"/>
                <a:cs typeface="Calibri Light" panose="020F0302020204030204" pitchFamily="34" charset="0"/>
              </a:rPr>
              <a:t>Variant H7N9 was found in China in 2013, </a:t>
            </a:r>
            <a:r>
              <a:rPr lang="en-GB" altLang="en-US" sz="2800" dirty="0" smtClean="0"/>
              <a:t>1,567 confirmed; 615 deaths</a:t>
            </a:r>
            <a:endParaRPr lang="en-GB" altLang="en-US" sz="2800" dirty="0" smtClean="0">
              <a:ea typeface="Calibri Light" panose="020F0302020204030204" pitchFamily="34" charset="0"/>
              <a:cs typeface="Calibri Light" panose="020F0302020204030204" pitchFamily="34" charset="0"/>
            </a:endParaRPr>
          </a:p>
          <a:p>
            <a:pPr eaLnBrk="1" hangingPunct="1"/>
            <a:r>
              <a:rPr lang="en-GB" altLang="en-US" sz="2800" dirty="0" smtClean="0">
                <a:ea typeface="Calibri Light" panose="020F0302020204030204" pitchFamily="34" charset="0"/>
                <a:cs typeface="Calibri Light" panose="020F0302020204030204" pitchFamily="34" charset="0"/>
              </a:rPr>
              <a:t>H5N6, 24 cases since 2014, 7 deaths</a:t>
            </a:r>
          </a:p>
          <a:p>
            <a:pPr eaLnBrk="1" hangingPunct="1"/>
            <a:r>
              <a:rPr lang="en-GB" altLang="en-US" sz="2800" dirty="0" smtClean="0">
                <a:ea typeface="Calibri Light" panose="020F0302020204030204" pitchFamily="34" charset="0"/>
                <a:cs typeface="Calibri Light" panose="020F0302020204030204" pitchFamily="34" charset="0"/>
              </a:rPr>
              <a:t>In 2016 a first human case of H9N2 was reported, in total 26 have been found </a:t>
            </a:r>
          </a:p>
          <a:p>
            <a:pPr eaLnBrk="1" hangingPunct="1"/>
            <a:endParaRPr lang="en-GB" altLang="en-US" sz="2800" dirty="0" smtClean="0">
              <a:ea typeface="Calibri Light" panose="020F0302020204030204" pitchFamily="34" charset="0"/>
              <a:cs typeface="Calibri Light" panose="020F0302020204030204" pitchFamily="34" charset="0"/>
            </a:endParaRPr>
          </a:p>
          <a:p>
            <a:pPr eaLnBrk="1" hangingPunct="1"/>
            <a:r>
              <a:rPr lang="en-GB" altLang="en-US" sz="2800" dirty="0" smtClean="0">
                <a:ea typeface="Calibri Light" panose="020F0302020204030204" pitchFamily="34" charset="0"/>
                <a:cs typeface="Calibri Light" panose="020F0302020204030204" pitchFamily="34" charset="0"/>
              </a:rPr>
              <a:t>No evidence of human-to-human transmission for either strain  but “continued vigilance is needed”</a:t>
            </a:r>
          </a:p>
          <a:p>
            <a:pPr eaLnBrk="1" hangingPunct="1"/>
            <a:endParaRPr lang="en-US" altLang="en-US" sz="2800" dirty="0" smtClean="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182798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685800" y="260350"/>
            <a:ext cx="7772400" cy="1143000"/>
          </a:xfrm>
        </p:spPr>
        <p:txBody>
          <a:bodyPr/>
          <a:lstStyle/>
          <a:p>
            <a:pPr eaLnBrk="1" hangingPunct="1"/>
            <a:r>
              <a:rPr lang="en-GB" altLang="en-US" smtClean="0"/>
              <a:t>Influenza</a:t>
            </a:r>
          </a:p>
        </p:txBody>
      </p:sp>
      <p:sp>
        <p:nvSpPr>
          <p:cNvPr id="40963" name="Rectangle 3"/>
          <p:cNvSpPr>
            <a:spLocks noGrp="1" noChangeArrowheads="1"/>
          </p:cNvSpPr>
          <p:nvPr>
            <p:ph idx="1"/>
          </p:nvPr>
        </p:nvSpPr>
        <p:spPr>
          <a:xfrm>
            <a:off x="685800" y="1412875"/>
            <a:ext cx="7772400" cy="4114800"/>
          </a:xfrm>
        </p:spPr>
        <p:txBody>
          <a:bodyPr/>
          <a:lstStyle/>
          <a:p>
            <a:pPr marL="0" indent="0" eaLnBrk="1" hangingPunct="1">
              <a:buFont typeface="Arial" panose="020B0604020202020204" pitchFamily="34" charset="0"/>
              <a:buNone/>
              <a:defRPr/>
            </a:pPr>
            <a:r>
              <a:rPr lang="en-GB" altLang="en-US" sz="2800" dirty="0" smtClean="0"/>
              <a:t>If such strains would start to spread between humans what will happen?</a:t>
            </a:r>
          </a:p>
          <a:p>
            <a:pPr eaLnBrk="1" hangingPunct="1">
              <a:defRPr/>
            </a:pPr>
            <a:r>
              <a:rPr lang="en-GB" altLang="en-US" sz="2800" dirty="0" smtClean="0"/>
              <a:t>How many people will be affected?</a:t>
            </a:r>
          </a:p>
          <a:p>
            <a:pPr eaLnBrk="1" hangingPunct="1">
              <a:defRPr/>
            </a:pPr>
            <a:r>
              <a:rPr lang="en-GB" altLang="en-US" sz="2800" dirty="0" smtClean="0"/>
              <a:t>How many would die?</a:t>
            </a:r>
          </a:p>
          <a:p>
            <a:pPr eaLnBrk="1" hangingPunct="1">
              <a:defRPr/>
            </a:pPr>
            <a:r>
              <a:rPr lang="en-GB" altLang="en-US" sz="2800" dirty="0" smtClean="0"/>
              <a:t>Can we control it?</a:t>
            </a:r>
          </a:p>
        </p:txBody>
      </p:sp>
      <p:pic>
        <p:nvPicPr>
          <p:cNvPr id="5" name="Picture 4"/>
          <p:cNvPicPr>
            <a:picLocks noChangeAspect="1" noChangeArrowheads="1"/>
          </p:cNvPicPr>
          <p:nvPr/>
        </p:nvPicPr>
        <p:blipFill>
          <a:blip r:embed="rId3"/>
          <a:srcRect/>
          <a:stretch>
            <a:fillRect/>
          </a:stretch>
        </p:blipFill>
        <p:spPr bwMode="auto">
          <a:xfrm>
            <a:off x="2484438" y="4876060"/>
            <a:ext cx="2951658" cy="1904153"/>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2192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GB" altLang="en-US" smtClean="0"/>
              <a:t>Influenza: </a:t>
            </a:r>
            <a:r>
              <a:rPr lang="en-GB" altLang="en-US" sz="3200" smtClean="0"/>
              <a:t>How big will a pandemic be?</a:t>
            </a:r>
            <a:r>
              <a:rPr lang="en-GB" altLang="en-US" sz="3600" smtClean="0"/>
              <a:t/>
            </a:r>
            <a:br>
              <a:rPr lang="en-GB" altLang="en-US" sz="3600" smtClean="0"/>
            </a:br>
            <a:endParaRPr lang="en-GB" altLang="en-US" smtClean="0"/>
          </a:p>
        </p:txBody>
      </p:sp>
      <p:sp>
        <p:nvSpPr>
          <p:cNvPr id="55299" name="Rectangle 3"/>
          <p:cNvSpPr>
            <a:spLocks noGrp="1" noChangeArrowheads="1"/>
          </p:cNvSpPr>
          <p:nvPr>
            <p:ph idx="1"/>
          </p:nvPr>
        </p:nvSpPr>
        <p:spPr>
          <a:xfrm>
            <a:off x="628650" y="1916113"/>
            <a:ext cx="7886700" cy="4826000"/>
          </a:xfrm>
        </p:spPr>
        <p:txBody>
          <a:bodyPr/>
          <a:lstStyle/>
          <a:p>
            <a:pPr eaLnBrk="1" hangingPunct="1"/>
            <a:r>
              <a:rPr lang="en-GB" altLang="en-US" sz="2800" dirty="0" smtClean="0"/>
              <a:t>Surprisingly, little is known about epidemiological parameters of flu, but for the Spanish flu of 1918 it was estimated that the reproductive number was 3. (Mills et al, 2004) or between 1.7-2 (Ferguson et al. 2006)</a:t>
            </a:r>
          </a:p>
          <a:p>
            <a:pPr eaLnBrk="1" hangingPunct="1"/>
            <a:r>
              <a:rPr lang="en-GB" altLang="en-US" sz="2800" dirty="0" smtClean="0"/>
              <a:t>The infectious period of influenza starts about 1-3 days after infection and lasts 3-6 days (4 days on average). </a:t>
            </a:r>
          </a:p>
          <a:p>
            <a:pPr eaLnBrk="1" hangingPunct="1"/>
            <a:endParaRPr lang="en-GB" altLang="en-US" sz="2800" dirty="0" smtClean="0"/>
          </a:p>
        </p:txBody>
      </p:sp>
    </p:spTree>
    <p:extLst>
      <p:ext uri="{BB962C8B-B14F-4D97-AF65-F5344CB8AC3E}">
        <p14:creationId xmlns:p14="http://schemas.microsoft.com/office/powerpoint/2010/main" val="322546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7"/>
          <p:cNvSpPr>
            <a:spLocks noGrp="1" noChangeArrowheads="1"/>
          </p:cNvSpPr>
          <p:nvPr>
            <p:ph type="body" idx="1"/>
          </p:nvPr>
        </p:nvSpPr>
        <p:spPr/>
        <p:txBody>
          <a:bodyPr/>
          <a:lstStyle/>
          <a:p>
            <a:pPr eaLnBrk="1" hangingPunct="1"/>
            <a:r>
              <a:rPr lang="en-GB" altLang="en-US" sz="2800" dirty="0" smtClean="0"/>
              <a:t>In 2009 the 1918 strain (H1N1) returned and an pandemic was feared</a:t>
            </a:r>
          </a:p>
          <a:p>
            <a:pPr eaLnBrk="1" hangingPunct="1"/>
            <a:r>
              <a:rPr lang="en-GB" altLang="en-US" sz="2800" dirty="0" smtClean="0"/>
              <a:t>The predicted </a:t>
            </a:r>
            <a:r>
              <a:rPr lang="en-GB" altLang="en-US" sz="2800" dirty="0" err="1" smtClean="0"/>
              <a:t>nr</a:t>
            </a:r>
            <a:r>
              <a:rPr lang="en-GB" altLang="en-US" sz="2800" dirty="0" smtClean="0"/>
              <a:t> of </a:t>
            </a:r>
            <a:r>
              <a:rPr lang="en-GB" altLang="en-US" sz="2800" dirty="0" smtClean="0"/>
              <a:t>deaths </a:t>
            </a:r>
            <a:r>
              <a:rPr lang="en-GB" altLang="en-US" sz="2800" dirty="0" smtClean="0"/>
              <a:t>in the UK was 20,000-70,000.</a:t>
            </a:r>
          </a:p>
          <a:p>
            <a:pPr eaLnBrk="1" hangingPunct="1"/>
            <a:r>
              <a:rPr lang="en-GB" altLang="en-US" sz="2800" dirty="0" smtClean="0"/>
              <a:t>The R0 at the time was estimated at about 1.5, the fatality rate 0.1-0.35%</a:t>
            </a:r>
          </a:p>
          <a:p>
            <a:pPr eaLnBrk="1" hangingPunct="1"/>
            <a:r>
              <a:rPr lang="en-GB" altLang="en-US" sz="2800" dirty="0" smtClean="0"/>
              <a:t>How did they do that?</a:t>
            </a:r>
            <a:endParaRPr lang="en-US" altLang="en-US" sz="2800" dirty="0" smtClean="0"/>
          </a:p>
        </p:txBody>
      </p:sp>
      <p:sp>
        <p:nvSpPr>
          <p:cNvPr id="49155" name="Rectangle 2"/>
          <p:cNvSpPr>
            <a:spLocks noGrp="1" noChangeArrowheads="1"/>
          </p:cNvSpPr>
          <p:nvPr>
            <p:ph type="title"/>
          </p:nvPr>
        </p:nvSpPr>
        <p:spPr/>
        <p:txBody>
          <a:bodyPr/>
          <a:lstStyle/>
          <a:p>
            <a:pPr eaLnBrk="1" hangingPunct="1">
              <a:defRPr/>
            </a:pPr>
            <a:r>
              <a:rPr lang="en-GB" altLang="en-US" dirty="0" smtClean="0">
                <a:latin typeface="+mn-lt"/>
              </a:rPr>
              <a:t>Influenza: </a:t>
            </a:r>
            <a:r>
              <a:rPr lang="en-GB" altLang="en-US" sz="3200" dirty="0" smtClean="0">
                <a:latin typeface="+mn-lt"/>
              </a:rPr>
              <a:t>How big will </a:t>
            </a:r>
            <a:r>
              <a:rPr lang="en-GB" altLang="en-US" sz="3200" dirty="0">
                <a:latin typeface="+mn-lt"/>
              </a:rPr>
              <a:t>a</a:t>
            </a:r>
            <a:r>
              <a:rPr lang="en-GB" altLang="en-US" sz="3200" dirty="0" smtClean="0">
                <a:latin typeface="+mn-lt"/>
              </a:rPr>
              <a:t> pandemic be?</a:t>
            </a:r>
            <a:r>
              <a:rPr lang="en-GB" altLang="en-US" sz="3200" dirty="0" smtClean="0"/>
              <a:t/>
            </a:r>
            <a:br>
              <a:rPr lang="en-GB" altLang="en-US" sz="3200" dirty="0" smtClean="0"/>
            </a:br>
            <a:endParaRPr lang="en-GB" altLang="en-US" sz="3200" dirty="0" smtClean="0"/>
          </a:p>
        </p:txBody>
      </p:sp>
    </p:spTree>
    <p:extLst>
      <p:ext uri="{BB962C8B-B14F-4D97-AF65-F5344CB8AC3E}">
        <p14:creationId xmlns:p14="http://schemas.microsoft.com/office/powerpoint/2010/main" val="119907802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endParaRPr lang="en-US" altLang="en-US" smtClean="0"/>
          </a:p>
        </p:txBody>
      </p:sp>
      <p:sp>
        <p:nvSpPr>
          <p:cNvPr id="57347" name="Rectangle 3"/>
          <p:cNvSpPr>
            <a:spLocks noGrp="1" noChangeArrowheads="1"/>
          </p:cNvSpPr>
          <p:nvPr>
            <p:ph type="body" idx="1"/>
          </p:nvPr>
        </p:nvSpPr>
        <p:spPr/>
        <p:txBody>
          <a:bodyPr/>
          <a:lstStyle/>
          <a:p>
            <a:pPr eaLnBrk="1" hangingPunct="1"/>
            <a:endParaRPr lang="en-US" altLang="en-US" smtClean="0"/>
          </a:p>
        </p:txBody>
      </p:sp>
      <p:pic>
        <p:nvPicPr>
          <p:cNvPr id="57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9725"/>
            <a:ext cx="8483600" cy="651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865497"/>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p:cNvSpPr>
            <a:spLocks noGrp="1" noChangeArrowheads="1"/>
          </p:cNvSpPr>
          <p:nvPr>
            <p:ph type="body" idx="1"/>
          </p:nvPr>
        </p:nvSpPr>
        <p:spPr/>
        <p:txBody>
          <a:bodyPr/>
          <a:lstStyle/>
          <a:p>
            <a:pPr eaLnBrk="1" hangingPunct="1"/>
            <a:r>
              <a:rPr lang="en-GB" altLang="en-US" sz="2800" dirty="0" smtClean="0"/>
              <a:t>The R0 was estimated at 1.5</a:t>
            </a:r>
          </a:p>
          <a:p>
            <a:pPr eaLnBrk="1" hangingPunct="1"/>
            <a:r>
              <a:rPr lang="en-GB" altLang="en-US" sz="2800" dirty="0" smtClean="0"/>
              <a:t>The fatality rate was thought to be 0.1-0.35%</a:t>
            </a:r>
          </a:p>
          <a:p>
            <a:pPr eaLnBrk="1" hangingPunct="1"/>
            <a:r>
              <a:rPr lang="en-GB" altLang="en-US" sz="2800" dirty="0" smtClean="0"/>
              <a:t>The predicted fraction that will have contracted the disease is at least 1-1/R0=1/3 of the population (herd immunity, same as vaccination threshold, gives indication of final size)</a:t>
            </a:r>
          </a:p>
          <a:p>
            <a:pPr eaLnBrk="1" hangingPunct="1"/>
            <a:r>
              <a:rPr lang="en-GB" altLang="en-US" sz="2800" dirty="0" smtClean="0"/>
              <a:t>That is about 20 million in the UK</a:t>
            </a:r>
          </a:p>
          <a:p>
            <a:pPr eaLnBrk="1" hangingPunct="1"/>
            <a:r>
              <a:rPr lang="en-GB" altLang="en-US" sz="2800" dirty="0" smtClean="0"/>
              <a:t>Using the fatality rates 0.1-0.35% this gives 20,000-70,000 fatalities</a:t>
            </a:r>
          </a:p>
          <a:p>
            <a:pPr eaLnBrk="1" hangingPunct="1"/>
            <a:endParaRPr lang="en-GB" altLang="en-US" sz="2800" dirty="0" smtClean="0"/>
          </a:p>
        </p:txBody>
      </p:sp>
      <p:sp>
        <p:nvSpPr>
          <p:cNvPr id="58371" name="Rectangle 2"/>
          <p:cNvSpPr>
            <a:spLocks noGrp="1" noChangeArrowheads="1"/>
          </p:cNvSpPr>
          <p:nvPr>
            <p:ph type="title"/>
          </p:nvPr>
        </p:nvSpPr>
        <p:spPr>
          <a:xfrm>
            <a:off x="457200" y="260648"/>
            <a:ext cx="8229600" cy="1143000"/>
          </a:xfrm>
        </p:spPr>
        <p:txBody>
          <a:bodyPr/>
          <a:lstStyle/>
          <a:p>
            <a:pPr eaLnBrk="1" hangingPunct="1"/>
            <a:r>
              <a:rPr lang="en-GB" altLang="en-US" dirty="0" smtClean="0"/>
              <a:t>Influenza: </a:t>
            </a:r>
            <a:r>
              <a:rPr lang="en-GB" altLang="en-US" sz="3600" dirty="0" smtClean="0"/>
              <a:t>How do they do that?</a:t>
            </a:r>
            <a:endParaRPr lang="en-GB" altLang="en-US" dirty="0" smtClean="0"/>
          </a:p>
        </p:txBody>
      </p:sp>
    </p:spTree>
    <p:extLst>
      <p:ext uri="{BB962C8B-B14F-4D97-AF65-F5344CB8AC3E}">
        <p14:creationId xmlns:p14="http://schemas.microsoft.com/office/powerpoint/2010/main" val="5459019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4675">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467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46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a:lstStyle/>
          <a:p>
            <a:pPr eaLnBrk="1" hangingPunct="1"/>
            <a:r>
              <a:rPr lang="en-GB" altLang="en-US" sz="2800" smtClean="0"/>
              <a:t>Fortunately, the fatality rate in 2009 for the H1N1 strain was much much lower</a:t>
            </a:r>
            <a:endParaRPr lang="en-GB" altLang="en-US" sz="2800" smtClean="0">
              <a:ea typeface="Calibri Light" panose="020F0302020204030204" pitchFamily="34" charset="0"/>
              <a:cs typeface="Calibri Light" panose="020F0302020204030204" pitchFamily="34" charset="0"/>
            </a:endParaRPr>
          </a:p>
          <a:p>
            <a:pPr eaLnBrk="1" hangingPunct="1"/>
            <a:r>
              <a:rPr lang="en-GB" altLang="en-US" sz="2800" smtClean="0">
                <a:ea typeface="Calibri Light" panose="020F0302020204030204" pitchFamily="34" charset="0"/>
                <a:cs typeface="Calibri Light" panose="020F0302020204030204" pitchFamily="34" charset="0"/>
              </a:rPr>
              <a:t>But fatality rates can be high: the Spanish flu (1918) had a fatality rate of 2-5 % (200,000 cases in the UK), fatal cases had average age of about 30.</a:t>
            </a:r>
          </a:p>
        </p:txBody>
      </p:sp>
      <p:sp>
        <p:nvSpPr>
          <p:cNvPr id="2" name="Title 1"/>
          <p:cNvSpPr>
            <a:spLocks noGrp="1"/>
          </p:cNvSpPr>
          <p:nvPr>
            <p:ph type="title"/>
          </p:nvPr>
        </p:nvSpPr>
        <p:spPr/>
        <p:txBody>
          <a:bodyPr/>
          <a:lstStyle/>
          <a:p>
            <a:endParaRPr lang="en-GB"/>
          </a:p>
        </p:txBody>
      </p:sp>
      <p:sp>
        <p:nvSpPr>
          <p:cNvPr id="5" name="Rectangle 2"/>
          <p:cNvSpPr txBox="1">
            <a:spLocks noChangeArrowheads="1"/>
          </p:cNvSpPr>
          <p:nvPr/>
        </p:nvSpPr>
        <p:spPr bwMode="auto">
          <a:xfrm>
            <a:off x="609600" y="485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GB" altLang="en-US" smtClean="0"/>
              <a:t>Influenza: </a:t>
            </a:r>
            <a:r>
              <a:rPr lang="en-GB" altLang="en-US" sz="3600" smtClean="0"/>
              <a:t>How big will a pandemic be?</a:t>
            </a:r>
            <a:br>
              <a:rPr lang="en-GB" altLang="en-US" sz="3600" smtClean="0"/>
            </a:br>
            <a:endParaRPr lang="en-GB" altLang="en-US" dirty="0" smtClean="0"/>
          </a:p>
        </p:txBody>
      </p:sp>
    </p:spTree>
    <p:extLst>
      <p:ext uri="{BB962C8B-B14F-4D97-AF65-F5344CB8AC3E}">
        <p14:creationId xmlns:p14="http://schemas.microsoft.com/office/powerpoint/2010/main" val="2246368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GB" altLang="en-US" sz="2800" dirty="0" smtClean="0">
                <a:latin typeface="+mn-lt"/>
              </a:rPr>
              <a:t>Influenza: Can we control a pandemic?</a:t>
            </a:r>
          </a:p>
        </p:txBody>
      </p:sp>
      <p:sp>
        <p:nvSpPr>
          <p:cNvPr id="43011" name="Rectangle 3"/>
          <p:cNvSpPr>
            <a:spLocks noGrp="1" noChangeArrowheads="1"/>
          </p:cNvSpPr>
          <p:nvPr>
            <p:ph idx="1"/>
          </p:nvPr>
        </p:nvSpPr>
        <p:spPr>
          <a:xfrm>
            <a:off x="685800" y="1628775"/>
            <a:ext cx="7772400" cy="4114800"/>
          </a:xfrm>
        </p:spPr>
        <p:txBody>
          <a:bodyPr rtlCol="0">
            <a:normAutofit fontScale="92500"/>
          </a:bodyPr>
          <a:lstStyle/>
          <a:p>
            <a:pPr eaLnBrk="1" fontAlgn="auto" hangingPunct="1">
              <a:spcAft>
                <a:spcPts val="0"/>
              </a:spcAft>
              <a:defRPr/>
            </a:pPr>
            <a:r>
              <a:rPr lang="en-GB" altLang="en-US" sz="2800" dirty="0" smtClean="0"/>
              <a:t>Vaccines can be made and have been developed against avian flu (but as the disease has not spread yet, we don’t know how good they really are)</a:t>
            </a:r>
          </a:p>
          <a:p>
            <a:pPr eaLnBrk="1" fontAlgn="auto" hangingPunct="1">
              <a:spcAft>
                <a:spcPts val="0"/>
              </a:spcAft>
              <a:defRPr/>
            </a:pPr>
            <a:r>
              <a:rPr lang="en-GB" altLang="en-US" sz="2800" dirty="0" smtClean="0"/>
              <a:t>In case of a pandemic, </a:t>
            </a:r>
            <a:r>
              <a:rPr lang="en-US" altLang="en-US" sz="2800" dirty="0" smtClean="0"/>
              <a:t>it could take months to develop an effective vaccine against the particular strain causing the pandemic. </a:t>
            </a:r>
            <a:endParaRPr lang="en-GB" altLang="en-US" sz="2800" dirty="0" smtClean="0"/>
          </a:p>
          <a:p>
            <a:pPr eaLnBrk="1" fontAlgn="auto" hangingPunct="1">
              <a:spcAft>
                <a:spcPts val="0"/>
              </a:spcAft>
              <a:defRPr/>
            </a:pPr>
            <a:r>
              <a:rPr lang="en-GB" altLang="en-US" sz="2800" dirty="0" smtClean="0"/>
              <a:t>Development of a standard vaccine takes 4-6 months.  </a:t>
            </a:r>
          </a:p>
          <a:p>
            <a:pPr eaLnBrk="1" fontAlgn="auto" hangingPunct="1">
              <a:spcAft>
                <a:spcPts val="0"/>
              </a:spcAft>
              <a:defRPr/>
            </a:pPr>
            <a:r>
              <a:rPr lang="en-GB" altLang="en-US" sz="2800" dirty="0" smtClean="0"/>
              <a:t>Normally, the vaccine protects </a:t>
            </a:r>
            <a:r>
              <a:rPr lang="en-GB" altLang="en-US" sz="2800" dirty="0"/>
              <a:t>70-80% </a:t>
            </a:r>
            <a:r>
              <a:rPr lang="en-GB" altLang="en-US" sz="2800" dirty="0" smtClean="0"/>
              <a:t> against infection (</a:t>
            </a:r>
            <a:r>
              <a:rPr lang="en-GB" altLang="en-US" sz="2800" dirty="0"/>
              <a:t>effective if the R</a:t>
            </a:r>
            <a:r>
              <a:rPr lang="en-GB" altLang="en-US" sz="2800" baseline="-25000" dirty="0"/>
              <a:t>0</a:t>
            </a:r>
            <a:r>
              <a:rPr lang="en-GB" altLang="en-US" sz="2800" dirty="0"/>
              <a:t> is below 4-ish)</a:t>
            </a:r>
            <a:r>
              <a:rPr lang="en-GB" altLang="en-US" sz="2800" dirty="0" smtClean="0"/>
              <a:t>  </a:t>
            </a:r>
          </a:p>
        </p:txBody>
      </p:sp>
    </p:spTree>
    <p:extLst>
      <p:ext uri="{BB962C8B-B14F-4D97-AF65-F5344CB8AC3E}">
        <p14:creationId xmlns:p14="http://schemas.microsoft.com/office/powerpoint/2010/main" val="669856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smtClean="0"/>
              <a:t>Outline</a:t>
            </a:r>
          </a:p>
        </p:txBody>
      </p:sp>
      <p:sp>
        <p:nvSpPr>
          <p:cNvPr id="9219" name="Rectangle 3"/>
          <p:cNvSpPr>
            <a:spLocks noGrp="1" noChangeArrowheads="1"/>
          </p:cNvSpPr>
          <p:nvPr>
            <p:ph idx="1"/>
          </p:nvPr>
        </p:nvSpPr>
        <p:spPr/>
        <p:txBody>
          <a:bodyPr/>
          <a:lstStyle/>
          <a:p>
            <a:pPr eaLnBrk="1" hangingPunct="1">
              <a:lnSpc>
                <a:spcPct val="90000"/>
              </a:lnSpc>
            </a:pPr>
            <a:r>
              <a:rPr lang="en-GB" altLang="en-US" sz="2800" dirty="0">
                <a:solidFill>
                  <a:schemeClr val="bg2">
                    <a:lumMod val="90000"/>
                  </a:schemeClr>
                </a:solidFill>
              </a:rPr>
              <a:t>5-1 </a:t>
            </a:r>
            <a:r>
              <a:rPr lang="en-US" sz="2800" dirty="0">
                <a:solidFill>
                  <a:schemeClr val="bg2">
                    <a:lumMod val="90000"/>
                  </a:schemeClr>
                </a:solidFill>
              </a:rPr>
              <a:t>Host and pathogens. The reproductive number</a:t>
            </a:r>
            <a:endParaRPr lang="en-GB" altLang="en-US" sz="2800" dirty="0">
              <a:solidFill>
                <a:schemeClr val="bg2">
                  <a:lumMod val="90000"/>
                </a:schemeClr>
              </a:solidFill>
            </a:endParaRPr>
          </a:p>
          <a:p>
            <a:pPr eaLnBrk="1" hangingPunct="1">
              <a:lnSpc>
                <a:spcPct val="90000"/>
              </a:lnSpc>
            </a:pPr>
            <a:r>
              <a:rPr lang="en-GB" altLang="en-US" sz="2800" dirty="0">
                <a:solidFill>
                  <a:schemeClr val="bg2">
                    <a:lumMod val="90000"/>
                  </a:schemeClr>
                </a:solidFill>
              </a:rPr>
              <a:t>5</a:t>
            </a:r>
            <a:r>
              <a:rPr lang="en-GB" altLang="en-US" sz="2800" dirty="0" smtClean="0">
                <a:solidFill>
                  <a:schemeClr val="bg2">
                    <a:lumMod val="90000"/>
                  </a:schemeClr>
                </a:solidFill>
              </a:rPr>
              <a:t>-2 The SIR model </a:t>
            </a:r>
          </a:p>
          <a:p>
            <a:pPr eaLnBrk="1" hangingPunct="1">
              <a:lnSpc>
                <a:spcPct val="90000"/>
              </a:lnSpc>
            </a:pPr>
            <a:r>
              <a:rPr lang="en-GB" altLang="en-US" sz="2800" dirty="0">
                <a:solidFill>
                  <a:schemeClr val="bg2">
                    <a:lumMod val="90000"/>
                  </a:schemeClr>
                </a:solidFill>
              </a:rPr>
              <a:t>5</a:t>
            </a:r>
            <a:r>
              <a:rPr lang="en-GB" altLang="en-US" sz="2800" dirty="0" smtClean="0">
                <a:solidFill>
                  <a:schemeClr val="bg2">
                    <a:lumMod val="90000"/>
                  </a:schemeClr>
                </a:solidFill>
              </a:rPr>
              <a:t>-3 Measles</a:t>
            </a:r>
            <a:endParaRPr lang="en-GB" altLang="en-US" sz="2800" dirty="0">
              <a:solidFill>
                <a:schemeClr val="bg2">
                  <a:lumMod val="90000"/>
                </a:schemeClr>
              </a:solidFill>
            </a:endParaRPr>
          </a:p>
          <a:p>
            <a:pPr eaLnBrk="1" hangingPunct="1">
              <a:lnSpc>
                <a:spcPct val="90000"/>
              </a:lnSpc>
            </a:pPr>
            <a:r>
              <a:rPr lang="en-GB" altLang="en-US" sz="2800" dirty="0"/>
              <a:t>5-4 Pandemics: Flu and </a:t>
            </a:r>
            <a:r>
              <a:rPr lang="en-GB" altLang="en-US" sz="2800" dirty="0" err="1"/>
              <a:t>Covid</a:t>
            </a:r>
            <a:endParaRPr lang="en-GB" altLang="en-US" sz="2800" dirty="0"/>
          </a:p>
        </p:txBody>
      </p:sp>
    </p:spTree>
    <p:extLst>
      <p:ext uri="{BB962C8B-B14F-4D97-AF65-F5344CB8AC3E}">
        <p14:creationId xmlns:p14="http://schemas.microsoft.com/office/powerpoint/2010/main" val="32057764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GB" altLang="en-US" smtClean="0"/>
              <a:t>Influenza</a:t>
            </a:r>
            <a:endParaRPr lang="en-US" altLang="en-US" smtClean="0"/>
          </a:p>
        </p:txBody>
      </p:sp>
      <p:sp>
        <p:nvSpPr>
          <p:cNvPr id="61443" name="Rectangle 3"/>
          <p:cNvSpPr>
            <a:spLocks noGrp="1" noChangeArrowheads="1"/>
          </p:cNvSpPr>
          <p:nvPr>
            <p:ph idx="1"/>
          </p:nvPr>
        </p:nvSpPr>
        <p:spPr/>
        <p:txBody>
          <a:bodyPr/>
          <a:lstStyle/>
          <a:p>
            <a:pPr eaLnBrk="1" hangingPunct="1">
              <a:lnSpc>
                <a:spcPct val="80000"/>
              </a:lnSpc>
            </a:pPr>
            <a:r>
              <a:rPr lang="en-GB" altLang="en-US" sz="2800" smtClean="0"/>
              <a:t>There are antiviral drugs available: Oseltamivir (Tamiflu) and Zanamivir.</a:t>
            </a:r>
          </a:p>
          <a:p>
            <a:pPr eaLnBrk="1" hangingPunct="1">
              <a:lnSpc>
                <a:spcPct val="80000"/>
              </a:lnSpc>
            </a:pPr>
            <a:r>
              <a:rPr lang="en-GB" altLang="en-US" sz="2800" smtClean="0"/>
              <a:t>Oseltamivir reduces severity if administered within 48 hrs and shortens duration by about 1 day</a:t>
            </a:r>
          </a:p>
          <a:p>
            <a:pPr eaLnBrk="1" hangingPunct="1">
              <a:lnSpc>
                <a:spcPct val="80000"/>
              </a:lnSpc>
            </a:pPr>
            <a:r>
              <a:rPr lang="en-GB" altLang="en-US" sz="2800" smtClean="0"/>
              <a:t>If administered as a prophylaxis it reduces susceptibility to infection to 70%, and infectiousness to 60%</a:t>
            </a:r>
          </a:p>
          <a:p>
            <a:pPr eaLnBrk="1" hangingPunct="1">
              <a:lnSpc>
                <a:spcPct val="80000"/>
              </a:lnSpc>
            </a:pPr>
            <a:r>
              <a:rPr lang="en-GB" altLang="en-US" sz="2800" smtClean="0"/>
              <a:t>This can theoretically control the disease provided the R</a:t>
            </a:r>
            <a:r>
              <a:rPr lang="en-GB" altLang="en-US" sz="2800" baseline="-25000" smtClean="0"/>
              <a:t>0</a:t>
            </a:r>
            <a:r>
              <a:rPr lang="en-GB" altLang="en-US" sz="2800" smtClean="0"/>
              <a:t> is less than about 2.5</a:t>
            </a:r>
          </a:p>
          <a:p>
            <a:pPr eaLnBrk="1" hangingPunct="1">
              <a:lnSpc>
                <a:spcPct val="80000"/>
              </a:lnSpc>
            </a:pPr>
            <a:endParaRPr lang="en-US" altLang="en-US" sz="2800" smtClean="0"/>
          </a:p>
        </p:txBody>
      </p:sp>
    </p:spTree>
    <p:extLst>
      <p:ext uri="{BB962C8B-B14F-4D97-AF65-F5344CB8AC3E}">
        <p14:creationId xmlns:p14="http://schemas.microsoft.com/office/powerpoint/2010/main" val="1444568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4149725"/>
            <a:ext cx="1671638"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itle 1"/>
          <p:cNvSpPr>
            <a:spLocks noGrp="1"/>
          </p:cNvSpPr>
          <p:nvPr>
            <p:ph type="title"/>
          </p:nvPr>
        </p:nvSpPr>
        <p:spPr/>
        <p:txBody>
          <a:bodyPr/>
          <a:lstStyle/>
          <a:p>
            <a:r>
              <a:rPr lang="en-GB" altLang="en-US" smtClean="0"/>
              <a:t>How prepared are we for a pandemic?</a:t>
            </a:r>
          </a:p>
        </p:txBody>
      </p:sp>
      <p:sp>
        <p:nvSpPr>
          <p:cNvPr id="65540" name="Content Placeholder 2"/>
          <p:cNvSpPr>
            <a:spLocks noGrp="1"/>
          </p:cNvSpPr>
          <p:nvPr>
            <p:ph idx="1"/>
          </p:nvPr>
        </p:nvSpPr>
        <p:spPr>
          <a:xfrm>
            <a:off x="628650" y="1670050"/>
            <a:ext cx="7886700" cy="4351338"/>
          </a:xfrm>
        </p:spPr>
        <p:txBody>
          <a:bodyPr/>
          <a:lstStyle/>
          <a:p>
            <a:pPr marL="0" indent="0">
              <a:buFont typeface="Arial" panose="020B0604020202020204" pitchFamily="34" charset="0"/>
              <a:buNone/>
            </a:pPr>
            <a:r>
              <a:rPr lang="en-GB" altLang="en-US" sz="2800" i="1" smtClean="0"/>
              <a:t>‘The fact is’, he says, ‘we are really no better prepared for a bad outbreak today than we were when Spanish flu killed tens of millions of people a hundred years ago. The reason we haven’t had another experience like that isn’t because we have been especially vigilant. It’s because we have been lucky.‘</a:t>
            </a:r>
          </a:p>
          <a:p>
            <a:pPr marL="0" indent="0">
              <a:buFont typeface="Arial" panose="020B0604020202020204" pitchFamily="34" charset="0"/>
              <a:buNone/>
            </a:pPr>
            <a:endParaRPr lang="en-GB" altLang="en-US" sz="2800" i="1" smtClean="0"/>
          </a:p>
          <a:p>
            <a:pPr marL="0" indent="0">
              <a:buFont typeface="Arial" panose="020B0604020202020204" pitchFamily="34" charset="0"/>
              <a:buNone/>
            </a:pPr>
            <a:r>
              <a:rPr lang="en-GB" altLang="en-US" sz="2800" smtClean="0"/>
              <a:t>Bill Bryson citing Michael King in </a:t>
            </a:r>
          </a:p>
          <a:p>
            <a:pPr marL="0" indent="0">
              <a:buFont typeface="Arial" panose="020B0604020202020204" pitchFamily="34" charset="0"/>
              <a:buNone/>
            </a:pPr>
            <a:r>
              <a:rPr lang="en-GB" altLang="en-US" sz="2800" smtClean="0"/>
              <a:t>“The body, a guide for occupants.” </a:t>
            </a:r>
          </a:p>
          <a:p>
            <a:pPr marL="0" indent="0">
              <a:buFont typeface="Arial" panose="020B0604020202020204" pitchFamily="34" charset="0"/>
              <a:buNone/>
            </a:pPr>
            <a:r>
              <a:rPr lang="en-GB" altLang="en-US" sz="2800" smtClean="0"/>
              <a:t>Published 2019.</a:t>
            </a:r>
          </a:p>
        </p:txBody>
      </p:sp>
    </p:spTree>
    <p:extLst>
      <p:ext uri="{BB962C8B-B14F-4D97-AF65-F5344CB8AC3E}">
        <p14:creationId xmlns:p14="http://schemas.microsoft.com/office/powerpoint/2010/main" val="3136869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endParaRPr lang="en-US" altLang="en-US" smtClean="0"/>
          </a:p>
        </p:txBody>
      </p:sp>
      <p:pic>
        <p:nvPicPr>
          <p:cNvPr id="6656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549400" y="-26988"/>
            <a:ext cx="12753975" cy="7172326"/>
          </a:xfrm>
        </p:spPr>
      </p:pic>
      <p:sp>
        <p:nvSpPr>
          <p:cNvPr id="5" name="TextBox 4"/>
          <p:cNvSpPr txBox="1"/>
          <p:nvPr/>
        </p:nvSpPr>
        <p:spPr>
          <a:xfrm>
            <a:off x="6804025" y="5373688"/>
            <a:ext cx="2663825" cy="522287"/>
          </a:xfrm>
          <a:prstGeom prst="rect">
            <a:avLst/>
          </a:prstGeom>
          <a:noFill/>
        </p:spPr>
        <p:txBody>
          <a:bodyPr>
            <a:spAutoFit/>
          </a:bodyPr>
          <a:lstStyle/>
          <a:p>
            <a:pPr>
              <a:defRPr/>
            </a:pPr>
            <a:r>
              <a:rPr lang="en-GB" sz="2800" dirty="0">
                <a:solidFill>
                  <a:schemeClr val="bg1"/>
                </a:solidFill>
                <a:latin typeface="+mn-lt"/>
              </a:rPr>
              <a:t>COVID-19</a:t>
            </a:r>
          </a:p>
        </p:txBody>
      </p:sp>
    </p:spTree>
    <p:extLst>
      <p:ext uri="{BB962C8B-B14F-4D97-AF65-F5344CB8AC3E}">
        <p14:creationId xmlns:p14="http://schemas.microsoft.com/office/powerpoint/2010/main" val="25412422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688" y="548680"/>
            <a:ext cx="5832648" cy="5832648"/>
          </a:xfrm>
        </p:spPr>
      </p:pic>
    </p:spTree>
    <p:extLst>
      <p:ext uri="{BB962C8B-B14F-4D97-AF65-F5344CB8AC3E}">
        <p14:creationId xmlns:p14="http://schemas.microsoft.com/office/powerpoint/2010/main" val="29731669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GB" altLang="en-US" smtClean="0"/>
              <a:t>COVID-19</a:t>
            </a:r>
            <a:endParaRPr lang="en-US" altLang="en-US" smtClean="0"/>
          </a:p>
        </p:txBody>
      </p:sp>
      <p:sp>
        <p:nvSpPr>
          <p:cNvPr id="68611" name="Rectangle 3"/>
          <p:cNvSpPr>
            <a:spLocks noGrp="1" noChangeArrowheads="1"/>
          </p:cNvSpPr>
          <p:nvPr>
            <p:ph idx="1"/>
          </p:nvPr>
        </p:nvSpPr>
        <p:spPr/>
        <p:txBody>
          <a:bodyPr/>
          <a:lstStyle/>
          <a:p>
            <a:r>
              <a:rPr lang="en-GB" altLang="en-US" sz="2400" dirty="0" smtClean="0"/>
              <a:t>The disease is caused by the coronavirus SARS-CoV-2</a:t>
            </a:r>
          </a:p>
          <a:p>
            <a:r>
              <a:rPr lang="en-GB" altLang="en-US" sz="2400" dirty="0" smtClean="0"/>
              <a:t>Transmission is mainly through respiratory (droplet and aerosol) and contact routes. Transmission risk is highest where people are in close proximity (within 2 metres). </a:t>
            </a:r>
          </a:p>
          <a:p>
            <a:r>
              <a:rPr lang="en-GB" altLang="en-US" sz="2400" dirty="0" smtClean="0"/>
              <a:t>Many infections are asymptomatic (15%, range from 5-80%). Of those symptomatic, 40% mild, 40% moderate symptoms, 15% significant disease, 5% experience critical disease with life-threatening complications</a:t>
            </a:r>
            <a:r>
              <a:rPr lang="en-GB" altLang="en-US" sz="2800" dirty="0" smtClean="0"/>
              <a:t>.</a:t>
            </a:r>
          </a:p>
          <a:p>
            <a:r>
              <a:rPr lang="en-GB" altLang="en-US" sz="2400" dirty="0" smtClean="0"/>
              <a:t>Risk of severe disease and death is higher in people who are older, male, from deprived areas or from certain non-white ethnicities. </a:t>
            </a:r>
          </a:p>
        </p:txBody>
      </p:sp>
      <p:pic>
        <p:nvPicPr>
          <p:cNvPr id="6861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9138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97901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GB" altLang="en-US" dirty="0" smtClean="0"/>
              <a:t>Wuhan Coronavirus (</a:t>
            </a:r>
            <a:r>
              <a:rPr lang="en-GB" dirty="0"/>
              <a:t>2019-nCoV</a:t>
            </a:r>
            <a:r>
              <a:rPr lang="en-GB" altLang="en-US" dirty="0" smtClean="0"/>
              <a:t>)</a:t>
            </a:r>
            <a:endParaRPr lang="en-US" altLang="en-US" dirty="0" smtClean="0"/>
          </a:p>
        </p:txBody>
      </p:sp>
      <p:sp>
        <p:nvSpPr>
          <p:cNvPr id="61443" name="Rectangle 3"/>
          <p:cNvSpPr>
            <a:spLocks noGrp="1" noChangeArrowheads="1"/>
          </p:cNvSpPr>
          <p:nvPr>
            <p:ph idx="1"/>
          </p:nvPr>
        </p:nvSpPr>
        <p:spPr/>
        <p:txBody>
          <a:bodyPr/>
          <a:lstStyle/>
          <a:p>
            <a:r>
              <a:rPr lang="en-GB" sz="2800" dirty="0"/>
              <a:t>The </a:t>
            </a:r>
            <a:r>
              <a:rPr lang="en-GB" sz="2800" dirty="0" smtClean="0"/>
              <a:t>first </a:t>
            </a:r>
            <a:r>
              <a:rPr lang="en-GB" sz="2800" dirty="0"/>
              <a:t>occurred in early December </a:t>
            </a:r>
            <a:r>
              <a:rPr lang="en-GB" sz="2800" dirty="0" smtClean="0"/>
              <a:t>2019 in Wuhan, China</a:t>
            </a:r>
          </a:p>
          <a:p>
            <a:r>
              <a:rPr lang="en-GB" sz="2800" dirty="0" smtClean="0"/>
              <a:t>Probably of animal origin, now spreading human to human</a:t>
            </a:r>
          </a:p>
          <a:p>
            <a:r>
              <a:rPr lang="en-GB" sz="2800" dirty="0" smtClean="0"/>
              <a:t>The </a:t>
            </a:r>
            <a:r>
              <a:rPr lang="en-GB" sz="2800" dirty="0"/>
              <a:t>virus subsequently spread </a:t>
            </a:r>
            <a:r>
              <a:rPr lang="en-GB" sz="2800" dirty="0" smtClean="0"/>
              <a:t>within </a:t>
            </a:r>
            <a:r>
              <a:rPr lang="en-GB" sz="2800" dirty="0"/>
              <a:t>China and </a:t>
            </a:r>
            <a:r>
              <a:rPr lang="en-GB" sz="2800" dirty="0" smtClean="0"/>
              <a:t>to other countries</a:t>
            </a:r>
          </a:p>
          <a:p>
            <a:pPr marL="0" indent="0">
              <a:buNone/>
            </a:pPr>
            <a:endParaRPr lang="en-GB" sz="2800" dirty="0" smtClean="0"/>
          </a:p>
          <a:p>
            <a:endParaRPr lang="en-GB" sz="2800" dirty="0" smtClean="0"/>
          </a:p>
          <a:p>
            <a:endParaRPr lang="en-US" altLang="en-US" sz="2800" dirty="0" smtClean="0"/>
          </a:p>
        </p:txBody>
      </p:sp>
    </p:spTree>
    <p:extLst>
      <p:ext uri="{BB962C8B-B14F-4D97-AF65-F5344CB8AC3E}">
        <p14:creationId xmlns:p14="http://schemas.microsoft.com/office/powerpoint/2010/main" val="110638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GB" altLang="en-US" smtClean="0"/>
              <a:t>COVID-19 Time line</a:t>
            </a:r>
            <a:endParaRPr lang="en-US" altLang="en-US" smtClean="0"/>
          </a:p>
        </p:txBody>
      </p:sp>
      <p:sp>
        <p:nvSpPr>
          <p:cNvPr id="61443" name="Rectangle 3"/>
          <p:cNvSpPr>
            <a:spLocks noGrp="1" noChangeArrowheads="1"/>
          </p:cNvSpPr>
          <p:nvPr>
            <p:ph idx="1"/>
          </p:nvPr>
        </p:nvSpPr>
        <p:spPr/>
        <p:txBody>
          <a:bodyPr/>
          <a:lstStyle/>
          <a:p>
            <a:pPr>
              <a:defRPr/>
            </a:pPr>
            <a:r>
              <a:rPr lang="en-GB" sz="2400" dirty="0" smtClean="0"/>
              <a:t>The first cases occurred </a:t>
            </a:r>
            <a:r>
              <a:rPr lang="en-GB" sz="2400" dirty="0"/>
              <a:t>in early December </a:t>
            </a:r>
            <a:r>
              <a:rPr lang="en-GB" sz="2400" dirty="0" smtClean="0"/>
              <a:t>2019 in Wuhan, China</a:t>
            </a:r>
          </a:p>
          <a:p>
            <a:pPr>
              <a:defRPr/>
            </a:pPr>
            <a:r>
              <a:rPr lang="en-GB" sz="2400" dirty="0" smtClean="0"/>
              <a:t>23 January 2020: Wuhan is quarantined</a:t>
            </a:r>
          </a:p>
          <a:p>
            <a:pPr>
              <a:defRPr/>
            </a:pPr>
            <a:r>
              <a:rPr lang="en-GB" sz="2400" dirty="0" smtClean="0"/>
              <a:t>WHO designated </a:t>
            </a:r>
            <a:r>
              <a:rPr lang="en-GB" sz="2400" dirty="0"/>
              <a:t>a</a:t>
            </a:r>
            <a:r>
              <a:rPr lang="en-GB" sz="2400" dirty="0" smtClean="0"/>
              <a:t> </a:t>
            </a:r>
            <a:r>
              <a:rPr lang="en-GB" sz="2400" dirty="0"/>
              <a:t>global health </a:t>
            </a:r>
            <a:r>
              <a:rPr lang="en-GB" sz="2400" dirty="0" smtClean="0"/>
              <a:t>emergency on 30 January 2020</a:t>
            </a:r>
          </a:p>
          <a:p>
            <a:pPr>
              <a:defRPr/>
            </a:pPr>
            <a:r>
              <a:rPr lang="en-GB" sz="2400" dirty="0" smtClean="0"/>
              <a:t>Italy and the UK report first cases 31 January 2020</a:t>
            </a:r>
          </a:p>
          <a:p>
            <a:pPr>
              <a:defRPr/>
            </a:pPr>
            <a:r>
              <a:rPr lang="en-GB" sz="2400" dirty="0" smtClean="0"/>
              <a:t>1 February: a passenger from the Diamond Princess tests positive. </a:t>
            </a:r>
          </a:p>
          <a:p>
            <a:pPr>
              <a:defRPr/>
            </a:pPr>
            <a:r>
              <a:rPr lang="en-GB" sz="2400" dirty="0" smtClean="0"/>
              <a:t>9 March Italy goes into lockdown</a:t>
            </a:r>
          </a:p>
          <a:p>
            <a:pPr>
              <a:defRPr/>
            </a:pPr>
            <a:r>
              <a:rPr lang="en-GB" sz="2400" dirty="0" smtClean="0"/>
              <a:t>22 March: Wuhan loosens its two-month lockdown</a:t>
            </a:r>
          </a:p>
          <a:p>
            <a:pPr>
              <a:defRPr/>
            </a:pPr>
            <a:r>
              <a:rPr lang="en-GB" sz="2400" dirty="0" smtClean="0"/>
              <a:t>23 March UK goes into lockdown</a:t>
            </a:r>
          </a:p>
          <a:p>
            <a:pPr marL="0" indent="0">
              <a:buFont typeface="Arial" panose="020B0604020202020204" pitchFamily="34" charset="0"/>
              <a:buNone/>
              <a:defRPr/>
            </a:pPr>
            <a:endParaRPr lang="en-GB" sz="2800" dirty="0" smtClean="0"/>
          </a:p>
          <a:p>
            <a:pPr>
              <a:defRPr/>
            </a:pPr>
            <a:endParaRPr lang="en-GB" sz="2800" dirty="0" smtClean="0"/>
          </a:p>
          <a:p>
            <a:pPr>
              <a:defRPr/>
            </a:pPr>
            <a:endParaRPr lang="en-US" altLang="en-US" sz="2800" dirty="0" smtClean="0"/>
          </a:p>
        </p:txBody>
      </p:sp>
      <p:pic>
        <p:nvPicPr>
          <p:cNvPr id="69636"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9138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47873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40" y="4519356"/>
            <a:ext cx="8965828" cy="3028950"/>
          </a:xfrm>
          <a:prstGeom prst="rect">
            <a:avLst/>
          </a:prstGeom>
        </p:spPr>
      </p:pic>
      <p:pic>
        <p:nvPicPr>
          <p:cNvPr id="2" name="Picture 1"/>
          <p:cNvPicPr>
            <a:picLocks noChangeAspect="1"/>
          </p:cNvPicPr>
          <p:nvPr/>
        </p:nvPicPr>
        <p:blipFill>
          <a:blip r:embed="rId3"/>
          <a:stretch>
            <a:fillRect/>
          </a:stretch>
        </p:blipFill>
        <p:spPr>
          <a:xfrm>
            <a:off x="-576572" y="1556792"/>
            <a:ext cx="10297144" cy="2981325"/>
          </a:xfrm>
          <a:prstGeom prst="rect">
            <a:avLst/>
          </a:prstGeom>
        </p:spPr>
      </p:pic>
      <p:sp>
        <p:nvSpPr>
          <p:cNvPr id="70658" name="Rectangle 2"/>
          <p:cNvSpPr>
            <a:spLocks noGrp="1" noChangeArrowheads="1"/>
          </p:cNvSpPr>
          <p:nvPr>
            <p:ph type="title"/>
          </p:nvPr>
        </p:nvSpPr>
        <p:spPr/>
        <p:txBody>
          <a:bodyPr/>
          <a:lstStyle/>
          <a:p>
            <a:pPr eaLnBrk="1" hangingPunct="1"/>
            <a:r>
              <a:rPr lang="en-GB" altLang="en-US" smtClean="0"/>
              <a:t>COVID-19 Time line</a:t>
            </a:r>
            <a:endParaRPr lang="en-US" altLang="en-US" smtClean="0"/>
          </a:p>
        </p:txBody>
      </p:sp>
      <p:pic>
        <p:nvPicPr>
          <p:cNvPr id="70660"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9138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23850" y="1238846"/>
            <a:ext cx="4973638" cy="461962"/>
          </a:xfrm>
          <a:prstGeom prst="rect">
            <a:avLst/>
          </a:prstGeom>
          <a:noFill/>
        </p:spPr>
        <p:txBody>
          <a:bodyPr>
            <a:spAutoFit/>
          </a:bodyPr>
          <a:lstStyle/>
          <a:p>
            <a:pPr>
              <a:defRPr/>
            </a:pPr>
            <a:r>
              <a:rPr lang="en-GB" dirty="0">
                <a:latin typeface="+mj-lt"/>
              </a:rPr>
              <a:t>Globally &gt; </a:t>
            </a:r>
            <a:r>
              <a:rPr lang="en-GB" dirty="0" smtClean="0">
                <a:latin typeface="+mj-lt"/>
              </a:rPr>
              <a:t>100 </a:t>
            </a:r>
            <a:r>
              <a:rPr lang="en-GB" dirty="0">
                <a:latin typeface="+mj-lt"/>
              </a:rPr>
              <a:t>million confirmed cases </a:t>
            </a:r>
          </a:p>
        </p:txBody>
      </p:sp>
      <p:sp>
        <p:nvSpPr>
          <p:cNvPr id="8" name="TextBox 7"/>
          <p:cNvSpPr txBox="1"/>
          <p:nvPr/>
        </p:nvSpPr>
        <p:spPr>
          <a:xfrm>
            <a:off x="323850" y="4437063"/>
            <a:ext cx="5832326" cy="461962"/>
          </a:xfrm>
          <a:prstGeom prst="rect">
            <a:avLst/>
          </a:prstGeom>
          <a:noFill/>
        </p:spPr>
        <p:txBody>
          <a:bodyPr wrap="square">
            <a:spAutoFit/>
          </a:bodyPr>
          <a:lstStyle/>
          <a:p>
            <a:pPr>
              <a:defRPr/>
            </a:pPr>
            <a:r>
              <a:rPr lang="en-GB" dirty="0">
                <a:latin typeface="+mj-lt"/>
              </a:rPr>
              <a:t>Globally &gt; </a:t>
            </a:r>
            <a:r>
              <a:rPr lang="en-GB" dirty="0" smtClean="0">
                <a:latin typeface="+mj-lt"/>
              </a:rPr>
              <a:t>2 </a:t>
            </a:r>
            <a:r>
              <a:rPr lang="en-GB" dirty="0">
                <a:latin typeface="+mj-lt"/>
              </a:rPr>
              <a:t>million deaths through covid-19</a:t>
            </a:r>
          </a:p>
        </p:txBody>
      </p:sp>
    </p:spTree>
    <p:extLst>
      <p:ext uri="{BB962C8B-B14F-4D97-AF65-F5344CB8AC3E}">
        <p14:creationId xmlns:p14="http://schemas.microsoft.com/office/powerpoint/2010/main" val="793989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8520" y="4416164"/>
            <a:ext cx="8784976" cy="2441836"/>
          </a:xfrm>
          <a:prstGeom prst="rect">
            <a:avLst/>
          </a:prstGeom>
        </p:spPr>
      </p:pic>
      <p:pic>
        <p:nvPicPr>
          <p:cNvPr id="5" name="Picture 4"/>
          <p:cNvPicPr>
            <a:picLocks noChangeAspect="1"/>
          </p:cNvPicPr>
          <p:nvPr/>
        </p:nvPicPr>
        <p:blipFill>
          <a:blip r:embed="rId3"/>
          <a:stretch>
            <a:fillRect/>
          </a:stretch>
        </p:blipFill>
        <p:spPr>
          <a:xfrm>
            <a:off x="18992" y="1623723"/>
            <a:ext cx="8506128" cy="2669373"/>
          </a:xfrm>
          <a:prstGeom prst="rect">
            <a:avLst/>
          </a:prstGeom>
        </p:spPr>
      </p:pic>
      <p:sp>
        <p:nvSpPr>
          <p:cNvPr id="71684" name="Rectangle 2"/>
          <p:cNvSpPr>
            <a:spLocks noGrp="1" noChangeArrowheads="1"/>
          </p:cNvSpPr>
          <p:nvPr>
            <p:ph type="title"/>
          </p:nvPr>
        </p:nvSpPr>
        <p:spPr/>
        <p:txBody>
          <a:bodyPr/>
          <a:lstStyle/>
          <a:p>
            <a:pPr eaLnBrk="1" hangingPunct="1"/>
            <a:r>
              <a:rPr lang="en-GB" altLang="en-US" smtClean="0"/>
              <a:t>COVID-19 Time line</a:t>
            </a:r>
            <a:endParaRPr lang="en-US" altLang="en-US" smtClean="0"/>
          </a:p>
        </p:txBody>
      </p:sp>
      <p:pic>
        <p:nvPicPr>
          <p:cNvPr id="71686"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9138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07504" y="1454870"/>
            <a:ext cx="4973638" cy="461962"/>
          </a:xfrm>
          <a:prstGeom prst="rect">
            <a:avLst/>
          </a:prstGeom>
          <a:solidFill>
            <a:schemeClr val="bg1"/>
          </a:solidFill>
        </p:spPr>
        <p:txBody>
          <a:bodyPr>
            <a:spAutoFit/>
          </a:bodyPr>
          <a:lstStyle/>
          <a:p>
            <a:pPr>
              <a:defRPr/>
            </a:pPr>
            <a:r>
              <a:rPr lang="en-GB" dirty="0">
                <a:latin typeface="+mj-lt"/>
              </a:rPr>
              <a:t>UK </a:t>
            </a:r>
            <a:r>
              <a:rPr lang="en-GB" dirty="0" smtClean="0">
                <a:latin typeface="+mj-lt"/>
              </a:rPr>
              <a:t>&gt; 4,000,000 </a:t>
            </a:r>
            <a:r>
              <a:rPr lang="en-GB" dirty="0">
                <a:latin typeface="+mj-lt"/>
              </a:rPr>
              <a:t>confirmed cases </a:t>
            </a:r>
          </a:p>
        </p:txBody>
      </p:sp>
      <p:sp>
        <p:nvSpPr>
          <p:cNvPr id="8" name="TextBox 7"/>
          <p:cNvSpPr txBox="1"/>
          <p:nvPr/>
        </p:nvSpPr>
        <p:spPr>
          <a:xfrm>
            <a:off x="107504" y="4293096"/>
            <a:ext cx="5616575" cy="461962"/>
          </a:xfrm>
          <a:prstGeom prst="rect">
            <a:avLst/>
          </a:prstGeom>
          <a:solidFill>
            <a:schemeClr val="bg1"/>
          </a:solidFill>
        </p:spPr>
        <p:txBody>
          <a:bodyPr>
            <a:spAutoFit/>
          </a:bodyPr>
          <a:lstStyle/>
          <a:p>
            <a:pPr>
              <a:defRPr/>
            </a:pPr>
            <a:r>
              <a:rPr lang="en-GB" dirty="0">
                <a:latin typeface="+mj-lt"/>
              </a:rPr>
              <a:t>UK &gt; </a:t>
            </a:r>
            <a:r>
              <a:rPr lang="en-GB" dirty="0" smtClean="0">
                <a:latin typeface="+mj-lt"/>
              </a:rPr>
              <a:t>115,000 </a:t>
            </a:r>
            <a:r>
              <a:rPr lang="en-GB" dirty="0">
                <a:latin typeface="+mj-lt"/>
              </a:rPr>
              <a:t>deaths through covid-19</a:t>
            </a:r>
          </a:p>
        </p:txBody>
      </p:sp>
    </p:spTree>
    <p:extLst>
      <p:ext uri="{BB962C8B-B14F-4D97-AF65-F5344CB8AC3E}">
        <p14:creationId xmlns:p14="http://schemas.microsoft.com/office/powerpoint/2010/main" val="2024075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13692" y="365125"/>
            <a:ext cx="7886700" cy="1325563"/>
          </a:xfrm>
        </p:spPr>
        <p:txBody>
          <a:bodyPr/>
          <a:lstStyle/>
          <a:p>
            <a:pPr eaLnBrk="1" hangingPunct="1"/>
            <a:r>
              <a:rPr lang="en-GB" altLang="en-US" dirty="0" smtClean="0"/>
              <a:t>COVID-19. Modelling </a:t>
            </a:r>
            <a:br>
              <a:rPr lang="en-GB" altLang="en-US" dirty="0" smtClean="0"/>
            </a:br>
            <a:r>
              <a:rPr lang="en-GB" altLang="en-US" dirty="0" smtClean="0"/>
              <a:t>became daily news </a:t>
            </a:r>
            <a:endParaRPr lang="en-US" altLang="en-US" dirty="0" smtClean="0"/>
          </a:p>
        </p:txBody>
      </p:sp>
      <p:sp>
        <p:nvSpPr>
          <p:cNvPr id="73731" name="Rectangle 3"/>
          <p:cNvSpPr>
            <a:spLocks noGrp="1" noChangeArrowheads="1"/>
          </p:cNvSpPr>
          <p:nvPr>
            <p:ph idx="1"/>
          </p:nvPr>
        </p:nvSpPr>
        <p:spPr/>
        <p:txBody>
          <a:bodyPr/>
          <a:lstStyle/>
          <a:p>
            <a:endParaRPr lang="en-GB" altLang="en-US" sz="2400" smtClean="0"/>
          </a:p>
          <a:p>
            <a:endParaRPr lang="en-GB" altLang="en-US" sz="2400" smtClean="0"/>
          </a:p>
        </p:txBody>
      </p:sp>
      <p:pic>
        <p:nvPicPr>
          <p:cNvPr id="7373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9138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225" y="1839913"/>
            <a:ext cx="9166225" cy="572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0441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endParaRPr lang="en-US" altLang="en-US" smtClean="0"/>
          </a:p>
        </p:txBody>
      </p:sp>
      <p:pic>
        <p:nvPicPr>
          <p:cNvPr id="3891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41275"/>
            <a:ext cx="9199563" cy="6899275"/>
          </a:xfrm>
        </p:spPr>
      </p:pic>
      <p:sp>
        <p:nvSpPr>
          <p:cNvPr id="6" name="TextBox 5"/>
          <p:cNvSpPr txBox="1"/>
          <p:nvPr/>
        </p:nvSpPr>
        <p:spPr>
          <a:xfrm>
            <a:off x="6804025" y="5949950"/>
            <a:ext cx="3671888" cy="706438"/>
          </a:xfrm>
          <a:prstGeom prst="rect">
            <a:avLst/>
          </a:prstGeom>
          <a:noFill/>
        </p:spPr>
        <p:txBody>
          <a:bodyPr>
            <a:spAutoFit/>
          </a:bodyPr>
          <a:lstStyle/>
          <a:p>
            <a:pPr>
              <a:defRPr/>
            </a:pPr>
            <a:r>
              <a:rPr lang="en-GB" sz="4000" dirty="0">
                <a:solidFill>
                  <a:schemeClr val="accent5">
                    <a:lumMod val="50000"/>
                  </a:schemeClr>
                </a:solidFill>
                <a:latin typeface="+mn-lt"/>
              </a:rPr>
              <a:t>Influenza</a:t>
            </a:r>
          </a:p>
        </p:txBody>
      </p:sp>
    </p:spTree>
    <p:extLst>
      <p:ext uri="{BB962C8B-B14F-4D97-AF65-F5344CB8AC3E}">
        <p14:creationId xmlns:p14="http://schemas.microsoft.com/office/powerpoint/2010/main" val="2069045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GB" altLang="en-US" dirty="0" smtClean="0"/>
              <a:t>COVID-19 Need a model. </a:t>
            </a:r>
            <a:br>
              <a:rPr lang="en-GB" altLang="en-US" dirty="0" smtClean="0"/>
            </a:br>
            <a:r>
              <a:rPr lang="en-GB" altLang="en-US" dirty="0" smtClean="0"/>
              <a:t>SIR? Possibly</a:t>
            </a:r>
            <a:endParaRPr lang="en-US" altLang="en-US" dirty="0" smtClean="0"/>
          </a:p>
        </p:txBody>
      </p:sp>
      <p:sp>
        <p:nvSpPr>
          <p:cNvPr id="75779" name="Rectangle 3"/>
          <p:cNvSpPr>
            <a:spLocks noGrp="1" noChangeArrowheads="1"/>
          </p:cNvSpPr>
          <p:nvPr>
            <p:ph idx="1"/>
          </p:nvPr>
        </p:nvSpPr>
        <p:spPr/>
        <p:txBody>
          <a:bodyPr/>
          <a:lstStyle/>
          <a:p>
            <a:endParaRPr lang="en-GB" altLang="en-US" sz="2400" smtClean="0"/>
          </a:p>
          <a:p>
            <a:endParaRPr lang="en-GB" altLang="en-US" sz="2400" smtClean="0"/>
          </a:p>
        </p:txBody>
      </p:sp>
      <p:pic>
        <p:nvPicPr>
          <p:cNvPr id="7578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9138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685800" y="2117725"/>
            <a:ext cx="8458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GB" altLang="en-US" sz="2800"/>
              <a:t> </a:t>
            </a:r>
            <a:r>
              <a:rPr lang="en-GB" altLang="en-US" sz="3600" b="1"/>
              <a:t>S</a:t>
            </a:r>
            <a:r>
              <a:rPr lang="en-GB" altLang="en-US" sz="2800"/>
              <a:t>usceptible hosts can be infected by parasites</a:t>
            </a:r>
          </a:p>
          <a:p>
            <a:pPr eaLnBrk="1" hangingPunct="1"/>
            <a:r>
              <a:rPr lang="en-GB" altLang="en-US" sz="2800" b="1"/>
              <a:t> </a:t>
            </a:r>
            <a:r>
              <a:rPr lang="en-GB" altLang="en-US" sz="3600" b="1"/>
              <a:t>I</a:t>
            </a:r>
            <a:r>
              <a:rPr lang="en-GB" altLang="en-US" sz="2800"/>
              <a:t>nfected hosts carry the parasite</a:t>
            </a:r>
          </a:p>
          <a:p>
            <a:pPr lvl="1" eaLnBrk="1" hangingPunct="1"/>
            <a:r>
              <a:rPr lang="en-GB" altLang="en-US" sz="1800"/>
              <a:t>Infecteds are assumed to be infectious</a:t>
            </a:r>
          </a:p>
          <a:p>
            <a:pPr lvl="1" eaLnBrk="1" hangingPunct="1"/>
            <a:r>
              <a:rPr lang="en-GB" altLang="en-US" sz="1800"/>
              <a:t>Infectious hosts transmit the parasite</a:t>
            </a:r>
          </a:p>
          <a:p>
            <a:pPr eaLnBrk="1" hangingPunct="1"/>
            <a:r>
              <a:rPr lang="en-GB" altLang="en-US" sz="2800" b="1"/>
              <a:t> </a:t>
            </a:r>
            <a:r>
              <a:rPr lang="en-GB" altLang="en-US" sz="3600" b="1"/>
              <a:t>R</a:t>
            </a:r>
            <a:r>
              <a:rPr lang="en-GB" altLang="en-US" sz="2800"/>
              <a:t>ecovered (immune) hosts do not transmit the parasite and cannot be infected </a:t>
            </a:r>
          </a:p>
          <a:p>
            <a:pPr eaLnBrk="1" hangingPunct="1">
              <a:buFontTx/>
              <a:buNone/>
            </a:pPr>
            <a:endParaRPr lang="en-GB" altLang="en-US" sz="2800"/>
          </a:p>
          <a:p>
            <a:pPr lvl="1" eaLnBrk="1" hangingPunct="1"/>
            <a:endParaRPr lang="en-GB" altLang="en-US" sz="1800"/>
          </a:p>
        </p:txBody>
      </p:sp>
      <p:grpSp>
        <p:nvGrpSpPr>
          <p:cNvPr id="2" name="Group 1"/>
          <p:cNvGrpSpPr>
            <a:grpSpLocks/>
          </p:cNvGrpSpPr>
          <p:nvPr/>
        </p:nvGrpSpPr>
        <p:grpSpPr bwMode="auto">
          <a:xfrm>
            <a:off x="1371600" y="5486400"/>
            <a:ext cx="6096000" cy="838200"/>
            <a:chOff x="1371600" y="5486400"/>
            <a:chExt cx="6096000" cy="838200"/>
          </a:xfrm>
        </p:grpSpPr>
        <p:sp>
          <p:nvSpPr>
            <p:cNvPr id="75784" name="Rectangle 7"/>
            <p:cNvSpPr>
              <a:spLocks noChangeArrowheads="1"/>
            </p:cNvSpPr>
            <p:nvPr/>
          </p:nvSpPr>
          <p:spPr bwMode="auto">
            <a:xfrm>
              <a:off x="1371600" y="5486400"/>
              <a:ext cx="1371600" cy="838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latin typeface="Univers" pitchFamily="34" charset="0"/>
              </a:endParaRPr>
            </a:p>
          </p:txBody>
        </p:sp>
        <p:sp>
          <p:nvSpPr>
            <p:cNvPr id="75785" name="Rectangle 8"/>
            <p:cNvSpPr>
              <a:spLocks noChangeArrowheads="1"/>
            </p:cNvSpPr>
            <p:nvPr/>
          </p:nvSpPr>
          <p:spPr bwMode="auto">
            <a:xfrm>
              <a:off x="3733800" y="5486400"/>
              <a:ext cx="1371600" cy="838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latin typeface="Univers" pitchFamily="34" charset="0"/>
              </a:endParaRPr>
            </a:p>
          </p:txBody>
        </p:sp>
        <p:sp>
          <p:nvSpPr>
            <p:cNvPr id="75786" name="Rectangle 9"/>
            <p:cNvSpPr>
              <a:spLocks noChangeArrowheads="1"/>
            </p:cNvSpPr>
            <p:nvPr/>
          </p:nvSpPr>
          <p:spPr bwMode="auto">
            <a:xfrm>
              <a:off x="6096000" y="5486400"/>
              <a:ext cx="1371600" cy="838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latin typeface="Univers" pitchFamily="34" charset="0"/>
              </a:endParaRPr>
            </a:p>
          </p:txBody>
        </p:sp>
        <p:sp>
          <p:nvSpPr>
            <p:cNvPr id="75787" name="Text Box 10"/>
            <p:cNvSpPr txBox="1">
              <a:spLocks noChangeArrowheads="1"/>
            </p:cNvSpPr>
            <p:nvPr/>
          </p:nvSpPr>
          <p:spPr bwMode="auto">
            <a:xfrm>
              <a:off x="1828800" y="563880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GB" altLang="en-US" sz="2800" b="1" i="1">
                  <a:latin typeface="Univers" pitchFamily="34" charset="0"/>
                </a:rPr>
                <a:t>S</a:t>
              </a:r>
            </a:p>
          </p:txBody>
        </p:sp>
        <p:sp>
          <p:nvSpPr>
            <p:cNvPr id="75788" name="Text Box 11"/>
            <p:cNvSpPr txBox="1">
              <a:spLocks noChangeArrowheads="1"/>
            </p:cNvSpPr>
            <p:nvPr/>
          </p:nvSpPr>
          <p:spPr bwMode="auto">
            <a:xfrm>
              <a:off x="4191000" y="563880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GB" altLang="en-US" sz="2800" b="1" i="1">
                  <a:latin typeface="Univers" pitchFamily="34" charset="0"/>
                </a:rPr>
                <a:t>I</a:t>
              </a:r>
            </a:p>
          </p:txBody>
        </p:sp>
        <p:sp>
          <p:nvSpPr>
            <p:cNvPr id="75789" name="Text Box 12"/>
            <p:cNvSpPr txBox="1">
              <a:spLocks noChangeArrowheads="1"/>
            </p:cNvSpPr>
            <p:nvPr/>
          </p:nvSpPr>
          <p:spPr bwMode="auto">
            <a:xfrm>
              <a:off x="6553200" y="563880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GB" altLang="en-US" sz="2800" b="1" i="1">
                  <a:latin typeface="Univers" pitchFamily="34" charset="0"/>
                </a:rPr>
                <a:t>R</a:t>
              </a:r>
            </a:p>
          </p:txBody>
        </p:sp>
        <p:sp>
          <p:nvSpPr>
            <p:cNvPr id="75790" name="AutoShape 14"/>
            <p:cNvSpPr>
              <a:spLocks noChangeArrowheads="1"/>
            </p:cNvSpPr>
            <p:nvPr/>
          </p:nvSpPr>
          <p:spPr bwMode="auto">
            <a:xfrm>
              <a:off x="2895600" y="5867400"/>
              <a:ext cx="685800" cy="152400"/>
            </a:xfrm>
            <a:prstGeom prst="rightArrow">
              <a:avLst>
                <a:gd name="adj1" fmla="val 50000"/>
                <a:gd name="adj2" fmla="val 112500"/>
              </a:avLst>
            </a:prstGeom>
            <a:solidFill>
              <a:schemeClr val="tx1"/>
            </a:solidFill>
            <a:ln w="1587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latin typeface="Univers" pitchFamily="34" charset="0"/>
              </a:endParaRPr>
            </a:p>
          </p:txBody>
        </p:sp>
        <p:sp>
          <p:nvSpPr>
            <p:cNvPr id="75791" name="AutoShape 15"/>
            <p:cNvSpPr>
              <a:spLocks noChangeArrowheads="1"/>
            </p:cNvSpPr>
            <p:nvPr/>
          </p:nvSpPr>
          <p:spPr bwMode="auto">
            <a:xfrm>
              <a:off x="5257800" y="5867400"/>
              <a:ext cx="685800" cy="152400"/>
            </a:xfrm>
            <a:prstGeom prst="rightArrow">
              <a:avLst>
                <a:gd name="adj1" fmla="val 50000"/>
                <a:gd name="adj2" fmla="val 112500"/>
              </a:avLst>
            </a:prstGeom>
            <a:solidFill>
              <a:schemeClr val="tx1"/>
            </a:solidFill>
            <a:ln w="1587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latin typeface="Univers" pitchFamily="34" charset="0"/>
              </a:endParaRPr>
            </a:p>
          </p:txBody>
        </p:sp>
      </p:grpSp>
    </p:spTree>
    <p:extLst>
      <p:ext uri="{BB962C8B-B14F-4D97-AF65-F5344CB8AC3E}">
        <p14:creationId xmlns:p14="http://schemas.microsoft.com/office/powerpoint/2010/main" val="42084132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GB" altLang="en-US" dirty="0" smtClean="0"/>
              <a:t>COVID-19. Need a model. </a:t>
            </a:r>
            <a:br>
              <a:rPr lang="en-GB" altLang="en-US" dirty="0" smtClean="0"/>
            </a:br>
            <a:r>
              <a:rPr lang="en-GB" altLang="en-US" dirty="0" smtClean="0"/>
              <a:t>SEIR is mostly used. </a:t>
            </a:r>
            <a:endParaRPr lang="en-US" altLang="en-US" dirty="0" smtClean="0"/>
          </a:p>
        </p:txBody>
      </p:sp>
      <p:sp>
        <p:nvSpPr>
          <p:cNvPr id="77827" name="Rectangle 3"/>
          <p:cNvSpPr>
            <a:spLocks noGrp="1" noChangeArrowheads="1"/>
          </p:cNvSpPr>
          <p:nvPr>
            <p:ph idx="1"/>
          </p:nvPr>
        </p:nvSpPr>
        <p:spPr/>
        <p:txBody>
          <a:bodyPr/>
          <a:lstStyle/>
          <a:p>
            <a:endParaRPr lang="en-GB" altLang="en-US" sz="2400" smtClean="0"/>
          </a:p>
          <a:p>
            <a:endParaRPr lang="en-GB" altLang="en-US" sz="2400" smtClean="0"/>
          </a:p>
        </p:txBody>
      </p:sp>
      <p:pic>
        <p:nvPicPr>
          <p:cNvPr id="7782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68344"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516688" y="6165850"/>
            <a:ext cx="4787900" cy="460375"/>
          </a:xfrm>
          <a:prstGeom prst="rect">
            <a:avLst/>
          </a:prstGeom>
          <a:noFill/>
        </p:spPr>
        <p:txBody>
          <a:bodyPr>
            <a:spAutoFit/>
          </a:bodyPr>
          <a:lstStyle/>
          <a:p>
            <a:pPr>
              <a:defRPr/>
            </a:pPr>
            <a:r>
              <a:rPr lang="en-GB" altLang="en-US" dirty="0">
                <a:solidFill>
                  <a:schemeClr val="bg1"/>
                </a:solidFill>
                <a:latin typeface="+mn-lt"/>
              </a:rPr>
              <a:t>A model anyone?</a:t>
            </a:r>
            <a:endParaRPr lang="en-GB" dirty="0">
              <a:solidFill>
                <a:schemeClr val="bg1"/>
              </a:solidFill>
              <a:latin typeface="+mn-lt"/>
            </a:endParaRPr>
          </a:p>
        </p:txBody>
      </p:sp>
      <p:sp>
        <p:nvSpPr>
          <p:cNvPr id="77830" name="Rectangle 3"/>
          <p:cNvSpPr txBox="1">
            <a:spLocks noChangeArrowheads="1"/>
          </p:cNvSpPr>
          <p:nvPr/>
        </p:nvSpPr>
        <p:spPr bwMode="auto">
          <a:xfrm>
            <a:off x="685800" y="1974850"/>
            <a:ext cx="856615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GB" altLang="en-US" sz="2800"/>
              <a:t> </a:t>
            </a:r>
            <a:r>
              <a:rPr lang="en-GB" altLang="en-US" sz="3600" b="1"/>
              <a:t>S</a:t>
            </a:r>
            <a:r>
              <a:rPr lang="en-GB" altLang="en-US" sz="2800"/>
              <a:t>usceptible hosts can be infected by parasites</a:t>
            </a:r>
          </a:p>
          <a:p>
            <a:pPr eaLnBrk="1" hangingPunct="1"/>
            <a:r>
              <a:rPr lang="en-GB" altLang="en-US" sz="2800" b="1"/>
              <a:t> </a:t>
            </a:r>
            <a:r>
              <a:rPr lang="en-GB" altLang="en-US" sz="3600" b="1"/>
              <a:t>E</a:t>
            </a:r>
            <a:r>
              <a:rPr lang="en-GB" altLang="en-US" sz="2800"/>
              <a:t>xposed hosts carry the virus but are not yet infectious </a:t>
            </a:r>
          </a:p>
          <a:p>
            <a:pPr eaLnBrk="1" hangingPunct="1"/>
            <a:r>
              <a:rPr lang="en-GB" altLang="en-US" sz="2800" b="1"/>
              <a:t> </a:t>
            </a:r>
            <a:r>
              <a:rPr lang="en-GB" altLang="en-US" sz="3600" b="1"/>
              <a:t>I</a:t>
            </a:r>
            <a:r>
              <a:rPr lang="en-GB" altLang="en-US" sz="2800"/>
              <a:t>nfected hosts carry the virus and are not infectious </a:t>
            </a:r>
          </a:p>
          <a:p>
            <a:pPr eaLnBrk="1" hangingPunct="1"/>
            <a:r>
              <a:rPr lang="en-GB" altLang="en-US" sz="3600" b="1"/>
              <a:t> R</a:t>
            </a:r>
            <a:r>
              <a:rPr lang="en-GB" altLang="en-US" sz="2800"/>
              <a:t>ecovered (immune) hosts do not transmit the parasite   and cannot be infected </a:t>
            </a:r>
          </a:p>
          <a:p>
            <a:pPr eaLnBrk="1" hangingPunct="1">
              <a:buFontTx/>
              <a:buNone/>
            </a:pPr>
            <a:endParaRPr lang="en-GB" altLang="en-US" sz="2800"/>
          </a:p>
          <a:p>
            <a:pPr lvl="1" eaLnBrk="1" hangingPunct="1"/>
            <a:endParaRPr lang="en-GB" altLang="en-US" sz="1800"/>
          </a:p>
        </p:txBody>
      </p:sp>
      <p:grpSp>
        <p:nvGrpSpPr>
          <p:cNvPr id="77831" name="Group 22"/>
          <p:cNvGrpSpPr>
            <a:grpSpLocks/>
          </p:cNvGrpSpPr>
          <p:nvPr/>
        </p:nvGrpSpPr>
        <p:grpSpPr bwMode="auto">
          <a:xfrm>
            <a:off x="385763" y="5470525"/>
            <a:ext cx="8507412" cy="854075"/>
            <a:chOff x="385936" y="5471120"/>
            <a:chExt cx="8506544" cy="853480"/>
          </a:xfrm>
        </p:grpSpPr>
        <p:sp>
          <p:nvSpPr>
            <p:cNvPr id="77833" name="Rectangle 7"/>
            <p:cNvSpPr>
              <a:spLocks noChangeArrowheads="1"/>
            </p:cNvSpPr>
            <p:nvPr/>
          </p:nvSpPr>
          <p:spPr bwMode="auto">
            <a:xfrm>
              <a:off x="385936" y="5486400"/>
              <a:ext cx="1371600" cy="838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latin typeface="Univers" pitchFamily="34" charset="0"/>
              </a:endParaRPr>
            </a:p>
          </p:txBody>
        </p:sp>
        <p:sp>
          <p:nvSpPr>
            <p:cNvPr id="77834" name="Rectangle 8"/>
            <p:cNvSpPr>
              <a:spLocks noChangeArrowheads="1"/>
            </p:cNvSpPr>
            <p:nvPr/>
          </p:nvSpPr>
          <p:spPr bwMode="auto">
            <a:xfrm>
              <a:off x="2748136" y="5486400"/>
              <a:ext cx="1371600" cy="838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latin typeface="Univers" pitchFamily="34" charset="0"/>
              </a:endParaRPr>
            </a:p>
          </p:txBody>
        </p:sp>
        <p:sp>
          <p:nvSpPr>
            <p:cNvPr id="77835" name="Rectangle 9"/>
            <p:cNvSpPr>
              <a:spLocks noChangeArrowheads="1"/>
            </p:cNvSpPr>
            <p:nvPr/>
          </p:nvSpPr>
          <p:spPr bwMode="auto">
            <a:xfrm>
              <a:off x="5110336" y="5486400"/>
              <a:ext cx="1371600" cy="838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latin typeface="Univers" pitchFamily="34" charset="0"/>
              </a:endParaRPr>
            </a:p>
          </p:txBody>
        </p:sp>
        <p:sp>
          <p:nvSpPr>
            <p:cNvPr id="77836" name="Text Box 10"/>
            <p:cNvSpPr txBox="1">
              <a:spLocks noChangeArrowheads="1"/>
            </p:cNvSpPr>
            <p:nvPr/>
          </p:nvSpPr>
          <p:spPr bwMode="auto">
            <a:xfrm>
              <a:off x="843136" y="563880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GB" altLang="en-US" sz="2800" b="1" i="1">
                  <a:latin typeface="Univers" pitchFamily="34" charset="0"/>
                </a:rPr>
                <a:t>S</a:t>
              </a:r>
            </a:p>
          </p:txBody>
        </p:sp>
        <p:sp>
          <p:nvSpPr>
            <p:cNvPr id="77837" name="Text Box 11"/>
            <p:cNvSpPr txBox="1">
              <a:spLocks noChangeArrowheads="1"/>
            </p:cNvSpPr>
            <p:nvPr/>
          </p:nvSpPr>
          <p:spPr bwMode="auto">
            <a:xfrm>
              <a:off x="3205336" y="563880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GB" altLang="en-US" sz="2800" b="1" i="1">
                  <a:latin typeface="Univers" pitchFamily="34" charset="0"/>
                </a:rPr>
                <a:t>E</a:t>
              </a:r>
            </a:p>
          </p:txBody>
        </p:sp>
        <p:sp>
          <p:nvSpPr>
            <p:cNvPr id="77838" name="Text Box 12"/>
            <p:cNvSpPr txBox="1">
              <a:spLocks noChangeArrowheads="1"/>
            </p:cNvSpPr>
            <p:nvPr/>
          </p:nvSpPr>
          <p:spPr bwMode="auto">
            <a:xfrm>
              <a:off x="5567536" y="563880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GB" altLang="en-US" sz="2800" b="1" i="1">
                  <a:latin typeface="Univers" pitchFamily="34" charset="0"/>
                </a:rPr>
                <a:t>I</a:t>
              </a:r>
            </a:p>
          </p:txBody>
        </p:sp>
        <p:sp>
          <p:nvSpPr>
            <p:cNvPr id="77839" name="AutoShape 14"/>
            <p:cNvSpPr>
              <a:spLocks noChangeArrowheads="1"/>
            </p:cNvSpPr>
            <p:nvPr/>
          </p:nvSpPr>
          <p:spPr bwMode="auto">
            <a:xfrm>
              <a:off x="1909936" y="5867400"/>
              <a:ext cx="685800" cy="152400"/>
            </a:xfrm>
            <a:prstGeom prst="rightArrow">
              <a:avLst>
                <a:gd name="adj1" fmla="val 50000"/>
                <a:gd name="adj2" fmla="val 112500"/>
              </a:avLst>
            </a:prstGeom>
            <a:solidFill>
              <a:schemeClr val="tx1"/>
            </a:solidFill>
            <a:ln w="1587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latin typeface="Univers" pitchFamily="34" charset="0"/>
              </a:endParaRPr>
            </a:p>
          </p:txBody>
        </p:sp>
        <p:sp>
          <p:nvSpPr>
            <p:cNvPr id="77840" name="AutoShape 15"/>
            <p:cNvSpPr>
              <a:spLocks noChangeArrowheads="1"/>
            </p:cNvSpPr>
            <p:nvPr/>
          </p:nvSpPr>
          <p:spPr bwMode="auto">
            <a:xfrm>
              <a:off x="4272136" y="5867400"/>
              <a:ext cx="685800" cy="152400"/>
            </a:xfrm>
            <a:prstGeom prst="rightArrow">
              <a:avLst>
                <a:gd name="adj1" fmla="val 50000"/>
                <a:gd name="adj2" fmla="val 112500"/>
              </a:avLst>
            </a:prstGeom>
            <a:solidFill>
              <a:schemeClr val="tx1"/>
            </a:solidFill>
            <a:ln w="1587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latin typeface="Univers" pitchFamily="34" charset="0"/>
              </a:endParaRPr>
            </a:p>
          </p:txBody>
        </p:sp>
        <p:sp>
          <p:nvSpPr>
            <p:cNvPr id="77841" name="Rectangle 9"/>
            <p:cNvSpPr>
              <a:spLocks noChangeArrowheads="1"/>
            </p:cNvSpPr>
            <p:nvPr/>
          </p:nvSpPr>
          <p:spPr bwMode="auto">
            <a:xfrm>
              <a:off x="7520880" y="5471120"/>
              <a:ext cx="1371600" cy="838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latin typeface="Univers" pitchFamily="34" charset="0"/>
              </a:endParaRPr>
            </a:p>
          </p:txBody>
        </p:sp>
        <p:sp>
          <p:nvSpPr>
            <p:cNvPr id="77842" name="Text Box 12"/>
            <p:cNvSpPr txBox="1">
              <a:spLocks noChangeArrowheads="1"/>
            </p:cNvSpPr>
            <p:nvPr/>
          </p:nvSpPr>
          <p:spPr bwMode="auto">
            <a:xfrm>
              <a:off x="7978080" y="5623520"/>
              <a:ext cx="76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GB" altLang="en-US" sz="2800" b="1" i="1">
                  <a:latin typeface="Univers" pitchFamily="34" charset="0"/>
                </a:rPr>
                <a:t>R</a:t>
              </a:r>
            </a:p>
          </p:txBody>
        </p:sp>
        <p:sp>
          <p:nvSpPr>
            <p:cNvPr id="77843" name="AutoShape 15"/>
            <p:cNvSpPr>
              <a:spLocks noChangeArrowheads="1"/>
            </p:cNvSpPr>
            <p:nvPr/>
          </p:nvSpPr>
          <p:spPr bwMode="auto">
            <a:xfrm>
              <a:off x="6682680" y="5852120"/>
              <a:ext cx="685800" cy="152400"/>
            </a:xfrm>
            <a:prstGeom prst="rightArrow">
              <a:avLst>
                <a:gd name="adj1" fmla="val 50000"/>
                <a:gd name="adj2" fmla="val 112500"/>
              </a:avLst>
            </a:prstGeom>
            <a:solidFill>
              <a:schemeClr val="tx1"/>
            </a:solidFill>
            <a:ln w="1587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latin typeface="Univers" pitchFamily="34" charset="0"/>
              </a:endParaRPr>
            </a:p>
          </p:txBody>
        </p:sp>
      </p:grpSp>
    </p:spTree>
    <p:extLst>
      <p:ext uri="{BB962C8B-B14F-4D97-AF65-F5344CB8AC3E}">
        <p14:creationId xmlns:p14="http://schemas.microsoft.com/office/powerpoint/2010/main" val="32890625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GB" altLang="en-US" smtClean="0"/>
              <a:t>COVID-19. Analysis</a:t>
            </a:r>
            <a:endParaRPr lang="en-US" altLang="en-US" smtClean="0"/>
          </a:p>
        </p:txBody>
      </p:sp>
      <p:sp>
        <p:nvSpPr>
          <p:cNvPr id="79875" name="Rectangle 3"/>
          <p:cNvSpPr>
            <a:spLocks noGrp="1" noChangeArrowheads="1"/>
          </p:cNvSpPr>
          <p:nvPr>
            <p:ph idx="1"/>
          </p:nvPr>
        </p:nvSpPr>
        <p:spPr/>
        <p:txBody>
          <a:bodyPr/>
          <a:lstStyle/>
          <a:p>
            <a:pPr eaLnBrk="1" hangingPunct="1"/>
            <a:r>
              <a:rPr lang="en-GB" altLang="en-US" sz="2400" dirty="0" smtClean="0"/>
              <a:t>How can we use modelling to help in the decision making?</a:t>
            </a:r>
          </a:p>
          <a:p>
            <a:pPr eaLnBrk="1" hangingPunct="1"/>
            <a:r>
              <a:rPr lang="en-GB" altLang="en-US" sz="2400" dirty="0" smtClean="0"/>
              <a:t>We need to know the epidemiological parameters </a:t>
            </a:r>
          </a:p>
          <a:p>
            <a:pPr eaLnBrk="1" hangingPunct="1"/>
            <a:r>
              <a:rPr lang="en-GB" altLang="en-US" sz="2400" dirty="0" smtClean="0"/>
              <a:t>What is the infectious period?</a:t>
            </a:r>
          </a:p>
          <a:p>
            <a:pPr eaLnBrk="1" hangingPunct="1"/>
            <a:r>
              <a:rPr lang="en-GB" altLang="en-US" sz="2400" dirty="0" smtClean="0"/>
              <a:t>In February 2020, no one knew. It was assumed the same as SARS: 8.4 days on average</a:t>
            </a:r>
          </a:p>
          <a:p>
            <a:pPr eaLnBrk="1" hangingPunct="1"/>
            <a:r>
              <a:rPr lang="en-GB" altLang="en-US" sz="2400" dirty="0" smtClean="0"/>
              <a:t>Current thinking is that it is 3-7 days, (hence the advice to self isolate for 10 days after testing positive.) </a:t>
            </a:r>
          </a:p>
          <a:p>
            <a:pPr eaLnBrk="1" hangingPunct="1"/>
            <a:endParaRPr lang="en-GB" altLang="en-US" sz="2400" dirty="0" smtClean="0"/>
          </a:p>
          <a:p>
            <a:pPr eaLnBrk="1" hangingPunct="1"/>
            <a:r>
              <a:rPr lang="en-GB" altLang="en-US" sz="2400" dirty="0" smtClean="0"/>
              <a:t>The key issue is the R</a:t>
            </a:r>
            <a:r>
              <a:rPr lang="en-GB" altLang="en-US" sz="2400" baseline="-25000" dirty="0" smtClean="0"/>
              <a:t>0</a:t>
            </a:r>
          </a:p>
        </p:txBody>
      </p:sp>
      <p:pic>
        <p:nvPicPr>
          <p:cNvPr id="7987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9138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516688" y="6165850"/>
            <a:ext cx="4787900" cy="460375"/>
          </a:xfrm>
          <a:prstGeom prst="rect">
            <a:avLst/>
          </a:prstGeom>
          <a:noFill/>
        </p:spPr>
        <p:txBody>
          <a:bodyPr>
            <a:spAutoFit/>
          </a:bodyPr>
          <a:lstStyle/>
          <a:p>
            <a:pPr>
              <a:defRPr/>
            </a:pPr>
            <a:r>
              <a:rPr lang="en-GB" altLang="en-US" dirty="0">
                <a:solidFill>
                  <a:schemeClr val="bg1"/>
                </a:solidFill>
                <a:latin typeface="+mn-lt"/>
              </a:rPr>
              <a:t>A model anyone?</a:t>
            </a:r>
            <a:endParaRPr lang="en-GB" dirty="0">
              <a:solidFill>
                <a:schemeClr val="bg1"/>
              </a:solidFill>
              <a:latin typeface="+mn-lt"/>
            </a:endParaRPr>
          </a:p>
        </p:txBody>
      </p:sp>
    </p:spTree>
    <p:extLst>
      <p:ext uri="{BB962C8B-B14F-4D97-AF65-F5344CB8AC3E}">
        <p14:creationId xmlns:p14="http://schemas.microsoft.com/office/powerpoint/2010/main" val="22222184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516688" y="6165850"/>
            <a:ext cx="4787900" cy="460375"/>
          </a:xfrm>
          <a:prstGeom prst="rect">
            <a:avLst/>
          </a:prstGeom>
          <a:noFill/>
        </p:spPr>
        <p:txBody>
          <a:bodyPr>
            <a:spAutoFit/>
          </a:bodyPr>
          <a:lstStyle/>
          <a:p>
            <a:pPr>
              <a:defRPr/>
            </a:pPr>
            <a:r>
              <a:rPr lang="en-GB" altLang="en-US" dirty="0">
                <a:solidFill>
                  <a:schemeClr val="bg1"/>
                </a:solidFill>
                <a:latin typeface="+mn-lt"/>
              </a:rPr>
              <a:t>A model anyone?</a:t>
            </a:r>
            <a:endParaRPr lang="en-GB" dirty="0">
              <a:solidFill>
                <a:schemeClr val="bg1"/>
              </a:solidFill>
              <a:latin typeface="+mn-lt"/>
            </a:endParaRPr>
          </a:p>
        </p:txBody>
      </p:sp>
      <p:sp>
        <p:nvSpPr>
          <p:cNvPr id="81925" name="Content Placeholder 1"/>
          <p:cNvSpPr>
            <a:spLocks noGrp="1"/>
          </p:cNvSpPr>
          <p:nvPr>
            <p:ph idx="1"/>
          </p:nvPr>
        </p:nvSpPr>
        <p:spPr/>
        <p:txBody>
          <a:bodyPr/>
          <a:lstStyle/>
          <a:p>
            <a:endParaRPr lang="en-US" altLang="en-US" smtClean="0"/>
          </a:p>
        </p:txBody>
      </p:sp>
      <p:sp>
        <p:nvSpPr>
          <p:cNvPr id="81926" name="Rectangle 3"/>
          <p:cNvSpPr txBox="1">
            <a:spLocks noChangeArrowheads="1"/>
          </p:cNvSpPr>
          <p:nvPr/>
        </p:nvSpPr>
        <p:spPr bwMode="auto">
          <a:xfrm>
            <a:off x="628650" y="1916113"/>
            <a:ext cx="788670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GB" altLang="en-US" sz="2800"/>
              <a:t>Cases in China from 20/1/20-4/2/10</a:t>
            </a:r>
          </a:p>
          <a:p>
            <a:pPr eaLnBrk="1" hangingPunct="1"/>
            <a:endParaRPr lang="en-GB" altLang="en-US" sz="2800"/>
          </a:p>
          <a:p>
            <a:pPr eaLnBrk="1" hangingPunct="1"/>
            <a:endParaRPr lang="en-GB" altLang="en-US" sz="2800"/>
          </a:p>
        </p:txBody>
      </p:sp>
      <p:sp>
        <p:nvSpPr>
          <p:cNvPr id="9" name="TextBox 8"/>
          <p:cNvSpPr txBox="1"/>
          <p:nvPr/>
        </p:nvSpPr>
        <p:spPr>
          <a:xfrm>
            <a:off x="468313" y="3822700"/>
            <a:ext cx="1366837" cy="830263"/>
          </a:xfrm>
          <a:prstGeom prst="rect">
            <a:avLst/>
          </a:prstGeom>
          <a:noFill/>
        </p:spPr>
        <p:txBody>
          <a:bodyPr>
            <a:spAutoFit/>
          </a:bodyPr>
          <a:lstStyle/>
          <a:p>
            <a:pPr>
              <a:defRPr/>
            </a:pPr>
            <a:r>
              <a:rPr lang="en-GB" dirty="0">
                <a:latin typeface="+mn-lt"/>
              </a:rPr>
              <a:t>Total </a:t>
            </a:r>
            <a:r>
              <a:rPr lang="en-GB" dirty="0" err="1">
                <a:latin typeface="+mn-lt"/>
              </a:rPr>
              <a:t>nr</a:t>
            </a:r>
            <a:r>
              <a:rPr lang="en-GB" dirty="0">
                <a:latin typeface="+mn-lt"/>
              </a:rPr>
              <a:t> of cases</a:t>
            </a:r>
          </a:p>
        </p:txBody>
      </p:sp>
      <p:sp>
        <p:nvSpPr>
          <p:cNvPr id="10" name="TextBox 9"/>
          <p:cNvSpPr txBox="1"/>
          <p:nvPr/>
        </p:nvSpPr>
        <p:spPr>
          <a:xfrm>
            <a:off x="3203575" y="6308725"/>
            <a:ext cx="4303713" cy="461963"/>
          </a:xfrm>
          <a:prstGeom prst="rect">
            <a:avLst/>
          </a:prstGeom>
          <a:noFill/>
        </p:spPr>
        <p:txBody>
          <a:bodyPr>
            <a:spAutoFit/>
          </a:bodyPr>
          <a:lstStyle/>
          <a:p>
            <a:pPr>
              <a:defRPr/>
            </a:pPr>
            <a:r>
              <a:rPr lang="en-GB" dirty="0">
                <a:latin typeface="+mn-lt"/>
              </a:rPr>
              <a:t>Time (days from 1/1/20)</a:t>
            </a:r>
          </a:p>
        </p:txBody>
      </p:sp>
      <p:pic>
        <p:nvPicPr>
          <p:cNvPr id="8192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46238" y="2687638"/>
            <a:ext cx="6103937"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endParaRPr lang="en-GB"/>
          </a:p>
        </p:txBody>
      </p:sp>
    </p:spTree>
    <p:extLst>
      <p:ext uri="{BB962C8B-B14F-4D97-AF65-F5344CB8AC3E}">
        <p14:creationId xmlns:p14="http://schemas.microsoft.com/office/powerpoint/2010/main" val="9054519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9713" y="2811463"/>
            <a:ext cx="5321300" cy="337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Rectangle 2"/>
          <p:cNvSpPr>
            <a:spLocks noGrp="1" noChangeArrowheads="1"/>
          </p:cNvSpPr>
          <p:nvPr>
            <p:ph type="title"/>
          </p:nvPr>
        </p:nvSpPr>
        <p:spPr>
          <a:xfrm>
            <a:off x="-180528" y="274638"/>
            <a:ext cx="8229600" cy="1143000"/>
          </a:xfrm>
        </p:spPr>
        <p:txBody>
          <a:bodyPr/>
          <a:lstStyle/>
          <a:p>
            <a:pPr eaLnBrk="1" hangingPunct="1"/>
            <a:r>
              <a:rPr lang="en-GB" altLang="en-US" dirty="0" smtClean="0"/>
              <a:t>COVID-19. Infer R</a:t>
            </a:r>
            <a:r>
              <a:rPr lang="en-GB" altLang="en-US" baseline="-25000" dirty="0" smtClean="0"/>
              <a:t>0 </a:t>
            </a:r>
            <a:r>
              <a:rPr lang="en-GB" altLang="en-US" dirty="0" smtClean="0"/>
              <a:t>from the data</a:t>
            </a:r>
            <a:endParaRPr lang="en-US" altLang="en-US" baseline="-25000" dirty="0" smtClean="0"/>
          </a:p>
        </p:txBody>
      </p:sp>
      <p:pic>
        <p:nvPicPr>
          <p:cNvPr id="83972"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25474" y="183253"/>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516688" y="6165850"/>
            <a:ext cx="4787900" cy="460375"/>
          </a:xfrm>
          <a:prstGeom prst="rect">
            <a:avLst/>
          </a:prstGeom>
          <a:noFill/>
        </p:spPr>
        <p:txBody>
          <a:bodyPr>
            <a:spAutoFit/>
          </a:bodyPr>
          <a:lstStyle/>
          <a:p>
            <a:pPr>
              <a:defRPr/>
            </a:pPr>
            <a:r>
              <a:rPr lang="en-GB" altLang="en-US" dirty="0">
                <a:solidFill>
                  <a:schemeClr val="bg1"/>
                </a:solidFill>
                <a:latin typeface="+mn-lt"/>
              </a:rPr>
              <a:t>A model anyone?</a:t>
            </a:r>
            <a:endParaRPr lang="en-GB" dirty="0">
              <a:solidFill>
                <a:schemeClr val="bg1"/>
              </a:solidFill>
              <a:latin typeface="+mn-lt"/>
            </a:endParaRPr>
          </a:p>
        </p:txBody>
      </p:sp>
      <p:sp>
        <p:nvSpPr>
          <p:cNvPr id="83974" name="Content Placeholder 1"/>
          <p:cNvSpPr>
            <a:spLocks noGrp="1"/>
          </p:cNvSpPr>
          <p:nvPr>
            <p:ph idx="1"/>
          </p:nvPr>
        </p:nvSpPr>
        <p:spPr/>
        <p:txBody>
          <a:bodyPr/>
          <a:lstStyle/>
          <a:p>
            <a:endParaRPr lang="en-US" altLang="en-US" smtClean="0"/>
          </a:p>
        </p:txBody>
      </p:sp>
      <p:sp>
        <p:nvSpPr>
          <p:cNvPr id="83975" name="Rectangle 3"/>
          <p:cNvSpPr txBox="1">
            <a:spLocks noChangeArrowheads="1"/>
          </p:cNvSpPr>
          <p:nvPr/>
        </p:nvSpPr>
        <p:spPr bwMode="auto">
          <a:xfrm>
            <a:off x="654050" y="1984375"/>
            <a:ext cx="788670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GB" altLang="en-US" sz="2800"/>
              <a:t>Increase nr of infecteds, China from 20/1/20-4/2/20</a:t>
            </a:r>
          </a:p>
          <a:p>
            <a:pPr eaLnBrk="1" hangingPunct="1"/>
            <a:endParaRPr lang="en-GB" altLang="en-US" sz="2800"/>
          </a:p>
          <a:p>
            <a:pPr eaLnBrk="1" hangingPunct="1"/>
            <a:endParaRPr lang="en-GB" altLang="en-US" sz="2800"/>
          </a:p>
        </p:txBody>
      </p:sp>
      <p:sp>
        <p:nvSpPr>
          <p:cNvPr id="9" name="TextBox 8"/>
          <p:cNvSpPr txBox="1"/>
          <p:nvPr/>
        </p:nvSpPr>
        <p:spPr>
          <a:xfrm>
            <a:off x="-25400" y="3729038"/>
            <a:ext cx="1860550" cy="830262"/>
          </a:xfrm>
          <a:prstGeom prst="rect">
            <a:avLst/>
          </a:prstGeom>
          <a:noFill/>
        </p:spPr>
        <p:txBody>
          <a:bodyPr>
            <a:spAutoFit/>
          </a:bodyPr>
          <a:lstStyle/>
          <a:p>
            <a:pPr>
              <a:defRPr/>
            </a:pPr>
            <a:r>
              <a:rPr lang="en-GB" dirty="0" smtClean="0">
                <a:latin typeface="+mn-lt"/>
              </a:rPr>
              <a:t>ln[Total </a:t>
            </a:r>
            <a:r>
              <a:rPr lang="en-GB" dirty="0" err="1">
                <a:latin typeface="+mn-lt"/>
              </a:rPr>
              <a:t>nr</a:t>
            </a:r>
            <a:r>
              <a:rPr lang="en-GB" dirty="0">
                <a:latin typeface="+mn-lt"/>
              </a:rPr>
              <a:t> of cases]</a:t>
            </a:r>
          </a:p>
        </p:txBody>
      </p:sp>
      <p:sp>
        <p:nvSpPr>
          <p:cNvPr id="10" name="TextBox 9"/>
          <p:cNvSpPr txBox="1"/>
          <p:nvPr/>
        </p:nvSpPr>
        <p:spPr>
          <a:xfrm>
            <a:off x="3203575" y="6308725"/>
            <a:ext cx="4303713" cy="461963"/>
          </a:xfrm>
          <a:prstGeom prst="rect">
            <a:avLst/>
          </a:prstGeom>
          <a:noFill/>
        </p:spPr>
        <p:txBody>
          <a:bodyPr>
            <a:spAutoFit/>
          </a:bodyPr>
          <a:lstStyle/>
          <a:p>
            <a:pPr>
              <a:defRPr/>
            </a:pPr>
            <a:r>
              <a:rPr lang="en-GB" dirty="0">
                <a:latin typeface="+mn-lt"/>
              </a:rPr>
              <a:t>Time (days from 1/1/20)</a:t>
            </a:r>
          </a:p>
        </p:txBody>
      </p:sp>
      <p:cxnSp>
        <p:nvCxnSpPr>
          <p:cNvPr id="8" name="Straight Connector 7"/>
          <p:cNvCxnSpPr/>
          <p:nvPr/>
        </p:nvCxnSpPr>
        <p:spPr>
          <a:xfrm flipV="1">
            <a:off x="1673225" y="2965450"/>
            <a:ext cx="4895850" cy="28622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a:spLocks noRot="1" noChangeAspect="1" noMove="1" noResize="1" noEditPoints="1" noAdjustHandles="1" noChangeArrowheads="1" noChangeShapeType="1" noTextEdit="1"/>
          </p:cNvSpPr>
          <p:nvPr/>
        </p:nvSpPr>
        <p:spPr>
          <a:xfrm>
            <a:off x="6012160" y="4005064"/>
            <a:ext cx="3600400" cy="1355820"/>
          </a:xfrm>
          <a:prstGeom prst="rect">
            <a:avLst/>
          </a:prstGeom>
          <a:blipFill rotWithShape="0">
            <a:blip r:embed="rId5"/>
            <a:stretch>
              <a:fillRect l="-2538" t="-3604" b="-3604"/>
            </a:stretch>
          </a:blipFill>
        </p:spPr>
        <p:txBody>
          <a:bodyPr/>
          <a:lstStyle/>
          <a:p>
            <a:r>
              <a:rPr lang="en-GB">
                <a:noFill/>
              </a:rPr>
              <a:t> </a:t>
            </a:r>
          </a:p>
        </p:txBody>
      </p:sp>
    </p:spTree>
    <p:extLst>
      <p:ext uri="{BB962C8B-B14F-4D97-AF65-F5344CB8AC3E}">
        <p14:creationId xmlns:p14="http://schemas.microsoft.com/office/powerpoint/2010/main" val="1247663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In the SIR model:</a:t>
                </a:r>
              </a:p>
              <a:p>
                <a:r>
                  <a:rPr lang="en-GB" dirty="0" smtClean="0"/>
                  <a:t>Growth I: </a:t>
                </a:r>
                <a14:m>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𝑑𝐼</m:t>
                        </m:r>
                      </m:num>
                      <m:den>
                        <m:r>
                          <a:rPr lang="en-GB" b="0" i="1" smtClean="0">
                            <a:latin typeface="Cambria Math" panose="02040503050406030204" pitchFamily="18" charset="0"/>
                          </a:rPr>
                          <m:t>𝑑𝑡</m:t>
                        </m:r>
                      </m:den>
                    </m:f>
                    <m:r>
                      <a:rPr lang="en-GB" b="0" i="1" smtClean="0">
                        <a:latin typeface="Cambria Math" panose="02040503050406030204" pitchFamily="18" charset="0"/>
                      </a:rPr>
                      <m:t>=</m:t>
                    </m:r>
                    <m:r>
                      <a:rPr lang="en-GB" b="0" i="1" smtClean="0">
                        <a:latin typeface="Cambria Math" panose="02040503050406030204" pitchFamily="18" charset="0"/>
                      </a:rPr>
                      <m:t>𝐼</m:t>
                    </m:r>
                    <m:d>
                      <m:dPr>
                        <m:ctrlPr>
                          <a:rPr lang="en-GB" b="0" i="1" smtClean="0">
                            <a:latin typeface="Cambria Math" panose="02040503050406030204" pitchFamily="18" charset="0"/>
                          </a:rPr>
                        </m:ctrlPr>
                      </m:dPr>
                      <m:e>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𝑆</m:t>
                            </m:r>
                          </m:num>
                          <m:den>
                            <m:r>
                              <a:rPr lang="en-GB" b="0" i="1" smtClean="0">
                                <a:latin typeface="Cambria Math" panose="02040503050406030204" pitchFamily="18" charset="0"/>
                                <a:ea typeface="Cambria Math" panose="02040503050406030204" pitchFamily="18" charset="0"/>
                              </a:rPr>
                              <m:t>𝑁</m:t>
                            </m:r>
                          </m:den>
                        </m:f>
                        <m:r>
                          <a:rPr lang="en-GB" b="0" i="1" smtClean="0">
                            <a:latin typeface="Cambria Math" panose="02040503050406030204" pitchFamily="18" charset="0"/>
                            <a:ea typeface="Cambria Math" panose="02040503050406030204" pitchFamily="18" charset="0"/>
                          </a:rPr>
                          <m:t>−</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𝛾</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𝑣</m:t>
                            </m:r>
                          </m:e>
                        </m:d>
                      </m:e>
                    </m:d>
                  </m:oMath>
                </a14:m>
                <a:endParaRPr lang="en-GB" dirty="0" smtClean="0"/>
              </a:p>
              <a:p>
                <a:r>
                  <a:rPr lang="en-GB" dirty="0" smtClean="0"/>
                  <a:t>Assuming death rate relatively small compared to recovery and </a:t>
                </a:r>
                <a:r>
                  <a:rPr lang="en-GB" i="1" dirty="0" smtClean="0"/>
                  <a:t>S=N: </a:t>
                </a:r>
              </a:p>
              <a:p>
                <a:pPr marL="0" indent="0">
                  <a:buNone/>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smtClean="0">
                          <a:latin typeface="Cambria Math" panose="02040503050406030204" pitchFamily="18" charset="0"/>
                          <a:ea typeface="Cambria Math" panose="02040503050406030204" pitchFamily="18" charset="0"/>
                        </a:rPr>
                        <m:t>~</m:t>
                      </m:r>
                      <m:r>
                        <a:rPr lang="en-GB" i="1">
                          <a:latin typeface="Cambria Math" panose="02040503050406030204" pitchFamily="18" charset="0"/>
                        </a:rPr>
                        <m:t>𝐼</m:t>
                      </m:r>
                      <m:d>
                        <m:dPr>
                          <m:ctrlPr>
                            <a:rPr lang="en-GB" i="1">
                              <a:latin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𝛽</m:t>
                          </m:r>
                          <m:r>
                            <a:rPr lang="en-GB" i="1">
                              <a:latin typeface="Cambria Math" panose="02040503050406030204" pitchFamily="18" charset="0"/>
                              <a:ea typeface="Cambria Math" panose="02040503050406030204" pitchFamily="18" charset="0"/>
                            </a:rPr>
                            <m:t>−</m:t>
                          </m:r>
                          <m:r>
                            <a:rPr lang="en-GB" i="1" smtClean="0">
                              <a:latin typeface="Cambria Math" panose="02040503050406030204" pitchFamily="18" charset="0"/>
                              <a:ea typeface="Cambria Math" panose="02040503050406030204" pitchFamily="18" charset="0"/>
                            </a:rPr>
                            <m:t>𝛾</m:t>
                          </m:r>
                        </m:e>
                      </m:d>
                    </m:oMath>
                  </m:oMathPara>
                </a14:m>
                <a:endParaRPr lang="en-GB" i="1" dirty="0" smtClean="0"/>
              </a:p>
              <a:p>
                <a:r>
                  <a:rPr lang="en-GB" dirty="0" smtClean="0"/>
                  <a:t>Per capita growth rate approx. </a:t>
                </a:r>
                <a:r>
                  <a:rPr lang="en-GB" i="1" dirty="0" smtClean="0">
                    <a:latin typeface="Symbol" panose="05050102010706020507" pitchFamily="18" charset="2"/>
                  </a:rPr>
                  <a:t>b-g = </a:t>
                </a:r>
                <a:r>
                  <a:rPr lang="en-GB" dirty="0" smtClean="0">
                    <a:latin typeface="Symbol" panose="05050102010706020507" pitchFamily="18" charset="2"/>
                  </a:rPr>
                  <a:t>0.30</a:t>
                </a:r>
                <a:endParaRPr lang="en-GB" i="1" dirty="0" smtClean="0">
                  <a:latin typeface="Symbol" panose="05050102010706020507" pitchFamily="18" charset="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a:stretch>
              </a:blipFill>
            </p:spPr>
            <p:txBody>
              <a:bodyPr/>
              <a:lstStyle/>
              <a:p>
                <a:r>
                  <a:rPr lang="en-GB">
                    <a:noFill/>
                  </a:rPr>
                  <a:t> </a:t>
                </a:r>
              </a:p>
            </p:txBody>
          </p:sp>
        </mc:Fallback>
      </mc:AlternateContent>
      <p:sp>
        <p:nvSpPr>
          <p:cNvPr id="6" name="Rectangle 2"/>
          <p:cNvSpPr>
            <a:spLocks noGrp="1" noChangeArrowheads="1"/>
          </p:cNvSpPr>
          <p:nvPr>
            <p:ph type="title"/>
          </p:nvPr>
        </p:nvSpPr>
        <p:spPr>
          <a:xfrm>
            <a:off x="-36512" y="274638"/>
            <a:ext cx="8229600" cy="1143000"/>
          </a:xfrm>
        </p:spPr>
        <p:txBody>
          <a:bodyPr/>
          <a:lstStyle/>
          <a:p>
            <a:pPr eaLnBrk="1" hangingPunct="1"/>
            <a:r>
              <a:rPr lang="en-GB" altLang="en-US" dirty="0" smtClean="0"/>
              <a:t>COVID-19. Infer R</a:t>
            </a:r>
            <a:r>
              <a:rPr lang="en-GB" altLang="en-US" baseline="-25000" dirty="0" smtClean="0"/>
              <a:t>0 </a:t>
            </a:r>
            <a:r>
              <a:rPr lang="en-GB" altLang="en-US" dirty="0" smtClean="0"/>
              <a:t>from the data</a:t>
            </a:r>
            <a:endParaRPr lang="en-US" altLang="en-US" baseline="-25000" dirty="0" smtClean="0"/>
          </a:p>
        </p:txBody>
      </p:sp>
      <p:pic>
        <p:nvPicPr>
          <p:cNvPr id="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7264" y="212241"/>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954097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smtClean="0"/>
                  <a:t>In this model:</a:t>
                </a:r>
              </a:p>
              <a:p>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0</m:t>
                        </m:r>
                      </m:sub>
                    </m:sSub>
                    <m:r>
                      <a:rPr lang="en-GB" b="0" i="1" smtClean="0">
                        <a:latin typeface="Cambria Math" panose="02040503050406030204" pitchFamily="18" charset="0"/>
                        <a:ea typeface="Cambria Math" panose="02040503050406030204" pitchFamily="18" charset="0"/>
                      </a:rPr>
                      <m:t>~</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𝛽</m:t>
                        </m:r>
                      </m:num>
                      <m:den>
                        <m:r>
                          <a:rPr lang="en-GB" b="0" i="1" smtClean="0">
                            <a:latin typeface="Cambria Math" panose="02040503050406030204" pitchFamily="18" charset="0"/>
                            <a:ea typeface="Cambria Math" panose="02040503050406030204" pitchFamily="18" charset="0"/>
                          </a:rPr>
                          <m:t>𝛾</m:t>
                        </m:r>
                      </m:den>
                    </m:f>
                  </m:oMath>
                </a14:m>
                <a:endParaRPr lang="en-GB" dirty="0" smtClean="0"/>
              </a:p>
              <a:p>
                <a:r>
                  <a:rPr lang="en-GB" dirty="0" smtClean="0"/>
                  <a:t>So with </a:t>
                </a:r>
                <a:r>
                  <a:rPr lang="en-GB" i="1" dirty="0">
                    <a:latin typeface="Symbol" panose="05050102010706020507" pitchFamily="18" charset="2"/>
                  </a:rPr>
                  <a:t>b-g = </a:t>
                </a:r>
                <a:r>
                  <a:rPr lang="en-GB" dirty="0" smtClean="0"/>
                  <a:t>0.30 and an infectious period of 5 days, giving </a:t>
                </a:r>
                <a:r>
                  <a:rPr lang="en-GB" i="1" dirty="0" smtClean="0">
                    <a:latin typeface="Symbol" panose="05050102010706020507" pitchFamily="18" charset="2"/>
                  </a:rPr>
                  <a:t>g</a:t>
                </a:r>
                <a:r>
                  <a:rPr lang="en-GB" dirty="0" smtClean="0"/>
                  <a:t>=0.20 (=1/5) and thus </a:t>
                </a:r>
                <a:r>
                  <a:rPr lang="en-GB" i="1" dirty="0" smtClean="0">
                    <a:latin typeface="Symbol" panose="05050102010706020507" pitchFamily="18" charset="2"/>
                  </a:rPr>
                  <a:t>b </a:t>
                </a:r>
                <a:r>
                  <a:rPr lang="en-GB" i="1" dirty="0">
                    <a:latin typeface="Symbol" panose="05050102010706020507" pitchFamily="18" charset="2"/>
                  </a:rPr>
                  <a:t>= </a:t>
                </a:r>
                <a:r>
                  <a:rPr lang="en-GB" dirty="0" smtClean="0"/>
                  <a:t>0.50 we get an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0</m:t>
                        </m:r>
                      </m:sub>
                    </m:sSub>
                  </m:oMath>
                </a14:m>
                <a:r>
                  <a:rPr lang="en-GB" dirty="0" smtClean="0"/>
                  <a:t> of 2.5</a:t>
                </a:r>
              </a:p>
              <a:p>
                <a:pPr lvl="1"/>
                <a:r>
                  <a:rPr lang="en-GB" dirty="0" smtClean="0"/>
                  <a:t>For infectious period 3 days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0</m:t>
                        </m:r>
                      </m:sub>
                    </m:sSub>
                  </m:oMath>
                </a14:m>
                <a:r>
                  <a:rPr lang="en-GB" dirty="0"/>
                  <a:t> </a:t>
                </a:r>
                <a:r>
                  <a:rPr lang="en-GB" dirty="0" smtClean="0"/>
                  <a:t>= 1.9</a:t>
                </a:r>
              </a:p>
              <a:p>
                <a:pPr lvl="1"/>
                <a:r>
                  <a:rPr lang="en-GB" dirty="0"/>
                  <a:t>For infectious period </a:t>
                </a:r>
                <a:r>
                  <a:rPr lang="en-GB" dirty="0" smtClean="0"/>
                  <a:t>7 </a:t>
                </a:r>
                <a:r>
                  <a:rPr lang="en-GB" dirty="0"/>
                  <a:t>days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0</m:t>
                        </m:r>
                      </m:sub>
                    </m:sSub>
                  </m:oMath>
                </a14:m>
                <a:r>
                  <a:rPr lang="en-GB" dirty="0"/>
                  <a:t> = </a:t>
                </a:r>
                <a:r>
                  <a:rPr lang="en-GB" dirty="0" smtClean="0"/>
                  <a:t>3.1</a:t>
                </a:r>
              </a:p>
              <a:p>
                <a:endParaRPr lang="en-GB" dirty="0" smtClean="0"/>
              </a:p>
              <a:p>
                <a:endParaRPr lang="en-GB" dirty="0"/>
              </a:p>
              <a:p>
                <a:endParaRPr lang="en-GB" dirty="0"/>
              </a:p>
              <a:p>
                <a:endParaRPr lang="en-GB" dirty="0" smtClean="0"/>
              </a:p>
              <a:p>
                <a:r>
                  <a:rPr lang="en-GB" dirty="0" smtClean="0"/>
                  <a:t>Assuming death rate relatively small compared to recovery and </a:t>
                </a:r>
                <a:r>
                  <a:rPr lang="en-GB" i="1" dirty="0" smtClean="0"/>
                  <a:t>S=N: </a:t>
                </a:r>
              </a:p>
              <a:p>
                <a:pPr marL="0" indent="0">
                  <a:buNone/>
                </a:pPr>
                <a14:m>
                  <m:oMathPara xmlns:m="http://schemas.openxmlformats.org/officeDocument/2006/math">
                    <m:oMathParaPr>
                      <m:jc m:val="centerGroup"/>
                    </m:oMathParaPr>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rPr>
                            <m:t>𝑑𝐼</m:t>
                          </m:r>
                        </m:num>
                        <m:den>
                          <m:r>
                            <a:rPr lang="en-GB" i="1">
                              <a:latin typeface="Cambria Math" panose="02040503050406030204" pitchFamily="18" charset="0"/>
                            </a:rPr>
                            <m:t>𝑑𝑡</m:t>
                          </m:r>
                        </m:den>
                      </m:f>
                      <m:r>
                        <a:rPr lang="en-GB" i="1" smtClean="0">
                          <a:latin typeface="Cambria Math" panose="02040503050406030204" pitchFamily="18" charset="0"/>
                          <a:ea typeface="Cambria Math" panose="02040503050406030204" pitchFamily="18" charset="0"/>
                        </a:rPr>
                        <m:t>~</m:t>
                      </m:r>
                      <m:r>
                        <a:rPr lang="en-GB" i="1">
                          <a:latin typeface="Cambria Math" panose="02040503050406030204" pitchFamily="18" charset="0"/>
                        </a:rPr>
                        <m:t>𝐼</m:t>
                      </m:r>
                      <m:d>
                        <m:dPr>
                          <m:ctrlPr>
                            <a:rPr lang="en-GB" i="1">
                              <a:latin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𝛽</m:t>
                          </m:r>
                          <m:r>
                            <a:rPr lang="en-GB" i="1">
                              <a:latin typeface="Cambria Math" panose="02040503050406030204" pitchFamily="18" charset="0"/>
                              <a:ea typeface="Cambria Math" panose="02040503050406030204" pitchFamily="18" charset="0"/>
                            </a:rPr>
                            <m:t>−</m:t>
                          </m:r>
                          <m:r>
                            <a:rPr lang="en-GB" i="1" smtClean="0">
                              <a:latin typeface="Cambria Math" panose="02040503050406030204" pitchFamily="18" charset="0"/>
                              <a:ea typeface="Cambria Math" panose="02040503050406030204" pitchFamily="18" charset="0"/>
                            </a:rPr>
                            <m:t>𝛾</m:t>
                          </m:r>
                        </m:e>
                      </m:d>
                    </m:oMath>
                  </m:oMathPara>
                </a14:m>
                <a:endParaRPr lang="en-GB" i="1" dirty="0" smtClean="0"/>
              </a:p>
              <a:p>
                <a:r>
                  <a:rPr lang="en-GB" dirty="0" smtClean="0"/>
                  <a:t>Per capita growth rate approx. </a:t>
                </a:r>
                <a:r>
                  <a:rPr lang="en-GB" i="1" dirty="0" smtClean="0">
                    <a:latin typeface="Symbol" panose="05050102010706020507" pitchFamily="18" charset="2"/>
                  </a:rPr>
                  <a:t>b-g = </a:t>
                </a:r>
                <a:r>
                  <a:rPr lang="en-GB" dirty="0" smtClean="0">
                    <a:latin typeface="Symbol" panose="05050102010706020507" pitchFamily="18" charset="2"/>
                  </a:rPr>
                  <a:t>0.30</a:t>
                </a:r>
                <a:endParaRPr lang="en-GB" i="1" dirty="0" smtClean="0">
                  <a:latin typeface="Symbol" panose="05050102010706020507" pitchFamily="18" charset="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1778" b="-103774"/>
                </a:stretch>
              </a:blipFill>
            </p:spPr>
            <p:txBody>
              <a:bodyPr/>
              <a:lstStyle/>
              <a:p>
                <a:r>
                  <a:rPr lang="en-GB">
                    <a:noFill/>
                  </a:rPr>
                  <a:t> </a:t>
                </a:r>
              </a:p>
            </p:txBody>
          </p:sp>
        </mc:Fallback>
      </mc:AlternateContent>
      <p:sp>
        <p:nvSpPr>
          <p:cNvPr id="8" name="Rectangle 2"/>
          <p:cNvSpPr>
            <a:spLocks noGrp="1" noChangeArrowheads="1"/>
          </p:cNvSpPr>
          <p:nvPr>
            <p:ph type="title"/>
          </p:nvPr>
        </p:nvSpPr>
        <p:spPr>
          <a:xfrm>
            <a:off x="-36512" y="274638"/>
            <a:ext cx="8229600" cy="1143000"/>
          </a:xfrm>
        </p:spPr>
        <p:txBody>
          <a:bodyPr/>
          <a:lstStyle/>
          <a:p>
            <a:pPr eaLnBrk="1" hangingPunct="1"/>
            <a:r>
              <a:rPr lang="en-GB" altLang="en-US" dirty="0" smtClean="0"/>
              <a:t>COVID-19. Infer R</a:t>
            </a:r>
            <a:r>
              <a:rPr lang="en-GB" altLang="en-US" baseline="-25000" dirty="0" smtClean="0"/>
              <a:t>0 </a:t>
            </a:r>
            <a:r>
              <a:rPr lang="en-GB" altLang="en-US" dirty="0" smtClean="0"/>
              <a:t>from the data</a:t>
            </a:r>
            <a:endParaRPr lang="en-US" altLang="en-US" baseline="-25000" dirty="0" smtClean="0"/>
          </a:p>
        </p:txBody>
      </p:sp>
      <p:pic>
        <p:nvPicPr>
          <p:cNvPr id="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87264" y="212241"/>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585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GB" altLang="en-US" dirty="0" smtClean="0"/>
              <a:t>COVID-19. Fatality rate</a:t>
            </a:r>
            <a:endParaRPr lang="en-US" altLang="en-US" baseline="-25000" dirty="0" smtClean="0"/>
          </a:p>
        </p:txBody>
      </p:sp>
      <p:pic>
        <p:nvPicPr>
          <p:cNvPr id="901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9138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516688" y="6165850"/>
            <a:ext cx="4787900" cy="460375"/>
          </a:xfrm>
          <a:prstGeom prst="rect">
            <a:avLst/>
          </a:prstGeom>
          <a:noFill/>
        </p:spPr>
        <p:txBody>
          <a:bodyPr>
            <a:spAutoFit/>
          </a:bodyPr>
          <a:lstStyle/>
          <a:p>
            <a:pPr>
              <a:defRPr/>
            </a:pPr>
            <a:r>
              <a:rPr lang="en-GB" altLang="en-US" dirty="0">
                <a:solidFill>
                  <a:schemeClr val="bg1"/>
                </a:solidFill>
                <a:latin typeface="+mn-lt"/>
              </a:rPr>
              <a:t>A model anyone?</a:t>
            </a:r>
            <a:endParaRPr lang="en-GB" dirty="0">
              <a:solidFill>
                <a:schemeClr val="bg1"/>
              </a:solidFill>
              <a:latin typeface="+mn-lt"/>
            </a:endParaRPr>
          </a:p>
        </p:txBody>
      </p:sp>
      <p:sp>
        <p:nvSpPr>
          <p:cNvPr id="90117" name="Content Placeholder 1"/>
          <p:cNvSpPr>
            <a:spLocks noGrp="1"/>
          </p:cNvSpPr>
          <p:nvPr>
            <p:ph idx="1"/>
          </p:nvPr>
        </p:nvSpPr>
        <p:spPr/>
        <p:txBody>
          <a:bodyPr/>
          <a:lstStyle/>
          <a:p>
            <a:endParaRPr lang="en-US" altLang="en-US" smtClean="0"/>
          </a:p>
        </p:txBody>
      </p:sp>
      <p:sp>
        <p:nvSpPr>
          <p:cNvPr id="90118" name="Rectangle 3"/>
          <p:cNvSpPr txBox="1">
            <a:spLocks noChangeArrowheads="1"/>
          </p:cNvSpPr>
          <p:nvPr/>
        </p:nvSpPr>
        <p:spPr bwMode="auto">
          <a:xfrm>
            <a:off x="628650" y="1916113"/>
            <a:ext cx="788670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GB" altLang="en-US" sz="2800"/>
              <a:t>Two fatality rates are being used</a:t>
            </a:r>
          </a:p>
          <a:p>
            <a:pPr eaLnBrk="1" hangingPunct="1"/>
            <a:r>
              <a:rPr lang="en-GB" altLang="en-US" sz="2800" i="1"/>
              <a:t>Case fatality rate (CFR)</a:t>
            </a:r>
            <a:r>
              <a:rPr lang="en-GB" altLang="en-US" sz="2800"/>
              <a:t>: nr of deaths due to covid divided by nr of reported cases</a:t>
            </a:r>
          </a:p>
          <a:p>
            <a:pPr eaLnBrk="1" hangingPunct="1"/>
            <a:r>
              <a:rPr lang="en-GB" altLang="en-US" sz="2800"/>
              <a:t>Problem: depends on how many case you detect and therefore changes with testing  </a:t>
            </a:r>
          </a:p>
          <a:p>
            <a:pPr eaLnBrk="1" hangingPunct="1"/>
            <a:endParaRPr lang="en-GB" altLang="en-US" sz="2800"/>
          </a:p>
          <a:p>
            <a:pPr eaLnBrk="1" hangingPunct="1"/>
            <a:endParaRPr lang="en-GB" altLang="en-US" sz="2800"/>
          </a:p>
        </p:txBody>
      </p:sp>
    </p:spTree>
    <p:extLst>
      <p:ext uri="{BB962C8B-B14F-4D97-AF65-F5344CB8AC3E}">
        <p14:creationId xmlns:p14="http://schemas.microsoft.com/office/powerpoint/2010/main" val="41403427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8520" y="4416164"/>
            <a:ext cx="8784976" cy="2441836"/>
          </a:xfrm>
          <a:prstGeom prst="rect">
            <a:avLst/>
          </a:prstGeom>
        </p:spPr>
      </p:pic>
      <p:pic>
        <p:nvPicPr>
          <p:cNvPr id="5" name="Picture 4"/>
          <p:cNvPicPr>
            <a:picLocks noChangeAspect="1"/>
          </p:cNvPicPr>
          <p:nvPr/>
        </p:nvPicPr>
        <p:blipFill>
          <a:blip r:embed="rId3"/>
          <a:stretch>
            <a:fillRect/>
          </a:stretch>
        </p:blipFill>
        <p:spPr>
          <a:xfrm>
            <a:off x="18992" y="1623723"/>
            <a:ext cx="8506128" cy="2669373"/>
          </a:xfrm>
          <a:prstGeom prst="rect">
            <a:avLst/>
          </a:prstGeom>
        </p:spPr>
      </p:pic>
      <p:sp>
        <p:nvSpPr>
          <p:cNvPr id="4" name="TextBox 3"/>
          <p:cNvSpPr txBox="1"/>
          <p:nvPr/>
        </p:nvSpPr>
        <p:spPr>
          <a:xfrm>
            <a:off x="107504" y="1454870"/>
            <a:ext cx="4973638" cy="461962"/>
          </a:xfrm>
          <a:prstGeom prst="rect">
            <a:avLst/>
          </a:prstGeom>
          <a:solidFill>
            <a:schemeClr val="bg1"/>
          </a:solidFill>
        </p:spPr>
        <p:txBody>
          <a:bodyPr>
            <a:spAutoFit/>
          </a:bodyPr>
          <a:lstStyle/>
          <a:p>
            <a:pPr>
              <a:defRPr/>
            </a:pPr>
            <a:r>
              <a:rPr lang="en-GB" dirty="0">
                <a:latin typeface="+mj-lt"/>
              </a:rPr>
              <a:t>UK </a:t>
            </a:r>
            <a:r>
              <a:rPr lang="en-GB" dirty="0" smtClean="0">
                <a:latin typeface="+mj-lt"/>
              </a:rPr>
              <a:t>&gt; 4,000,000 </a:t>
            </a:r>
            <a:r>
              <a:rPr lang="en-GB" dirty="0">
                <a:latin typeface="+mj-lt"/>
              </a:rPr>
              <a:t>confirmed cases </a:t>
            </a:r>
          </a:p>
        </p:txBody>
      </p:sp>
      <p:sp>
        <p:nvSpPr>
          <p:cNvPr id="8" name="TextBox 7"/>
          <p:cNvSpPr txBox="1"/>
          <p:nvPr/>
        </p:nvSpPr>
        <p:spPr>
          <a:xfrm>
            <a:off x="107504" y="4293096"/>
            <a:ext cx="5616575" cy="461962"/>
          </a:xfrm>
          <a:prstGeom prst="rect">
            <a:avLst/>
          </a:prstGeom>
          <a:solidFill>
            <a:schemeClr val="bg1"/>
          </a:solidFill>
        </p:spPr>
        <p:txBody>
          <a:bodyPr>
            <a:spAutoFit/>
          </a:bodyPr>
          <a:lstStyle/>
          <a:p>
            <a:pPr>
              <a:defRPr/>
            </a:pPr>
            <a:r>
              <a:rPr lang="en-GB" dirty="0">
                <a:latin typeface="+mj-lt"/>
              </a:rPr>
              <a:t>UK &gt; </a:t>
            </a:r>
            <a:r>
              <a:rPr lang="en-GB" dirty="0" smtClean="0">
                <a:latin typeface="+mj-lt"/>
              </a:rPr>
              <a:t>115,000 </a:t>
            </a:r>
            <a:r>
              <a:rPr lang="en-GB" dirty="0">
                <a:latin typeface="+mj-lt"/>
              </a:rPr>
              <a:t>deaths through covid-19</a:t>
            </a:r>
          </a:p>
        </p:txBody>
      </p:sp>
      <p:sp>
        <p:nvSpPr>
          <p:cNvPr id="9" name="Rectangle 2"/>
          <p:cNvSpPr>
            <a:spLocks noGrp="1" noChangeArrowheads="1"/>
          </p:cNvSpPr>
          <p:nvPr>
            <p:ph type="title"/>
          </p:nvPr>
        </p:nvSpPr>
        <p:spPr>
          <a:xfrm>
            <a:off x="457200" y="274638"/>
            <a:ext cx="8229600" cy="1143000"/>
          </a:xfrm>
        </p:spPr>
        <p:txBody>
          <a:bodyPr/>
          <a:lstStyle/>
          <a:p>
            <a:pPr eaLnBrk="1" hangingPunct="1"/>
            <a:r>
              <a:rPr lang="en-GB" altLang="en-US" dirty="0" smtClean="0"/>
              <a:t>COVID-19. Fatality rate</a:t>
            </a:r>
            <a:endParaRPr lang="en-US" altLang="en-US" baseline="-25000" dirty="0" smtClean="0"/>
          </a:p>
        </p:txBody>
      </p:sp>
      <p:pic>
        <p:nvPicPr>
          <p:cNvPr id="10"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9138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52678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GB" altLang="en-US" dirty="0" smtClean="0"/>
              <a:t>COVID-19. Fatality rate</a:t>
            </a:r>
            <a:endParaRPr lang="en-US" altLang="en-US" baseline="-25000" dirty="0" smtClean="0"/>
          </a:p>
        </p:txBody>
      </p:sp>
      <p:pic>
        <p:nvPicPr>
          <p:cNvPr id="9318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9138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516688" y="6165850"/>
            <a:ext cx="4787900" cy="460375"/>
          </a:xfrm>
          <a:prstGeom prst="rect">
            <a:avLst/>
          </a:prstGeom>
          <a:noFill/>
        </p:spPr>
        <p:txBody>
          <a:bodyPr>
            <a:spAutoFit/>
          </a:bodyPr>
          <a:lstStyle/>
          <a:p>
            <a:pPr>
              <a:defRPr/>
            </a:pPr>
            <a:r>
              <a:rPr lang="en-GB" altLang="en-US" dirty="0">
                <a:solidFill>
                  <a:schemeClr val="bg1"/>
                </a:solidFill>
                <a:latin typeface="+mn-lt"/>
              </a:rPr>
              <a:t>A model anyone?</a:t>
            </a:r>
            <a:endParaRPr lang="en-GB" dirty="0">
              <a:solidFill>
                <a:schemeClr val="bg1"/>
              </a:solidFill>
              <a:latin typeface="+mn-lt"/>
            </a:endParaRPr>
          </a:p>
        </p:txBody>
      </p:sp>
      <p:sp>
        <p:nvSpPr>
          <p:cNvPr id="93189" name="Content Placeholder 1"/>
          <p:cNvSpPr>
            <a:spLocks noGrp="1"/>
          </p:cNvSpPr>
          <p:nvPr>
            <p:ph idx="1"/>
          </p:nvPr>
        </p:nvSpPr>
        <p:spPr/>
        <p:txBody>
          <a:bodyPr/>
          <a:lstStyle/>
          <a:p>
            <a:endParaRPr lang="en-US" altLang="en-US" smtClean="0"/>
          </a:p>
        </p:txBody>
      </p:sp>
      <p:sp>
        <p:nvSpPr>
          <p:cNvPr id="93190" name="Rectangle 3"/>
          <p:cNvSpPr txBox="1">
            <a:spLocks noChangeArrowheads="1"/>
          </p:cNvSpPr>
          <p:nvPr/>
        </p:nvSpPr>
        <p:spPr bwMode="auto">
          <a:xfrm>
            <a:off x="628650" y="1916113"/>
            <a:ext cx="788670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GB" altLang="en-US" sz="2800"/>
              <a:t>Two fatality rates are being used</a:t>
            </a:r>
          </a:p>
          <a:p>
            <a:pPr eaLnBrk="1" hangingPunct="1"/>
            <a:r>
              <a:rPr lang="en-GB" altLang="en-US" sz="2800" i="1"/>
              <a:t>Infection fatality rate (IFR)</a:t>
            </a:r>
            <a:r>
              <a:rPr lang="en-GB" altLang="en-US" sz="2800"/>
              <a:t>: nr of deaths due to covid divided by total nr of infections</a:t>
            </a:r>
          </a:p>
          <a:p>
            <a:pPr eaLnBrk="1" hangingPunct="1"/>
            <a:r>
              <a:rPr lang="en-GB" altLang="en-US" sz="2800"/>
              <a:t>Problem: you normally don’t know exactly how many people are infected because of asymptomatic cases and people not reporting symptoms.</a:t>
            </a:r>
          </a:p>
          <a:p>
            <a:pPr eaLnBrk="1" hangingPunct="1"/>
            <a:r>
              <a:rPr lang="en-GB" altLang="en-US" sz="2800"/>
              <a:t>Two natural experiments where cases were closely  monitored:</a:t>
            </a:r>
          </a:p>
          <a:p>
            <a:pPr lvl="1" eaLnBrk="1" hangingPunct="1"/>
            <a:r>
              <a:rPr lang="en-GB" altLang="en-US" sz="3100"/>
              <a:t>Travellers from China</a:t>
            </a:r>
          </a:p>
          <a:p>
            <a:pPr lvl="1" eaLnBrk="1" hangingPunct="1"/>
            <a:r>
              <a:rPr lang="en-GB" altLang="en-US" sz="3100"/>
              <a:t>Diamond Princess</a:t>
            </a:r>
          </a:p>
          <a:p>
            <a:pPr eaLnBrk="1" hangingPunct="1"/>
            <a:endParaRPr lang="en-GB" altLang="en-US" sz="2800"/>
          </a:p>
          <a:p>
            <a:pPr eaLnBrk="1" hangingPunct="1"/>
            <a:endParaRPr lang="en-GB" altLang="en-US" sz="2800"/>
          </a:p>
        </p:txBody>
      </p:sp>
    </p:spTree>
    <p:extLst>
      <p:ext uri="{BB962C8B-B14F-4D97-AF65-F5344CB8AC3E}">
        <p14:creationId xmlns:p14="http://schemas.microsoft.com/office/powerpoint/2010/main" val="1984014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GB" altLang="en-US" smtClean="0"/>
              <a:t>Influenza</a:t>
            </a:r>
          </a:p>
        </p:txBody>
      </p:sp>
      <p:sp>
        <p:nvSpPr>
          <p:cNvPr id="39939" name="Rectangle 3"/>
          <p:cNvSpPr>
            <a:spLocks noGrp="1" noChangeArrowheads="1"/>
          </p:cNvSpPr>
          <p:nvPr>
            <p:ph idx="1"/>
          </p:nvPr>
        </p:nvSpPr>
        <p:spPr>
          <a:xfrm>
            <a:off x="611188" y="1557338"/>
            <a:ext cx="7886700" cy="4351337"/>
          </a:xfrm>
        </p:spPr>
        <p:txBody>
          <a:bodyPr/>
          <a:lstStyle/>
          <a:p>
            <a:pPr eaLnBrk="1" hangingPunct="1"/>
            <a:r>
              <a:rPr lang="en-GB" altLang="en-US" sz="2800" smtClean="0"/>
              <a:t>Influenza is a common infectious disease</a:t>
            </a:r>
          </a:p>
          <a:p>
            <a:pPr eaLnBrk="1" hangingPunct="1"/>
            <a:r>
              <a:rPr lang="en-GB" altLang="en-US" sz="2800" smtClean="0"/>
              <a:t>Caused by RNA virus, classed in types A,B and C</a:t>
            </a:r>
          </a:p>
          <a:p>
            <a:pPr eaLnBrk="1" hangingPunct="1"/>
            <a:r>
              <a:rPr lang="en-GB" altLang="en-US" sz="2800" smtClean="0"/>
              <a:t>A infects birds, pigs and humans and humans tend to have less immunity </a:t>
            </a:r>
          </a:p>
          <a:p>
            <a:pPr eaLnBrk="1" hangingPunct="1">
              <a:buFontTx/>
              <a:buNone/>
            </a:pPr>
            <a:endParaRPr lang="en-GB" altLang="en-US" smtClean="0"/>
          </a:p>
        </p:txBody>
      </p:sp>
      <p:pic>
        <p:nvPicPr>
          <p:cNvPr id="33797" name="Picture 5" descr="Image result for influenz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571" y="3116263"/>
            <a:ext cx="42767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4719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endParaRPr lang="en-US" altLang="en-US" smtClean="0"/>
          </a:p>
        </p:txBody>
      </p:sp>
      <p:pic>
        <p:nvPicPr>
          <p:cNvPr id="9523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23850" y="0"/>
            <a:ext cx="10890250" cy="7259638"/>
          </a:xfrm>
        </p:spPr>
      </p:pic>
    </p:spTree>
    <p:extLst>
      <p:ext uri="{BB962C8B-B14F-4D97-AF65-F5344CB8AC3E}">
        <p14:creationId xmlns:p14="http://schemas.microsoft.com/office/powerpoint/2010/main" val="16526335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GB" altLang="en-US" smtClean="0"/>
              <a:t>COVID-19. Fatality rate</a:t>
            </a:r>
            <a:endParaRPr lang="en-US" altLang="en-US" baseline="-25000" smtClean="0"/>
          </a:p>
        </p:txBody>
      </p:sp>
      <p:pic>
        <p:nvPicPr>
          <p:cNvPr id="9625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9138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516688" y="6165850"/>
            <a:ext cx="4787900" cy="460375"/>
          </a:xfrm>
          <a:prstGeom prst="rect">
            <a:avLst/>
          </a:prstGeom>
          <a:noFill/>
        </p:spPr>
        <p:txBody>
          <a:bodyPr>
            <a:spAutoFit/>
          </a:bodyPr>
          <a:lstStyle/>
          <a:p>
            <a:pPr>
              <a:defRPr/>
            </a:pPr>
            <a:r>
              <a:rPr lang="en-GB" altLang="en-US" dirty="0">
                <a:solidFill>
                  <a:schemeClr val="bg1"/>
                </a:solidFill>
                <a:latin typeface="+mn-lt"/>
              </a:rPr>
              <a:t>A model anyone?</a:t>
            </a:r>
            <a:endParaRPr lang="en-GB" dirty="0">
              <a:solidFill>
                <a:schemeClr val="bg1"/>
              </a:solidFill>
              <a:latin typeface="+mn-lt"/>
            </a:endParaRPr>
          </a:p>
        </p:txBody>
      </p:sp>
      <p:sp>
        <p:nvSpPr>
          <p:cNvPr id="5" name="Content Placeholder 4"/>
          <p:cNvSpPr>
            <a:spLocks noGrp="1"/>
          </p:cNvSpPr>
          <p:nvPr>
            <p:ph idx="1"/>
          </p:nvPr>
        </p:nvSpPr>
        <p:spPr/>
        <p:txBody>
          <a:bodyPr/>
          <a:lstStyle/>
          <a:p>
            <a:pPr>
              <a:defRPr/>
            </a:pPr>
            <a:r>
              <a:rPr lang="en-GB" dirty="0" smtClean="0"/>
              <a:t>Diamond Princess: 	CFR 2.6%, IFR 1.3%</a:t>
            </a:r>
          </a:p>
          <a:p>
            <a:pPr>
              <a:defRPr/>
            </a:pPr>
            <a:r>
              <a:rPr lang="en-GB" dirty="0" smtClean="0"/>
              <a:t>China data; 		CFR 1.2%, IFR 0.6%</a:t>
            </a:r>
          </a:p>
          <a:p>
            <a:pPr marL="0" indent="0">
              <a:buFont typeface="Arial" panose="020B0604020202020204" pitchFamily="34" charset="0"/>
              <a:buNone/>
              <a:defRPr/>
            </a:pPr>
            <a:endParaRPr lang="en-GB" dirty="0"/>
          </a:p>
          <a:p>
            <a:pPr marL="0" indent="0">
              <a:buFont typeface="Arial" panose="020B0604020202020204" pitchFamily="34" charset="0"/>
              <a:buNone/>
              <a:defRPr/>
            </a:pPr>
            <a:r>
              <a:rPr lang="en-GB" dirty="0" smtClean="0"/>
              <a:t>Over a range of later studies it was estimated 0.68% (0.53%–0.82%)</a:t>
            </a:r>
          </a:p>
          <a:p>
            <a:pPr marL="0" indent="0">
              <a:buFont typeface="Arial" panose="020B0604020202020204" pitchFamily="34" charset="0"/>
              <a:buNone/>
              <a:defRPr/>
            </a:pPr>
            <a:endParaRPr lang="en-GB" dirty="0"/>
          </a:p>
          <a:p>
            <a:pPr marL="0" indent="0">
              <a:buFont typeface="Arial" panose="020B0604020202020204" pitchFamily="34" charset="0"/>
              <a:buNone/>
              <a:defRPr/>
            </a:pPr>
            <a:r>
              <a:rPr lang="en-GB" dirty="0" smtClean="0"/>
              <a:t>IFR is very variable, depends on age group, location, </a:t>
            </a:r>
            <a:r>
              <a:rPr lang="en-GB" dirty="0" err="1" smtClean="0"/>
              <a:t>nr</a:t>
            </a:r>
            <a:r>
              <a:rPr lang="en-GB" dirty="0" smtClean="0"/>
              <a:t> of cases, detection rate.  In the early phases of the epidemic, it is also very uncertain</a:t>
            </a:r>
          </a:p>
        </p:txBody>
      </p:sp>
    </p:spTree>
    <p:extLst>
      <p:ext uri="{BB962C8B-B14F-4D97-AF65-F5344CB8AC3E}">
        <p14:creationId xmlns:p14="http://schemas.microsoft.com/office/powerpoint/2010/main" val="710990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GB" altLang="en-US" dirty="0" smtClean="0"/>
              <a:t>Corona virus </a:t>
            </a:r>
            <a:br>
              <a:rPr lang="en-GB" altLang="en-US" dirty="0" smtClean="0"/>
            </a:br>
            <a:r>
              <a:rPr lang="en-GB" altLang="en-US" sz="3200" dirty="0" smtClean="0"/>
              <a:t>fatality rate </a:t>
            </a:r>
            <a:r>
              <a:rPr lang="en-GB" altLang="en-US" sz="3600" dirty="0" smtClean="0"/>
              <a:t/>
            </a:r>
            <a:br>
              <a:rPr lang="en-GB" altLang="en-US" sz="3600" dirty="0" smtClean="0"/>
            </a:br>
            <a:endParaRPr lang="en-GB" altLang="en-US" dirty="0" smtClean="0"/>
          </a:p>
        </p:txBody>
      </p:sp>
      <p:sp>
        <p:nvSpPr>
          <p:cNvPr id="55299" name="Rectangle 3"/>
          <p:cNvSpPr>
            <a:spLocks noGrp="1" noChangeArrowheads="1"/>
          </p:cNvSpPr>
          <p:nvPr>
            <p:ph idx="1"/>
          </p:nvPr>
        </p:nvSpPr>
        <p:spPr>
          <a:xfrm>
            <a:off x="628650" y="1916113"/>
            <a:ext cx="7886700" cy="4826000"/>
          </a:xfrm>
        </p:spPr>
        <p:txBody>
          <a:bodyPr/>
          <a:lstStyle/>
          <a:p>
            <a:r>
              <a:rPr lang="en-GB" altLang="en-US" sz="2800" dirty="0" smtClean="0"/>
              <a:t>A year ago, based on travellers from China (who were screened and closely monitored) there was 1 death among 216 infections</a:t>
            </a:r>
          </a:p>
          <a:p>
            <a:r>
              <a:rPr lang="en-GB" altLang="en-US" sz="2800" dirty="0" smtClean="0"/>
              <a:t>That gives an IFR of 1/216=0.46%</a:t>
            </a:r>
          </a:p>
          <a:p>
            <a:r>
              <a:rPr lang="en-GB" altLang="en-US" sz="2800" dirty="0" smtClean="0"/>
              <a:t>How certain are we about that?</a:t>
            </a:r>
          </a:p>
          <a:p>
            <a:pPr marL="0" indent="0">
              <a:buNone/>
            </a:pPr>
            <a:endParaRPr lang="en-GB" altLang="en-US" sz="2800" dirty="0"/>
          </a:p>
          <a:p>
            <a:pPr eaLnBrk="1" hangingPunct="1"/>
            <a:endParaRPr lang="en-GB" altLang="en-US" sz="2800" dirty="0"/>
          </a:p>
          <a:p>
            <a:pPr eaLnBrk="1" hangingPunct="1"/>
            <a:endParaRPr lang="en-GB" altLang="en-US" sz="2800" dirty="0"/>
          </a:p>
          <a:p>
            <a:pPr eaLnBrk="1" hangingPunct="1"/>
            <a:endParaRPr lang="en-GB" altLang="en-US" sz="2800" dirty="0" smtClean="0"/>
          </a:p>
          <a:p>
            <a:pPr eaLnBrk="1" hangingPunct="1"/>
            <a:endParaRPr lang="en-GB" altLang="en-US" sz="2800" dirty="0" smtClean="0"/>
          </a:p>
        </p:txBody>
      </p:sp>
    </p:spTree>
    <p:extLst>
      <p:ext uri="{BB962C8B-B14F-4D97-AF65-F5344CB8AC3E}">
        <p14:creationId xmlns:p14="http://schemas.microsoft.com/office/powerpoint/2010/main" val="323075062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GB" altLang="en-US" dirty="0" smtClean="0"/>
              <a:t>Corona virus </a:t>
            </a:r>
            <a:br>
              <a:rPr lang="en-GB" altLang="en-US" dirty="0" smtClean="0"/>
            </a:br>
            <a:r>
              <a:rPr lang="en-GB" altLang="en-US" sz="3200" dirty="0" smtClean="0"/>
              <a:t>an introduction into likelihood</a:t>
            </a:r>
            <a:r>
              <a:rPr lang="en-GB" altLang="en-US" sz="3600" dirty="0" smtClean="0"/>
              <a:t/>
            </a:r>
            <a:br>
              <a:rPr lang="en-GB" altLang="en-US" sz="3600" dirty="0" smtClean="0"/>
            </a:br>
            <a:endParaRPr lang="en-GB" altLang="en-US" dirty="0" smtClean="0"/>
          </a:p>
        </p:txBody>
      </p:sp>
      <mc:AlternateContent xmlns:mc="http://schemas.openxmlformats.org/markup-compatibility/2006" xmlns:a14="http://schemas.microsoft.com/office/drawing/2010/main">
        <mc:Choice Requires="a14">
          <p:sp>
            <p:nvSpPr>
              <p:cNvPr id="55299" name="Rectangle 3"/>
              <p:cNvSpPr>
                <a:spLocks noGrp="1" noChangeArrowheads="1"/>
              </p:cNvSpPr>
              <p:nvPr>
                <p:ph idx="1"/>
              </p:nvPr>
            </p:nvSpPr>
            <p:spPr>
              <a:xfrm>
                <a:off x="628650" y="1916113"/>
                <a:ext cx="7886700" cy="4826000"/>
              </a:xfrm>
            </p:spPr>
            <p:txBody>
              <a:bodyPr/>
              <a:lstStyle/>
              <a:p>
                <a:r>
                  <a:rPr lang="en-GB" altLang="en-US" sz="2800" dirty="0" smtClean="0"/>
                  <a:t>If the fatality rate is </a:t>
                </a:r>
                <a:r>
                  <a:rPr lang="en-GB" altLang="en-US" sz="2800" i="1" dirty="0" smtClean="0"/>
                  <a:t>f,</a:t>
                </a:r>
                <a:r>
                  <a:rPr lang="en-GB" altLang="en-US" sz="2800" dirty="0" smtClean="0"/>
                  <a:t> what is the probability of k out of n people dying (it is a binomial distribution):</a:t>
                </a:r>
              </a:p>
              <a:p>
                <a:pPr marL="0" indent="0">
                  <a:buNone/>
                </a:pPr>
                <a14:m>
                  <m:oMathPara xmlns:m="http://schemas.openxmlformats.org/officeDocument/2006/math">
                    <m:oMathParaPr>
                      <m:jc m:val="centerGroup"/>
                    </m:oMathParaPr>
                    <m:oMath xmlns:m="http://schemas.openxmlformats.org/officeDocument/2006/math">
                      <m:f>
                        <m:fPr>
                          <m:ctrlPr>
                            <a:rPr lang="en-GB" altLang="en-US" sz="2800" i="1" smtClean="0">
                              <a:latin typeface="Cambria Math" panose="02040503050406030204" pitchFamily="18" charset="0"/>
                            </a:rPr>
                          </m:ctrlPr>
                        </m:fPr>
                        <m:num>
                          <m:r>
                            <a:rPr lang="en-GB" altLang="en-US" sz="2800" b="0" i="1" smtClean="0">
                              <a:latin typeface="Cambria Math" panose="02040503050406030204" pitchFamily="18" charset="0"/>
                            </a:rPr>
                            <m:t>𝑛</m:t>
                          </m:r>
                          <m:r>
                            <a:rPr lang="en-GB" altLang="en-US" sz="2800" b="0" i="1" smtClean="0">
                              <a:latin typeface="Cambria Math" panose="02040503050406030204" pitchFamily="18" charset="0"/>
                            </a:rPr>
                            <m:t>!</m:t>
                          </m:r>
                        </m:num>
                        <m:den>
                          <m:r>
                            <a:rPr lang="en-GB" altLang="en-US" sz="2800" b="0" i="1" smtClean="0">
                              <a:latin typeface="Cambria Math" panose="02040503050406030204" pitchFamily="18" charset="0"/>
                            </a:rPr>
                            <m:t>𝑘</m:t>
                          </m:r>
                          <m:r>
                            <a:rPr lang="en-GB" altLang="en-US" sz="2800" b="0" i="1" smtClean="0">
                              <a:latin typeface="Cambria Math" panose="02040503050406030204" pitchFamily="18" charset="0"/>
                            </a:rPr>
                            <m:t>!</m:t>
                          </m:r>
                          <m:d>
                            <m:dPr>
                              <m:ctrlPr>
                                <a:rPr lang="en-GB" altLang="en-US" sz="2800" b="0" i="1" smtClean="0">
                                  <a:latin typeface="Cambria Math" panose="02040503050406030204" pitchFamily="18" charset="0"/>
                                </a:rPr>
                              </m:ctrlPr>
                            </m:dPr>
                            <m:e>
                              <m:r>
                                <a:rPr lang="en-GB" altLang="en-US" sz="2800" b="0" i="1" smtClean="0">
                                  <a:latin typeface="Cambria Math" panose="02040503050406030204" pitchFamily="18" charset="0"/>
                                </a:rPr>
                                <m:t>𝑛</m:t>
                              </m:r>
                              <m:r>
                                <a:rPr lang="en-GB" altLang="en-US" sz="2800" b="0" i="1" smtClean="0">
                                  <a:latin typeface="Cambria Math" panose="02040503050406030204" pitchFamily="18" charset="0"/>
                                </a:rPr>
                                <m:t>−</m:t>
                              </m:r>
                              <m:r>
                                <a:rPr lang="en-GB" altLang="en-US" sz="2800" b="0" i="1" smtClean="0">
                                  <a:latin typeface="Cambria Math" panose="02040503050406030204" pitchFamily="18" charset="0"/>
                                </a:rPr>
                                <m:t>𝑘</m:t>
                              </m:r>
                            </m:e>
                          </m:d>
                          <m:r>
                            <a:rPr lang="en-GB" altLang="en-US" sz="2800" b="0" i="1" smtClean="0">
                              <a:latin typeface="Cambria Math" panose="02040503050406030204" pitchFamily="18" charset="0"/>
                            </a:rPr>
                            <m:t>!</m:t>
                          </m:r>
                        </m:den>
                      </m:f>
                      <m:sSup>
                        <m:sSupPr>
                          <m:ctrlPr>
                            <a:rPr lang="en-GB" altLang="en-US" sz="2800" b="0" i="1" smtClean="0">
                              <a:latin typeface="Cambria Math" panose="02040503050406030204" pitchFamily="18" charset="0"/>
                            </a:rPr>
                          </m:ctrlPr>
                        </m:sSupPr>
                        <m:e>
                          <m:r>
                            <a:rPr lang="en-GB" altLang="en-US" sz="2800" b="0" i="1" smtClean="0">
                              <a:latin typeface="Cambria Math" panose="02040503050406030204" pitchFamily="18" charset="0"/>
                            </a:rPr>
                            <m:t>𝑓</m:t>
                          </m:r>
                        </m:e>
                        <m:sup>
                          <m:r>
                            <a:rPr lang="en-GB" altLang="en-US" sz="2800" b="0" i="1" smtClean="0">
                              <a:latin typeface="Cambria Math" panose="02040503050406030204" pitchFamily="18" charset="0"/>
                            </a:rPr>
                            <m:t>𝑘</m:t>
                          </m:r>
                        </m:sup>
                      </m:sSup>
                      <m:sSup>
                        <m:sSupPr>
                          <m:ctrlPr>
                            <a:rPr lang="en-GB" altLang="en-US" sz="2800" b="0" i="1" smtClean="0">
                              <a:latin typeface="Cambria Math" panose="02040503050406030204" pitchFamily="18" charset="0"/>
                            </a:rPr>
                          </m:ctrlPr>
                        </m:sSupPr>
                        <m:e>
                          <m:r>
                            <a:rPr lang="en-GB" altLang="en-US" sz="2800" b="0" i="1" smtClean="0">
                              <a:latin typeface="Cambria Math" panose="02040503050406030204" pitchFamily="18" charset="0"/>
                            </a:rPr>
                            <m:t>(1−</m:t>
                          </m:r>
                          <m:r>
                            <a:rPr lang="en-GB" altLang="en-US" sz="2800" b="0" i="1" smtClean="0">
                              <a:latin typeface="Cambria Math" panose="02040503050406030204" pitchFamily="18" charset="0"/>
                            </a:rPr>
                            <m:t>𝑓</m:t>
                          </m:r>
                          <m:r>
                            <a:rPr lang="en-GB" altLang="en-US" sz="2800" b="0" i="1" smtClean="0">
                              <a:latin typeface="Cambria Math" panose="02040503050406030204" pitchFamily="18" charset="0"/>
                            </a:rPr>
                            <m:t>)</m:t>
                          </m:r>
                        </m:e>
                        <m:sup>
                          <m:r>
                            <a:rPr lang="en-GB" altLang="en-US" sz="2800" b="0" i="1" smtClean="0">
                              <a:latin typeface="Cambria Math" panose="02040503050406030204" pitchFamily="18" charset="0"/>
                            </a:rPr>
                            <m:t>𝑛</m:t>
                          </m:r>
                          <m:r>
                            <a:rPr lang="en-GB" altLang="en-US" sz="2800" b="0" i="1" smtClean="0">
                              <a:latin typeface="Cambria Math" panose="02040503050406030204" pitchFamily="18" charset="0"/>
                            </a:rPr>
                            <m:t>−</m:t>
                          </m:r>
                          <m:r>
                            <a:rPr lang="en-GB" altLang="en-US" sz="2800" b="0" i="1" smtClean="0">
                              <a:latin typeface="Cambria Math" panose="02040503050406030204" pitchFamily="18" charset="0"/>
                            </a:rPr>
                            <m:t>𝑘</m:t>
                          </m:r>
                        </m:sup>
                      </m:sSup>
                    </m:oMath>
                  </m:oMathPara>
                </a14:m>
                <a:endParaRPr lang="en-GB" altLang="en-US" sz="2800" dirty="0" smtClean="0"/>
              </a:p>
              <a:p>
                <a:r>
                  <a:rPr lang="en-GB" altLang="en-US" sz="2800" dirty="0" smtClean="0"/>
                  <a:t>If I now know that k=1 and n=216, I can find the likelihood of </a:t>
                </a:r>
                <a14:m>
                  <m:oMath xmlns:m="http://schemas.openxmlformats.org/officeDocument/2006/math">
                    <m:r>
                      <a:rPr lang="en-GB" altLang="en-US" sz="2800" i="1">
                        <a:latin typeface="Cambria Math" panose="02040503050406030204" pitchFamily="18" charset="0"/>
                      </a:rPr>
                      <m:t>𝑓</m:t>
                    </m:r>
                  </m:oMath>
                </a14:m>
                <a:r>
                  <a:rPr lang="en-GB" altLang="en-US" sz="2800" dirty="0" smtClean="0"/>
                  <a:t> as</a:t>
                </a:r>
              </a:p>
              <a:p>
                <a:pPr marL="0" indent="0">
                  <a:buNone/>
                </a:pPr>
                <a:r>
                  <a:rPr lang="en-GB" altLang="en-US" sz="2800" dirty="0" smtClean="0"/>
                  <a:t>			216</a:t>
                </a:r>
                <a14:m>
                  <m:oMath xmlns:m="http://schemas.openxmlformats.org/officeDocument/2006/math">
                    <m:r>
                      <a:rPr lang="en-GB" altLang="en-US" sz="2800" b="0" i="1" smtClean="0">
                        <a:latin typeface="Cambria Math" panose="02040503050406030204" pitchFamily="18" charset="0"/>
                      </a:rPr>
                      <m:t>𝑓</m:t>
                    </m:r>
                    <m:sSup>
                      <m:sSupPr>
                        <m:ctrlPr>
                          <a:rPr lang="en-GB" altLang="en-US" sz="2800" i="1">
                            <a:latin typeface="Cambria Math" panose="02040503050406030204" pitchFamily="18" charset="0"/>
                          </a:rPr>
                        </m:ctrlPr>
                      </m:sSupPr>
                      <m:e>
                        <m:r>
                          <a:rPr lang="en-GB" altLang="en-US" sz="2800" i="1">
                            <a:latin typeface="Cambria Math" panose="02040503050406030204" pitchFamily="18" charset="0"/>
                          </a:rPr>
                          <m:t>(1−</m:t>
                        </m:r>
                        <m:r>
                          <a:rPr lang="en-GB" altLang="en-US" sz="2800" i="1">
                            <a:latin typeface="Cambria Math" panose="02040503050406030204" pitchFamily="18" charset="0"/>
                          </a:rPr>
                          <m:t>𝑓</m:t>
                        </m:r>
                        <m:r>
                          <a:rPr lang="en-GB" altLang="en-US" sz="2800" i="1">
                            <a:latin typeface="Cambria Math" panose="02040503050406030204" pitchFamily="18" charset="0"/>
                          </a:rPr>
                          <m:t>)</m:t>
                        </m:r>
                      </m:e>
                      <m:sup>
                        <m:r>
                          <a:rPr lang="en-GB" altLang="en-US" sz="2800" b="0" i="1" smtClean="0">
                            <a:latin typeface="Cambria Math" panose="02040503050406030204" pitchFamily="18" charset="0"/>
                          </a:rPr>
                          <m:t>215</m:t>
                        </m:r>
                      </m:sup>
                    </m:sSup>
                  </m:oMath>
                </a14:m>
                <a:endParaRPr lang="en-GB" altLang="en-US" sz="2800" dirty="0"/>
              </a:p>
              <a:p>
                <a:pPr marL="0" indent="0" eaLnBrk="1" hangingPunct="1">
                  <a:buNone/>
                </a:pPr>
                <a:endParaRPr lang="en-GB" altLang="en-US" sz="2800" dirty="0"/>
              </a:p>
              <a:p>
                <a:pPr eaLnBrk="1" hangingPunct="1"/>
                <a:endParaRPr lang="en-GB" altLang="en-US" sz="2800" dirty="0"/>
              </a:p>
              <a:p>
                <a:pPr eaLnBrk="1" hangingPunct="1"/>
                <a:endParaRPr lang="en-GB" altLang="en-US" sz="2800" dirty="0" smtClean="0"/>
              </a:p>
              <a:p>
                <a:pPr eaLnBrk="1" hangingPunct="1"/>
                <a:endParaRPr lang="en-GB" altLang="en-US" sz="2800" dirty="0" smtClean="0"/>
              </a:p>
            </p:txBody>
          </p:sp>
        </mc:Choice>
        <mc:Fallback xmlns="">
          <p:sp>
            <p:nvSpPr>
              <p:cNvPr id="55299" name="Rectangle 3"/>
              <p:cNvSpPr>
                <a:spLocks noGrp="1" noRot="1" noChangeAspect="1" noMove="1" noResize="1" noEditPoints="1" noAdjustHandles="1" noChangeArrowheads="1" noChangeShapeType="1" noTextEdit="1"/>
              </p:cNvSpPr>
              <p:nvPr>
                <p:ph idx="1"/>
              </p:nvPr>
            </p:nvSpPr>
            <p:spPr>
              <a:xfrm>
                <a:off x="628650" y="1916113"/>
                <a:ext cx="7886700" cy="4826000"/>
              </a:xfrm>
              <a:blipFill rotWithShape="0">
                <a:blip r:embed="rId3"/>
                <a:stretch>
                  <a:fillRect l="-1391" t="-1136" r="-773"/>
                </a:stretch>
              </a:blipFill>
            </p:spPr>
            <p:txBody>
              <a:bodyPr/>
              <a:lstStyle/>
              <a:p>
                <a:r>
                  <a:rPr lang="en-GB">
                    <a:noFill/>
                  </a:rPr>
                  <a:t> </a:t>
                </a:r>
              </a:p>
            </p:txBody>
          </p:sp>
        </mc:Fallback>
      </mc:AlternateContent>
    </p:spTree>
    <p:extLst>
      <p:ext uri="{BB962C8B-B14F-4D97-AF65-F5344CB8AC3E}">
        <p14:creationId xmlns:p14="http://schemas.microsoft.com/office/powerpoint/2010/main" val="18064779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GB" altLang="en-US" dirty="0" smtClean="0"/>
              <a:t>Corona virus </a:t>
            </a:r>
            <a:br>
              <a:rPr lang="en-GB" altLang="en-US" dirty="0" smtClean="0"/>
            </a:br>
            <a:r>
              <a:rPr lang="en-GB" altLang="en-US" sz="3200" dirty="0" smtClean="0"/>
              <a:t>an introduction to likelihood</a:t>
            </a:r>
            <a:r>
              <a:rPr lang="en-GB" altLang="en-US" sz="3600" dirty="0" smtClean="0"/>
              <a:t/>
            </a:r>
            <a:br>
              <a:rPr lang="en-GB" altLang="en-US" sz="3600" dirty="0" smtClean="0"/>
            </a:br>
            <a:endParaRPr lang="en-GB" altLang="en-US" dirty="0" smtClean="0"/>
          </a:p>
        </p:txBody>
      </p:sp>
      <mc:AlternateContent xmlns:mc="http://schemas.openxmlformats.org/markup-compatibility/2006" xmlns:a14="http://schemas.microsoft.com/office/drawing/2010/main">
        <mc:Choice Requires="a14">
          <p:sp>
            <p:nvSpPr>
              <p:cNvPr id="55299" name="Rectangle 3"/>
              <p:cNvSpPr>
                <a:spLocks noGrp="1" noChangeArrowheads="1"/>
              </p:cNvSpPr>
              <p:nvPr>
                <p:ph idx="1"/>
              </p:nvPr>
            </p:nvSpPr>
            <p:spPr>
              <a:xfrm>
                <a:off x="628650" y="1916113"/>
                <a:ext cx="7886700" cy="4826000"/>
              </a:xfrm>
            </p:spPr>
            <p:txBody>
              <a:bodyPr/>
              <a:lstStyle/>
              <a:p>
                <a:r>
                  <a:rPr lang="en-GB" altLang="en-US" sz="2800" dirty="0" smtClean="0"/>
                  <a:t>So the likelihood of the fatality rate is </a:t>
                </a:r>
              </a:p>
              <a:p>
                <a:pPr marL="0" indent="0">
                  <a:buNone/>
                </a:pPr>
                <a:r>
                  <a:rPr lang="en-GB" altLang="en-US" sz="2800" dirty="0" smtClean="0"/>
                  <a:t>			216</a:t>
                </a:r>
                <a14:m>
                  <m:oMath xmlns:m="http://schemas.openxmlformats.org/officeDocument/2006/math">
                    <m:r>
                      <a:rPr lang="en-GB" altLang="en-US" sz="2800" b="0" i="1" smtClean="0">
                        <a:latin typeface="Cambria Math" panose="02040503050406030204" pitchFamily="18" charset="0"/>
                      </a:rPr>
                      <m:t>𝑓</m:t>
                    </m:r>
                    <m:sSup>
                      <m:sSupPr>
                        <m:ctrlPr>
                          <a:rPr lang="en-GB" altLang="en-US" sz="2800" i="1">
                            <a:latin typeface="Cambria Math" panose="02040503050406030204" pitchFamily="18" charset="0"/>
                          </a:rPr>
                        </m:ctrlPr>
                      </m:sSupPr>
                      <m:e>
                        <m:r>
                          <a:rPr lang="en-GB" altLang="en-US" sz="2800" i="1">
                            <a:latin typeface="Cambria Math" panose="02040503050406030204" pitchFamily="18" charset="0"/>
                          </a:rPr>
                          <m:t>(1−</m:t>
                        </m:r>
                        <m:r>
                          <a:rPr lang="en-GB" altLang="en-US" sz="2800" i="1">
                            <a:latin typeface="Cambria Math" panose="02040503050406030204" pitchFamily="18" charset="0"/>
                          </a:rPr>
                          <m:t>𝑓</m:t>
                        </m:r>
                        <m:r>
                          <a:rPr lang="en-GB" altLang="en-US" sz="2800" i="1">
                            <a:latin typeface="Cambria Math" panose="02040503050406030204" pitchFamily="18" charset="0"/>
                          </a:rPr>
                          <m:t>)</m:t>
                        </m:r>
                      </m:e>
                      <m:sup>
                        <m:r>
                          <a:rPr lang="en-GB" altLang="en-US" sz="2800" b="0" i="1" smtClean="0">
                            <a:latin typeface="Cambria Math" panose="02040503050406030204" pitchFamily="18" charset="0"/>
                          </a:rPr>
                          <m:t>215</m:t>
                        </m:r>
                      </m:sup>
                    </m:sSup>
                  </m:oMath>
                </a14:m>
                <a:endParaRPr lang="en-GB" altLang="en-US" sz="2800" dirty="0"/>
              </a:p>
              <a:p>
                <a:pPr marL="0" indent="0" eaLnBrk="1" hangingPunct="1">
                  <a:buNone/>
                </a:pPr>
                <a:endParaRPr lang="en-GB" altLang="en-US" sz="2800" dirty="0"/>
              </a:p>
              <a:p>
                <a:pPr eaLnBrk="1" hangingPunct="1"/>
                <a:endParaRPr lang="en-GB" altLang="en-US" sz="2800" dirty="0"/>
              </a:p>
              <a:p>
                <a:pPr eaLnBrk="1" hangingPunct="1"/>
                <a:endParaRPr lang="en-GB" altLang="en-US" sz="2800" dirty="0" smtClean="0"/>
              </a:p>
              <a:p>
                <a:pPr eaLnBrk="1" hangingPunct="1"/>
                <a:endParaRPr lang="en-GB" altLang="en-US" sz="2800" dirty="0" smtClean="0"/>
              </a:p>
            </p:txBody>
          </p:sp>
        </mc:Choice>
        <mc:Fallback xmlns="">
          <p:sp>
            <p:nvSpPr>
              <p:cNvPr id="55299" name="Rectangle 3"/>
              <p:cNvSpPr>
                <a:spLocks noGrp="1" noRot="1" noChangeAspect="1" noMove="1" noResize="1" noEditPoints="1" noAdjustHandles="1" noChangeArrowheads="1" noChangeShapeType="1" noTextEdit="1"/>
              </p:cNvSpPr>
              <p:nvPr>
                <p:ph idx="1"/>
              </p:nvPr>
            </p:nvSpPr>
            <p:spPr>
              <a:xfrm>
                <a:off x="628650" y="1916113"/>
                <a:ext cx="7886700" cy="4826000"/>
              </a:xfrm>
              <a:blipFill rotWithShape="0">
                <a:blip r:embed="rId3"/>
                <a:stretch>
                  <a:fillRect l="-1391" t="-1136"/>
                </a:stretch>
              </a:blipFill>
            </p:spPr>
            <p:txBody>
              <a:bodyPr/>
              <a:lstStyle/>
              <a:p>
                <a:r>
                  <a:rPr lang="en-GB">
                    <a:noFill/>
                  </a:rPr>
                  <a:t> </a:t>
                </a:r>
              </a:p>
            </p:txBody>
          </p:sp>
        </mc:Fallback>
      </mc:AlternateContent>
      <p:sp>
        <p:nvSpPr>
          <p:cNvPr id="5" name="TextBox 4"/>
          <p:cNvSpPr txBox="1"/>
          <p:nvPr/>
        </p:nvSpPr>
        <p:spPr>
          <a:xfrm>
            <a:off x="1259632" y="4005064"/>
            <a:ext cx="1944216" cy="461665"/>
          </a:xfrm>
          <a:prstGeom prst="rect">
            <a:avLst/>
          </a:prstGeom>
          <a:noFill/>
        </p:spPr>
        <p:txBody>
          <a:bodyPr wrap="square" rtlCol="0">
            <a:spAutoFit/>
          </a:bodyPr>
          <a:lstStyle/>
          <a:p>
            <a:r>
              <a:rPr lang="en-GB" dirty="0" smtClean="0">
                <a:latin typeface="+mn-lt"/>
              </a:rPr>
              <a:t>likelihood</a:t>
            </a:r>
            <a:endParaRPr lang="en-GB" dirty="0">
              <a:latin typeface="+mn-lt"/>
            </a:endParaRPr>
          </a:p>
        </p:txBody>
      </p:sp>
      <p:sp>
        <p:nvSpPr>
          <p:cNvPr id="6" name="TextBox 5"/>
          <p:cNvSpPr txBox="1"/>
          <p:nvPr/>
        </p:nvSpPr>
        <p:spPr>
          <a:xfrm>
            <a:off x="4283968" y="5919663"/>
            <a:ext cx="3456384" cy="461665"/>
          </a:xfrm>
          <a:prstGeom prst="rect">
            <a:avLst/>
          </a:prstGeom>
          <a:noFill/>
        </p:spPr>
        <p:txBody>
          <a:bodyPr wrap="square" rtlCol="0">
            <a:spAutoFit/>
          </a:bodyPr>
          <a:lstStyle/>
          <a:p>
            <a:r>
              <a:rPr lang="en-GB" dirty="0">
                <a:latin typeface="+mn-lt"/>
              </a:rPr>
              <a:t>f</a:t>
            </a:r>
            <a:r>
              <a:rPr lang="en-GB" dirty="0" smtClean="0">
                <a:latin typeface="+mn-lt"/>
              </a:rPr>
              <a:t>x100 </a:t>
            </a:r>
            <a:endParaRPr lang="en-GB" dirty="0">
              <a:latin typeface="+mn-lt"/>
            </a:endParaRPr>
          </a:p>
        </p:txBody>
      </p:sp>
      <p:pic>
        <p:nvPicPr>
          <p:cNvPr id="3" name="Picture 2"/>
          <p:cNvPicPr>
            <a:picLocks noChangeAspect="1"/>
          </p:cNvPicPr>
          <p:nvPr/>
        </p:nvPicPr>
        <p:blipFill>
          <a:blip r:embed="rId4"/>
          <a:stretch>
            <a:fillRect/>
          </a:stretch>
        </p:blipFill>
        <p:spPr>
          <a:xfrm>
            <a:off x="2843808" y="3068960"/>
            <a:ext cx="4673541" cy="2873362"/>
          </a:xfrm>
          <a:prstGeom prst="rect">
            <a:avLst/>
          </a:prstGeom>
        </p:spPr>
      </p:pic>
    </p:spTree>
    <p:extLst>
      <p:ext uri="{BB962C8B-B14F-4D97-AF65-F5344CB8AC3E}">
        <p14:creationId xmlns:p14="http://schemas.microsoft.com/office/powerpoint/2010/main" val="41478067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en-GB" altLang="en-US" smtClean="0"/>
              <a:t>COVID-19. Is COVID like flu?</a:t>
            </a:r>
            <a:endParaRPr lang="en-US" altLang="en-US" baseline="-25000" smtClean="0"/>
          </a:p>
        </p:txBody>
      </p:sp>
      <p:pic>
        <p:nvPicPr>
          <p:cNvPr id="9830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20038" y="193676"/>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516688" y="6165850"/>
            <a:ext cx="4787900" cy="460375"/>
          </a:xfrm>
          <a:prstGeom prst="rect">
            <a:avLst/>
          </a:prstGeom>
          <a:noFill/>
        </p:spPr>
        <p:txBody>
          <a:bodyPr>
            <a:spAutoFit/>
          </a:bodyPr>
          <a:lstStyle/>
          <a:p>
            <a:pPr>
              <a:defRPr/>
            </a:pPr>
            <a:r>
              <a:rPr lang="en-GB" altLang="en-US" dirty="0">
                <a:solidFill>
                  <a:schemeClr val="bg1"/>
                </a:solidFill>
                <a:latin typeface="+mn-lt"/>
              </a:rPr>
              <a:t>A model anyone?</a:t>
            </a:r>
            <a:endParaRPr lang="en-GB" dirty="0">
              <a:solidFill>
                <a:schemeClr val="bg1"/>
              </a:solidFill>
              <a:latin typeface="+mn-lt"/>
            </a:endParaRPr>
          </a:p>
        </p:txBody>
      </p:sp>
      <p:sp>
        <p:nvSpPr>
          <p:cNvPr id="98309" name="Content Placeholder 4"/>
          <p:cNvSpPr>
            <a:spLocks noGrp="1"/>
          </p:cNvSpPr>
          <p:nvPr>
            <p:ph idx="1"/>
          </p:nvPr>
        </p:nvSpPr>
        <p:spPr/>
        <p:txBody>
          <a:bodyPr/>
          <a:lstStyle/>
          <a:p>
            <a:pPr marL="0" indent="0">
              <a:buFont typeface="Arial" panose="020B0604020202020204" pitchFamily="34" charset="0"/>
              <a:buNone/>
            </a:pPr>
            <a:r>
              <a:rPr lang="en-GB" altLang="en-US" sz="3200" dirty="0" smtClean="0"/>
              <a:t>Simple answer: No!</a:t>
            </a:r>
          </a:p>
          <a:p>
            <a:pPr marL="0" indent="0">
              <a:buFont typeface="Arial" panose="020B0604020202020204" pitchFamily="34" charset="0"/>
              <a:buNone/>
            </a:pPr>
            <a:endParaRPr lang="en-GB" altLang="en-US" sz="3200" dirty="0" smtClean="0"/>
          </a:p>
          <a:p>
            <a:pPr marL="0" indent="0">
              <a:buFont typeface="Arial" panose="020B0604020202020204" pitchFamily="34" charset="0"/>
              <a:buNone/>
            </a:pPr>
            <a:r>
              <a:rPr lang="en-GB" altLang="en-US" sz="3200" dirty="0" smtClean="0"/>
              <a:t>The R0 is bigger (</a:t>
            </a:r>
            <a:r>
              <a:rPr lang="en-GB" altLang="en-US" sz="3200" dirty="0" err="1" smtClean="0"/>
              <a:t>Covid</a:t>
            </a:r>
            <a:r>
              <a:rPr lang="en-GB" altLang="en-US" sz="3200" dirty="0" smtClean="0"/>
              <a:t> 2-3, Flu, 1-2)</a:t>
            </a:r>
          </a:p>
          <a:p>
            <a:pPr marL="0" indent="0">
              <a:buNone/>
            </a:pPr>
            <a:r>
              <a:rPr lang="en-GB" altLang="en-US" dirty="0" smtClean="0"/>
              <a:t>(even bigger for </a:t>
            </a:r>
            <a:r>
              <a:rPr lang="en-GB" dirty="0" smtClean="0"/>
              <a:t>Kent </a:t>
            </a:r>
            <a:r>
              <a:rPr lang="en-GB" dirty="0"/>
              <a:t>variant, 50-70% higher: range 3-5</a:t>
            </a:r>
            <a:r>
              <a:rPr lang="en-GB" dirty="0" smtClean="0"/>
              <a:t>)</a:t>
            </a:r>
            <a:endParaRPr lang="en-GB" altLang="en-US" sz="3200" dirty="0" smtClean="0"/>
          </a:p>
          <a:p>
            <a:pPr marL="0" indent="0">
              <a:buFont typeface="Arial" panose="020B0604020202020204" pitchFamily="34" charset="0"/>
              <a:buNone/>
            </a:pPr>
            <a:endParaRPr lang="en-GB" altLang="en-US" sz="3200" dirty="0" smtClean="0"/>
          </a:p>
          <a:p>
            <a:pPr marL="0" indent="0">
              <a:buFont typeface="Arial" panose="020B0604020202020204" pitchFamily="34" charset="0"/>
              <a:buNone/>
            </a:pPr>
            <a:r>
              <a:rPr lang="en-GB" altLang="en-US" sz="3200" dirty="0" smtClean="0"/>
              <a:t>IFR is bigger (</a:t>
            </a:r>
            <a:r>
              <a:rPr lang="en-GB" altLang="en-US" sz="3200" dirty="0" err="1" smtClean="0"/>
              <a:t>Covid</a:t>
            </a:r>
            <a:r>
              <a:rPr lang="en-GB" altLang="en-US" sz="3200" dirty="0" smtClean="0"/>
              <a:t> 0.53-0.82, flu 0.1-0.35 )</a:t>
            </a:r>
          </a:p>
        </p:txBody>
      </p:sp>
    </p:spTree>
    <p:extLst>
      <p:ext uri="{BB962C8B-B14F-4D97-AF65-F5344CB8AC3E}">
        <p14:creationId xmlns:p14="http://schemas.microsoft.com/office/powerpoint/2010/main" val="39496341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endParaRPr lang="en-US" altLang="en-US" smtClean="0"/>
          </a:p>
        </p:txBody>
      </p:sp>
      <p:sp>
        <p:nvSpPr>
          <p:cNvPr id="100355" name="Rectangle 3"/>
          <p:cNvSpPr>
            <a:spLocks noGrp="1" noChangeArrowheads="1"/>
          </p:cNvSpPr>
          <p:nvPr>
            <p:ph type="body" idx="1"/>
          </p:nvPr>
        </p:nvSpPr>
        <p:spPr/>
        <p:txBody>
          <a:bodyPr/>
          <a:lstStyle/>
          <a:p>
            <a:pPr eaLnBrk="1" hangingPunct="1"/>
            <a:endParaRPr lang="en-US" altLang="en-US" smtClean="0"/>
          </a:p>
        </p:txBody>
      </p:sp>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9725"/>
            <a:ext cx="8483600" cy="651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0041774"/>
      </p:ext>
    </p:extLst>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GB" altLang="en-US" dirty="0" smtClean="0"/>
              <a:t>COVID-19. Is COVID like flu?</a:t>
            </a:r>
            <a:endParaRPr lang="en-US" altLang="en-US" baseline="-25000" dirty="0" smtClean="0"/>
          </a:p>
        </p:txBody>
      </p:sp>
      <p:pic>
        <p:nvPicPr>
          <p:cNvPr id="10137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516688" y="6165850"/>
            <a:ext cx="4787900" cy="460375"/>
          </a:xfrm>
          <a:prstGeom prst="rect">
            <a:avLst/>
          </a:prstGeom>
          <a:noFill/>
        </p:spPr>
        <p:txBody>
          <a:bodyPr>
            <a:spAutoFit/>
          </a:bodyPr>
          <a:lstStyle/>
          <a:p>
            <a:pPr>
              <a:defRPr/>
            </a:pPr>
            <a:r>
              <a:rPr lang="en-GB" altLang="en-US" dirty="0">
                <a:solidFill>
                  <a:schemeClr val="bg1"/>
                </a:solidFill>
                <a:latin typeface="+mn-lt"/>
              </a:rPr>
              <a:t>A model anyone?</a:t>
            </a:r>
            <a:endParaRPr lang="en-GB" dirty="0">
              <a:solidFill>
                <a:schemeClr val="bg1"/>
              </a:solidFill>
              <a:latin typeface="+mn-lt"/>
            </a:endParaRPr>
          </a:p>
        </p:txBody>
      </p:sp>
      <p:sp>
        <p:nvSpPr>
          <p:cNvPr id="5" name="Content Placeholder 4"/>
          <p:cNvSpPr>
            <a:spLocks noGrp="1"/>
          </p:cNvSpPr>
          <p:nvPr>
            <p:ph idx="1"/>
          </p:nvPr>
        </p:nvSpPr>
        <p:spPr/>
        <p:txBody>
          <a:bodyPr/>
          <a:lstStyle/>
          <a:p>
            <a:pPr marL="0" indent="0">
              <a:buFont typeface="Arial" panose="020B0604020202020204" pitchFamily="34" charset="0"/>
              <a:buNone/>
            </a:pPr>
            <a:r>
              <a:rPr lang="en-GB" altLang="en-US" sz="3200" dirty="0" smtClean="0"/>
              <a:t>Simple answer: No!</a:t>
            </a:r>
          </a:p>
          <a:p>
            <a:pPr marL="0" indent="0">
              <a:buFont typeface="Arial" panose="020B0604020202020204" pitchFamily="34" charset="0"/>
              <a:buNone/>
            </a:pPr>
            <a:endParaRPr lang="en-GB" altLang="en-US" sz="3200" dirty="0" smtClean="0"/>
          </a:p>
          <a:p>
            <a:pPr marL="0" indent="0">
              <a:buFont typeface="Arial" panose="020B0604020202020204" pitchFamily="34" charset="0"/>
              <a:buNone/>
            </a:pPr>
            <a:r>
              <a:rPr lang="en-GB" altLang="en-US" sz="3200" dirty="0" smtClean="0"/>
              <a:t>The </a:t>
            </a:r>
            <a:r>
              <a:rPr lang="en-GB" altLang="en-US" sz="3200" i="1" dirty="0" smtClean="0"/>
              <a:t>R</a:t>
            </a:r>
            <a:r>
              <a:rPr lang="en-GB" altLang="en-US" sz="3200" i="1" baseline="-25000" dirty="0" smtClean="0"/>
              <a:t>0</a:t>
            </a:r>
            <a:r>
              <a:rPr lang="en-GB" altLang="en-US" sz="3200" i="1" dirty="0" smtClean="0"/>
              <a:t> </a:t>
            </a:r>
            <a:r>
              <a:rPr lang="en-GB" altLang="en-US" sz="3200" dirty="0" smtClean="0"/>
              <a:t>is larger (</a:t>
            </a:r>
            <a:r>
              <a:rPr lang="en-GB" altLang="en-US" sz="3200" dirty="0" err="1" smtClean="0"/>
              <a:t>Covid</a:t>
            </a:r>
            <a:r>
              <a:rPr lang="en-GB" altLang="en-US" sz="3200" dirty="0" smtClean="0"/>
              <a:t> 2-3, flu, 1-2)</a:t>
            </a:r>
          </a:p>
          <a:p>
            <a:pPr marL="0" indent="0">
              <a:buFont typeface="Arial" panose="020B0604020202020204" pitchFamily="34" charset="0"/>
              <a:buNone/>
            </a:pPr>
            <a:r>
              <a:rPr lang="en-GB" altLang="en-US" sz="3200" dirty="0" smtClean="0"/>
              <a:t>IFR is larger (</a:t>
            </a:r>
            <a:r>
              <a:rPr lang="en-GB" altLang="en-US" sz="3200" dirty="0" err="1" smtClean="0"/>
              <a:t>Covid</a:t>
            </a:r>
            <a:r>
              <a:rPr lang="en-GB" altLang="en-US" sz="3200" dirty="0" smtClean="0"/>
              <a:t> 0.5-0.8, flu 0.1-0.35 )</a:t>
            </a:r>
          </a:p>
          <a:p>
            <a:pPr marL="0" indent="0">
              <a:buFont typeface="Arial" panose="020B0604020202020204" pitchFamily="34" charset="0"/>
              <a:buNone/>
            </a:pPr>
            <a:endParaRPr lang="en-GB" altLang="en-US" sz="3200" dirty="0" smtClean="0"/>
          </a:p>
          <a:p>
            <a:pPr marL="0" indent="0">
              <a:buFont typeface="Arial" panose="020B0604020202020204" pitchFamily="34" charset="0"/>
              <a:buNone/>
            </a:pPr>
            <a:r>
              <a:rPr lang="en-GB" altLang="en-US" sz="3200" dirty="0" smtClean="0"/>
              <a:t>Predicted </a:t>
            </a:r>
            <a:r>
              <a:rPr lang="en-GB" altLang="en-US" sz="3200" dirty="0" err="1" smtClean="0"/>
              <a:t>nr</a:t>
            </a:r>
            <a:r>
              <a:rPr lang="en-GB" altLang="en-US" sz="3200" dirty="0" smtClean="0"/>
              <a:t> of deaths without intervention:</a:t>
            </a:r>
          </a:p>
          <a:p>
            <a:pPr marL="0" indent="0">
              <a:buFont typeface="Arial" panose="020B0604020202020204" pitchFamily="34" charset="0"/>
              <a:buNone/>
            </a:pPr>
            <a:r>
              <a:rPr lang="en-GB" altLang="en-US" sz="3200" dirty="0" smtClean="0"/>
              <a:t>Flu: 	  	      21,000 -   76,000</a:t>
            </a:r>
          </a:p>
          <a:p>
            <a:pPr marL="0" indent="0">
              <a:buFont typeface="Arial" panose="020B0604020202020204" pitchFamily="34" charset="0"/>
              <a:buNone/>
            </a:pPr>
            <a:r>
              <a:rPr lang="en-GB" altLang="en-US" sz="3200" dirty="0" err="1" smtClean="0"/>
              <a:t>Covid</a:t>
            </a:r>
            <a:r>
              <a:rPr lang="en-GB" altLang="en-US" sz="3200" dirty="0" smtClean="0"/>
              <a:t>: 	    195,000 - 312,000</a:t>
            </a:r>
          </a:p>
          <a:p>
            <a:pPr marL="0" indent="0">
              <a:buNone/>
            </a:pPr>
            <a:r>
              <a:rPr lang="en-GB" altLang="en-US" dirty="0" smtClean="0"/>
              <a:t>(but higher than that if Kent variant is included)</a:t>
            </a:r>
            <a:endParaRPr lang="en-GB" altLang="en-US" dirty="0"/>
          </a:p>
          <a:p>
            <a:pPr marL="0" indent="0">
              <a:buFont typeface="Arial" panose="020B0604020202020204" pitchFamily="34" charset="0"/>
              <a:buNone/>
            </a:pPr>
            <a:endParaRPr lang="en-GB" altLang="en-US" sz="3200" dirty="0" smtClean="0"/>
          </a:p>
          <a:p>
            <a:pPr marL="0" indent="0">
              <a:buFont typeface="Arial" panose="020B0604020202020204" pitchFamily="34" charset="0"/>
              <a:buNone/>
            </a:pPr>
            <a:endParaRPr lang="en-GB" altLang="en-US" sz="3200" dirty="0" smtClean="0"/>
          </a:p>
        </p:txBody>
      </p:sp>
    </p:spTree>
    <p:extLst>
      <p:ext uri="{BB962C8B-B14F-4D97-AF65-F5344CB8AC3E}">
        <p14:creationId xmlns:p14="http://schemas.microsoft.com/office/powerpoint/2010/main" val="29016298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GB" altLang="en-US" smtClean="0"/>
              <a:t>COVID-19. Herd immunity</a:t>
            </a:r>
            <a:endParaRPr lang="en-US" altLang="en-US" smtClean="0"/>
          </a:p>
        </p:txBody>
      </p:sp>
      <p:sp>
        <p:nvSpPr>
          <p:cNvPr id="103427" name="Rectangle 3"/>
          <p:cNvSpPr>
            <a:spLocks noGrp="1" noChangeArrowheads="1"/>
          </p:cNvSpPr>
          <p:nvPr>
            <p:ph idx="1"/>
          </p:nvPr>
        </p:nvSpPr>
        <p:spPr/>
        <p:txBody>
          <a:bodyPr/>
          <a:lstStyle/>
          <a:p>
            <a:endParaRPr lang="en-GB" altLang="en-US" sz="2400" smtClean="0"/>
          </a:p>
          <a:p>
            <a:endParaRPr lang="en-GB" altLang="en-US" sz="2400" smtClean="0"/>
          </a:p>
        </p:txBody>
      </p:sp>
      <p:pic>
        <p:nvPicPr>
          <p:cNvPr id="10342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6851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9" name="Content Placeholder 4"/>
          <p:cNvSpPr txBox="1">
            <a:spLocks/>
          </p:cNvSpPr>
          <p:nvPr/>
        </p:nvSpPr>
        <p:spPr bwMode="auto">
          <a:xfrm>
            <a:off x="781050" y="19780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buFont typeface="Arial" panose="020B0604020202020204" pitchFamily="34" charset="0"/>
              <a:buNone/>
            </a:pPr>
            <a:r>
              <a:rPr lang="en-GB" altLang="en-US" sz="3200"/>
              <a:t>Herd immunity for COVID when </a:t>
            </a:r>
          </a:p>
          <a:p>
            <a:pPr>
              <a:buFont typeface="Arial" panose="020B0604020202020204" pitchFamily="34" charset="0"/>
              <a:buNone/>
            </a:pPr>
            <a:endParaRPr lang="en-GB" altLang="en-US" sz="3200"/>
          </a:p>
          <a:p>
            <a:pPr>
              <a:buFont typeface="Arial" panose="020B0604020202020204" pitchFamily="34" charset="0"/>
              <a:buNone/>
            </a:pPr>
            <a:r>
              <a:rPr lang="en-GB" altLang="en-US" sz="3200"/>
              <a:t>1-1/</a:t>
            </a:r>
            <a:r>
              <a:rPr lang="en-GB" altLang="en-US" sz="3200" i="1"/>
              <a:t> R</a:t>
            </a:r>
            <a:r>
              <a:rPr lang="en-GB" altLang="en-US" sz="3200" i="1" baseline="-25000"/>
              <a:t>0</a:t>
            </a:r>
            <a:r>
              <a:rPr lang="en-GB" altLang="en-US" sz="3200" i="1"/>
              <a:t> </a:t>
            </a:r>
            <a:r>
              <a:rPr lang="en-GB" altLang="en-US" sz="3200"/>
              <a:t>=1-1/2.5=0.6, that is 60% of the population has gained immunity. </a:t>
            </a:r>
          </a:p>
          <a:p>
            <a:pPr>
              <a:buFont typeface="Arial" panose="020B0604020202020204" pitchFamily="34" charset="0"/>
              <a:buNone/>
            </a:pPr>
            <a:endParaRPr lang="en-GB" altLang="en-US" sz="3200"/>
          </a:p>
          <a:p>
            <a:pPr>
              <a:buFont typeface="Arial" panose="020B0604020202020204" pitchFamily="34" charset="0"/>
              <a:buNone/>
            </a:pPr>
            <a:r>
              <a:rPr lang="en-GB" altLang="en-US" sz="3200"/>
              <a:t>But to let the epidemic run its course would mean a death toll in the order of 186,000 - 317,000.</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4838" y="1757363"/>
            <a:ext cx="7732712"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7264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GB" altLang="en-US" dirty="0" smtClean="0"/>
              <a:t>COVID-19. Herd immunity</a:t>
            </a:r>
            <a:endParaRPr lang="en-US" altLang="en-US" dirty="0" smtClean="0"/>
          </a:p>
        </p:txBody>
      </p:sp>
      <p:sp>
        <p:nvSpPr>
          <p:cNvPr id="105475" name="Rectangle 3"/>
          <p:cNvSpPr>
            <a:spLocks noGrp="1" noChangeArrowheads="1"/>
          </p:cNvSpPr>
          <p:nvPr>
            <p:ph idx="1"/>
          </p:nvPr>
        </p:nvSpPr>
        <p:spPr/>
        <p:txBody>
          <a:bodyPr/>
          <a:lstStyle/>
          <a:p>
            <a:endParaRPr lang="en-GB" altLang="en-US" sz="2400" smtClean="0"/>
          </a:p>
          <a:p>
            <a:endParaRPr lang="en-GB" altLang="en-US" sz="2400" smtClean="0"/>
          </a:p>
        </p:txBody>
      </p:sp>
      <p:pic>
        <p:nvPicPr>
          <p:cNvPr id="10547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6851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7" name="Content Placeholder 4"/>
          <p:cNvSpPr txBox="1">
            <a:spLocks/>
          </p:cNvSpPr>
          <p:nvPr/>
        </p:nvSpPr>
        <p:spPr bwMode="auto">
          <a:xfrm>
            <a:off x="781050" y="19780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a:buFont typeface="Arial" panose="020B0604020202020204" pitchFamily="34" charset="0"/>
              <a:buNone/>
            </a:pPr>
            <a:r>
              <a:rPr lang="en-GB" altLang="en-US" sz="3200" dirty="0"/>
              <a:t>Herd immunity for COVID when </a:t>
            </a:r>
          </a:p>
          <a:p>
            <a:pPr>
              <a:buFont typeface="Arial" panose="020B0604020202020204" pitchFamily="34" charset="0"/>
              <a:buNone/>
            </a:pPr>
            <a:endParaRPr lang="en-GB" altLang="en-US" sz="3200" dirty="0"/>
          </a:p>
          <a:p>
            <a:pPr>
              <a:buFont typeface="Arial" panose="020B0604020202020204" pitchFamily="34" charset="0"/>
              <a:buNone/>
            </a:pPr>
            <a:r>
              <a:rPr lang="en-GB" altLang="en-US" sz="3200" dirty="0"/>
              <a:t>1-1/</a:t>
            </a:r>
            <a:r>
              <a:rPr lang="en-GB" altLang="en-US" sz="3200" i="1" dirty="0"/>
              <a:t> R</a:t>
            </a:r>
            <a:r>
              <a:rPr lang="en-GB" altLang="en-US" sz="3200" i="1" baseline="-25000" dirty="0"/>
              <a:t>0</a:t>
            </a:r>
            <a:r>
              <a:rPr lang="en-GB" altLang="en-US" sz="3200" i="1" dirty="0"/>
              <a:t> </a:t>
            </a:r>
            <a:r>
              <a:rPr lang="en-GB" altLang="en-US" sz="3200" dirty="0"/>
              <a:t>=1-1/2.5=0.6, that is 60% of the population has gained immunity. </a:t>
            </a:r>
            <a:endParaRPr lang="en-GB" altLang="en-US" sz="3200" dirty="0" smtClean="0"/>
          </a:p>
          <a:p>
            <a:pPr>
              <a:buFont typeface="Arial" panose="020B0604020202020204" pitchFamily="34" charset="0"/>
              <a:buNone/>
            </a:pPr>
            <a:endParaRPr lang="en-GB" altLang="en-US" sz="3200" dirty="0"/>
          </a:p>
          <a:p>
            <a:pPr>
              <a:buNone/>
            </a:pPr>
            <a:r>
              <a:rPr lang="en-GB" altLang="en-US" sz="3200" dirty="0" smtClean="0"/>
              <a:t>(Kent </a:t>
            </a:r>
            <a:r>
              <a:rPr lang="en-GB" altLang="en-US" sz="3200" dirty="0"/>
              <a:t>variant 1-1/</a:t>
            </a:r>
            <a:r>
              <a:rPr lang="en-GB" altLang="en-US" sz="3200" i="1" dirty="0"/>
              <a:t> R</a:t>
            </a:r>
            <a:r>
              <a:rPr lang="en-GB" altLang="en-US" sz="3200" i="1" baseline="-25000" dirty="0"/>
              <a:t>0</a:t>
            </a:r>
            <a:r>
              <a:rPr lang="en-GB" altLang="en-US" sz="3200" i="1" dirty="0"/>
              <a:t> </a:t>
            </a:r>
            <a:r>
              <a:rPr lang="en-GB" altLang="en-US" sz="3200" dirty="0"/>
              <a:t>=</a:t>
            </a:r>
            <a:r>
              <a:rPr lang="en-GB" altLang="en-US" sz="3200" dirty="0" smtClean="0"/>
              <a:t>1-1/4=0.75). To </a:t>
            </a:r>
            <a:r>
              <a:rPr lang="en-GB" altLang="en-US" sz="3200" dirty="0"/>
              <a:t>let the epidemic run its course would mean a death toll in the order of </a:t>
            </a:r>
            <a:r>
              <a:rPr lang="en-GB" altLang="en-US" sz="3200" dirty="0" smtClean="0"/>
              <a:t>195,000 </a:t>
            </a:r>
            <a:r>
              <a:rPr lang="en-GB" altLang="en-US" sz="3200" dirty="0"/>
              <a:t>- </a:t>
            </a:r>
            <a:r>
              <a:rPr lang="en-GB" altLang="en-US" sz="3200" dirty="0" smtClean="0"/>
              <a:t>312,000 (or even more with Kent variant).</a:t>
            </a:r>
            <a:endParaRPr lang="en-GB" altLang="en-US" sz="3200" dirty="0"/>
          </a:p>
          <a:p>
            <a:pPr>
              <a:buNone/>
            </a:pPr>
            <a:r>
              <a:rPr lang="en-GB" altLang="en-US" sz="3200" dirty="0" smtClean="0"/>
              <a:t>Also gives indication of the vaccination threshold</a:t>
            </a:r>
          </a:p>
        </p:txBody>
      </p:sp>
    </p:spTree>
    <p:extLst>
      <p:ext uri="{BB962C8B-B14F-4D97-AF65-F5344CB8AC3E}">
        <p14:creationId xmlns:p14="http://schemas.microsoft.com/office/powerpoint/2010/main" val="4562687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GB" altLang="en-US" smtClean="0"/>
              <a:t>Influenza</a:t>
            </a:r>
          </a:p>
        </p:txBody>
      </p:sp>
      <p:sp>
        <p:nvSpPr>
          <p:cNvPr id="40963" name="Rectangle 3"/>
          <p:cNvSpPr>
            <a:spLocks noGrp="1" noChangeArrowheads="1"/>
          </p:cNvSpPr>
          <p:nvPr>
            <p:ph idx="1"/>
          </p:nvPr>
        </p:nvSpPr>
        <p:spPr>
          <a:xfrm>
            <a:off x="628650" y="1268760"/>
            <a:ext cx="7886700" cy="4351337"/>
          </a:xfrm>
        </p:spPr>
        <p:txBody>
          <a:bodyPr/>
          <a:lstStyle/>
          <a:p>
            <a:pPr eaLnBrk="1" hangingPunct="1"/>
            <a:r>
              <a:rPr lang="en-GB" altLang="en-US" sz="2800" dirty="0" smtClean="0"/>
              <a:t>Influenza virus causes yearly epidemics, which immunises people for life</a:t>
            </a:r>
          </a:p>
          <a:p>
            <a:pPr eaLnBrk="1" hangingPunct="1"/>
            <a:r>
              <a:rPr lang="en-GB" altLang="en-US" sz="2800" dirty="0" smtClean="0"/>
              <a:t>The yearly epidemics are caused by strains that are immunologically similar (antigenic drift)</a:t>
            </a:r>
          </a:p>
          <a:p>
            <a:pPr eaLnBrk="1" hangingPunct="1">
              <a:buFontTx/>
              <a:buNone/>
            </a:pPr>
            <a:endParaRPr lang="en-GB" altLang="en-US" dirty="0" smtClean="0"/>
          </a:p>
          <a:p>
            <a:pPr eaLnBrk="1" hangingPunct="1"/>
            <a:endParaRPr lang="en-GB" altLang="en-US" dirty="0" smtClean="0"/>
          </a:p>
        </p:txBody>
      </p:sp>
      <p:pic>
        <p:nvPicPr>
          <p:cNvPr id="6" name="Picture 5" descr="Image result for influenz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571" y="3116263"/>
            <a:ext cx="42767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21921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GB" altLang="en-US" smtClean="0"/>
              <a:t>COVID-19. the R number</a:t>
            </a:r>
            <a:endParaRPr lang="en-US" altLang="en-US" baseline="-25000" smtClean="0"/>
          </a:p>
        </p:txBody>
      </p:sp>
      <p:pic>
        <p:nvPicPr>
          <p:cNvPr id="10752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9138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6516688" y="6165850"/>
            <a:ext cx="4787900" cy="460375"/>
          </a:xfrm>
          <a:prstGeom prst="rect">
            <a:avLst/>
          </a:prstGeom>
          <a:noFill/>
        </p:spPr>
        <p:txBody>
          <a:bodyPr>
            <a:spAutoFit/>
          </a:bodyPr>
          <a:lstStyle/>
          <a:p>
            <a:pPr>
              <a:defRPr/>
            </a:pPr>
            <a:r>
              <a:rPr lang="en-GB" altLang="en-US" dirty="0">
                <a:solidFill>
                  <a:schemeClr val="bg1"/>
                </a:solidFill>
                <a:latin typeface="+mn-lt"/>
              </a:rPr>
              <a:t>A model anyone?</a:t>
            </a:r>
            <a:endParaRPr lang="en-GB" dirty="0">
              <a:solidFill>
                <a:schemeClr val="bg1"/>
              </a:solidFill>
              <a:latin typeface="+mn-lt"/>
            </a:endParaRPr>
          </a:p>
        </p:txBody>
      </p:sp>
      <p:sp>
        <p:nvSpPr>
          <p:cNvPr id="107525" name="Content Placeholder 1"/>
          <p:cNvSpPr>
            <a:spLocks noGrp="1"/>
          </p:cNvSpPr>
          <p:nvPr>
            <p:ph idx="1"/>
          </p:nvPr>
        </p:nvSpPr>
        <p:spPr/>
        <p:txBody>
          <a:bodyPr/>
          <a:lstStyle/>
          <a:p>
            <a:endParaRPr lang="en-US" altLang="en-US" smtClean="0"/>
          </a:p>
        </p:txBody>
      </p:sp>
      <p:sp>
        <p:nvSpPr>
          <p:cNvPr id="11" name="Rectangle 3"/>
          <p:cNvSpPr txBox="1">
            <a:spLocks noChangeArrowheads="1"/>
          </p:cNvSpPr>
          <p:nvPr/>
        </p:nvSpPr>
        <p:spPr bwMode="auto">
          <a:xfrm>
            <a:off x="628650" y="1916113"/>
            <a:ext cx="788670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defRPr/>
            </a:pPr>
            <a:r>
              <a:rPr lang="en-GB" altLang="en-US" sz="2800" dirty="0" smtClean="0"/>
              <a:t>Note the “R number” in general is </a:t>
            </a:r>
          </a:p>
          <a:p>
            <a:pPr eaLnBrk="1" hangingPunct="1">
              <a:defRPr/>
            </a:pPr>
            <a:endParaRPr lang="en-GB" altLang="en-US" sz="2800" dirty="0"/>
          </a:p>
          <a:p>
            <a:pPr marL="0" indent="0" eaLnBrk="1" hangingPunct="1">
              <a:buFont typeface="Arial" panose="020B0604020202020204" pitchFamily="34" charset="0"/>
              <a:buNone/>
              <a:defRPr/>
            </a:pPr>
            <a:endParaRPr lang="en-GB" altLang="en-US" sz="2800" dirty="0" smtClean="0"/>
          </a:p>
          <a:p>
            <a:pPr marL="0" indent="0" eaLnBrk="1" hangingPunct="1">
              <a:buFont typeface="Arial" panose="020B0604020202020204" pitchFamily="34" charset="0"/>
              <a:buNone/>
              <a:defRPr/>
            </a:pPr>
            <a:endParaRPr lang="en-GB" altLang="en-US" sz="2800" dirty="0"/>
          </a:p>
          <a:p>
            <a:pPr eaLnBrk="1" hangingPunct="1">
              <a:defRPr/>
            </a:pPr>
            <a:r>
              <a:rPr lang="en-GB" altLang="en-US" sz="2800" dirty="0" smtClean="0"/>
              <a:t>Depends on how big S is (how much herd immunity)</a:t>
            </a:r>
          </a:p>
          <a:p>
            <a:pPr eaLnBrk="1" hangingPunct="1">
              <a:defRPr/>
            </a:pPr>
            <a:r>
              <a:rPr lang="en-GB" altLang="en-US" sz="2800" dirty="0" smtClean="0"/>
              <a:t>How big </a:t>
            </a:r>
            <a:r>
              <a:rPr lang="en-GB" altLang="en-US" sz="2800" i="1" dirty="0" smtClean="0">
                <a:latin typeface="Symbol" panose="05050102010706020507" pitchFamily="18" charset="2"/>
              </a:rPr>
              <a:t>b</a:t>
            </a:r>
            <a:r>
              <a:rPr lang="en-GB" altLang="en-US" sz="2800" dirty="0" smtClean="0"/>
              <a:t>  is (behaviour, playing your part, etc.)</a:t>
            </a:r>
          </a:p>
          <a:p>
            <a:pPr eaLnBrk="1" hangingPunct="1">
              <a:defRPr/>
            </a:pPr>
            <a:endParaRPr lang="en-GB" altLang="en-US" sz="2800" dirty="0"/>
          </a:p>
          <a:p>
            <a:pPr eaLnBrk="1" hangingPunct="1">
              <a:defRPr/>
            </a:pPr>
            <a:endParaRPr lang="en-GB" altLang="en-US" sz="2800" dirty="0" smtClean="0"/>
          </a:p>
          <a:p>
            <a:pPr marL="0" indent="0" eaLnBrk="1" hangingPunct="1">
              <a:buFont typeface="Arial" panose="020B0604020202020204" pitchFamily="34" charset="0"/>
              <a:buNone/>
              <a:defRPr/>
            </a:pPr>
            <a:endParaRPr lang="en-GB" altLang="en-US" sz="2800" dirty="0" smtClean="0"/>
          </a:p>
          <a:p>
            <a:pPr eaLnBrk="1" hangingPunct="1">
              <a:defRPr/>
            </a:pPr>
            <a:endParaRPr lang="en-GB" altLang="en-US" sz="2800" dirty="0" smtClean="0"/>
          </a:p>
        </p:txBody>
      </p:sp>
      <p:grpSp>
        <p:nvGrpSpPr>
          <p:cNvPr id="107527" name="Group 4"/>
          <p:cNvGrpSpPr>
            <a:grpSpLocks/>
          </p:cNvGrpSpPr>
          <p:nvPr/>
        </p:nvGrpSpPr>
        <p:grpSpPr bwMode="auto">
          <a:xfrm>
            <a:off x="3886200" y="2374900"/>
            <a:ext cx="2743200" cy="838200"/>
            <a:chOff x="4608" y="1488"/>
            <a:chExt cx="1728" cy="528"/>
          </a:xfrm>
        </p:grpSpPr>
        <p:sp>
          <p:nvSpPr>
            <p:cNvPr id="107530" name="Text Box 5"/>
            <p:cNvSpPr txBox="1">
              <a:spLocks noChangeArrowheads="1"/>
            </p:cNvSpPr>
            <p:nvPr/>
          </p:nvSpPr>
          <p:spPr bwMode="auto">
            <a:xfrm>
              <a:off x="4896" y="1728"/>
              <a:ext cx="13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GB" altLang="en-US" i="1">
                  <a:latin typeface="Symbol" panose="05050102010706020507" pitchFamily="18" charset="2"/>
                </a:rPr>
                <a:t>m</a:t>
              </a:r>
              <a:r>
                <a:rPr lang="en-GB" altLang="en-US">
                  <a:latin typeface="Univers" pitchFamily="34" charset="0"/>
                </a:rPr>
                <a:t>+</a:t>
              </a:r>
              <a:r>
                <a:rPr lang="en-GB" altLang="en-US" i="1">
                  <a:latin typeface="Symbol" panose="05050102010706020507" pitchFamily="18" charset="2"/>
                </a:rPr>
                <a:t>n</a:t>
              </a:r>
              <a:r>
                <a:rPr lang="en-GB" altLang="en-US">
                  <a:latin typeface="Univers" pitchFamily="34" charset="0"/>
                </a:rPr>
                <a:t>+</a:t>
              </a:r>
              <a:r>
                <a:rPr lang="en-GB" altLang="en-US">
                  <a:latin typeface="Symbol" panose="05050102010706020507" pitchFamily="18" charset="2"/>
                </a:rPr>
                <a:t>g</a:t>
              </a:r>
            </a:p>
          </p:txBody>
        </p:sp>
        <p:sp>
          <p:nvSpPr>
            <p:cNvPr id="107531" name="Line 6"/>
            <p:cNvSpPr>
              <a:spLocks noChangeShapeType="1"/>
            </p:cNvSpPr>
            <p:nvPr/>
          </p:nvSpPr>
          <p:spPr bwMode="auto">
            <a:xfrm>
              <a:off x="4944" y="177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107532" name="Text Box 7"/>
            <p:cNvSpPr txBox="1">
              <a:spLocks noChangeArrowheads="1"/>
            </p:cNvSpPr>
            <p:nvPr/>
          </p:nvSpPr>
          <p:spPr bwMode="auto">
            <a:xfrm>
              <a:off x="5040" y="1488"/>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GB" altLang="en-US" i="1">
                  <a:latin typeface="Symbol" panose="05050102010706020507" pitchFamily="18" charset="2"/>
                </a:rPr>
                <a:t>b</a:t>
              </a:r>
              <a:r>
                <a:rPr lang="en-GB" altLang="en-US">
                  <a:latin typeface="Univers" pitchFamily="34" charset="0"/>
                </a:rPr>
                <a:t>S</a:t>
              </a:r>
              <a:endParaRPr lang="en-GB" altLang="en-US" baseline="-25000">
                <a:latin typeface="Univers" pitchFamily="34" charset="0"/>
              </a:endParaRPr>
            </a:p>
          </p:txBody>
        </p:sp>
        <p:sp>
          <p:nvSpPr>
            <p:cNvPr id="107533" name="Text Box 8"/>
            <p:cNvSpPr txBox="1">
              <a:spLocks noChangeArrowheads="1"/>
            </p:cNvSpPr>
            <p:nvPr/>
          </p:nvSpPr>
          <p:spPr bwMode="auto">
            <a:xfrm>
              <a:off x="4608" y="1632"/>
              <a:ext cx="7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GB" altLang="en-US">
                  <a:latin typeface="Univers" pitchFamily="34" charset="0"/>
                </a:rPr>
                <a:t>=</a:t>
              </a:r>
            </a:p>
          </p:txBody>
        </p:sp>
      </p:grpSp>
      <p:sp>
        <p:nvSpPr>
          <p:cNvPr id="107528" name="Text Box 9"/>
          <p:cNvSpPr txBox="1">
            <a:spLocks noChangeArrowheads="1"/>
          </p:cNvSpPr>
          <p:nvPr/>
        </p:nvSpPr>
        <p:spPr bwMode="auto">
          <a:xfrm>
            <a:off x="3124200" y="2374900"/>
            <a:ext cx="121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GB" altLang="en-US" sz="4400">
                <a:solidFill>
                  <a:schemeClr val="tx2"/>
                </a:solidFill>
                <a:latin typeface="Univers" pitchFamily="34" charset="0"/>
              </a:rPr>
              <a:t>R</a:t>
            </a:r>
            <a:r>
              <a:rPr lang="en-GB" altLang="en-US">
                <a:latin typeface="Univers" pitchFamily="34" charset="0"/>
              </a:rPr>
              <a:t> </a:t>
            </a:r>
          </a:p>
        </p:txBody>
      </p:sp>
      <p:sp>
        <p:nvSpPr>
          <p:cNvPr id="107529" name="Text Box 9"/>
          <p:cNvSpPr txBox="1">
            <a:spLocks noChangeArrowheads="1"/>
          </p:cNvSpPr>
          <p:nvPr/>
        </p:nvSpPr>
        <p:spPr bwMode="auto">
          <a:xfrm>
            <a:off x="5729288" y="2379663"/>
            <a:ext cx="15621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pPr>
            <a:r>
              <a:rPr lang="en-GB" altLang="en-US" sz="3600">
                <a:latin typeface="Univers" pitchFamily="34" charset="0"/>
              </a:rPr>
              <a:t>&lt;</a:t>
            </a:r>
            <a:r>
              <a:rPr lang="en-GB" altLang="en-US" sz="4400">
                <a:solidFill>
                  <a:schemeClr val="tx2"/>
                </a:solidFill>
                <a:latin typeface="Univers" pitchFamily="34" charset="0"/>
              </a:rPr>
              <a:t> R</a:t>
            </a:r>
            <a:r>
              <a:rPr lang="en-GB" altLang="en-US" sz="4400" baseline="-25000">
                <a:solidFill>
                  <a:schemeClr val="tx2"/>
                </a:solidFill>
                <a:latin typeface="Univers" pitchFamily="34" charset="0"/>
              </a:rPr>
              <a:t>0</a:t>
            </a:r>
            <a:r>
              <a:rPr lang="en-GB" altLang="en-US">
                <a:latin typeface="Univers" pitchFamily="34" charset="0"/>
              </a:rPr>
              <a:t> </a:t>
            </a:r>
          </a:p>
        </p:txBody>
      </p:sp>
      <p:sp>
        <p:nvSpPr>
          <p:cNvPr id="2" name="TextBox 1"/>
          <p:cNvSpPr txBox="1"/>
          <p:nvPr/>
        </p:nvSpPr>
        <p:spPr>
          <a:xfrm>
            <a:off x="4932040" y="2391271"/>
            <a:ext cx="1872208" cy="461665"/>
          </a:xfrm>
          <a:prstGeom prst="rect">
            <a:avLst/>
          </a:prstGeom>
          <a:noFill/>
        </p:spPr>
        <p:txBody>
          <a:bodyPr wrap="square" rtlCol="0">
            <a:spAutoFit/>
          </a:bodyPr>
          <a:lstStyle/>
          <a:p>
            <a:r>
              <a:rPr lang="en-GB" dirty="0" smtClean="0">
                <a:latin typeface="Arial" panose="020B0604020202020204" pitchFamily="34" charset="0"/>
                <a:cs typeface="Arial" panose="020B0604020202020204" pitchFamily="34" charset="0"/>
              </a:rPr>
              <a:t>/N</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17176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en-GB" altLang="en-US" smtClean="0"/>
              <a:t>COVID-19. What can we do?</a:t>
            </a:r>
            <a:endParaRPr lang="en-US" altLang="en-US" smtClean="0"/>
          </a:p>
        </p:txBody>
      </p:sp>
      <p:pic>
        <p:nvPicPr>
          <p:cNvPr id="10957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9138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Rectangle 3"/>
          <p:cNvSpPr txBox="1">
            <a:spLocks noChangeArrowheads="1"/>
          </p:cNvSpPr>
          <p:nvPr/>
        </p:nvSpPr>
        <p:spPr bwMode="auto">
          <a:xfrm>
            <a:off x="601663" y="2349500"/>
            <a:ext cx="7848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buFontTx/>
              <a:buNone/>
            </a:pPr>
            <a:r>
              <a:rPr lang="en-GB" altLang="en-US"/>
              <a:t>How to control a disease:</a:t>
            </a:r>
          </a:p>
          <a:p>
            <a:pPr lvl="1" eaLnBrk="1" hangingPunct="1">
              <a:buFontTx/>
              <a:buNone/>
            </a:pPr>
            <a:r>
              <a:rPr lang="en-GB" altLang="en-US"/>
              <a:t>Reduce transmission (</a:t>
            </a:r>
            <a:r>
              <a:rPr lang="en-GB" altLang="en-US" i="1">
                <a:latin typeface="Symbol" panose="05050102010706020507" pitchFamily="18" charset="2"/>
              </a:rPr>
              <a:t>b</a:t>
            </a:r>
            <a:r>
              <a:rPr lang="en-GB" altLang="en-US"/>
              <a:t>) </a:t>
            </a:r>
          </a:p>
          <a:p>
            <a:pPr lvl="1" eaLnBrk="1" hangingPunct="1">
              <a:buFontTx/>
              <a:buNone/>
            </a:pPr>
            <a:r>
              <a:rPr lang="en-GB" altLang="en-US"/>
              <a:t>Reduce the duration of the infections (</a:t>
            </a:r>
            <a:r>
              <a:rPr lang="en-GB" altLang="en-US">
                <a:latin typeface="Symbol" panose="05050102010706020507" pitchFamily="18" charset="2"/>
              </a:rPr>
              <a:t>g</a:t>
            </a:r>
            <a:r>
              <a:rPr lang="en-GB" altLang="en-US"/>
              <a:t>)</a:t>
            </a:r>
          </a:p>
          <a:p>
            <a:pPr lvl="1" eaLnBrk="1" hangingPunct="1">
              <a:buFontTx/>
              <a:buNone/>
            </a:pPr>
            <a:r>
              <a:rPr lang="en-GB" altLang="en-US"/>
              <a:t>Increase mortality of infecteds (</a:t>
            </a:r>
            <a:r>
              <a:rPr lang="en-GB" altLang="en-US" i="1">
                <a:latin typeface="Symbol" panose="05050102010706020507" pitchFamily="18" charset="2"/>
              </a:rPr>
              <a:t>n</a:t>
            </a:r>
            <a:r>
              <a:rPr lang="en-GB" altLang="en-US"/>
              <a:t>)</a:t>
            </a:r>
          </a:p>
          <a:p>
            <a:pPr lvl="1" eaLnBrk="1" hangingPunct="1">
              <a:buFontTx/>
              <a:buNone/>
            </a:pPr>
            <a:r>
              <a:rPr lang="en-GB" altLang="en-US"/>
              <a:t>Reduce the nr of susceptibles (S</a:t>
            </a:r>
            <a:r>
              <a:rPr lang="en-GB" altLang="en-US" baseline="-25000"/>
              <a:t>0</a:t>
            </a:r>
            <a:r>
              <a:rPr lang="en-GB" altLang="en-US"/>
              <a:t>)</a:t>
            </a:r>
          </a:p>
          <a:p>
            <a:pPr lvl="1" eaLnBrk="1" hangingPunct="1">
              <a:buFontTx/>
              <a:buNone/>
            </a:pPr>
            <a:endParaRPr lang="en-GB" altLang="en-US" sz="1800"/>
          </a:p>
          <a:p>
            <a:pPr eaLnBrk="1" hangingPunct="1"/>
            <a:endParaRPr lang="en-GB" altLang="en-US"/>
          </a:p>
        </p:txBody>
      </p:sp>
    </p:spTree>
    <p:extLst>
      <p:ext uri="{BB962C8B-B14F-4D97-AF65-F5344CB8AC3E}">
        <p14:creationId xmlns:p14="http://schemas.microsoft.com/office/powerpoint/2010/main" val="14624610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r>
              <a:rPr lang="en-GB" altLang="en-US" smtClean="0"/>
              <a:t>COVID-19. What can we do?</a:t>
            </a:r>
            <a:endParaRPr lang="en-US" altLang="en-US" smtClean="0"/>
          </a:p>
        </p:txBody>
      </p:sp>
      <p:pic>
        <p:nvPicPr>
          <p:cNvPr id="11161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9138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601191" y="2348880"/>
            <a:ext cx="7848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buFontTx/>
              <a:buNone/>
              <a:defRPr/>
            </a:pPr>
            <a:r>
              <a:rPr lang="en-GB" altLang="en-US" dirty="0" smtClean="0"/>
              <a:t>How to control a disease:</a:t>
            </a:r>
          </a:p>
          <a:p>
            <a:pPr lvl="1" eaLnBrk="1" hangingPunct="1">
              <a:buFontTx/>
              <a:buNone/>
              <a:defRPr/>
            </a:pPr>
            <a:r>
              <a:rPr lang="en-GB" altLang="en-US" dirty="0" smtClean="0"/>
              <a:t>Reduce transmission (</a:t>
            </a:r>
            <a:r>
              <a:rPr lang="en-GB" altLang="en-US" i="1" dirty="0" smtClean="0">
                <a:latin typeface="Symbol" panose="05050102010706020507" pitchFamily="18" charset="2"/>
              </a:rPr>
              <a:t>b</a:t>
            </a:r>
            <a:r>
              <a:rPr lang="en-GB" altLang="en-US" dirty="0" smtClean="0"/>
              <a:t>) </a:t>
            </a:r>
          </a:p>
          <a:p>
            <a:pPr lvl="1" eaLnBrk="1" hangingPunct="1">
              <a:buFontTx/>
              <a:buNone/>
              <a:defRPr/>
            </a:pPr>
            <a:r>
              <a:rPr lang="en-GB" altLang="en-US" strike="sngStrike" dirty="0" smtClean="0"/>
              <a:t>Reduce the duration of the infections (</a:t>
            </a:r>
            <a:r>
              <a:rPr lang="en-GB" altLang="en-US" strike="sngStrike" dirty="0" smtClean="0">
                <a:latin typeface="Symbol" panose="05050102010706020507" pitchFamily="18" charset="2"/>
              </a:rPr>
              <a:t>g</a:t>
            </a:r>
            <a:r>
              <a:rPr lang="en-GB" altLang="en-US" strike="sngStrike" dirty="0" smtClean="0"/>
              <a:t>)</a:t>
            </a:r>
          </a:p>
          <a:p>
            <a:pPr lvl="1" eaLnBrk="1" hangingPunct="1">
              <a:buFontTx/>
              <a:buNone/>
              <a:defRPr/>
            </a:pPr>
            <a:r>
              <a:rPr lang="en-GB" altLang="en-US" strike="sngStrike" dirty="0" smtClean="0"/>
              <a:t>Increase mortality of </a:t>
            </a:r>
            <a:r>
              <a:rPr lang="en-GB" altLang="en-US" strike="sngStrike" dirty="0" err="1" smtClean="0"/>
              <a:t>infecteds</a:t>
            </a:r>
            <a:r>
              <a:rPr lang="en-GB" altLang="en-US" strike="sngStrike" dirty="0" smtClean="0"/>
              <a:t> (</a:t>
            </a:r>
            <a:r>
              <a:rPr lang="en-GB" altLang="en-US" i="1" strike="sngStrike" dirty="0" smtClean="0">
                <a:latin typeface="Symbol" panose="05050102010706020507" pitchFamily="18" charset="2"/>
              </a:rPr>
              <a:t>n</a:t>
            </a:r>
            <a:r>
              <a:rPr lang="en-GB" altLang="en-US" strike="sngStrike" dirty="0" smtClean="0"/>
              <a:t>)</a:t>
            </a:r>
          </a:p>
          <a:p>
            <a:pPr lvl="1" eaLnBrk="1" hangingPunct="1">
              <a:buFontTx/>
              <a:buNone/>
              <a:defRPr/>
            </a:pPr>
            <a:r>
              <a:rPr lang="en-GB" altLang="en-US" dirty="0" smtClean="0"/>
              <a:t>Reduce the </a:t>
            </a:r>
            <a:r>
              <a:rPr lang="en-GB" altLang="en-US" dirty="0" err="1" smtClean="0"/>
              <a:t>nr</a:t>
            </a:r>
            <a:r>
              <a:rPr lang="en-GB" altLang="en-US" dirty="0" smtClean="0"/>
              <a:t> of </a:t>
            </a:r>
            <a:r>
              <a:rPr lang="en-GB" altLang="en-US" dirty="0" err="1" smtClean="0"/>
              <a:t>susceptibles</a:t>
            </a:r>
            <a:r>
              <a:rPr lang="en-GB" altLang="en-US" dirty="0" smtClean="0"/>
              <a:t> (S</a:t>
            </a:r>
            <a:r>
              <a:rPr lang="en-GB" altLang="en-US" baseline="-25000" dirty="0" smtClean="0"/>
              <a:t>0</a:t>
            </a:r>
            <a:r>
              <a:rPr lang="en-GB" altLang="en-US" dirty="0" smtClean="0"/>
              <a:t>)</a:t>
            </a:r>
          </a:p>
          <a:p>
            <a:pPr lvl="1" eaLnBrk="1" hangingPunct="1">
              <a:buFontTx/>
              <a:buNone/>
              <a:defRPr/>
            </a:pPr>
            <a:endParaRPr lang="en-GB" altLang="en-US" sz="1800" dirty="0" smtClean="0"/>
          </a:p>
        </p:txBody>
      </p:sp>
    </p:spTree>
    <p:extLst>
      <p:ext uri="{BB962C8B-B14F-4D97-AF65-F5344CB8AC3E}">
        <p14:creationId xmlns:p14="http://schemas.microsoft.com/office/powerpoint/2010/main" val="30496258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en-GB" altLang="en-US" smtClean="0"/>
              <a:t>COVID-19. Vaccines</a:t>
            </a:r>
            <a:endParaRPr lang="en-US" altLang="en-US" smtClean="0"/>
          </a:p>
        </p:txBody>
      </p:sp>
      <p:pic>
        <p:nvPicPr>
          <p:cNvPr id="11366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9138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8" name="Rectangle 3"/>
          <p:cNvSpPr txBox="1">
            <a:spLocks noChangeArrowheads="1"/>
          </p:cNvSpPr>
          <p:nvPr/>
        </p:nvSpPr>
        <p:spPr bwMode="auto">
          <a:xfrm>
            <a:off x="53975" y="1825625"/>
            <a:ext cx="7848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GB" altLang="en-US" sz="2400" dirty="0" smtClean="0"/>
              <a:t>Several vaccines are now available and vaccine programmes being rolled out</a:t>
            </a:r>
          </a:p>
          <a:p>
            <a:pPr eaLnBrk="1" hangingPunct="1"/>
            <a:endParaRPr lang="en-GB" altLang="en-US" sz="2400" dirty="0" smtClean="0"/>
          </a:p>
          <a:p>
            <a:pPr eaLnBrk="1" hangingPunct="1"/>
            <a:r>
              <a:rPr lang="en-GB" altLang="en-US" sz="2400" dirty="0" smtClean="0"/>
              <a:t>Efficacy ranges from 60-95% in preventing disease</a:t>
            </a:r>
          </a:p>
          <a:p>
            <a:pPr eaLnBrk="1" hangingPunct="1"/>
            <a:endParaRPr lang="en-GB" altLang="en-US" sz="2400" dirty="0"/>
          </a:p>
          <a:p>
            <a:pPr eaLnBrk="1" hangingPunct="1"/>
            <a:r>
              <a:rPr lang="en-GB" altLang="en-US" sz="2400" dirty="0" smtClean="0"/>
              <a:t>This protects individuals and reduces pressure on the NHS</a:t>
            </a:r>
          </a:p>
          <a:p>
            <a:pPr marL="0" indent="0" eaLnBrk="1" hangingPunct="1">
              <a:buNone/>
            </a:pPr>
            <a:endParaRPr lang="en-GB" altLang="en-US" sz="2400" dirty="0"/>
          </a:p>
          <a:p>
            <a:pPr eaLnBrk="1" hangingPunct="1"/>
            <a:r>
              <a:rPr lang="en-GB" altLang="en-US" sz="2400" dirty="0" smtClean="0"/>
              <a:t>We don’t know how good the vaccines are in preventing transmission, or how they will stand up to new variants of the virus</a:t>
            </a:r>
            <a:endParaRPr lang="en-GB" altLang="en-US" sz="2400" dirty="0"/>
          </a:p>
        </p:txBody>
      </p:sp>
    </p:spTree>
    <p:extLst>
      <p:ext uri="{BB962C8B-B14F-4D97-AF65-F5344CB8AC3E}">
        <p14:creationId xmlns:p14="http://schemas.microsoft.com/office/powerpoint/2010/main" val="4611925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en-GB" altLang="en-US" smtClean="0"/>
              <a:t>COVID-19. What can we do?</a:t>
            </a:r>
            <a:endParaRPr lang="en-US" altLang="en-US" smtClean="0"/>
          </a:p>
        </p:txBody>
      </p:sp>
      <p:pic>
        <p:nvPicPr>
          <p:cNvPr id="11571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91388" y="230188"/>
            <a:ext cx="122396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601191" y="2348880"/>
            <a:ext cx="7848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buFontTx/>
              <a:buNone/>
              <a:defRPr/>
            </a:pPr>
            <a:r>
              <a:rPr lang="en-GB" altLang="en-US" dirty="0" smtClean="0"/>
              <a:t>How to control a disease:</a:t>
            </a:r>
          </a:p>
          <a:p>
            <a:pPr lvl="1" eaLnBrk="1" hangingPunct="1">
              <a:buFontTx/>
              <a:buNone/>
              <a:defRPr/>
            </a:pPr>
            <a:r>
              <a:rPr lang="en-GB" altLang="en-US" dirty="0" smtClean="0"/>
              <a:t>Reduce transmission (</a:t>
            </a:r>
            <a:r>
              <a:rPr lang="en-GB" altLang="en-US" i="1" dirty="0" smtClean="0">
                <a:latin typeface="Symbol" panose="05050102010706020507" pitchFamily="18" charset="2"/>
              </a:rPr>
              <a:t>b</a:t>
            </a:r>
            <a:r>
              <a:rPr lang="en-GB" altLang="en-US" dirty="0" smtClean="0"/>
              <a:t>) </a:t>
            </a:r>
          </a:p>
          <a:p>
            <a:pPr lvl="1" eaLnBrk="1" hangingPunct="1">
              <a:buFontTx/>
              <a:buNone/>
              <a:defRPr/>
            </a:pPr>
            <a:r>
              <a:rPr lang="en-GB" altLang="en-US" strike="sngStrike" dirty="0" smtClean="0"/>
              <a:t>Reduce the duration of the infections (</a:t>
            </a:r>
            <a:r>
              <a:rPr lang="en-GB" altLang="en-US" strike="sngStrike" dirty="0" smtClean="0">
                <a:latin typeface="Symbol" panose="05050102010706020507" pitchFamily="18" charset="2"/>
              </a:rPr>
              <a:t>g</a:t>
            </a:r>
            <a:r>
              <a:rPr lang="en-GB" altLang="en-US" strike="sngStrike" dirty="0" smtClean="0"/>
              <a:t>)</a:t>
            </a:r>
          </a:p>
          <a:p>
            <a:pPr lvl="1" eaLnBrk="1" hangingPunct="1">
              <a:buFontTx/>
              <a:buNone/>
              <a:defRPr/>
            </a:pPr>
            <a:r>
              <a:rPr lang="en-GB" altLang="en-US" strike="sngStrike" dirty="0" smtClean="0"/>
              <a:t>Increase mortality of </a:t>
            </a:r>
            <a:r>
              <a:rPr lang="en-GB" altLang="en-US" strike="sngStrike" dirty="0" err="1" smtClean="0"/>
              <a:t>infecteds</a:t>
            </a:r>
            <a:r>
              <a:rPr lang="en-GB" altLang="en-US" strike="sngStrike" dirty="0" smtClean="0"/>
              <a:t> (</a:t>
            </a:r>
            <a:r>
              <a:rPr lang="en-GB" altLang="en-US" i="1" strike="sngStrike" dirty="0" smtClean="0">
                <a:latin typeface="Symbol" panose="05050102010706020507" pitchFamily="18" charset="2"/>
              </a:rPr>
              <a:t>n</a:t>
            </a:r>
            <a:r>
              <a:rPr lang="en-GB" altLang="en-US" strike="sngStrike" dirty="0" smtClean="0"/>
              <a:t>)</a:t>
            </a:r>
          </a:p>
          <a:p>
            <a:pPr lvl="1" eaLnBrk="1" hangingPunct="1">
              <a:buFontTx/>
              <a:buNone/>
              <a:defRPr/>
            </a:pPr>
            <a:r>
              <a:rPr lang="en-GB" altLang="en-US" dirty="0" smtClean="0"/>
              <a:t>Reduce the </a:t>
            </a:r>
            <a:r>
              <a:rPr lang="en-GB" altLang="en-US" dirty="0" err="1" smtClean="0"/>
              <a:t>nr</a:t>
            </a:r>
            <a:r>
              <a:rPr lang="en-GB" altLang="en-US" dirty="0" smtClean="0"/>
              <a:t> of </a:t>
            </a:r>
            <a:r>
              <a:rPr lang="en-GB" altLang="en-US" dirty="0" err="1" smtClean="0"/>
              <a:t>susceptibles</a:t>
            </a:r>
            <a:r>
              <a:rPr lang="en-GB" altLang="en-US" dirty="0" smtClean="0"/>
              <a:t> (S</a:t>
            </a:r>
            <a:r>
              <a:rPr lang="en-GB" altLang="en-US" baseline="-25000" dirty="0" smtClean="0"/>
              <a:t>0</a:t>
            </a:r>
            <a:r>
              <a:rPr lang="en-GB" altLang="en-US" dirty="0" smtClean="0"/>
              <a:t>)</a:t>
            </a:r>
          </a:p>
          <a:p>
            <a:pPr lvl="1" eaLnBrk="1" hangingPunct="1">
              <a:buFontTx/>
              <a:buNone/>
              <a:defRPr/>
            </a:pPr>
            <a:endParaRPr lang="en-GB" altLang="en-US" sz="1800" dirty="0" smtClean="0"/>
          </a:p>
          <a:p>
            <a:pPr eaLnBrk="1" hangingPunct="1">
              <a:defRPr/>
            </a:pPr>
            <a:r>
              <a:rPr lang="en-GB" altLang="en-US" dirty="0" smtClean="0"/>
              <a:t>Change behaviour, quarantine, </a:t>
            </a:r>
          </a:p>
        </p:txBody>
      </p:sp>
      <p:pic>
        <p:nvPicPr>
          <p:cNvPr id="5" name="Picture 2" descr="https://intranet.royalholloway.ac.uk/staff/assets/img/your-employment/organisationaldevelopment/working-well-from-campus/playing-your-part-email-banne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1325" y="5013325"/>
            <a:ext cx="5629275"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94086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en-GB" altLang="en-US" smtClean="0"/>
              <a:t>Learning outcomes</a:t>
            </a:r>
          </a:p>
        </p:txBody>
      </p:sp>
      <p:sp>
        <p:nvSpPr>
          <p:cNvPr id="120835" name="Rectangle 3"/>
          <p:cNvSpPr>
            <a:spLocks noGrp="1" noChangeArrowheads="1"/>
          </p:cNvSpPr>
          <p:nvPr>
            <p:ph idx="1"/>
          </p:nvPr>
        </p:nvSpPr>
        <p:spPr/>
        <p:txBody>
          <a:bodyPr/>
          <a:lstStyle/>
          <a:p>
            <a:pPr eaLnBrk="1" hangingPunct="1"/>
            <a:r>
              <a:rPr lang="en-GB" altLang="en-US" sz="2800" dirty="0"/>
              <a:t>Being able to do simple </a:t>
            </a:r>
            <a:r>
              <a:rPr lang="en-GB" altLang="en-US" sz="2800" i="1" dirty="0"/>
              <a:t>R</a:t>
            </a:r>
            <a:r>
              <a:rPr lang="en-GB" altLang="en-US" sz="2800" i="1" baseline="-25000" dirty="0"/>
              <a:t>0</a:t>
            </a:r>
            <a:r>
              <a:rPr lang="en-GB" altLang="en-US" sz="2800" i="1" dirty="0"/>
              <a:t> </a:t>
            </a:r>
            <a:r>
              <a:rPr lang="en-GB" altLang="en-US" sz="2800" dirty="0"/>
              <a:t>and </a:t>
            </a:r>
            <a:r>
              <a:rPr lang="en-GB" altLang="en-US" sz="2800" dirty="0" smtClean="0"/>
              <a:t>threshold </a:t>
            </a:r>
            <a:r>
              <a:rPr lang="en-GB" altLang="en-US" sz="2800" dirty="0"/>
              <a:t>calculations</a:t>
            </a:r>
          </a:p>
          <a:p>
            <a:pPr eaLnBrk="1" hangingPunct="1"/>
            <a:r>
              <a:rPr lang="en-GB" altLang="en-US" sz="2800" dirty="0" smtClean="0"/>
              <a:t>Understand </a:t>
            </a:r>
            <a:r>
              <a:rPr lang="en-GB" altLang="en-US" sz="2800" dirty="0"/>
              <a:t>how models and knowledge of the reproductive number can be used to understand the dynamics of a disease </a:t>
            </a:r>
          </a:p>
          <a:p>
            <a:pPr eaLnBrk="1" hangingPunct="1"/>
            <a:r>
              <a:rPr lang="en-GB" altLang="en-US" sz="2800" dirty="0">
                <a:cs typeface="Times New Roman" panose="02020603050405020304" pitchFamily="18" charset="0"/>
              </a:rPr>
              <a:t>Understand how this can be used as a basis for public health policies</a:t>
            </a:r>
            <a:r>
              <a:rPr lang="en-GB" altLang="en-US" sz="2800" dirty="0"/>
              <a:t> and disease management</a:t>
            </a:r>
          </a:p>
        </p:txBody>
      </p:sp>
    </p:spTree>
    <p:extLst>
      <p:ext uri="{BB962C8B-B14F-4D97-AF65-F5344CB8AC3E}">
        <p14:creationId xmlns:p14="http://schemas.microsoft.com/office/powerpoint/2010/main" val="272010209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GB" altLang="en-US" smtClean="0"/>
              <a:t>Learning outcomes</a:t>
            </a:r>
            <a:br>
              <a:rPr lang="en-GB" altLang="en-US" smtClean="0"/>
            </a:br>
            <a:r>
              <a:rPr lang="en-GB" altLang="en-US" smtClean="0"/>
              <a:t>(overall) </a:t>
            </a:r>
          </a:p>
        </p:txBody>
      </p:sp>
      <p:sp>
        <p:nvSpPr>
          <p:cNvPr id="93187" name="Content Placeholder 2"/>
          <p:cNvSpPr>
            <a:spLocks noGrp="1"/>
          </p:cNvSpPr>
          <p:nvPr>
            <p:ph idx="1"/>
          </p:nvPr>
        </p:nvSpPr>
        <p:spPr/>
        <p:txBody>
          <a:bodyPr/>
          <a:lstStyle/>
          <a:p>
            <a:pPr marL="0" indent="0">
              <a:buFont typeface="Arial" panose="020B0604020202020204" pitchFamily="34" charset="0"/>
              <a:buNone/>
              <a:defRPr/>
            </a:pPr>
            <a:r>
              <a:rPr lang="en-GB" altLang="en-US" dirty="0" smtClean="0"/>
              <a:t>I hope that you have:</a:t>
            </a:r>
          </a:p>
          <a:p>
            <a:pPr>
              <a:defRPr/>
            </a:pPr>
            <a:r>
              <a:rPr lang="en-GB" altLang="en-US" dirty="0" smtClean="0"/>
              <a:t>gained an appreciation of different models and dynamics that these models produce</a:t>
            </a:r>
          </a:p>
          <a:p>
            <a:pPr>
              <a:defRPr/>
            </a:pPr>
            <a:r>
              <a:rPr lang="en-GB" altLang="en-US" dirty="0" smtClean="0"/>
              <a:t>learned </a:t>
            </a:r>
            <a:r>
              <a:rPr lang="en-GB" altLang="en-US" dirty="0"/>
              <a:t>what sort of dynamics models can </a:t>
            </a:r>
            <a:r>
              <a:rPr lang="en-GB" altLang="en-US" dirty="0" smtClean="0"/>
              <a:t>show, how to interrogate the output of models, and interpret dynamics</a:t>
            </a:r>
          </a:p>
          <a:p>
            <a:pPr>
              <a:defRPr/>
            </a:pPr>
            <a:r>
              <a:rPr lang="en-GB" altLang="en-US" dirty="0" smtClean="0"/>
              <a:t>appreciated that the math you have learned can sometimes be useful</a:t>
            </a:r>
          </a:p>
          <a:p>
            <a:pPr>
              <a:defRPr/>
            </a:pPr>
            <a:r>
              <a:rPr lang="en-GB" altLang="en-US" dirty="0" smtClean="0"/>
              <a:t>enjoyed it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GB" altLang="en-US" smtClean="0"/>
              <a:t>Influenza</a:t>
            </a:r>
          </a:p>
        </p:txBody>
      </p:sp>
      <p:sp>
        <p:nvSpPr>
          <p:cNvPr id="41987" name="Rectangle 3"/>
          <p:cNvSpPr>
            <a:spLocks noGrp="1" noChangeArrowheads="1"/>
          </p:cNvSpPr>
          <p:nvPr>
            <p:ph idx="1"/>
          </p:nvPr>
        </p:nvSpPr>
        <p:spPr>
          <a:xfrm>
            <a:off x="52586" y="1237902"/>
            <a:ext cx="8911902" cy="3991298"/>
          </a:xfrm>
        </p:spPr>
        <p:txBody>
          <a:bodyPr/>
          <a:lstStyle/>
          <a:p>
            <a:pPr eaLnBrk="1" hangingPunct="1"/>
            <a:r>
              <a:rPr lang="en-GB" altLang="en-US" sz="2800" dirty="0" smtClean="0"/>
              <a:t>Seasonal influenza kills approx. 12,000 (!) people/year in the UK, mostly elderly and ill (fatality rate approx. 0.1 %)</a:t>
            </a:r>
          </a:p>
          <a:p>
            <a:pPr eaLnBrk="1" hangingPunct="1"/>
            <a:r>
              <a:rPr lang="en-GB" altLang="en-US" sz="2800" dirty="0" smtClean="0"/>
              <a:t>Vaccines are developed yearly based on the present and it lasts for about a year </a:t>
            </a:r>
          </a:p>
        </p:txBody>
      </p:sp>
      <p:pic>
        <p:nvPicPr>
          <p:cNvPr id="5" name="Picture 5" descr="Image result for influenz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571" y="3116263"/>
            <a:ext cx="4276725"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9705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408" y="1700808"/>
            <a:ext cx="8941183" cy="4455368"/>
          </a:xfrm>
        </p:spPr>
      </p:pic>
    </p:spTree>
    <p:extLst>
      <p:ext uri="{BB962C8B-B14F-4D97-AF65-F5344CB8AC3E}">
        <p14:creationId xmlns:p14="http://schemas.microsoft.com/office/powerpoint/2010/main" val="805636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GB" altLang="en-US" smtClean="0"/>
              <a:t>Avian Influenza</a:t>
            </a:r>
          </a:p>
        </p:txBody>
      </p:sp>
      <p:sp>
        <p:nvSpPr>
          <p:cNvPr id="43011" name="Rectangle 3"/>
          <p:cNvSpPr>
            <a:spLocks noGrp="1" noChangeArrowheads="1"/>
          </p:cNvSpPr>
          <p:nvPr>
            <p:ph idx="1"/>
          </p:nvPr>
        </p:nvSpPr>
        <p:spPr/>
        <p:txBody>
          <a:bodyPr/>
          <a:lstStyle/>
          <a:p>
            <a:pPr eaLnBrk="1" hangingPunct="1"/>
            <a:r>
              <a:rPr lang="en-GB" altLang="en-US" sz="2800" smtClean="0"/>
              <a:t>Avian influenza is a disease of birds </a:t>
            </a:r>
          </a:p>
          <a:p>
            <a:pPr eaLnBrk="1" hangingPunct="1"/>
            <a:r>
              <a:rPr lang="en-GB" altLang="en-US" sz="2800" smtClean="0"/>
              <a:t>15 subtypes are circulating in birds</a:t>
            </a:r>
          </a:p>
          <a:p>
            <a:pPr eaLnBrk="1" hangingPunct="1"/>
            <a:r>
              <a:rPr lang="en-GB" altLang="en-US" sz="2800" smtClean="0"/>
              <a:t>Occasionally humans are infected</a:t>
            </a:r>
          </a:p>
          <a:p>
            <a:pPr eaLnBrk="1" hangingPunct="1"/>
            <a:r>
              <a:rPr lang="en-GB" altLang="en-US" sz="2800" smtClean="0"/>
              <a:t>Influenza can swap genetic material if it coinfects with other viruses or flu strains.</a:t>
            </a:r>
          </a:p>
        </p:txBody>
      </p:sp>
      <p:pic>
        <p:nvPicPr>
          <p:cNvPr id="3" name="Picture 2"/>
          <p:cNvPicPr>
            <a:picLocks noChangeAspect="1"/>
          </p:cNvPicPr>
          <p:nvPr/>
        </p:nvPicPr>
        <p:blipFill>
          <a:blip r:embed="rId2"/>
          <a:stretch>
            <a:fillRect/>
          </a:stretch>
        </p:blipFill>
        <p:spPr>
          <a:xfrm>
            <a:off x="6227763" y="5084763"/>
            <a:ext cx="2627312" cy="14795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5347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GB" altLang="en-US" smtClean="0"/>
              <a:t>Avian Influenza</a:t>
            </a:r>
          </a:p>
        </p:txBody>
      </p:sp>
      <p:sp>
        <p:nvSpPr>
          <p:cNvPr id="44035" name="Rectangle 3"/>
          <p:cNvSpPr>
            <a:spLocks noGrp="1" noChangeArrowheads="1"/>
          </p:cNvSpPr>
          <p:nvPr>
            <p:ph idx="1"/>
          </p:nvPr>
        </p:nvSpPr>
        <p:spPr/>
        <p:txBody>
          <a:bodyPr/>
          <a:lstStyle/>
          <a:p>
            <a:pPr eaLnBrk="1" hangingPunct="1"/>
            <a:r>
              <a:rPr lang="en-GB" altLang="en-US" sz="2800" smtClean="0"/>
              <a:t>This can lead to a new type which can transmit from human to human</a:t>
            </a:r>
          </a:p>
          <a:p>
            <a:pPr eaLnBrk="1" hangingPunct="1"/>
            <a:r>
              <a:rPr lang="en-GB" altLang="en-US" sz="2800" smtClean="0"/>
              <a:t>This causes a new type of virus against which the human population has no immunity (antigenic shift) resulting in a pandemic </a:t>
            </a:r>
          </a:p>
          <a:p>
            <a:pPr eaLnBrk="1" hangingPunct="1"/>
            <a:r>
              <a:rPr lang="en-GB" altLang="en-US" sz="2800" smtClean="0"/>
              <a:t>Previous century pandemics in 1918, 1957, 1968 and 2009</a:t>
            </a:r>
          </a:p>
        </p:txBody>
      </p:sp>
      <p:pic>
        <p:nvPicPr>
          <p:cNvPr id="5" name="Picture 4"/>
          <p:cNvPicPr>
            <a:picLocks noChangeAspect="1"/>
          </p:cNvPicPr>
          <p:nvPr/>
        </p:nvPicPr>
        <p:blipFill>
          <a:blip r:embed="rId2"/>
          <a:stretch>
            <a:fillRect/>
          </a:stretch>
        </p:blipFill>
        <p:spPr>
          <a:xfrm>
            <a:off x="6227763" y="5084763"/>
            <a:ext cx="2627312" cy="147955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90771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5403E55EBA5F45B25A01EADE153578" ma:contentTypeVersion="3" ma:contentTypeDescription="Create a new document." ma:contentTypeScope="" ma:versionID="89a1949bb7a1654da5eee3025d3a153c">
  <xsd:schema xmlns:xsd="http://www.w3.org/2001/XMLSchema" xmlns:xs="http://www.w3.org/2001/XMLSchema" xmlns:p="http://schemas.microsoft.com/office/2006/metadata/properties" xmlns:ns2="3adaf70a-a570-4315-a8ec-5e7e6d120ca2" targetNamespace="http://schemas.microsoft.com/office/2006/metadata/properties" ma:root="true" ma:fieldsID="5b1612122bf7719c40ba19e6305c05e3" ns2:_="">
    <xsd:import namespace="3adaf70a-a570-4315-a8ec-5e7e6d120ca2"/>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daf70a-a570-4315-a8ec-5e7e6d120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63DEB4-4776-48E8-A546-62AF5CE12066}"/>
</file>

<file path=customXml/itemProps2.xml><?xml version="1.0" encoding="utf-8"?>
<ds:datastoreItem xmlns:ds="http://schemas.openxmlformats.org/officeDocument/2006/customXml" ds:itemID="{5DFB7766-2F10-433B-9490-D9E711E4E1BD}"/>
</file>

<file path=customXml/itemProps3.xml><?xml version="1.0" encoding="utf-8"?>
<ds:datastoreItem xmlns:ds="http://schemas.openxmlformats.org/officeDocument/2006/customXml" ds:itemID="{7BF2EFA0-EFCF-480F-9DC7-8C1435824CE2}"/>
</file>

<file path=docProps/app.xml><?xml version="1.0" encoding="utf-8"?>
<Properties xmlns="http://schemas.openxmlformats.org/officeDocument/2006/extended-properties" xmlns:vt="http://schemas.openxmlformats.org/officeDocument/2006/docPropsVTypes">
  <Template/>
  <TotalTime>31569</TotalTime>
  <Words>2293</Words>
  <Application>Microsoft Office PowerPoint</Application>
  <PresentationFormat>On-screen Show (4:3)</PresentationFormat>
  <Paragraphs>329</Paragraphs>
  <Slides>56</Slides>
  <Notes>26</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Calibri</vt:lpstr>
      <vt:lpstr>Calibri Light</vt:lpstr>
      <vt:lpstr>Cambria Math</vt:lpstr>
      <vt:lpstr>Comic Sans MS</vt:lpstr>
      <vt:lpstr>Symbol</vt:lpstr>
      <vt:lpstr>Times New Roman</vt:lpstr>
      <vt:lpstr>Univers</vt:lpstr>
      <vt:lpstr>Office Theme</vt:lpstr>
      <vt:lpstr>2020-21  5-4 Epidemiological models. Measles, flu, covid Pandemics: flu, covid   </vt:lpstr>
      <vt:lpstr>Outline</vt:lpstr>
      <vt:lpstr>PowerPoint Presentation</vt:lpstr>
      <vt:lpstr>Influenza</vt:lpstr>
      <vt:lpstr>Influenza</vt:lpstr>
      <vt:lpstr>Influenza</vt:lpstr>
      <vt:lpstr>PowerPoint Presentation</vt:lpstr>
      <vt:lpstr>Avian Influenza</vt:lpstr>
      <vt:lpstr>Avian Influenza</vt:lpstr>
      <vt:lpstr>Influenza</vt:lpstr>
      <vt:lpstr>Avian Influenza</vt:lpstr>
      <vt:lpstr>The latest on avian flu</vt:lpstr>
      <vt:lpstr>Influenza</vt:lpstr>
      <vt:lpstr>Influenza: How big will a pandemic be? </vt:lpstr>
      <vt:lpstr>Influenza: How big will a pandemic be? </vt:lpstr>
      <vt:lpstr>PowerPoint Presentation</vt:lpstr>
      <vt:lpstr>Influenza: How do they do that?</vt:lpstr>
      <vt:lpstr>PowerPoint Presentation</vt:lpstr>
      <vt:lpstr>Influenza: Can we control a pandemic?</vt:lpstr>
      <vt:lpstr>Influenza</vt:lpstr>
      <vt:lpstr>How prepared are we for a pandemic?</vt:lpstr>
      <vt:lpstr>PowerPoint Presentation</vt:lpstr>
      <vt:lpstr>PowerPoint Presentation</vt:lpstr>
      <vt:lpstr>COVID-19</vt:lpstr>
      <vt:lpstr>Wuhan Coronavirus (2019-nCoV)</vt:lpstr>
      <vt:lpstr>COVID-19 Time line</vt:lpstr>
      <vt:lpstr>COVID-19 Time line</vt:lpstr>
      <vt:lpstr>COVID-19 Time line</vt:lpstr>
      <vt:lpstr>COVID-19. Modelling  became daily news </vt:lpstr>
      <vt:lpstr>COVID-19 Need a model.  SIR? Possibly</vt:lpstr>
      <vt:lpstr>COVID-19. Need a model.  SEIR is mostly used. </vt:lpstr>
      <vt:lpstr>COVID-19. Analysis</vt:lpstr>
      <vt:lpstr>PowerPoint Presentation</vt:lpstr>
      <vt:lpstr>COVID-19. Infer R0 from the data</vt:lpstr>
      <vt:lpstr>COVID-19. Infer R0 from the data</vt:lpstr>
      <vt:lpstr>COVID-19. Infer R0 from the data</vt:lpstr>
      <vt:lpstr>COVID-19. Fatality rate</vt:lpstr>
      <vt:lpstr>COVID-19. Fatality rate</vt:lpstr>
      <vt:lpstr>COVID-19. Fatality rate</vt:lpstr>
      <vt:lpstr>PowerPoint Presentation</vt:lpstr>
      <vt:lpstr>COVID-19. Fatality rate</vt:lpstr>
      <vt:lpstr>Corona virus  fatality rate  </vt:lpstr>
      <vt:lpstr>Corona virus  an introduction into likelihood </vt:lpstr>
      <vt:lpstr>Corona virus  an introduction to likelihood </vt:lpstr>
      <vt:lpstr>COVID-19. Is COVID like flu?</vt:lpstr>
      <vt:lpstr>PowerPoint Presentation</vt:lpstr>
      <vt:lpstr>COVID-19. Is COVID like flu?</vt:lpstr>
      <vt:lpstr>COVID-19. Herd immunity</vt:lpstr>
      <vt:lpstr>COVID-19. Herd immunity</vt:lpstr>
      <vt:lpstr>COVID-19. the R number</vt:lpstr>
      <vt:lpstr>COVID-19. What can we do?</vt:lpstr>
      <vt:lpstr>COVID-19. What can we do?</vt:lpstr>
      <vt:lpstr>COVID-19. Vaccines</vt:lpstr>
      <vt:lpstr>COVID-19. What can we do?</vt:lpstr>
      <vt:lpstr>Learning outcomes</vt:lpstr>
      <vt:lpstr>Learning outcomes (overall) </vt:lpstr>
    </vt:vector>
  </TitlesOfParts>
  <Company>RHUL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Jansen</dc:creator>
  <cp:lastModifiedBy>Jansen, Vincent</cp:lastModifiedBy>
  <cp:revision>276</cp:revision>
  <dcterms:created xsi:type="dcterms:W3CDTF">2002-06-29T18:19:19Z</dcterms:created>
  <dcterms:modified xsi:type="dcterms:W3CDTF">2021-02-11T09:57:42Z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0x0101007F5403E55EBA5F45B25A01EADE153578</vt:lpwstr>
  </property>
</Properties>
</file>