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64" r:id="rId2"/>
    <p:sldId id="342" r:id="rId3"/>
    <p:sldId id="343" r:id="rId4"/>
    <p:sldId id="346" r:id="rId5"/>
    <p:sldId id="347" r:id="rId6"/>
    <p:sldId id="361" r:id="rId7"/>
    <p:sldId id="363" r:id="rId8"/>
    <p:sldId id="360" r:id="rId9"/>
    <p:sldId id="352" r:id="rId10"/>
    <p:sldId id="353" r:id="rId11"/>
    <p:sldId id="354" r:id="rId12"/>
    <p:sldId id="355" r:id="rId13"/>
    <p:sldId id="348" r:id="rId14"/>
    <p:sldId id="349" r:id="rId15"/>
    <p:sldId id="350" r:id="rId16"/>
    <p:sldId id="35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 showGuides="1">
      <p:cViewPr varScale="1">
        <p:scale>
          <a:sx n="110" d="100"/>
          <a:sy n="110" d="100"/>
        </p:scale>
        <p:origin x="168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9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9E8FD-A27D-4830-83E0-DB3ECF4773E7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9064F-65A4-450E-B4DC-6FAB5FD9B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566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5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98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71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30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72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79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44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8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97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57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4E4DE-3565-4E5C-9EEC-C02340A75506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43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minutes.blogspot.co.uk/2012/02/killing-fibonaccis-rabbit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3100" dirty="0" smtClean="0"/>
              <a:t>2020-21</a:t>
            </a:r>
            <a:br>
              <a:rPr lang="en-US" sz="3100" dirty="0" smtClean="0"/>
            </a:br>
            <a:r>
              <a:rPr lang="en-US" sz="3100" dirty="0" smtClean="0"/>
              <a:t>1-addendum </a:t>
            </a:r>
            <a:r>
              <a:rPr lang="en-US" sz="3100" dirty="0" smtClean="0"/>
              <a:t>Single species models, stability, </a:t>
            </a:r>
            <a:r>
              <a:rPr lang="en-US" sz="3100" dirty="0" err="1" smtClean="0"/>
              <a:t>metapopulations</a:t>
            </a:r>
            <a:r>
              <a:rPr lang="en-US" sz="3100" dirty="0" smtClean="0"/>
              <a:t> 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en-US" sz="4000" smtClean="0"/>
              <a:t>Metapopulations</a:t>
            </a:r>
            <a:r>
              <a:rPr lang="en-US" sz="4000" dirty="0" smtClean="0"/>
              <a:t> and the rescue effect</a:t>
            </a:r>
            <a:r>
              <a:rPr lang="en-GB" sz="2200" dirty="0" smtClean="0">
                <a:latin typeface="Times New Roman" pitchFamily="18" charset="0"/>
              </a:rPr>
              <a:t/>
            </a:r>
            <a:br>
              <a:rPr lang="en-GB" sz="2200" dirty="0" smtClean="0">
                <a:latin typeface="Times New Roman" pitchFamily="18" charset="0"/>
              </a:rPr>
            </a:br>
            <a:r>
              <a:rPr lang="en-GB" sz="4300" dirty="0" smtClean="0">
                <a:cs typeface="Arial" charset="0"/>
              </a:rPr>
              <a:t/>
            </a:r>
            <a:br>
              <a:rPr lang="en-GB" sz="4300" dirty="0" smtClean="0">
                <a:cs typeface="Arial" charset="0"/>
              </a:rPr>
            </a:br>
            <a:endParaRPr lang="en-GB" sz="4300" dirty="0" smtClean="0">
              <a:cs typeface="Arial" charset="0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524000" y="3648075"/>
            <a:ext cx="6248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Vincent Jansen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vincent.jansen@rhul.ac.uk</a:t>
            </a:r>
          </a:p>
        </p:txBody>
      </p:sp>
      <p:pic>
        <p:nvPicPr>
          <p:cNvPr id="8197" name="Picture 6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260350"/>
            <a:ext cx="20161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50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Rescue effect</a:t>
            </a:r>
          </a:p>
        </p:txBody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>
          <a:xfrm>
            <a:off x="395288" y="1628775"/>
            <a:ext cx="8229600" cy="4525963"/>
          </a:xfrm>
        </p:spPr>
        <p:txBody>
          <a:bodyPr/>
          <a:lstStyle/>
          <a:p>
            <a:pPr eaLnBrk="1" hangingPunct="1"/>
            <a:r>
              <a:rPr lang="en-GB" altLang="en-US" smtClean="0"/>
              <a:t>We can employ a trick here. Even though we cannot solve it for </a:t>
            </a:r>
            <a:r>
              <a:rPr lang="en-GB" altLang="en-US" i="1" smtClean="0"/>
              <a:t>p*</a:t>
            </a:r>
            <a:r>
              <a:rPr lang="en-GB" altLang="en-US" smtClean="0"/>
              <a:t>, we can solve it for </a:t>
            </a:r>
            <a:r>
              <a:rPr lang="en-GB" altLang="en-US" i="1" smtClean="0"/>
              <a:t>m</a:t>
            </a:r>
            <a:r>
              <a:rPr lang="en-GB" altLang="en-US" smtClean="0"/>
              <a:t> as </a:t>
            </a:r>
          </a:p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/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2700338" y="3282950"/>
          <a:ext cx="3802062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Equation" r:id="rId3" imgW="1117115" imgH="444307" progId="Equation.3">
                  <p:embed/>
                </p:oleObj>
              </mc:Choice>
              <mc:Fallback>
                <p:oleObj name="Equation" r:id="rId3" imgW="111711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282950"/>
                        <a:ext cx="3802062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1722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Rescue effect</a:t>
            </a:r>
          </a:p>
        </p:txBody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>
          <a:xfrm>
            <a:off x="395288" y="1628775"/>
            <a:ext cx="8229600" cy="4525963"/>
          </a:xfrm>
        </p:spPr>
        <p:txBody>
          <a:bodyPr/>
          <a:lstStyle/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/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6156325" y="1412875"/>
          <a:ext cx="254158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Equation" r:id="rId3" imgW="1117115" imgH="444307" progId="Equation.3">
                  <p:embed/>
                </p:oleObj>
              </mc:Choice>
              <mc:Fallback>
                <p:oleObj name="Equation" r:id="rId3" imgW="111711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412875"/>
                        <a:ext cx="2541588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9" name="TextBox 6"/>
          <p:cNvSpPr txBox="1">
            <a:spLocks noChangeArrowheads="1"/>
          </p:cNvSpPr>
          <p:nvPr/>
        </p:nvSpPr>
        <p:spPr bwMode="auto">
          <a:xfrm>
            <a:off x="620713" y="98107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1">
                <a:latin typeface="Times New Roman" panose="02020603050405020304" pitchFamily="18" charset="0"/>
              </a:rPr>
              <a:t>m</a:t>
            </a:r>
            <a:endParaRPr lang="en-US" altLang="en-US" sz="2400" i="1">
              <a:latin typeface="Times New Roman" panose="02020603050405020304" pitchFamily="18" charset="0"/>
            </a:endParaRPr>
          </a:p>
        </p:txBody>
      </p:sp>
      <p:sp>
        <p:nvSpPr>
          <p:cNvPr id="108550" name="TextBox 7"/>
          <p:cNvSpPr txBox="1">
            <a:spLocks noChangeArrowheads="1"/>
          </p:cNvSpPr>
          <p:nvPr/>
        </p:nvSpPr>
        <p:spPr bwMode="auto">
          <a:xfrm>
            <a:off x="4787900" y="33274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1">
                <a:latin typeface="Times New Roman" panose="02020603050405020304" pitchFamily="18" charset="0"/>
              </a:rPr>
              <a:t>p*</a:t>
            </a:r>
            <a:endParaRPr lang="en-US" altLang="en-US" sz="2400" i="1">
              <a:latin typeface="Times New Roman" panose="02020603050405020304" pitchFamily="18" charset="0"/>
            </a:endParaRPr>
          </a:p>
        </p:txBody>
      </p:sp>
      <p:pic>
        <p:nvPicPr>
          <p:cNvPr id="1085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68413"/>
            <a:ext cx="3810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900113" y="3789363"/>
            <a:ext cx="4319587" cy="2879725"/>
            <a:chOff x="899592" y="3789040"/>
            <a:chExt cx="4320480" cy="2880320"/>
          </a:xfrm>
        </p:grpSpPr>
        <p:pic>
          <p:nvPicPr>
            <p:cNvPr id="108553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580" y="4077071"/>
              <a:ext cx="3898452" cy="2403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554" name="TextBox 12"/>
            <p:cNvSpPr txBox="1">
              <a:spLocks noChangeArrowheads="1"/>
            </p:cNvSpPr>
            <p:nvPr/>
          </p:nvSpPr>
          <p:spPr bwMode="auto">
            <a:xfrm>
              <a:off x="899592" y="3789040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i="1">
                  <a:latin typeface="Times New Roman" panose="02020603050405020304" pitchFamily="18" charset="0"/>
                </a:rPr>
                <a:t>p*</a:t>
              </a:r>
              <a:endParaRPr lang="en-US" altLang="en-US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08555" name="TextBox 13"/>
            <p:cNvSpPr txBox="1">
              <a:spLocks noChangeArrowheads="1"/>
            </p:cNvSpPr>
            <p:nvPr/>
          </p:nvSpPr>
          <p:spPr bwMode="auto">
            <a:xfrm>
              <a:off x="4796558" y="6207695"/>
              <a:ext cx="4235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i="1">
                  <a:latin typeface="Times New Roman" panose="02020603050405020304" pitchFamily="18" charset="0"/>
                </a:rPr>
                <a:t>m</a:t>
              </a:r>
              <a:endParaRPr lang="en-US" altLang="en-US" sz="2400" i="1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4375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Rescue effect</a:t>
            </a:r>
          </a:p>
        </p:txBody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>
          <a:xfrm>
            <a:off x="323850" y="1484313"/>
            <a:ext cx="8229600" cy="4525962"/>
          </a:xfrm>
        </p:spPr>
        <p:txBody>
          <a:bodyPr/>
          <a:lstStyle/>
          <a:p>
            <a:pPr eaLnBrk="1" hangingPunct="1"/>
            <a:r>
              <a:rPr lang="en-GB" altLang="en-US" smtClean="0"/>
              <a:t>Linearised model:</a:t>
            </a:r>
          </a:p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709613" y="2492375"/>
          <a:ext cx="7246937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Equation" r:id="rId3" imgW="3251200" imgH="1143000" progId="Equation.3">
                  <p:embed/>
                </p:oleObj>
              </mc:Choice>
              <mc:Fallback>
                <p:oleObj name="Equation" r:id="rId3" imgW="32512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2492375"/>
                        <a:ext cx="7246937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2957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Rescue effect</a:t>
            </a:r>
          </a:p>
        </p:txBody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xfrm>
            <a:off x="323850" y="1484313"/>
            <a:ext cx="8229600" cy="452596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mtClean="0"/>
              <a:t>Now note that: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mtClean="0"/>
              <a:t>And hence:</a:t>
            </a:r>
          </a:p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1489075" y="2205038"/>
          <a:ext cx="471805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2" name="Equation" r:id="rId3" imgW="2120900" imgH="914400" progId="Equation.3">
                  <p:embed/>
                </p:oleObj>
              </mc:Choice>
              <mc:Fallback>
                <p:oleObj name="Equation" r:id="rId3" imgW="21209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2205038"/>
                        <a:ext cx="471805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4"/>
          <p:cNvGraphicFramePr>
            <a:graphicFrameLocks noChangeAspect="1"/>
          </p:cNvGraphicFramePr>
          <p:nvPr/>
        </p:nvGraphicFramePr>
        <p:xfrm>
          <a:off x="2987675" y="4797425"/>
          <a:ext cx="30861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3" name="Equation" r:id="rId5" imgW="1384300" imgH="419100" progId="Equation.3">
                  <p:embed/>
                </p:oleObj>
              </mc:Choice>
              <mc:Fallback>
                <p:oleObj name="Equation" r:id="rId5" imgW="1384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797425"/>
                        <a:ext cx="30861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7990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/>
          </p:cNvSpPr>
          <p:nvPr>
            <p:ph type="title"/>
          </p:nvPr>
        </p:nvSpPr>
        <p:spPr>
          <a:xfrm>
            <a:off x="628650" y="146760"/>
            <a:ext cx="7886700" cy="1325563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Rescue effect</a:t>
            </a:r>
          </a:p>
        </p:txBody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>
          <a:xfrm>
            <a:off x="395288" y="1628775"/>
            <a:ext cx="8229600" cy="4525963"/>
          </a:xfrm>
        </p:spPr>
        <p:txBody>
          <a:bodyPr/>
          <a:lstStyle/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/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6156325" y="1412875"/>
          <a:ext cx="254158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6" name="Equation" r:id="rId3" imgW="1117115" imgH="444307" progId="Equation.3">
                  <p:embed/>
                </p:oleObj>
              </mc:Choice>
              <mc:Fallback>
                <p:oleObj name="Equation" r:id="rId3" imgW="111711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412875"/>
                        <a:ext cx="2541588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1" name="TextBox 6"/>
          <p:cNvSpPr txBox="1">
            <a:spLocks noChangeArrowheads="1"/>
          </p:cNvSpPr>
          <p:nvPr/>
        </p:nvSpPr>
        <p:spPr bwMode="auto">
          <a:xfrm>
            <a:off x="684213" y="98107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1">
                <a:latin typeface="Times New Roman" panose="02020603050405020304" pitchFamily="18" charset="0"/>
              </a:rPr>
              <a:t>m</a:t>
            </a:r>
            <a:endParaRPr lang="en-US" altLang="en-US" sz="2400" i="1">
              <a:latin typeface="Times New Roman" panose="02020603050405020304" pitchFamily="18" charset="0"/>
            </a:endParaRPr>
          </a:p>
        </p:txBody>
      </p:sp>
      <p:sp>
        <p:nvSpPr>
          <p:cNvPr id="111622" name="TextBox 7"/>
          <p:cNvSpPr txBox="1">
            <a:spLocks noChangeArrowheads="1"/>
          </p:cNvSpPr>
          <p:nvPr/>
        </p:nvSpPr>
        <p:spPr bwMode="auto">
          <a:xfrm>
            <a:off x="4943475" y="33274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i="1">
                <a:latin typeface="Times New Roman" panose="02020603050405020304" pitchFamily="18" charset="0"/>
              </a:rPr>
              <a:t>p*</a:t>
            </a:r>
            <a:endParaRPr lang="en-US" altLang="en-US" sz="2400" i="1">
              <a:latin typeface="Times New Roman" panose="02020603050405020304" pitchFamily="18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900113" y="3789363"/>
            <a:ext cx="4319587" cy="2879725"/>
            <a:chOff x="900113" y="3789363"/>
            <a:chExt cx="4319587" cy="2879725"/>
          </a:xfrm>
        </p:grpSpPr>
        <p:sp>
          <p:nvSpPr>
            <p:cNvPr id="111627" name="TextBox 12"/>
            <p:cNvSpPr txBox="1">
              <a:spLocks noChangeArrowheads="1"/>
            </p:cNvSpPr>
            <p:nvPr/>
          </p:nvSpPr>
          <p:spPr bwMode="auto">
            <a:xfrm>
              <a:off x="900113" y="3789363"/>
              <a:ext cx="4921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i="1">
                  <a:latin typeface="Times New Roman" panose="02020603050405020304" pitchFamily="18" charset="0"/>
                </a:rPr>
                <a:t>p*</a:t>
              </a:r>
              <a:endParaRPr lang="en-US" altLang="en-US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11628" name="TextBox 13"/>
            <p:cNvSpPr txBox="1">
              <a:spLocks noChangeArrowheads="1"/>
            </p:cNvSpPr>
            <p:nvPr/>
          </p:nvSpPr>
          <p:spPr bwMode="auto">
            <a:xfrm>
              <a:off x="4795838" y="6207125"/>
              <a:ext cx="4238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i="1">
                  <a:latin typeface="Times New Roman" panose="02020603050405020304" pitchFamily="18" charset="0"/>
                </a:rPr>
                <a:t>m</a:t>
              </a:r>
              <a:endParaRPr lang="en-US" altLang="en-US" sz="2400" i="1">
                <a:latin typeface="Times New Roman" panose="02020603050405020304" pitchFamily="18" charset="0"/>
              </a:endParaRPr>
            </a:p>
          </p:txBody>
        </p:sp>
        <p:pic>
          <p:nvPicPr>
            <p:cNvPr id="11162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988" y="4149725"/>
              <a:ext cx="3733800" cy="230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1624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25538"/>
            <a:ext cx="39719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1625" name="Object 4"/>
          <p:cNvGraphicFramePr>
            <a:graphicFrameLocks noChangeAspect="1"/>
          </p:cNvGraphicFramePr>
          <p:nvPr/>
        </p:nvGraphicFramePr>
        <p:xfrm>
          <a:off x="5829300" y="3790950"/>
          <a:ext cx="277653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7" name="Equation" r:id="rId7" imgW="1244600" imgH="419100" progId="Equation.3">
                  <p:embed/>
                </p:oleObj>
              </mc:Choice>
              <mc:Fallback>
                <p:oleObj name="Equation" r:id="rId7" imgW="1244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3790950"/>
                        <a:ext cx="2776538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6" name="TextBox 14"/>
          <p:cNvSpPr txBox="1">
            <a:spLocks noChangeArrowheads="1"/>
          </p:cNvSpPr>
          <p:nvPr/>
        </p:nvSpPr>
        <p:spPr bwMode="auto">
          <a:xfrm>
            <a:off x="6156325" y="3284538"/>
            <a:ext cx="2663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Stable if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800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Fibonacci’s rabbits</a:t>
            </a:r>
          </a:p>
        </p:txBody>
      </p:sp>
      <p:sp>
        <p:nvSpPr>
          <p:cNvPr id="11264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altLang="en-US" smtClean="0"/>
              <a:t>Difference equation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mtClean="0"/>
              <a:t>{{-1,1},{1,0}} (juvenile, adults)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mtClean="0"/>
              <a:t>Recurrence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mtClean="0"/>
              <a:t>{{0,1},{1,1}}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mtClean="0">
                <a:sym typeface="Symbol" panose="05050102010706020507" pitchFamily="18" charset="2"/>
              </a:rPr>
              <a:t>- (1- )+1=0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en-US" smtClean="0">
                <a:sym typeface="Symbol" panose="05050102010706020507" pitchFamily="18" charset="2"/>
              </a:rPr>
              <a:t>=1/2+-1/2 sqrt 5</a:t>
            </a: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932081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*Fibonacci’s rabbits, dying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485775" y="1581150"/>
            <a:ext cx="682307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Difference equation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{{-1,1,1},{1,-1,0},{0,1,-1}}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Recurrence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{{0,1,1},{1,0,0},{0,1,0}}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1+ - ^3 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No simple solution, but has one ev at approx 1.324&lt;1/2+1/2 sqrt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Problem can be rewritten to Padova sequence: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x(t)=x(t-2)+x(t-3)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See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  <a:sym typeface="Symbol" panose="05050102010706020507" pitchFamily="18" charset="2"/>
                <a:hlinkClick r:id="rId2"/>
              </a:rPr>
              <a:t>http://matheminutes.blogspot.co.uk/2012/02/killing-fibonaccis-rabbits.html</a:t>
            </a:r>
            <a:endParaRPr lang="en-GB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68672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Metapopulations and carrying capacity</a:t>
            </a:r>
            <a:endParaRPr lang="en-US" altLang="en-US" smtClean="0"/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What the </a:t>
            </a:r>
            <a:r>
              <a:rPr lang="en-GB" altLang="en-US" dirty="0" err="1" smtClean="0"/>
              <a:t>metapopulation</a:t>
            </a:r>
            <a:r>
              <a:rPr lang="en-GB" altLang="en-US" dirty="0" smtClean="0"/>
              <a:t> </a:t>
            </a:r>
            <a:r>
              <a:rPr lang="en-GB" altLang="en-US" dirty="0" smtClean="0"/>
              <a:t>parameters depends </a:t>
            </a:r>
            <a:r>
              <a:rPr lang="en-GB" altLang="en-US" dirty="0" smtClean="0"/>
              <a:t>on other factors, such as birth and death rates, or the ability to colonise space</a:t>
            </a:r>
            <a:r>
              <a:rPr lang="en-GB" altLang="en-US" dirty="0" smtClean="0"/>
              <a:t>.</a:t>
            </a:r>
          </a:p>
          <a:p>
            <a:pPr eaLnBrk="1" hangingPunct="1"/>
            <a:r>
              <a:rPr lang="en-GB" altLang="en-US" dirty="0" smtClean="0"/>
              <a:t>We saw this for the carrying capacity, but a similar argument can be made for the extinction rate. 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36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0"/>
            <a:ext cx="5386388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Rescue effect</a:t>
            </a:r>
          </a:p>
        </p:txBody>
      </p:sp>
      <p:sp>
        <p:nvSpPr>
          <p:cNvPr id="96260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The </a:t>
            </a:r>
            <a:r>
              <a:rPr lang="en-GB" altLang="en-US" dirty="0" err="1" smtClean="0"/>
              <a:t>Levins</a:t>
            </a:r>
            <a:r>
              <a:rPr lang="en-GB" altLang="en-US" dirty="0" smtClean="0"/>
              <a:t>’ </a:t>
            </a:r>
            <a:r>
              <a:rPr lang="en-GB" altLang="en-US" dirty="0" err="1" smtClean="0"/>
              <a:t>metapopulation</a:t>
            </a:r>
            <a:r>
              <a:rPr lang="en-GB" altLang="en-US" dirty="0" smtClean="0"/>
              <a:t> assumes extinction rates are constant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 smtClean="0"/>
          </a:p>
          <a:p>
            <a:pPr eaLnBrk="1" hangingPunct="1"/>
            <a:endParaRPr lang="en-GB" altLang="en-US" dirty="0" smtClean="0"/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2286000" y="35052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colonisation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4648200" y="4343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extinction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9594" y="6227064"/>
            <a:ext cx="9532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1-e/m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479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Rescue effect</a:t>
            </a:r>
          </a:p>
        </p:txBody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The </a:t>
            </a:r>
            <a:r>
              <a:rPr lang="en-GB" altLang="en-US" dirty="0" err="1" smtClean="0"/>
              <a:t>Levins</a:t>
            </a:r>
            <a:r>
              <a:rPr lang="en-GB" altLang="en-US" dirty="0" smtClean="0"/>
              <a:t>’ </a:t>
            </a:r>
            <a:r>
              <a:rPr lang="en-GB" altLang="en-US" dirty="0" err="1" smtClean="0"/>
              <a:t>metapopulation</a:t>
            </a:r>
            <a:r>
              <a:rPr lang="en-GB" altLang="en-US" dirty="0" smtClean="0"/>
              <a:t> assumes extinction rates are constant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Population numbers in a patch could depend on the number of patches occupied in the vicinity (immigration)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The extinction rate will decrease if more patches are occupied.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err="1" smtClean="0"/>
              <a:t>Hanski</a:t>
            </a:r>
            <a:r>
              <a:rPr lang="en-GB" altLang="en-US" dirty="0" smtClean="0"/>
              <a:t> proposed </a:t>
            </a:r>
            <a:r>
              <a:rPr lang="en-GB" altLang="en-US" i="1" dirty="0" smtClean="0"/>
              <a:t>e=e</a:t>
            </a:r>
            <a:r>
              <a:rPr lang="en-GB" altLang="en-US" i="1" baseline="-25000" dirty="0" smtClean="0"/>
              <a:t>0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exp</a:t>
            </a:r>
            <a:r>
              <a:rPr lang="en-GB" altLang="en-US" dirty="0" smtClean="0"/>
              <a:t>(-</a:t>
            </a:r>
            <a:r>
              <a:rPr lang="en-GB" altLang="en-US" i="1" dirty="0" err="1" smtClean="0"/>
              <a:t>ap</a:t>
            </a:r>
            <a:r>
              <a:rPr lang="en-GB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4360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Rescue effect</a:t>
            </a:r>
          </a:p>
        </p:txBody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If </a:t>
            </a:r>
            <a:r>
              <a:rPr lang="en-GB" altLang="en-US" i="1" smtClean="0"/>
              <a:t>e=e</a:t>
            </a:r>
            <a:r>
              <a:rPr lang="en-GB" altLang="en-US" i="1" baseline="-25000" smtClean="0"/>
              <a:t>0</a:t>
            </a:r>
            <a:r>
              <a:rPr lang="en-GB" altLang="en-US" smtClean="0"/>
              <a:t> exp(-</a:t>
            </a:r>
            <a:r>
              <a:rPr lang="en-GB" altLang="en-US" i="1" smtClean="0"/>
              <a:t>ap</a:t>
            </a:r>
            <a:r>
              <a:rPr lang="en-GB" altLang="en-US" smtClean="0"/>
              <a:t>)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68613"/>
            <a:ext cx="4876800" cy="300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3657600" y="4038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colonisation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2057400" y="2819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extinction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09800" y="5638800"/>
            <a:ext cx="3962400" cy="152400"/>
            <a:chOff x="1392" y="3696"/>
            <a:chExt cx="2496" cy="96"/>
          </a:xfrm>
        </p:grpSpPr>
        <p:sp>
          <p:nvSpPr>
            <p:cNvPr id="100360" name="AutoShape 8"/>
            <p:cNvSpPr>
              <a:spLocks noChangeArrowheads="1"/>
            </p:cNvSpPr>
            <p:nvPr/>
          </p:nvSpPr>
          <p:spPr bwMode="auto">
            <a:xfrm>
              <a:off x="1824" y="3696"/>
              <a:ext cx="1536" cy="96"/>
            </a:xfrm>
            <a:prstGeom prst="rightArrow">
              <a:avLst>
                <a:gd name="adj1" fmla="val 50000"/>
                <a:gd name="adj2" fmla="val 4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0361" name="AutoShape 9"/>
            <p:cNvSpPr>
              <a:spLocks noChangeArrowheads="1"/>
            </p:cNvSpPr>
            <p:nvPr/>
          </p:nvSpPr>
          <p:spPr bwMode="auto">
            <a:xfrm>
              <a:off x="3600" y="3696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0362" name="AutoShape 10"/>
            <p:cNvSpPr>
              <a:spLocks noChangeArrowheads="1"/>
            </p:cNvSpPr>
            <p:nvPr/>
          </p:nvSpPr>
          <p:spPr bwMode="auto">
            <a:xfrm>
              <a:off x="1392" y="3696"/>
              <a:ext cx="192" cy="9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231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Rescue effect</a:t>
            </a:r>
          </a:p>
        </p:txBody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The rescue effect can create alternative stable states, with the effect that the metapopulation becomes extinct if reduced below a threshold fraction</a:t>
            </a:r>
            <a:endParaRPr lang="en-GB" altLang="en-US" i="1" smtClean="0"/>
          </a:p>
        </p:txBody>
      </p:sp>
    </p:spTree>
    <p:extLst>
      <p:ext uri="{BB962C8B-B14F-4D97-AF65-F5344CB8AC3E}">
        <p14:creationId xmlns:p14="http://schemas.microsoft.com/office/powerpoint/2010/main" val="3073007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Practical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hope t</a:t>
            </a:r>
            <a:r>
              <a:rPr lang="en-GB" dirty="0" smtClean="0"/>
              <a:t>his is helpful </a:t>
            </a:r>
            <a:r>
              <a:rPr lang="en-GB" dirty="0" err="1" smtClean="0"/>
              <a:t>whem</a:t>
            </a:r>
            <a:r>
              <a:rPr lang="en-GB" dirty="0" smtClean="0"/>
              <a:t> you answer the questions </a:t>
            </a:r>
            <a:r>
              <a:rPr lang="en-GB" dirty="0" smtClean="0"/>
              <a:t>in </a:t>
            </a:r>
            <a:r>
              <a:rPr lang="en-GB" i="1" dirty="0" smtClean="0"/>
              <a:t>Practical </a:t>
            </a:r>
            <a:r>
              <a:rPr lang="en-GB" i="1" dirty="0" smtClean="0"/>
              <a:t>1</a:t>
            </a:r>
            <a:r>
              <a:rPr lang="en-GB" dirty="0" smtClean="0"/>
              <a:t>, </a:t>
            </a:r>
            <a:r>
              <a:rPr lang="en-GB" dirty="0" smtClean="0"/>
              <a:t>on </a:t>
            </a:r>
            <a:r>
              <a:rPr lang="en-GB" dirty="0" err="1" smtClean="0"/>
              <a:t>metapopulation</a:t>
            </a:r>
            <a:r>
              <a:rPr lang="en-GB" dirty="0" smtClean="0"/>
              <a:t> </a:t>
            </a:r>
            <a:r>
              <a:rPr lang="en-GB" dirty="0" smtClean="0"/>
              <a:t>theory.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668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Learning outcomes</a:t>
            </a:r>
            <a:endParaRPr lang="en-US" altLang="en-US" smtClean="0"/>
          </a:p>
        </p:txBody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Understand the exponential and logistic growth model</a:t>
            </a:r>
          </a:p>
          <a:p>
            <a:pPr eaLnBrk="1" hangingPunct="1"/>
            <a:r>
              <a:rPr lang="en-GB" altLang="en-US" dirty="0" smtClean="0"/>
              <a:t>Appreciate how to understand the qualitative outcomes of the model and how they depend on the parameters. </a:t>
            </a:r>
          </a:p>
          <a:p>
            <a:pPr eaLnBrk="1" hangingPunct="1"/>
            <a:r>
              <a:rPr lang="en-GB" altLang="en-US" dirty="0" smtClean="0"/>
              <a:t>Be able to determine local stability in models for one species</a:t>
            </a:r>
          </a:p>
          <a:p>
            <a:pPr eaLnBrk="1" hangingPunct="1"/>
            <a:r>
              <a:rPr lang="en-GB" altLang="en-US" dirty="0" smtClean="0"/>
              <a:t>Understand how the logistic model links to more detailed biological models, e.g. </a:t>
            </a:r>
            <a:r>
              <a:rPr lang="en-GB" altLang="en-US" dirty="0" err="1" smtClean="0"/>
              <a:t>metapopulations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199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Rescue effect</a:t>
            </a:r>
          </a:p>
        </p:txBody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>
          <a:xfrm>
            <a:off x="395288" y="1628775"/>
            <a:ext cx="8229600" cy="4525963"/>
          </a:xfrm>
        </p:spPr>
        <p:txBody>
          <a:bodyPr/>
          <a:lstStyle/>
          <a:p>
            <a:pPr eaLnBrk="1" hangingPunct="1"/>
            <a:r>
              <a:rPr lang="en-GB" altLang="en-US" smtClean="0"/>
              <a:t>Equilibria:</a:t>
            </a:r>
          </a:p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  <a:p>
            <a:pPr eaLnBrk="1" hangingPunct="1"/>
            <a:r>
              <a:rPr lang="en-GB" altLang="en-US" smtClean="0"/>
              <a:t>The last eqn is transcedental: we cannot solve it in closed form for </a:t>
            </a:r>
            <a:r>
              <a:rPr lang="en-GB" altLang="en-US" i="1" smtClean="0"/>
              <a:t>p</a:t>
            </a:r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4740275"/>
            <a:ext cx="30162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6501" name="Object 4"/>
          <p:cNvGraphicFramePr>
            <a:graphicFrameLocks noChangeAspect="1"/>
          </p:cNvGraphicFramePr>
          <p:nvPr/>
        </p:nvGraphicFramePr>
        <p:xfrm>
          <a:off x="2109788" y="2101850"/>
          <a:ext cx="5486400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Equation" r:id="rId4" imgW="1612900" imgH="508000" progId="Equation.3">
                  <p:embed/>
                </p:oleObj>
              </mc:Choice>
              <mc:Fallback>
                <p:oleObj name="Equation" r:id="rId4" imgW="1612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2101850"/>
                        <a:ext cx="5486400" cy="173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0017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5403E55EBA5F45B25A01EADE153578" ma:contentTypeVersion="3" ma:contentTypeDescription="Create a new document." ma:contentTypeScope="" ma:versionID="89a1949bb7a1654da5eee3025d3a153c">
  <xsd:schema xmlns:xsd="http://www.w3.org/2001/XMLSchema" xmlns:xs="http://www.w3.org/2001/XMLSchema" xmlns:p="http://schemas.microsoft.com/office/2006/metadata/properties" xmlns:ns2="3adaf70a-a570-4315-a8ec-5e7e6d120ca2" targetNamespace="http://schemas.microsoft.com/office/2006/metadata/properties" ma:root="true" ma:fieldsID="5b1612122bf7719c40ba19e6305c05e3" ns2:_="">
    <xsd:import namespace="3adaf70a-a570-4315-a8ec-5e7e6d120c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daf70a-a570-4315-a8ec-5e7e6d120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D65067-913A-43F4-9414-F66255CF3800}"/>
</file>

<file path=customXml/itemProps2.xml><?xml version="1.0" encoding="utf-8"?>
<ds:datastoreItem xmlns:ds="http://schemas.openxmlformats.org/officeDocument/2006/customXml" ds:itemID="{A9416001-C3AB-45B2-9923-8B18AC079BB6}"/>
</file>

<file path=customXml/itemProps3.xml><?xml version="1.0" encoding="utf-8"?>
<ds:datastoreItem xmlns:ds="http://schemas.openxmlformats.org/officeDocument/2006/customXml" ds:itemID="{9D77A608-3073-45A6-8097-CE4ED2B9565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3958</TotalTime>
  <Words>397</Words>
  <Application>Microsoft Office PowerPoint</Application>
  <PresentationFormat>On-screen Show (4:3)</PresentationFormat>
  <Paragraphs>88</Paragraphs>
  <Slides>16</Slides>
  <Notes>0</Notes>
  <HiddenSlides>8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Comic Sans MS</vt:lpstr>
      <vt:lpstr>Symbol</vt:lpstr>
      <vt:lpstr>Times New Roman</vt:lpstr>
      <vt:lpstr>Office Theme</vt:lpstr>
      <vt:lpstr>Equation</vt:lpstr>
      <vt:lpstr>2020-21 1-addendum Single species models, stability, metapopulations  Metapopulations and the rescue effect  </vt:lpstr>
      <vt:lpstr>Metapopulations and carrying capacity</vt:lpstr>
      <vt:lpstr>Rescue effect</vt:lpstr>
      <vt:lpstr>Rescue effect</vt:lpstr>
      <vt:lpstr>Rescue effect</vt:lpstr>
      <vt:lpstr>Rescue effect</vt:lpstr>
      <vt:lpstr>Practical 1</vt:lpstr>
      <vt:lpstr>Learning outcomes</vt:lpstr>
      <vt:lpstr>Rescue effect</vt:lpstr>
      <vt:lpstr>Rescue effect</vt:lpstr>
      <vt:lpstr>Rescue effect</vt:lpstr>
      <vt:lpstr>Rescue effect</vt:lpstr>
      <vt:lpstr>Rescue effect</vt:lpstr>
      <vt:lpstr>Rescue effect</vt:lpstr>
      <vt:lpstr>Fibonacci’s rabbits</vt:lpstr>
      <vt:lpstr>*Fibonacci’s rabbits, dying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Qualitative behaviour of ecological models</dc:title>
  <dc:creator>Vincent</dc:creator>
  <cp:lastModifiedBy>Jansen, Vincent</cp:lastModifiedBy>
  <cp:revision>40</cp:revision>
  <dcterms:created xsi:type="dcterms:W3CDTF">2017-02-24T16:44:19Z</dcterms:created>
  <dcterms:modified xsi:type="dcterms:W3CDTF">2021-02-07T13:07:12Z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0x0101007F5403E55EBA5F45B25A01EADE153578</vt:lpwstr>
  </property>
</Properties>
</file>