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578" r:id="rId2"/>
    <p:sldId id="579" r:id="rId3"/>
    <p:sldId id="445" r:id="rId4"/>
    <p:sldId id="446" r:id="rId5"/>
    <p:sldId id="534" r:id="rId6"/>
    <p:sldId id="447" r:id="rId7"/>
    <p:sldId id="448" r:id="rId8"/>
    <p:sldId id="563" r:id="rId9"/>
    <p:sldId id="449" r:id="rId10"/>
    <p:sldId id="450" r:id="rId11"/>
    <p:sldId id="451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61" r:id="rId21"/>
    <p:sldId id="462" r:id="rId22"/>
    <p:sldId id="580" r:id="rId23"/>
    <p:sldId id="574" r:id="rId24"/>
    <p:sldId id="463" r:id="rId25"/>
    <p:sldId id="536" r:id="rId2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355" autoAdjust="0"/>
  </p:normalViewPr>
  <p:slideViewPr>
    <p:cSldViewPr showGuides="1"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6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2B1F4D-6609-4C30-A44D-7E34D64930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13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A350-2898-408A-82FE-FE0F200AFF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F14D-A0CB-412B-B9F8-D185ACC7C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4FBA7-4F0D-48CE-8AC7-7EC5AA0657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938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3751-FD94-4353-8251-43CCF56A01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270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8D07-FE7F-4850-9452-02D700395D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66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87E4C-ECE5-4B88-AE7B-2A2290A534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66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407DF-034B-47FB-95AC-0AE9E6706E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64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D914-35F7-4E74-A28F-A829428963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3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7DFEF-F910-4082-93D6-E2358BBF9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45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2EA8-F81E-4735-8D45-306D687EFF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73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69B6E-B7D6-4605-913C-8024A48FEB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2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C072-9007-4206-B57B-CA0A7F19DE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39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4D8B5-EA47-441F-B448-9F24E788C0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402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E502A-601D-41AE-BE3B-DE7CA1C4B6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2020-21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700" dirty="0" smtClean="0"/>
              <a:t>4-1 </a:t>
            </a:r>
            <a:r>
              <a:rPr lang="en-US" altLang="en-US" sz="3200" dirty="0"/>
              <a:t>Predator-prey models, limit cycles, </a:t>
            </a:r>
            <a:r>
              <a:rPr lang="en-US" altLang="en-US" sz="3200" dirty="0" err="1"/>
              <a:t>Hopf</a:t>
            </a:r>
            <a:r>
              <a:rPr lang="en-US" altLang="en-US" sz="3200" dirty="0"/>
              <a:t> bifurcation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GB" sz="4000" dirty="0" smtClean="0"/>
              <a:t>Trophic Interactions, </a:t>
            </a:r>
            <a:r>
              <a:rPr lang="en-GB" sz="4000" dirty="0" err="1"/>
              <a:t>D</a:t>
            </a:r>
            <a:r>
              <a:rPr lang="en-GB" sz="4000" dirty="0" err="1" smtClean="0"/>
              <a:t>’Ancona</a:t>
            </a:r>
            <a:r>
              <a:rPr lang="en-GB" sz="4000" dirty="0" smtClean="0"/>
              <a:t> </a:t>
            </a:r>
            <a:r>
              <a:rPr lang="en-GB" sz="4000" dirty="0" smtClean="0"/>
              <a:t>and </a:t>
            </a:r>
            <a:r>
              <a:rPr lang="en-GB" sz="4000" dirty="0" err="1" smtClean="0"/>
              <a:t>Volterra</a:t>
            </a:r>
            <a:r>
              <a:rPr lang="en-GB" sz="4300" dirty="0" smtClean="0">
                <a:cs typeface="Arial" charset="0"/>
              </a:rPr>
              <a:t/>
            </a:r>
            <a:br>
              <a:rPr lang="en-GB" sz="4300" dirty="0" smtClean="0">
                <a:cs typeface="Arial" charset="0"/>
              </a:rPr>
            </a:br>
            <a:endParaRPr lang="en-GB" sz="4300" dirty="0" smtClean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5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  D’Ancona’s observation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 smtClean="0"/>
              <a:t>This is puzzling as fishermen prefer to catch prey fish.</a:t>
            </a:r>
          </a:p>
          <a:p>
            <a:pPr eaLnBrk="1" hangingPunct="1">
              <a:defRPr/>
            </a:pPr>
            <a:r>
              <a:rPr lang="en-GB" altLang="en-US" sz="2800" dirty="0" err="1" smtClean="0"/>
              <a:t>D’Ancona</a:t>
            </a:r>
            <a:r>
              <a:rPr lang="en-GB" altLang="en-US" sz="2800" dirty="0" smtClean="0"/>
              <a:t> asked his </a:t>
            </a:r>
            <a:r>
              <a:rPr lang="en-GB" altLang="en-US" sz="2800" dirty="0" err="1" smtClean="0"/>
              <a:t>fiancee’s</a:t>
            </a:r>
            <a:r>
              <a:rPr lang="en-GB" altLang="en-US" sz="2800" dirty="0" smtClean="0"/>
              <a:t> father, Vito </a:t>
            </a:r>
            <a:r>
              <a:rPr lang="en-GB" altLang="en-US" sz="2800" dirty="0" err="1" smtClean="0"/>
              <a:t>Volterra</a:t>
            </a:r>
            <a:r>
              <a:rPr lang="en-GB" altLang="en-US" sz="2800" dirty="0" smtClean="0"/>
              <a:t>, how this could be explained.</a:t>
            </a:r>
          </a:p>
          <a:p>
            <a:pPr eaLnBrk="1" hangingPunct="1">
              <a:defRPr/>
            </a:pPr>
            <a:r>
              <a:rPr lang="en-GB" altLang="en-US" sz="2800" dirty="0" smtClean="0"/>
              <a:t>Vito </a:t>
            </a:r>
            <a:r>
              <a:rPr lang="en-GB" altLang="en-US" sz="2800" dirty="0" err="1" smtClean="0"/>
              <a:t>Volterra</a:t>
            </a:r>
            <a:r>
              <a:rPr lang="en-GB" altLang="en-US" sz="2800" dirty="0" smtClean="0"/>
              <a:t> was a theoretical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2800" dirty="0" smtClean="0"/>
              <a:t>     physicist who was developing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2800" dirty="0"/>
              <a:t> </a:t>
            </a:r>
            <a:r>
              <a:rPr lang="en-GB" altLang="en-US" sz="2800" dirty="0" smtClean="0"/>
              <a:t>    an interest in biology.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 smtClean="0"/>
          </a:p>
        </p:txBody>
      </p:sp>
      <p:pic>
        <p:nvPicPr>
          <p:cNvPr id="12292" name="Picture 4" descr="Volter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005263"/>
            <a:ext cx="16891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035425" y="5805488"/>
            <a:ext cx="341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Vito Volterra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(1860-1940)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Volterra produced a model (Alfred Lotka produced a similar model at about the same time)</a:t>
            </a:r>
          </a:p>
          <a:p>
            <a:pPr eaLnBrk="1" hangingPunct="1"/>
            <a:r>
              <a:rPr lang="en-GB" altLang="en-US" sz="2800" smtClean="0"/>
              <a:t>The model is similar in structure to the L-V competition model. In the competition model both species suffer from each others presence (--) in this model the prey suffers, the predator benefits (-+)</a:t>
            </a:r>
          </a:p>
          <a:p>
            <a:pPr eaLnBrk="1" hangingPunct="1"/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8137525" cy="2952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mtClean="0"/>
              <a:t>Volterra assumed: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Without predators the prey population grows unbounded, no density dependence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Without prey the predator population disappears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number of prey caught only depends on encounter probabilities</a:t>
            </a:r>
          </a:p>
          <a:p>
            <a:pPr eaLnBrk="1" hangingPunct="1">
              <a:lnSpc>
                <a:spcPct val="90000"/>
              </a:lnSpc>
            </a:pPr>
            <a:endParaRPr lang="en-GB" altLang="en-US" smtClean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 </a:t>
            </a:r>
            <a:r>
              <a:rPr lang="cy-GB" altLang="en-US" smtClean="0"/>
              <a:t>Predators and their prey</a:t>
            </a:r>
            <a:endParaRPr lang="en-GB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We will use a slightly different notation (following Gotelli)</a:t>
            </a:r>
          </a:p>
          <a:p>
            <a:pPr lvl="1" eaLnBrk="1" hangingPunct="1"/>
            <a:r>
              <a:rPr lang="en-GB" altLang="en-US" i="1" smtClean="0">
                <a:latin typeface="Times New Roman" panose="02020603050405020304" pitchFamily="18" charset="0"/>
              </a:rPr>
              <a:t>V</a:t>
            </a:r>
            <a:r>
              <a:rPr lang="en-GB" altLang="en-US" smtClean="0"/>
              <a:t>: density of the prey (victim) population</a:t>
            </a:r>
          </a:p>
          <a:p>
            <a:pPr lvl="1" eaLnBrk="1" hangingPunct="1"/>
            <a:r>
              <a:rPr lang="en-GB" altLang="en-US" i="1" smtClean="0">
                <a:latin typeface="Times New Roman" panose="02020603050405020304" pitchFamily="18" charset="0"/>
              </a:rPr>
              <a:t>P</a:t>
            </a:r>
            <a:r>
              <a:rPr lang="en-GB" altLang="en-US" smtClean="0"/>
              <a:t>: density of the predator population</a:t>
            </a:r>
          </a:p>
          <a:p>
            <a:pPr eaLnBrk="1" hangingPunct="1"/>
            <a:r>
              <a:rPr lang="en-GB" altLang="en-US" smtClean="0"/>
              <a:t>In the absence of the predator the prey grows exponentially</a:t>
            </a:r>
          </a:p>
          <a:p>
            <a:pPr eaLnBrk="1" hangingPunct="1"/>
            <a:endParaRPr lang="en-GB" altLang="en-US" smtClean="0"/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3084513" y="5094288"/>
          <a:ext cx="16398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3" imgW="596641" imgH="393529" progId="Equation.3">
                  <p:embed/>
                </p:oleObj>
              </mc:Choice>
              <mc:Fallback>
                <p:oleObj name="Equation" r:id="rId3" imgW="596641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5094288"/>
                        <a:ext cx="163988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Functional response: the per predator effect of predation on the prey’s growth rate </a:t>
            </a:r>
          </a:p>
          <a:p>
            <a:pPr eaLnBrk="1" hangingPunct="1"/>
            <a:r>
              <a:rPr lang="en-GB" altLang="en-US" smtClean="0"/>
              <a:t> </a:t>
            </a:r>
            <a:r>
              <a:rPr lang="en-GB" altLang="en-US" i="1" smtClean="0">
                <a:latin typeface="Symbol" panose="05050102010706020507" pitchFamily="18" charset="2"/>
              </a:rPr>
              <a:t>a</a:t>
            </a:r>
            <a:r>
              <a:rPr lang="en-GB" altLang="en-US" i="1" smtClean="0"/>
              <a:t> </a:t>
            </a:r>
            <a:r>
              <a:rPr lang="en-GB" altLang="en-US" smtClean="0"/>
              <a:t>is the capture efficiency, assumed to be constant</a:t>
            </a:r>
          </a:p>
          <a:p>
            <a:pPr eaLnBrk="1" hangingPunct="1"/>
            <a:r>
              <a:rPr lang="en-GB" altLang="en-US" smtClean="0"/>
              <a:t>The functional response is </a:t>
            </a:r>
            <a:r>
              <a:rPr lang="en-GB" altLang="en-US" i="1" smtClean="0">
                <a:latin typeface="Symbol" panose="05050102010706020507" pitchFamily="18" charset="2"/>
              </a:rPr>
              <a:t>a</a:t>
            </a:r>
            <a:r>
              <a:rPr lang="en-GB" altLang="en-US" i="1" smtClean="0">
                <a:latin typeface="Times New Roman" panose="02020603050405020304" pitchFamily="18" charset="0"/>
              </a:rPr>
              <a:t>V</a:t>
            </a:r>
            <a:r>
              <a:rPr lang="en-GB" altLang="en-US" smtClean="0"/>
              <a:t>  </a:t>
            </a:r>
          </a:p>
          <a:p>
            <a:pPr eaLnBrk="1" hangingPunct="1"/>
            <a:r>
              <a:rPr lang="en-GB" altLang="en-US" smtClean="0"/>
              <a:t>The prey’s growth rate is:</a:t>
            </a:r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1524000" y="5230813"/>
          <a:ext cx="27559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3" imgW="1002865" imgH="393529" progId="Equation.3">
                  <p:embed/>
                </p:oleObj>
              </mc:Choice>
              <mc:Fallback>
                <p:oleObj name="Equation" r:id="rId3" imgW="1002865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30813"/>
                        <a:ext cx="27559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4419600" y="5516563"/>
          <a:ext cx="20939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5" imgW="761669" imgH="203112" progId="Equation.3">
                  <p:embed/>
                </p:oleObj>
              </mc:Choice>
              <mc:Fallback>
                <p:oleObj name="Equation" r:id="rId5" imgW="761669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516563"/>
                        <a:ext cx="20939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mtClean="0"/>
              <a:t>The per capita prey growth rate is  </a:t>
            </a:r>
          </a:p>
          <a:p>
            <a:pPr eaLnBrk="1" hangingPunct="1">
              <a:lnSpc>
                <a:spcPct val="90000"/>
              </a:lnSpc>
            </a:pPr>
            <a:endParaRPr lang="en-GB" altLang="en-US" smtClean="0"/>
          </a:p>
          <a:p>
            <a:pPr eaLnBrk="1" hangingPunct="1">
              <a:lnSpc>
                <a:spcPct val="90000"/>
              </a:lnSpc>
            </a:pPr>
            <a:endParaRPr lang="en-GB" altLang="en-US" smtClean="0"/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The per capita prey growth rate is independent of prey density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mtClean="0"/>
              <a:t>If the predator density is low, the prey population increases, if it is high it decreases</a:t>
            </a:r>
          </a:p>
          <a:p>
            <a:pPr eaLnBrk="1" hangingPunct="1">
              <a:lnSpc>
                <a:spcPct val="90000"/>
              </a:lnSpc>
            </a:pPr>
            <a:endParaRPr lang="en-GB" altLang="en-US" smtClean="0"/>
          </a:p>
          <a:p>
            <a:pPr eaLnBrk="1" hangingPunct="1">
              <a:lnSpc>
                <a:spcPct val="90000"/>
              </a:lnSpc>
            </a:pPr>
            <a:endParaRPr lang="en-GB" altLang="en-US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2411413" y="2349500"/>
          <a:ext cx="14668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533169" imgH="203112" progId="Equation.3">
                  <p:embed/>
                </p:oleObj>
              </mc:Choice>
              <mc:Fallback>
                <p:oleObj name="Equation" r:id="rId3" imgW="53316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349500"/>
                        <a:ext cx="14668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Prey dynamics if predator density is constant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1981200" y="3124200"/>
          <a:ext cx="5181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Artwork" r:id="rId3" imgW="5180952" imgH="3809524" progId="Adobe.Illustrator.7">
                  <p:embed/>
                </p:oleObj>
              </mc:Choice>
              <mc:Fallback>
                <p:oleObj name="Artwork" r:id="rId3" imgW="5180952" imgH="3809524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51816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 the absence of the prey the predator population will decrease  </a:t>
            </a:r>
          </a:p>
          <a:p>
            <a:pPr eaLnBrk="1" hangingPunct="1"/>
            <a:r>
              <a:rPr lang="en-GB" altLang="en-US" smtClean="0"/>
              <a:t>The predator’s death rate is </a:t>
            </a:r>
            <a:r>
              <a:rPr lang="en-GB" altLang="en-US" i="1" smtClean="0">
                <a:latin typeface="Times New Roman" panose="02020603050405020304" pitchFamily="18" charset="0"/>
              </a:rPr>
              <a:t>q</a:t>
            </a:r>
          </a:p>
          <a:p>
            <a:pPr eaLnBrk="1" hangingPunct="1"/>
            <a:r>
              <a:rPr lang="en-GB" altLang="en-US" smtClean="0"/>
              <a:t>In the absence of prey, the predator population changes as:</a:t>
            </a:r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301875" y="4637088"/>
          <a:ext cx="18129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660113" imgH="393529" progId="Equation.3">
                  <p:embed/>
                </p:oleObj>
              </mc:Choice>
              <mc:Fallback>
                <p:oleObj name="Equation" r:id="rId3" imgW="66011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4637088"/>
                        <a:ext cx="18129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en-US" sz="2800" i="1" smtClean="0">
              <a:latin typeface="Symbol" panose="05050102010706020507" pitchFamily="18" charset="2"/>
            </a:endParaRPr>
          </a:p>
          <a:p>
            <a:pPr eaLnBrk="1" hangingPunct="1"/>
            <a:endParaRPr lang="en-GB" altLang="en-US" sz="2800" i="1" smtClean="0">
              <a:latin typeface="Symbol" panose="05050102010706020507" pitchFamily="18" charset="2"/>
            </a:endParaRPr>
          </a:p>
          <a:p>
            <a:pPr eaLnBrk="1" hangingPunct="1"/>
            <a:r>
              <a:rPr lang="en-GB" altLang="en-US" sz="2800" i="1" smtClean="0">
                <a:latin typeface="Symbol" panose="05050102010706020507" pitchFamily="18" charset="2"/>
              </a:rPr>
              <a:t>b</a:t>
            </a:r>
            <a:r>
              <a:rPr lang="en-GB" altLang="en-US" sz="2800" i="1" smtClean="0"/>
              <a:t> </a:t>
            </a:r>
            <a:r>
              <a:rPr lang="en-GB" altLang="en-US" sz="2800" smtClean="0"/>
              <a:t>is the amount of energy gained per unit of time. (If </a:t>
            </a:r>
            <a:r>
              <a:rPr lang="en-GB" altLang="en-US" sz="2800" i="1" smtClean="0">
                <a:latin typeface="Times New Roman" panose="02020603050405020304" pitchFamily="18" charset="0"/>
              </a:rPr>
              <a:t>e</a:t>
            </a:r>
            <a:r>
              <a:rPr lang="en-GB" altLang="en-US" sz="2800" smtClean="0"/>
              <a:t> is the conversion efficiency, </a:t>
            </a:r>
            <a:r>
              <a:rPr lang="en-GB" altLang="en-US" sz="2800" i="1" smtClean="0">
                <a:latin typeface="Symbol" panose="05050102010706020507" pitchFamily="18" charset="2"/>
              </a:rPr>
              <a:t>b=</a:t>
            </a:r>
            <a:r>
              <a:rPr lang="en-GB" altLang="en-US" sz="2800" i="1" smtClean="0">
                <a:latin typeface="Times New Roman" panose="02020603050405020304" pitchFamily="18" charset="0"/>
              </a:rPr>
              <a:t>e</a:t>
            </a:r>
            <a:r>
              <a:rPr lang="en-GB" altLang="en-US" sz="2800" i="1" smtClean="0">
                <a:latin typeface="Symbol" panose="05050102010706020507" pitchFamily="18" charset="2"/>
              </a:rPr>
              <a:t>a</a:t>
            </a:r>
            <a:r>
              <a:rPr lang="en-GB" altLang="en-US" sz="2800" smtClean="0"/>
              <a:t>)</a:t>
            </a:r>
          </a:p>
          <a:p>
            <a:pPr eaLnBrk="1" hangingPunct="1"/>
            <a:r>
              <a:rPr lang="en-GB" altLang="en-US" sz="2800" smtClean="0"/>
              <a:t>The numerical response is </a:t>
            </a:r>
            <a:r>
              <a:rPr lang="en-GB" altLang="en-US" sz="2800" i="1" smtClean="0">
                <a:latin typeface="Symbol" panose="05050102010706020507" pitchFamily="18" charset="2"/>
              </a:rPr>
              <a:t>b</a:t>
            </a:r>
            <a:r>
              <a:rPr lang="en-GB" altLang="en-US" sz="2800" i="1" smtClean="0">
                <a:latin typeface="Times New Roman" panose="02020603050405020304" pitchFamily="18" charset="0"/>
              </a:rPr>
              <a:t>V</a:t>
            </a:r>
            <a:r>
              <a:rPr lang="en-GB" altLang="en-US" sz="2800" smtClean="0"/>
              <a:t>  </a:t>
            </a:r>
          </a:p>
          <a:p>
            <a:pPr eaLnBrk="1" hangingPunct="1"/>
            <a:r>
              <a:rPr lang="en-GB" altLang="en-US" sz="2800" smtClean="0"/>
              <a:t>The predator’s growth rate is</a:t>
            </a:r>
          </a:p>
          <a:p>
            <a:pPr eaLnBrk="1" hangingPunct="1"/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547813" y="4943475"/>
          <a:ext cx="27193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3" imgW="990170" imgH="393529" progId="Equation.3">
                  <p:embed/>
                </p:oleObj>
              </mc:Choice>
              <mc:Fallback>
                <p:oleObj name="Equation" r:id="rId3" imgW="99017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43475"/>
                        <a:ext cx="2719387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4400550" y="5229225"/>
          <a:ext cx="21955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5" imgW="799753" imgH="203112" progId="Equation.3">
                  <p:embed/>
                </p:oleObj>
              </mc:Choice>
              <mc:Fallback>
                <p:oleObj name="Equation" r:id="rId5" imgW="799753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5229225"/>
                        <a:ext cx="21955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The per capita predator growth rate is  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r>
              <a:rPr lang="en-GB" altLang="en-US" sz="2800" smtClean="0"/>
              <a:t> The per capita predator growth rate is independent of predator density</a:t>
            </a:r>
          </a:p>
          <a:p>
            <a:pPr eaLnBrk="1" hangingPunct="1"/>
            <a:r>
              <a:rPr lang="en-GB" altLang="en-US" sz="2800" smtClean="0"/>
              <a:t>If the prey density is low, the predator population decreases, if it is high it increases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</p:txBody>
      </p:sp>
      <p:graphicFrame>
        <p:nvGraphicFramePr>
          <p:cNvPr id="256000" name="Object 1024"/>
          <p:cNvGraphicFramePr>
            <a:graphicFrameLocks noChangeAspect="1"/>
          </p:cNvGraphicFramePr>
          <p:nvPr/>
        </p:nvGraphicFramePr>
        <p:xfrm>
          <a:off x="2359025" y="2420938"/>
          <a:ext cx="15700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571252" imgH="203112" progId="Equation.3">
                  <p:embed/>
                </p:oleObj>
              </mc:Choice>
              <mc:Fallback>
                <p:oleObj name="Equation" r:id="rId3" imgW="571252" imgH="203112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420938"/>
                        <a:ext cx="15700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4-1 </a:t>
            </a:r>
            <a:r>
              <a:rPr lang="en-GB" sz="2800" dirty="0"/>
              <a:t>Trophic Interactions, </a:t>
            </a:r>
            <a:r>
              <a:rPr lang="en-GB" sz="2800" dirty="0" err="1" smtClean="0"/>
              <a:t>D’Ancona</a:t>
            </a:r>
            <a:r>
              <a:rPr lang="en-GB" sz="2800" dirty="0" smtClean="0"/>
              <a:t> </a:t>
            </a:r>
            <a:r>
              <a:rPr lang="en-GB" sz="2800" dirty="0"/>
              <a:t>and </a:t>
            </a:r>
            <a:r>
              <a:rPr lang="en-GB" sz="2800" dirty="0" err="1"/>
              <a:t>Volterra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-2 The </a:t>
            </a:r>
            <a:r>
              <a:rPr lang="en-GB" altLang="en-US" sz="2800" dirty="0" err="1" smtClean="0">
                <a:solidFill>
                  <a:schemeClr val="bg2">
                    <a:lumMod val="90000"/>
                  </a:schemeClr>
                </a:solidFill>
              </a:rPr>
              <a:t>Lotka-Volterra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 predator-prey model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-3 Variations on the predator-prey theme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4-4 Spatial </a:t>
            </a:r>
            <a:r>
              <a:rPr lang="en-GB" altLang="en-US" sz="2800">
                <a:solidFill>
                  <a:schemeClr val="bg2">
                    <a:lumMod val="90000"/>
                  </a:schemeClr>
                </a:solidFill>
              </a:rPr>
              <a:t>predator-prey </a:t>
            </a:r>
            <a:r>
              <a:rPr lang="en-GB" altLang="en-US" sz="2800" smtClean="0">
                <a:solidFill>
                  <a:schemeClr val="bg2">
                    <a:lumMod val="90000"/>
                  </a:schemeClr>
                </a:solidFill>
              </a:rPr>
              <a:t>interactions 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Predator dynamics if prey density is constant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2133600" y="2492375"/>
          <a:ext cx="51816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Artwork" r:id="rId3" imgW="5180952" imgH="4352381" progId="Adobe.Illustrator.7">
                  <p:embed/>
                </p:oleObj>
              </mc:Choice>
              <mc:Fallback>
                <p:oleObj name="Artwork" r:id="rId3" imgW="5180952" imgH="4352381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92375"/>
                        <a:ext cx="5181600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densities of predator and prey change simultaneously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This is described by a system of 2 differential equations: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This model is known as the Lotka-Volterra predator-prey model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2466975" y="3284538"/>
          <a:ext cx="28257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3" imgW="1028254" imgH="812447" progId="Equation.3">
                  <p:embed/>
                </p:oleObj>
              </mc:Choice>
              <mc:Fallback>
                <p:oleObj name="Equation" r:id="rId3" imgW="1028254" imgH="8124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3284538"/>
                        <a:ext cx="282575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Understand the logic underlying the </a:t>
            </a:r>
            <a:r>
              <a:rPr lang="en-GB" altLang="en-US" dirty="0" err="1" smtClean="0"/>
              <a:t>Lotka-Volterra</a:t>
            </a:r>
            <a:r>
              <a:rPr lang="en-GB" altLang="en-US" dirty="0" smtClean="0"/>
              <a:t> predator model</a:t>
            </a:r>
          </a:p>
        </p:txBody>
      </p:sp>
    </p:spTree>
    <p:extLst>
      <p:ext uri="{BB962C8B-B14F-4D97-AF65-F5344CB8AC3E}">
        <p14:creationId xmlns:p14="http://schemas.microsoft.com/office/powerpoint/2010/main" val="24646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53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Combined isoclines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2009775" y="2895600"/>
          <a:ext cx="512445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Artwork" r:id="rId3" imgW="5125165" imgH="4076190" progId="Adobe.Illustrator.7">
                  <p:embed/>
                </p:oleObj>
              </mc:Choice>
              <mc:Fallback>
                <p:oleObj name="Artwork" r:id="rId3" imgW="5125165" imgH="4076190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895600"/>
                        <a:ext cx="512445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Lotka-Volterra predator-prey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prey equilibrium density is given by </a:t>
            </a:r>
            <a:r>
              <a:rPr lang="en-GB" altLang="en-US" i="1" smtClean="0">
                <a:latin typeface="Times New Roman" panose="02020603050405020304" pitchFamily="18" charset="0"/>
              </a:rPr>
              <a:t>q/</a:t>
            </a:r>
            <a:r>
              <a:rPr lang="en-GB" altLang="en-US" i="1" smtClean="0">
                <a:latin typeface="Symbol" panose="05050102010706020507" pitchFamily="18" charset="2"/>
              </a:rPr>
              <a:t>b</a:t>
            </a:r>
            <a:r>
              <a:rPr lang="en-GB" altLang="en-US" i="1" smtClean="0"/>
              <a:t>: </a:t>
            </a:r>
            <a:r>
              <a:rPr lang="en-GB" altLang="en-US" smtClean="0"/>
              <a:t>only depends on the parameters relating to the </a:t>
            </a:r>
            <a:r>
              <a:rPr lang="en-GB" altLang="en-US" i="1" smtClean="0"/>
              <a:t>predator</a:t>
            </a:r>
            <a:r>
              <a:rPr lang="en-GB" altLang="en-US" smtClean="0"/>
              <a:t>. </a:t>
            </a:r>
          </a:p>
          <a:p>
            <a:pPr eaLnBrk="1" hangingPunct="1"/>
            <a:r>
              <a:rPr lang="en-GB" altLang="en-US" smtClean="0"/>
              <a:t>The predator equilibrium density is given by </a:t>
            </a:r>
            <a:r>
              <a:rPr lang="en-GB" altLang="en-US" i="1" smtClean="0">
                <a:latin typeface="Times New Roman" panose="02020603050405020304" pitchFamily="18" charset="0"/>
              </a:rPr>
              <a:t>r/</a:t>
            </a:r>
            <a:r>
              <a:rPr lang="en-GB" altLang="en-US" i="1" smtClean="0">
                <a:latin typeface="Symbol" panose="05050102010706020507" pitchFamily="18" charset="2"/>
              </a:rPr>
              <a:t>a</a:t>
            </a:r>
            <a:r>
              <a:rPr lang="en-GB" altLang="en-US" i="1" smtClean="0"/>
              <a:t> </a:t>
            </a:r>
            <a:r>
              <a:rPr lang="en-GB" altLang="en-US" smtClean="0"/>
              <a:t>only depends on the parameters relating to the </a:t>
            </a:r>
            <a:r>
              <a:rPr lang="en-GB" altLang="en-US" i="1" smtClean="0"/>
              <a:t>prey</a:t>
            </a:r>
            <a:r>
              <a:rPr lang="en-GB" altLang="en-US" smtClean="0"/>
              <a:t>.</a:t>
            </a:r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Trophic interactions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Trophic interactions capture all interactions where one species uses another species to feed and reproduce on. </a:t>
            </a:r>
          </a:p>
          <a:p>
            <a:pPr eaLnBrk="1" hangingPunct="1"/>
            <a:r>
              <a:rPr lang="en-GB" altLang="en-US" smtClean="0">
                <a:solidFill>
                  <a:srgbClr val="000000"/>
                </a:solidFill>
                <a:cs typeface="Times New Roman" panose="02020603050405020304" pitchFamily="18" charset="0"/>
              </a:rPr>
              <a:t>This includes predation, herbivory and parasitism. </a:t>
            </a:r>
            <a:endParaRPr lang="en-GB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 smtClean="0"/>
              <a:t>Trophic interactions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125538"/>
            <a:ext cx="4762500" cy="4525962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Trophic interactions are conspicuous </a:t>
            </a:r>
          </a:p>
          <a:p>
            <a:pPr eaLnBrk="1" hangingPunct="1"/>
            <a:r>
              <a:rPr lang="en-GB" altLang="en-US" sz="2800" smtClean="0"/>
              <a:t>They are fairly easy to detect and quantify (gut contents)</a:t>
            </a:r>
          </a:p>
          <a:p>
            <a:pPr lvl="1" eaLnBrk="1" hangingPunct="1"/>
            <a:r>
              <a:rPr lang="en-GB" altLang="en-US" sz="2400" smtClean="0"/>
              <a:t>They are therefore probably over-represented in ecological studies compared to competitive interactions</a:t>
            </a:r>
          </a:p>
          <a:p>
            <a:pPr lvl="1" eaLnBrk="1" hangingPunct="1"/>
            <a:r>
              <a:rPr lang="en-GB" altLang="en-US" sz="2400" smtClean="0"/>
              <a:t>Food web theory is almost exclusively dedicated to trophic interactions, competition in food webs is rarely measured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1412875"/>
            <a:ext cx="3948112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eat_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6250"/>
            <a:ext cx="7704138" cy="75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 D’Ancona’s observation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sh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983163"/>
            <a:ext cx="2232025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5" descr="swordf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854575"/>
            <a:ext cx="25923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D’Ancona’s observation</a:t>
            </a:r>
            <a:endParaRPr lang="en-US" alt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Umberto D’Ancona studied data of the Adriatic  fisheries</a:t>
            </a:r>
          </a:p>
          <a:p>
            <a:pPr eaLnBrk="1" hangingPunct="1"/>
            <a:r>
              <a:rPr lang="en-GB" altLang="en-US" smtClean="0"/>
              <a:t>During the first world war (1914-1918) the fishery effort in the Adriatic had been much reduced</a:t>
            </a:r>
          </a:p>
        </p:txBody>
      </p:sp>
      <p:pic>
        <p:nvPicPr>
          <p:cNvPr id="8198" name="Picture 8" descr="http://www.thenibble.com/reviews/main/fish/images/ska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572125"/>
            <a:ext cx="1905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Fiume (Riyeka) fishmarket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20" name="AutoShape 8" descr="data:image/jpeg;base64,/9j/4AAQSkZJRgABAQAAAQABAAD/2wCEAAkGBxQTEhUUExQWFhUXGBwaGRcYGBoaIBwfHhkcHBkcHh0cHCggHBwlHB8cITIhJSkrLi8uGB8zODMsNygtLisBCgoKDg0OGxAQGywkICY0LCwsLywsLywsLCwsLCwsLCwsLCwsLCwsLCwsLCwsLCwsLCwsLCwsLCwsLCwsLCwsLP/AABEIALcBEwMBIgACEQEDEQH/xAAbAAACAwEBAQAAAAAAAAAAAAAEBQIDBgABB//EAEMQAAEDAgQDBgMGBAUDAwUAAAECAxEAIQQSMUEFUWEGEyJxgZEyocEjQlKx0fAUM2LhB3KSsvFDgqIVFjQkU2Ojw//EABkBAAMBAQEAAAAAAAAAAAAAAAECAwQABf/EACoRAAICAgIABgIBBQEAAAAAAAABAhEDIRIxBBMiMkFRYYFCFHGR4fAF/9oADAMBAAIRAxEAPwCntV2KXg0ocZWp1MeNJHiTAuoRqn0t1pWworCXEyLwfPY0Pwz/ABGxSI70JeA3+E6c0iD/AKaV8Axy1IKc158Q21sa2uUdUZYxfybDiInIvciCefI1WtIIoJjGqjIu6T00604wLAspdhmSnXdSgkfM110PQz7KdylpWdSVEzYkeFKTEX6zWD4yyh3iTjDWUNOJA8UiCQM2Qi5T001pz2z4WltFhorEpM3t3yin5EVkOyqlKxGGzEnKsJHQcvK5qnlK7Ict2G4TgT6FKbQ3nBuIUkE+UwJi0GNKZ8IaSHQ24S2ufhcBQr0J19CRT/iLags5PisQLfWpkMvLSMWxn7tRyhRISRpJBIBB5X6aUsW4qh5Qt2F9icCVHGAjOE4xJSCdDDcqG2YiBeNLamdMpwpYeKlKnuTAXE/y3zqbq9yKyHZ/BnDqdVhMV3aXHAtDS287MWIC4PeCLQpJ0iZprxvtG63hHU4nCkS0pKXmCHmiS24lObRTZk/eFo1oN2mhaHOCASxhUlQEMsgTaf8A4410206185/xbwoBw/hCVKb8RiJgNR7Sfevo3A3msTh2FNOoXlbQFCQrKQW5BvmSZSdeVfPf8VWcjuERYSkQJnVSBYenIV1+igrsExHZ1aCpCgG3UXyjRUCT0Ct+syOiFDAKETlBgQdVH98r19m7d8PK0KcSPEgKNt4CiL8xqPWvjWHbJSADEEfCLzaOdPOVpMpiWwvhmOCBkcSYBJzgf1HUba0Gzdx1STbK5BF9bDz1q15rpeCZUdp5V7g2YU6oRZlVhrdaLxy1qGRvjRXGlyQEo+GJjr909ehmuVpBmPn1g/eE1Ypu0g2OpH1H1qJUABIt+HbcWO1ZGaytQE3+H2BIG34TUiiLfnt1PXTxCvJ+03nYWnfXZQq5TcRJ8OxB16A7HoaBxZdKFqJEQkEbiXEX9t+lSVhpSCOpFSCfCR/W2P8AzJiNtKgtstjMkZhKvByF7p69K2YfaYs79YFiZCQToRceZH0oJbWWByP5KH0VTTHpCmkqSqQANPLl7UK8R8tvL+woyFiQdw8pNJ3G5B6CtMU+AKPr7UmW18R86yPs3LaQx4K2Qyn1/wBxq1wwDzr3ArOQAJHmfXSr3MEsx4h5Af3q6M8gNIoxBEETtVS8BzJ9/wBKsw2ERe1MlsST0fVv8OuIsYHhjrz6whBfWq+qjkQAEjVSjGgr4/xzipxeLcfUMverkJH3RokecRPMzV3G2pdHRI+ev09qpZa8SfMUOFSbBy9JetQTc/ChQJ8sqSfrSzto2j+KeWDKlOqsYiBb6UyUmVOD/L9RSXtGjvMVyzCT/qVTSehIr1Czvzsm1e01SgARGldQt/Z2voau8KUQVIIUmdTIOsaih04dxpeYA2nr56ba0yS6tABTBSNcpnzIGWCPUetMMPxFKkmEkzyzJPkB+hqJoolg3AtIKd6o4pxrIW20wpTbrbikyNEKCgk+oFH4F5pLyM6VBJVcJ97iJv770LxjhrAdUYUEqWYlJ3MgXAOnWqOeheIdx3tC1i0kAd2tRWcqzEFRGitDp0pB2e4Y43iGM4iHEmZBGsWg3q5XCEzDSwqdMpnbZKtPehU4NxD7BgpAebmxT98bXBqkfEvpojLw/wAo2naXAurWgskggK0MG8D3iatwnEnVYosLaT3aQPGdSYnPe0b9I51oE4d1sFYIukg84OsGlzCVeK6AShaU3uqZMG3OhfyjRBpqpV+AFDmGegNqKFqLiEG98sJJTqIiCPS1Mn2nUJII7xKwoLGgKSkiAnkfhIvqTWZ4bwY4d5lwpNkrKr77AA30Gw5Uy7F43u28T3pUFlsujP8AiJN0g7THrSedXZbL4ONN43a/20MsRhsMpQDjYbWlICXWiWVi4gZ02VERChzrMdueEPl5lzO5im0BICikBYBXBQoo3j79telPm+MtlpS30pWkOhrOkZQoEzmE6RBn/LRmDfYWkFpR+0TmCVSDdSideoPoOVPzjJGaWCcNtDHG9q8OWHGnc+HdDa4bxAKSfs1gZVnwua6gk18sbbICQc+1h4dudvzr6txbimHGAWysZ1JYXbu1KAVlVEmIBuDWKPAUKbSUkpICTBJUJjkdPQiqcW0ShJRYkQ0LmEgxMkzudqrwaP5xF/sgLWP85v6VYki4MaCYEkzp1qeBAUl/L4vAjeDHfJn8qlkfpKw9y/76AHkSkbgDayoi0jeqFI6Seg/NPlRzlwJuBoFWMaWO9UwfW8bEeu9ZUzU0AoTeN+e28R+E1e4bjW+x/cKEetSbIVOhA3FlX/OvVtXvpaYGnKRqL8q5nIm+5lbKtgtH5LPntoai28VJ5yFkR613EfAySLnvEddEOb7251Uy94UnTMlVbMPtMWf3kix4UW+4meRtvQ+IY1jlcbix+XWm+DaBbPiiAmhClKgTMQTf1j8qMlQikQSn7O3T8qXpR4V66GmLUhsigHv5azWN+43x9qGfDkSmfar0zIETFT4Q1DQ6QPlRDjR10q6dGerFjgvGlWYYRRCWa9UiPlTRexZLQu4yv7Y22FV4RBUtO161fBuyicYXXHHC0huM7pICUjKDedTrvWWwyilyxBAUYN7gTB6SKN3IWvSQAUXVpGpke1/pSbjQUcQMhiUgT7mnODdJxC7QMyvzIoRxv7VSiLi3oNKD2hemChki0z1NdRxrq4BplcKZV90BRvKJQfdMHf5VSvgeb4XFpJ0mFR7ifnTFHhhXKxP70qZXKZTOtv8AV+n5ilaRZCRTGLaGU5HkHzA53ABj0tRz3EMyB3iFBHMQvKQZB8MnX1pu2Li8Rp6bVFWBSTYFJm6km/O/O/Ola+hkxRh3GwUgLbJH4hlIn+k7SBeruJODM0sqFnW8wPwpAWkkz0E770Y5hCNkrHKEx6pV4fUEGh0s4WQlSO7V/wDjK0f/AK9YnodKWhrNd/GuGQhSFtm3hIJA8xbnTLG4rCdxlLakqAjMZ9SSLf8ANYM8BQZU0u43gSP+5ooUOd6tnFtf9QqHIqS55WWEn/zprFodAKspta9YIQQ4mAm0g3Hsbm9qpdyuAtutoX4I8ByKhRBSMio5k9CKBTxVxKpdwyDEjMkKRqII0Um4J+/V7PFWFiM7gMRkdQHU6aSkqjzKqa0wJyi7RDiXD2CkNKcyAud4UugpBKkEEgm03JibRWg4XwwJaa7whTraMubpf9TQmGdQrP3YQ8jKYQlea4AgQpRSJOYT5UaOIImFBTZ/qTA2EZtNSB78q5RS2h5ZpyjxkxtxF9I4ZiRIkMOiJ3yH9ayqG/s/+36Uq7R8BUvEurQdQmQDH3QIN/lBoVnGYpuyvEIIhST8iL/KnhlUeyDxsBwAJWZ0AFwkm8m3751NkAtPi0fZ20/6hOvpVjOLyjKoKRYDSf8AiiOA4cutYhQKYSAozpCCSRIHI/KkyP06KQ9wucahI3EWBv8AOhO7OhMDmbjW3UUyLyY/DOgm1CtQ4YTEZspVcCenOsq+zW/pAIahUx9RE3vVrqII9I6+Sh9aM4pwdzDKAJSpLgJSpNuUg9dKDTINtelvORoabsWmtMmGlrU2ltKlrU8ISEyVQ2qbDXf2o/D9mXVtqUUwW2nVEaEZSJmRr0PvTf8Awwj/ANRZkAGXSNr9zGnOCfevp3aZKQ1iFgQTg3ySN4SPnWvFkUVVGHNC5NnxvgzSxw3EZkj+ag3+IAhMHnBpO0iwtzPzr6nxjF4DJdbapW0mEKBVl7oSRlvAr5eViIE6fUkfKhzc1dUHio6sipXgH72pfibNE7W/OiwfDGltT/YE1RjG1BAsIJSBBmfEAIO9Zf5Gz+P6NBweA0dTBGgJHwjeKmok7K9oplwlmGgNrH/xFTUi5nlaqvsiuhK22dI+dc4yrptTb+H0iqcU1Ejy+lPDsWfQo4mw0ls91inFrcUlT2GyLSlGVPgVPwqjnP3hS1tPiHr+VFKxTzTzpaKIV4VBSAqQQARravcFhvGJPP8AKnS2T+Br26xbBxjq2MpQlLKVKTEFYjMQd9hPNJrNFu5Ol6ueYPdqiLrT+ZqDy4UYEgmdaEY0qBJgzybmvKIGInVB9q8p6EH3/qI+FQPTfcfSmRcypQkQdDY7TSBwzB6VFWbmbf3j1vUWaEjVJeSCDI/f0ohK7ZjYG+vp+zWQg/p9KZN49yNQYsPCLULDQ+/jACEkhJPMb71HHNNqLaVAKKj94A2AGh/e9Z5taje+o9SNDHnUnFE+I6j0iOXrNdZ1Dhzg7YUe7UpGsAKzAXAJhUxE6Ag1zreLRYFDoGypSfnP50FhMWpBEQJHTffqdPajV8YIiBrE6afn6k0Di0caU3bEMONaeIDMn3FvnRjeIwz0QW1z+IJn5/Sl2F4uBMiSflvYT+4r3iDTK8qloSSZGZMDbci9prgjLF9nmj4oUn8Kgry0zSBXJwTzX8vEmN0uDNI8zPyFJlIaCsrT+IR5KsD6i9XOd6lAKMS4Z1lKD+ab3ogGnfvk5ygKkXLZBFrSASkzHn5UIviChmC1lBgQFoKRPIyIIPQ0Ngsa7H/yEAyZCmh0g+EjWix/FhSj3rEbktqH/wDSuo6yIUlxBBRJnQCx8rkE0sw/CNSjO3qkgKKQQdZBIkGdDTdXDwsFSy1YXKG8p63masRwVREd84IP9KvzGafWu42dyoz+I4F3ZSSpKk3038v1pCt/I/3arJCriYIB09Y3rT8axaWXEoUUrUnxSAQUi8ZiSrXoRWO4m0e9UpxJIKgMw2EWgTJi1t4tM1ywya0Vx54xfqNHxdCQkp8ZCVJyZllVlJlWtviG21qBbBBt6+1M3uCFjIh4BaXE521d4SDEWAIsq/zqjHcESlQLZWm0xqNNL/rSeW0NPLFvQ3/w1wyHMe2FpSoAPGCJEhCBMHTWtz2q4WljAYtTby4GDdSlCzmACk2ynUXtBJ2r5fwPFYrAYpLraW3SEEZSo3CokwLg2F76Vd2k7Wu4hoofQpBLJbt8JMj9N6tBfmjHke3oux3D22yoIStOVUQoT/0dlCx53ikGAM5SRsJHrT/iLivibdGqrA6w0nre0iky7NtkWJbSZ63q83bJQ0gRaJzbTVfD28y221LCErdaBUoiE/aJ8V7W51MKsb3ofMNeqf8AcKwLs3vo3WDxKAgGCbRIHQb+dJsR2iAxIZKDBFldb+mo1qDeIWUZQbCLcqWP4VKsWwla0oGRwlajATyJuNyIvcxNqpdsm9I0qeIKTmlogWjMR670JiccFSY3E6WFp3rzFPFwHKcwOhH5g8qpaTlQU7kmnh2LPoAfSSpagd7aVPDo8Yufep8SZyrA08KZ9q9wY8XofpVa2R+CjCkBKpEkqTlMnwkGSetgR60KygBtJVYwJmjWLJkX8V/9Jpb2nTGFgHUpH79qHSs7t0LXu0KAogIJAMTa9dSEN11R5y+y3lI3ajtz+VTd25f8VVHI1LYTrXMYJ2q5u/1oRpelXZtIHQ3oHBDZAOtzPtUx+dDtpvO+k/v92q1S4I38jNccEFzQRAj2r1xNuUVUFzIi351Iviw5nly/5oHEECFC/vRmWY2oRJGcev5UUlVjXBIgXkaipJTF9elRk2qSXteZ+lcAHdaOo9asd4uqFBUeOOe3Ko59fnblSl8/aX0iuCM2MSoggKMHXXam+D4wsFAUfCkRbU2i/Os5w9XiMaa0ydN7etPERmaexilvOvi8uAkHdJUUwfLw+1XYTGozd24DGVSYiTEjKLfhuJ5VVg2QHHmjoSpJjYG49pHtQa3f/qJUcqohWouBCo8/mDWyPRCRsXsZ3uDbbWSVNrlKjqUqSQoe+U0x4ahDzCFxCog5SpN0kpNha5HKsxhVSAN5GvW31qTfa1vDqDDzRygznBNpN7bwZpMiSVhTs1q8ARCgqY3UAfmIqpXC1gWCVBRJ23nZXXrS7Hds2AiEJdgwc0DSx0Kp/wCKN4XjT9mZJQYN+WtRVMbaAnuDpBJKSi1gARt5Ea0BjeFqyHI6LJkJVcb2BGkeW9fSVPtBoysA6xIm+kUj4mhlSTJST6TSqw6MLgeELUSCR1/IxyHWm+G4I0gkLQlwCCUhbiDzEKCiBf8ApPlRmBASVZSCCee2n786WYDFLU+4lSAAJjXY2rlBIZzbL3uHgAuMZigGFpcgqQTpJEBSTsRSHiPD1nENSQcwIKdssgkda1uCxqG1uBcgONFNjuNJ56mlqgO9SuNEnTrH6UHFIKbZa0wbCCEjQflQbSsy4Ak54HuBHvThuSJ9p+tI+D3dbjdwf76MOwT6Lu0Lp74hUBQAEek0FgcVqJE5TafKrO2bGfGAgEw4kKMbZQag00kPJsAJF4HMTVm/US+CvCNwCeU/7TU8ZwtOJT3a32mBBXndWEDwpJyi11Hl58qPwOUtPkahNhEdKznakKKWko+JS+nI87VNv0sZL1IySV2rq0qkMKu66G3LZkNNEpSYixvJ53iZrqj6fs0VL6D4gjlUlr9KqmvUkfpXChKFVYg0OFbc9asQL79L2rghzCxN/wAp21/fOpwAZEa8tfnQyZKhH7tRBN7XOkz8+Q8q4BPPy151KPfShwY33qRcE9a4JBPxjeKNRf3pewq95tRarp13AilbpNjQjyko/YUGlD7p9jXndK/CaTPOKzGArkIA5c6LYdIRex5X89yb1CHiG5JUehm8BGEHLl0SWq5PI0nxOJGY0yYeCXWt5WkGRqCQDWheT4jDaMs2AbAPqTRy5/LfRHw3hHmi2nRk+HuyobCnFiRel/a45X0kJy5kCwgXBI29KjgcaN9q04pcoqRkz43jm4fQnceyY5YJsSP/ACSPqKbcXaQpKVgDMDBjUiLedwBQLeFQ7xABwZgWyQJIuEki6TO1OuM9y3kT4kFybEKVe2nW9XhniprG+2I/DSeJ5VVL/ItwiyJnaTQfbPD/AMtcQYKT7/rPvRTDoTZWsxB/fKiO3Lf2ACY8Lmlh4YJ+lHNnUGo/YMXh3OEpp+0zjaJbR/lH5Ct5wl+MO1/kFZLh/CXFuJw4gryiSDYCATJMC2lbbgvAO6zha0PJR4ZMm8SUgWAjnWWE0uh5wfTPXuIAaXtSfHL06xRzPZ5Sm1OpUoSTCQqYAURooEnbcUrx4W2cridI8QmD6G4+dWk21ZJUnRPA8UbZClOqKUWuBmg9RrB5jTkaYL4s2AVZV6T8Cv0rKcYIVhlDc5I/1CtM87lYxJH/ANpQt/lpbfwHXYvxD/eeM6bD5yTRKXFHQwDt61nmXPAJtsL8v2KNHFUoAAC3FbpSM23sKnK/kaMotaY6x2K+zyiBbX+9AcJspvzBn1pVhMat1ta1gJvCU3sBr87U04cqAgnkD8qfG/UdkXpGeJDXeOkrOaTIneABt5UnWqVx0+tCvYz7VZ5qNesKKlnKCTYR1MxTudsTjSG3C1hJeKjYZR7mg8WypOHefdyLUwQpAOhK1BKICTomQb8qsd4HiksPFbKhKkmJSSYJMAJJNZzjvElBnuZWCspzJtlIT8J0nX8jypG3+hkl+zOqdJMkya6og11SKWbNJvM1IqFvOiuK8MSG87eYCQFtmCU9ScxsfXz0FBowjuUKyKyzrFqawUy0qq1ldhUGsC+uMjLhzfCcivFH4bX9KvVw95BUlTSgQMxBiwMxN+ddZ1FjUqMCT5CauRh1gXEeZCf9xFBshaHUhYymdCRe23OByoriKQSlVgYImJMRI0vY3iajPK4ukbvDeEjlg5NkzhzBJWgRtJPp4QavxHDi22pZWDAmAPrr8qHw6Qo/ftMK8hH3puZJmmWGWCpKF+JKlJCgq8yY5GPID0NT852a/wCgxqLZn2MTmICQVTsBJpm1gntQysjkB9K3eE4clwKSyYWiR3cQFATcH7pIvBjWsTw7tKp9TjCSlD4Uru8x8ChPhEhWpEeKry6pnm4lUlJPYO3w51wrPiQpMeFSSDvsd/1ojEcKe7sEJWqJkFJSrziI9jRvC8W+QsPq+0THgykFPiIJk6jytU0cceS6ppQzSApsiMygdQEyMxTBka2m1qz4+MZtV/Y9LOsk8SfLT7/z2ZRnCvuupAadtFwhZAg84rTM4119xxHcOIU0CoJvmXyhGUKvsQL1N/tA+VS0hSLeJBDgUSDBKYAJHnOoqhGNxheC+7UnNYKJEmB8OZegPMxVJxjk0zNh8zC7jLTFvcvYl5HfNNt9yIU1iHVtKIJBm6QdtY3rVYjgHDiLKLKlFICkLzjxWAgyDfcUc0hb4Pf9086hOZTLiW3Cm2lotN78551ieJ8UebcH8PgEsqWPhYUpYXE38KinaYFxzq0KiqXRkycpy5S2y3H9lMThcQ2+gB5KQYiUgjKrci1ifar8R2ffxykArbbCDIzKJWrMBICYEQbTO1LWv8SuJIVkU02qVABtbSgZmABlIVPvrWue7U4bFMoOIabZdJBSttQUFbEWAUOdwQMutLOr5/KGxzlx8q9N/Im432Ld7tAddQxBjPKrjbMIAiYvO/WruJ9j1uMuleICxluUNKPiFwQEnS4E9K0LPFHbtPZXm1JKShQ8JT6D60vaw7QK14N9zCkTKVHO0Y1k3LZ/zCpxyLIr+vsvlxzwumu/oA4XhnUAFSUuNvKQhaSn4DEBRUkkgTqItajcey60O5QmUGSFpOcKny8UxbS1qMY42tSGx3jSXVACVnwuHYBahZRGyjfasjxftFxHCOuEMJSJ++jvPMzNp19aeDXHRmyKSk+XYz404800CkrbzSJB5RMCw31ihODuLLcyVjMQU5QQDY5is3PkOXWlOH7cYt1BPc4dLbZC1rCDEnwhSsyiCr5+dFsdtnVFIWhIXlOUjL4tSCTEa7UGpqfJFFPG8XlsH49wbvCgswI8UBN1ReAbH0P6USppSm1oDjaVLABSslJBjTeTf5VeniTjgUHgpBUmZ+JJhUXVJAB0vbQa0JxZhD6R3rgMaRByxeAZFzfS1K88+VdFYeFx+W5XyKeL9nnW0ISElBVBJUbXGoMaTOlIMM+UqygSZIgXnnpenGLxJOVRWpQiMyjcxppTnh3Gmm3AFtrbcUlJMNoBXA/FJEbwQDalhkk+zs3hceOpQ1ZlXXViQpC02nxJULeop0jL3KFJUD4RYfvamWI4y+VKcSl1SRJSmBbkSkmY9BrVGG4yw6gIxDBzK+6pBbPmlcCY9DpFXxzZlyQWtlefCkBOTDIXlEuOPOIGYXPhU0UqPkd6GY4pgTnS42pC9FFp0FtQzWKVAgD1ANMH8Dw90d0VPNn8KzedbFYuRFIsV2ZaSHFICXEtiTLpQo+mUiRI0t+VFKTBNxXt6/KBOK8XWWgWXHEt51Jha85IEZSMwkWpRxV9S22wRIbUtJXG5VMT5CfWpcRIITaAkQlIMx58z1qt/GEMlrKkBSyqd5sLchFvena46Jp83bFpNdXldSHGx4IFuOFYbSUxdKRqNacoxK8pLXhCh/JJ21kDyJmI09gmuGNMISt4rSCeZvYkqhO2vtRuGwbS5ykpSOQg9ZNzHIdam9mmyannMqST8Am5O1gCVEgdCIsNatb4gW1ZobUJBUEeG+hzXMxaDvahWsalLuTMek6GNQd5jeaLwy3Q4oqQgAqlAyRIgbq9rchQpnWaFp5jENLKXPFkVAjLtpJsbjasy2pJvYkfL9KrV2Xbffy5lMld0gqlM8kzceRrRcN7J4hlUhxK1HUqCSB5ApIHsD1qeSDka/DeIjhTX2Z04k5jeBb93q3hT/fqJC05EmygDAOtyYHtWu/9tMIlbpK1ESpNhc3OgFqCQ800nK2gJRslMAenP0BoQxU/Ua/6lz9ofgiynxpcWy6DIWgFYUf6kXtWW432ZwrxLmGUhnEyVZAcrTh3y5o7s/06Cd6LdLC1ZkL7tSRcJWDPK0Ej5U0Y4XmSFLHeJV0BnfUQfetFJnmzwuLMTxDtO6l9shpBQ0EtuKQmSsAeIZlEqPTawp3xfihYU13KO8DuisxSLgED1APtS97sNiu+cU0kIbKibqSRBM6FU06PYorZS0/iEWJLYQhW4vqoaGbi3iqUsb5JotGdY3B/os7OcQxziXO5YCQDJPezf/MVTHSn/B+I4lpgPPvIUFSVMrRCQAYMLBueRgzyoXh3AUYZC/4dbpzNgFC4uU/CRpG43kEfhpB2w48tYDXdKytAFaogJSDcxpbaSDI2FzRKiLhq5dDTjPFD3iMVhn1qb7vvEtEfylqBSU5soJkD4VSQQTvROJy4rBJd73ui7lWgpJSUqAOabQpJvM/KayPDu0aG2UqUAYElPNSjAMfiAvJ0ihEcdZDPcBzEIa0QlKknJ4lKMEpn7xF9gOVLJNoTHLixxgeFvrUQ862ptcwuSkkG+UhKNOcnTcbD4rBJ4e53ScQVlYCktozOd2ic2XUEZjsLm0034MlSm0Blfftq1WohJSANCYhR2MCbetUcQ7HYh1ba3XGkobnLkkqAzEgTAtfT+9dCUrpjzjHUo9hXDMUpbSdVFBhZIKFJ1CQpJM3G4J/OKcYtJVChB1OVWWZtJG5gRm1qt5hOFgJcWouLBXmJhKUA2nqVA3n4alj0H4k5ZGsztJ1BB9JGtZM0VGWj0/C5JZIPltovwmKSCJTnbOuZQIUnccon8pppieC96EHCY1SSkeHC4ltJSBrlQISQOUT+iH+HgSCRN4zTWxwWNwy2G2n2S4lIhKiCSPIgbdNoqvhZdoy/+jjS4y+TGYvAogN41gpQVTnw+YtlX9QBCgoaQqCJipMdm+HPnu0tOIWk2U0VpMHQqz5hP6RWt4jw95BK8BigkKglp9E3AAkOQVAwAPFm0GlK3eN4pMoxWFJQYlaMqwVbXSQq/pW1UeUxZxHsQ8y2leGcKgIJDgKVQDOULRa950200KbGcRDcKfbJSfvqZS5lgnRWVOmshW9brB8WaAlDriAPiC3AEg7SVkkHoFelFN8UZeBRnbcnXKRPyuT6V3EFmTwfGsE8QAQqDYqUFTIgDu3YvGwXXuIxOGYheQLZJynKnKUnUynMUGLWzH9ZcW7HAkqaDTo/C6hKVDycaCVf6p86xPFMD3BAc7/DCbSe8QD0BN7Toomg4UMsj+zWK4lgXT9moKBFsudKpOst/CfUHUa1BC0ufYynMf5aFZieXwlqFctJ60l7OcJLhz9/hVsoUFlfizpOn8sgLJPKY61pMfxTOFhkKQkiCSSVEQeZOUdB86MMbb0CeWKW0LMXw1tsHvcqyoEBpBXkSRqVSqDuMgT/AN1qW8axLbLSlES44gtiNYGWJn7o+tT4txBLDDZMFUkBM66X8qwz+IU6tS1mSrWPyFUdQ0uyCbnt9EnsUFQQPepcQxRICTEAAgZfxQomSJ5XFTwrIJFx6+dVcVZUHVCNTaNwLW9qjyb7KpANdXV1cE3j+P78rUVAKGVSUi4A0yydSLTE61fhsZkUUlMFQB0jX9zQTPBoCglWuhgZkwZsr3BG9V4vhrs99mHgASUySYA1J0BqZoYZ/BKU4SSEZfECowDcSPM0c/icrneH4SAPLkQPWqOE49t5aW1EGbkXMgai25FM+JYJlE5JDZGUhUjLIuZIkpnxXvqKWnQyILxXeoTkUlKUkGFKgzfb09aYYnjmIDZSHkgAQFhIKv311rP8OeZKUh1wqUDH2YN/Mi9PMfwWW0qazHUm5MjYCb2p0V4OugF9lbqRGVwZ05gRBGxIXluedr3pyjhhS2oloWHgSMpMaQNB+e9Y9OMcY8OUqQm5uU63vor3p83jn8Vh4bbygXMKImBIAi99zB260bGTij3hP8atWZ50YdpKrIRGcxIAtMWsfyrRv8eACQBMW3/OsOz2pKSEuNBXiIVA+G+kDceVaHCHCOkRmQTcCdd7X06UOSKpQ+bHTWMC9VLHKQCPofnXYXDBTpWpRUoCyY/K9SweFbTvmHnB/SrFYhDZkhRjkDamRN8b0e4jg63FBQcBRElKwSTEfD4gBpuDVXDsGtClFIbM2uCDvqQSCNdqgePhf8uAo7LlPlaJ57Tb0qDPFvGGy2qTqUeIJ89Ivbn0rmLaolheFIZzK7hmTolKiddfigJ8hpQr2CGXwYPDhU5gkoTdQEfHmOk7imAxDc6kHcH9x7VNKgZg5ugmgDjuyvDOkpBUFNK0KSJANtwNOtUI46yFlsupCgYUlRj5kAdajjMDmIUVLQRoUqFxyMg/Q16ABqtKyZjOAR5a11D3+yTmGZUtRW028hepUuwjbXKZ86BxPDnShZSnOkzASpB10+9fyozBNDKfsQ1qApjwwecDwq8lJNVOMONpKkYgWnwuNlP1KSdNUilnijLsOPJKDbiZd5C2shKHiBshPONROlvmaP4L20fbcyusOqYgd3CIUI1B5+sUY3x1Y8S25GqiUFMeR8P129S2eO590SNgn9Vmux4VHYubLLJr4HDPabDOQIeAP4m1R1k1nOIO4RnEXW4429YjO9DZm9gR4VTreCI0NTXxTKYKEnpBBPzPyq1HGSqT3egibn5FViPL2qyMjxvs0acI042EJyrQkABJhYiNL3rD9qez7SFJLRGGdPw2Pdqi5uBKD8um9WIbxTSs7JUG3IVIjlFwfvWHOuxfFXnwll5ouJUZVbKqxkEEQOmnQi9FaJS70AM8Xx7A+3YU4jZafF80g/MU0wvFX8QD3bbwQEyv+IaSEAf5lLBVO29aTB4uGwXEKbQAAnOoZlQI+HLPrWe4lxBbq4NkJPhQNPM8z1p4qUv7EpSURZxPDNGC2yhDkXcTKDm5goOnRWalgximkqbUSVESlVjzF7CNbHeKYcYcytEgch72rHHFCV7nQk+VO/S9E75LYnx2KU6srUf7DaqgiqqmFWj51mLluHVBBnetP/EZsMBcqCVzIEQQMsGZnWZjassheltKfh37E2JVl5a/Okn0NHszVdVhaPI+xrqcBqkcfKYEEkbqJmxg6WiaZYfFYZ9OR4i+sKKeugN71jcRi82WCqQkCTrV+FMjWflH60DbGcXqjT/+2Eg58I+DyCyfaRV+DdxLSiHm1JMWUPEg+d7Ugw+IUkShQPMGAR+vpT3h3acpGVXsaRlFr2k8Twxl45wruHedihXXoetSw+IxeFEKVmTsRdJtzGnqKZ4R1h8/BlV8vao4rALbMoSoHmPEFe1xXUNzS0zxntWs/E1mMawCfcVezxvDqtPdmZsI8yQIpOzxRomHUQRqYg/KDVuO4ch5MNKGfZK/oqgUSS3RqGVMPX+zUoCywAFf38jWa4xwN5K1LQEpQIgpBBHXWBWZxC3sOQlWZKuR1EHnoa0vA+2JgJUbjSbg9L7dDRf5GSXcWR4d2pcQtKXNrTW2w3EA4AqygeQHseVZLtb2cLraX8MJJAKmh1/CenKlvZfjTjCyy8gg6FKwQYNjreuTaJyjGS/JsONPlKbJSDYgOQUqB1E7GPY1SjCrdQh4KWFISfg0JBHhUJuQLjeOdWYtCiAbLSQSnOAR1HORofKgGeNPsz3iApBNy2mCP+3X1E0zoXg60EYHizbrnduJAUDEkm86ba9OdPRhsptA8gNKWYUMPwpKkFCt9FAzz+k+lHOP+Hu8yQoGy4Pi2AJJAI8q5UTfJaLFugaAqOw19YrOcT4wgfZhsuuk5ko7tSzMkC9gmIN7+16Ka4qlDuRaFpXznwkTb0050fe8JAuTYRrFtOXOimmBR0V8O7xSAHmsot4M6lXEQbnnfXeisQFtkwleTXMlWa3IhUnnofaoYzEJSkAJk6lQBuPW42Hp1oZvGKy/FG1/IHz5e9MnQOF7DsJiQrRSSD+IR/t1/tUsZgkOyC20ba3n/bQCmG1nMZB1JCoPWQNf3eqWuFLJBbcz6ykgpBnSSAbTt1o6EkmXHs23q2rKNwlwkf2ohHAmwJzEnqoxG/rVWJ4fAlxWUR902i25SYqp5phTSgFKyi1yTN9iDNd0I42PcAkgZEeJOxmbedDcT4g22bALdHLRJ6nfTSs9wdZZStDZISszMchBAPtUHBrVYY72zLllxdItxOKW6rMsyY/val3Eny02tYEkRAPUxRmYAFRMRaeVZDjnFs8qNkJ0H4jsfWqykoozpcmC8d44tSADAUdANuavPYUiYVDZ9aGxDxWoqOp/cVNHwxyrI5W7NHGlRUBUwjnXqU7V7lVSWOWhmw6x+v5UzbUmPJNo/wCKFW4fACNATI8orm3Be5H786WXQ0SxT37/AGK6oKV/V8/711JQ9nvBXQlwZgCOorWu4Vh9JAQkHUECCPUUn4lwcLOZmyvwnc8vOp9ncZBhWo1B/KqO0aYpdAWLwKmpJugfeGoB5iqm3kKtMjrT7GkGTqAdOaTrUeH8Jw6pSZ8V0kGimM009ChnElo2JKefKtVwTtMD4HDY6GstxDh7mFXBGdsmx/ehqLmGBGdu43T+nXpXB5fDNnxHCly6kpWNlpgKPIe1AtJEgQRcQIuD9DXnA+KJWgoUTeIVuI0onFLLbiVKVdV7CygI30FEVtroOxaWHEd3ihC0/AoD4hofJQ3rP8a7Hd2lKmXM+a4BiflT3iqkPt38CxcTsfOqOFP942ttRyuJiBN7/eHTnRaDB8lYB2T7QlBLDu1oVtzFM+1uDU82lTacykmyxZXkq+ov5zSTt3ggHEvITkVlAUB+ICCdd4onst2lkZFiToRzH68qm1RVPlp9hfZTjPfNHDurgpJg7pOyuonXpRWAx5aUtp5IJAhUgHOmdUnY7g8wKJ4zwhEpUmBElDgsQdwrZV9jzoN1aTkbfGRU+FwG1+U/dO6TpRaCqaA8TwZRWpeHVkOpJVlCk7E7ToeRn3Lwz/EUD+SHE75VJV65Qo/Kjn8etLYacQlWWAlYGwneL2hPOPIUUMO4Ge+SkQJ+ETEXvajRN5K1IXtdqmrh/Dd2vT4bT1C7jnrzo7DcRIA7hQcTF0ymb7QYKvIKO9Cr4g+oAylSdpCCPmmJodWOcBhKGwd/APedDXXQjcWaZtxLkjKRAkoUCDoddDzFqiWhJIkEmYHM67cvzrMLx2Ki0nYJSSJ8hparOH8WWhJL8qEyNBlHIxrejy+wcX8GiXhdSF62+ECRAjTfpFRbWq7bZlU84jnfQCqMNjwtOaHkp3XkJH+qLDrVmI46UDI02EJ1C9zsZka0y3pEpz4hTmRqzikrUbZdv70kx4RMNgAbwIvzG+n5ChsxJzEydZNeqNXjBLZjnmlLQWj4E+v0pZxziHdJECVKkD9aLOIAbTmIAE3NZLinEO+XayEzHM9T+lO3SI1s7EcRccTlUQEzJje296znEnlLMAHKNOvWj8Y7bKnTegXEQmSKlKLaGUkmAKSRqI8xFWtKtTHAFKnEpzWJAv8ApQXEAA84E6BagI5SQKm4a0UUrdEHGzzBn/mpoVMedVekV60b/v61KigapXj10AAm2vzHnUFOSTvfnr7V6spF5zTrAiI2vr6GKoSbg3iecfPY0KOLypJ3I9J+orqi83c6+ov8rHzrq6jrNTikKSA4DcRmHPr50v4kmFB0fesrryNdXVSSNkHaDA5KApOqRp0q7A4fOmE+FxPjTyjcV1dSxRRvQZhMQHQppwdOcHekmIwX8M5GqFbzodrV1dQQZdFgwsHOix3Gx/v1pnwziSlANzzib+YPSva6mfQsPlDF7DB5GdAyuI8JTsdyOVKgrvMqkGHBormOR/Wurq47rY3GG/jsOSmAtv4h5aG9fO0AoUsbpJ/OurqD6Ok6Zuey/HQ4gIWJkiZuJ2P0NFYttObuVDOk3AOo8j0rq6igv4ZHFu/wYSHR3jKycqtxOx353Aorsh2tQFKT4gg7XMHbQXrq6g3T0CXqjs1nEEtKBJRNpKk2OnI2NLVcGzJCm1Zk9ZB+ddXU5jsBfwBHKmHDGkhHfYgBw6IBANhzjXTflXV1FJNhlJqIt4vx1b8p+FvTKPrS5Bsa6urSkjG2TChFUYvEhKSpRgAEk11dXMBk8VjVOESTlnwp2An86oxLwbTOp/Wurqk+hxerEoVGoNeKV1NeV1JybDwSL+EEd6CR8N9OVLXVAqJFgSTHrXtdR/igr3MgDVzOteV1CSVWMTQZB0rkqGkxz3HtFdXVIJY8koUUkkEbA29Pzrq6uoMJ/9k="/>
          <p:cNvSpPr>
            <a:spLocks noChangeAspect="1" noChangeArrowheads="1"/>
          </p:cNvSpPr>
          <p:nvPr/>
        </p:nvSpPr>
        <p:spPr bwMode="auto">
          <a:xfrm>
            <a:off x="168275" y="-1790700"/>
            <a:ext cx="5619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9221" name="Picture 12" descr="http://odin.zenfolio.com/img/s1/v22/p7704690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7135812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39750" y="333375"/>
            <a:ext cx="8135938" cy="5613400"/>
            <a:chOff x="431" y="784"/>
            <a:chExt cx="5125" cy="3536"/>
          </a:xfrm>
        </p:grpSpPr>
        <p:graphicFrame>
          <p:nvGraphicFramePr>
            <p:cNvPr id="10246" name="Object 5"/>
            <p:cNvGraphicFramePr>
              <a:graphicFrameLocks noChangeAspect="1"/>
            </p:cNvGraphicFramePr>
            <p:nvPr/>
          </p:nvGraphicFramePr>
          <p:xfrm>
            <a:off x="431" y="784"/>
            <a:ext cx="5125" cy="3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" name="Chart" r:id="rId3" imgW="3686251" imgH="2543251" progId="Excel.Chart.8">
                    <p:embed/>
                  </p:oleObj>
                </mc:Choice>
                <mc:Fallback>
                  <p:oleObj name="Chart" r:id="rId3" imgW="3686251" imgH="2543251" progId="Excel.Char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784"/>
                          <a:ext cx="5125" cy="3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4286" y="2115"/>
              <a:ext cx="1134" cy="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5" name="AutoShape 8" descr="data:image/jpeg;base64,/9j/4AAQSkZJRgABAQAAAQABAAD/2wCEAAkGBxQTEhUUExQWFhUXGBwaGRcYGBoaIBwfHhkcHBkcHh0cHCggHBwlHB8cITIhJSkrLi8uGB8zODMsNygtLisBCgoKDg0OGxAQGywkICY0LCwsLywsLywsLCwsLCwsLCwsLCwsLCwsLCwsLCwsLCwsLCwsLCwsLCwsLCwsLCwsLP/AABEIALcBEwMBIgACEQEDEQH/xAAbAAACAwEBAQAAAAAAAAAAAAAEBQIDBgABB//EAEMQAAEDAgQDBgMGBAUDAwUAAAECAxEAIQQSMUEFUWEGEyJxgZEyocEjQlKx0fAUM2LhB3KSsvFDgqIVFjQkU2Ojw//EABkBAAMBAQEAAAAAAAAAAAAAAAECAwQABf/EACoRAAICAgIABgIBBQEAAAAAAAABAhEDIRIxBBMiMkFRYYFCFHGR4fAF/9oADAMBAAIRAxEAPwCntV2KXg0ocZWp1MeNJHiTAuoRqn0t1pWworCXEyLwfPY0Pwz/ABGxSI70JeA3+E6c0iD/AKaV8Axy1IKc158Q21sa2uUdUZYxfybDiInIvciCefI1WtIIoJjGqjIu6T00604wLAspdhmSnXdSgkfM110PQz7KdylpWdSVEzYkeFKTEX6zWD4yyh3iTjDWUNOJA8UiCQM2Qi5T001pz2z4WltFhorEpM3t3yin5EVkOyqlKxGGzEnKsJHQcvK5qnlK7Ict2G4TgT6FKbQ3nBuIUkE+UwJi0GNKZ8IaSHQ24S2ufhcBQr0J19CRT/iLags5PisQLfWpkMvLSMWxn7tRyhRISRpJBIBB5X6aUsW4qh5Qt2F9icCVHGAjOE4xJSCdDDcqG2YiBeNLamdMpwpYeKlKnuTAXE/y3zqbq9yKyHZ/BnDqdVhMV3aXHAtDS287MWIC4PeCLQpJ0iZprxvtG63hHU4nCkS0pKXmCHmiS24lObRTZk/eFo1oN2mhaHOCASxhUlQEMsgTaf8A4410206185/xbwoBw/hCVKb8RiJgNR7Sfevo3A3msTh2FNOoXlbQFCQrKQW5BvmSZSdeVfPf8VWcjuERYSkQJnVSBYenIV1+igrsExHZ1aCpCgG3UXyjRUCT0Ct+syOiFDAKETlBgQdVH98r19m7d8PK0KcSPEgKNt4CiL8xqPWvjWHbJSADEEfCLzaOdPOVpMpiWwvhmOCBkcSYBJzgf1HUba0Gzdx1STbK5BF9bDz1q15rpeCZUdp5V7g2YU6oRZlVhrdaLxy1qGRvjRXGlyQEo+GJjr909ehmuVpBmPn1g/eE1Ypu0g2OpH1H1qJUABIt+HbcWO1ZGaytQE3+H2BIG34TUiiLfnt1PXTxCvJ+03nYWnfXZQq5TcRJ8OxB16A7HoaBxZdKFqJEQkEbiXEX9t+lSVhpSCOpFSCfCR/W2P8AzJiNtKgtstjMkZhKvByF7p69K2YfaYs79YFiZCQToRceZH0oJbWWByP5KH0VTTHpCmkqSqQANPLl7UK8R8tvL+woyFiQdw8pNJ3G5B6CtMU+AKPr7UmW18R86yPs3LaQx4K2Qyn1/wBxq1wwDzr3ArOQAJHmfXSr3MEsx4h5Af3q6M8gNIoxBEETtVS8BzJ9/wBKsw2ERe1MlsST0fVv8OuIsYHhjrz6whBfWq+qjkQAEjVSjGgr4/xzipxeLcfUMverkJH3RokecRPMzV3G2pdHRI+ev09qpZa8SfMUOFSbBy9JetQTc/ChQJ8sqSfrSzto2j+KeWDKlOqsYiBb6UyUmVOD/L9RSXtGjvMVyzCT/qVTSehIr1Czvzsm1e01SgARGldQt/Z2voau8KUQVIIUmdTIOsaih04dxpeYA2nr56ba0yS6tABTBSNcpnzIGWCPUetMMPxFKkmEkzyzJPkB+hqJoolg3AtIKd6o4pxrIW20wpTbrbikyNEKCgk+oFH4F5pLyM6VBJVcJ97iJv770LxjhrAdUYUEqWYlJ3MgXAOnWqOeheIdx3tC1i0kAd2tRWcqzEFRGitDp0pB2e4Y43iGM4iHEmZBGsWg3q5XCEzDSwqdMpnbZKtPehU4NxD7BgpAebmxT98bXBqkfEvpojLw/wAo2naXAurWgskggK0MG8D3iatwnEnVYosLaT3aQPGdSYnPe0b9I51oE4d1sFYIukg84OsGlzCVeK6AShaU3uqZMG3OhfyjRBpqpV+AFDmGegNqKFqLiEG98sJJTqIiCPS1Mn2nUJII7xKwoLGgKSkiAnkfhIvqTWZ4bwY4d5lwpNkrKr77AA30Gw5Uy7F43u28T3pUFlsujP8AiJN0g7THrSedXZbL4ONN43a/20MsRhsMpQDjYbWlICXWiWVi4gZ02VERChzrMdueEPl5lzO5im0BICikBYBXBQoo3j79telPm+MtlpS30pWkOhrOkZQoEzmE6RBn/LRmDfYWkFpR+0TmCVSDdSideoPoOVPzjJGaWCcNtDHG9q8OWHGnc+HdDa4bxAKSfs1gZVnwua6gk18sbbICQc+1h4dudvzr6txbimHGAWysZ1JYXbu1KAVlVEmIBuDWKPAUKbSUkpICTBJUJjkdPQiqcW0ShJRYkQ0LmEgxMkzudqrwaP5xF/sgLWP85v6VYki4MaCYEkzp1qeBAUl/L4vAjeDHfJn8qlkfpKw9y/76AHkSkbgDayoi0jeqFI6Seg/NPlRzlwJuBoFWMaWO9UwfW8bEeu9ZUzU0AoTeN+e28R+E1e4bjW+x/cKEetSbIVOhA3FlX/OvVtXvpaYGnKRqL8q5nIm+5lbKtgtH5LPntoai28VJ5yFkR613EfAySLnvEddEOb7251Uy94UnTMlVbMPtMWf3kix4UW+4meRtvQ+IY1jlcbix+XWm+DaBbPiiAmhClKgTMQTf1j8qMlQikQSn7O3T8qXpR4V66GmLUhsigHv5azWN+43x9qGfDkSmfar0zIETFT4Q1DQ6QPlRDjR10q6dGerFjgvGlWYYRRCWa9UiPlTRexZLQu4yv7Y22FV4RBUtO161fBuyicYXXHHC0huM7pICUjKDedTrvWWwyilyxBAUYN7gTB6SKN3IWvSQAUXVpGpke1/pSbjQUcQMhiUgT7mnODdJxC7QMyvzIoRxv7VSiLi3oNKD2hemChki0z1NdRxrq4BplcKZV90BRvKJQfdMHf5VSvgeb4XFpJ0mFR7ifnTFHhhXKxP70qZXKZTOtv8AV+n5ilaRZCRTGLaGU5HkHzA53ABj0tRz3EMyB3iFBHMQvKQZB8MnX1pu2Li8Rp6bVFWBSTYFJm6km/O/O/Ola+hkxRh3GwUgLbJH4hlIn+k7SBeruJODM0sqFnW8wPwpAWkkz0E770Y5hCNkrHKEx6pV4fUEGh0s4WQlSO7V/wDjK0f/AK9YnodKWhrNd/GuGQhSFtm3hIJA8xbnTLG4rCdxlLakqAjMZ9SSLf8ANYM8BQZU0u43gSP+5ooUOd6tnFtf9QqHIqS55WWEn/zprFodAKspta9YIQQ4mAm0g3Hsbm9qpdyuAtutoX4I8ByKhRBSMio5k9CKBTxVxKpdwyDEjMkKRqII0Um4J+/V7PFWFiM7gMRkdQHU6aSkqjzKqa0wJyi7RDiXD2CkNKcyAud4UugpBKkEEgm03JibRWg4XwwJaa7whTraMubpf9TQmGdQrP3YQ8jKYQlea4AgQpRSJOYT5UaOIImFBTZ/qTA2EZtNSB78q5RS2h5ZpyjxkxtxF9I4ZiRIkMOiJ3yH9ayqG/s/+36Uq7R8BUvEurQdQmQDH3QIN/lBoVnGYpuyvEIIhST8iL/KnhlUeyDxsBwAJWZ0AFwkm8m3751NkAtPi0fZ20/6hOvpVjOLyjKoKRYDSf8AiiOA4cutYhQKYSAozpCCSRIHI/KkyP06KQ9wucahI3EWBv8AOhO7OhMDmbjW3UUyLyY/DOgm1CtQ4YTEZspVcCenOsq+zW/pAIahUx9RE3vVrqII9I6+Sh9aM4pwdzDKAJSpLgJSpNuUg9dKDTINtelvORoabsWmtMmGlrU2ltKlrU8ISEyVQ2qbDXf2o/D9mXVtqUUwW2nVEaEZSJmRr0PvTf8Awwj/ANRZkAGXSNr9zGnOCfevp3aZKQ1iFgQTg3ySN4SPnWvFkUVVGHNC5NnxvgzSxw3EZkj+ag3+IAhMHnBpO0iwtzPzr6nxjF4DJdbapW0mEKBVl7oSRlvAr5eViIE6fUkfKhzc1dUHio6sipXgH72pfibNE7W/OiwfDGltT/YE1RjG1BAsIJSBBmfEAIO9Zf5Gz+P6NBweA0dTBGgJHwjeKmok7K9oplwlmGgNrH/xFTUi5nlaqvsiuhK22dI+dc4yrptTb+H0iqcU1Ejy+lPDsWfQo4mw0ls91inFrcUlT2GyLSlGVPgVPwqjnP3hS1tPiHr+VFKxTzTzpaKIV4VBSAqQQARravcFhvGJPP8AKnS2T+Br26xbBxjq2MpQlLKVKTEFYjMQd9hPNJrNFu5Ol6ueYPdqiLrT+ZqDy4UYEgmdaEY0qBJgzybmvKIGInVB9q8p6EH3/qI+FQPTfcfSmRcypQkQdDY7TSBwzB6VFWbmbf3j1vUWaEjVJeSCDI/f0ohK7ZjYG+vp+zWQg/p9KZN49yNQYsPCLULDQ+/jACEkhJPMb71HHNNqLaVAKKj94A2AGh/e9Z5taje+o9SNDHnUnFE+I6j0iOXrNdZ1Dhzg7YUe7UpGsAKzAXAJhUxE6Ag1zreLRYFDoGypSfnP50FhMWpBEQJHTffqdPajV8YIiBrE6afn6k0Di0caU3bEMONaeIDMn3FvnRjeIwz0QW1z+IJn5/Sl2F4uBMiSflvYT+4r3iDTK8qloSSZGZMDbci9prgjLF9nmj4oUn8Kgry0zSBXJwTzX8vEmN0uDNI8zPyFJlIaCsrT+IR5KsD6i9XOd6lAKMS4Z1lKD+ab3ogGnfvk5ygKkXLZBFrSASkzHn5UIviChmC1lBgQFoKRPIyIIPQ0Ngsa7H/yEAyZCmh0g+EjWix/FhSj3rEbktqH/wDSuo6yIUlxBBRJnQCx8rkE0sw/CNSjO3qkgKKQQdZBIkGdDTdXDwsFSy1YXKG8p63masRwVREd84IP9KvzGafWu42dyoz+I4F3ZSSpKk3038v1pCt/I/3arJCriYIB09Y3rT8axaWXEoUUrUnxSAQUi8ZiSrXoRWO4m0e9UpxJIKgMw2EWgTJi1t4tM1ywya0Vx54xfqNHxdCQkp8ZCVJyZllVlJlWtviG21qBbBBt6+1M3uCFjIh4BaXE521d4SDEWAIsq/zqjHcESlQLZWm0xqNNL/rSeW0NPLFvQ3/w1wyHMe2FpSoAPGCJEhCBMHTWtz2q4WljAYtTby4GDdSlCzmACk2ynUXtBJ2r5fwPFYrAYpLraW3SEEZSo3CokwLg2F76Vd2k7Wu4hoofQpBLJbt8JMj9N6tBfmjHke3oux3D22yoIStOVUQoT/0dlCx53ikGAM5SRsJHrT/iLivibdGqrA6w0nre0iky7NtkWJbSZ63q83bJQ0gRaJzbTVfD28y221LCErdaBUoiE/aJ8V7W51MKsb3ofMNeqf8AcKwLs3vo3WDxKAgGCbRIHQb+dJsR2iAxIZKDBFldb+mo1qDeIWUZQbCLcqWP4VKsWwla0oGRwlajATyJuNyIvcxNqpdsm9I0qeIKTmlogWjMR670JiccFSY3E6WFp3rzFPFwHKcwOhH5g8qpaTlQU7kmnh2LPoAfSSpagd7aVPDo8Yufep8SZyrA08KZ9q9wY8XofpVa2R+CjCkBKpEkqTlMnwkGSetgR60KygBtJVYwJmjWLJkX8V/9Jpb2nTGFgHUpH79qHSs7t0LXu0KAogIJAMTa9dSEN11R5y+y3lI3ajtz+VTd25f8VVHI1LYTrXMYJ2q5u/1oRpelXZtIHQ3oHBDZAOtzPtUx+dDtpvO+k/v92q1S4I38jNccEFzQRAj2r1xNuUVUFzIi351Iviw5nly/5oHEECFC/vRmWY2oRJGcev5UUlVjXBIgXkaipJTF9elRk2qSXteZ+lcAHdaOo9asd4uqFBUeOOe3Ko59fnblSl8/aX0iuCM2MSoggKMHXXam+D4wsFAUfCkRbU2i/Os5w9XiMaa0ydN7etPERmaexilvOvi8uAkHdJUUwfLw+1XYTGozd24DGVSYiTEjKLfhuJ5VVg2QHHmjoSpJjYG49pHtQa3f/qJUcqohWouBCo8/mDWyPRCRsXsZ3uDbbWSVNrlKjqUqSQoe+U0x4ahDzCFxCog5SpN0kpNha5HKsxhVSAN5GvW31qTfa1vDqDDzRygznBNpN7bwZpMiSVhTs1q8ARCgqY3UAfmIqpXC1gWCVBRJ23nZXXrS7Hds2AiEJdgwc0DSx0Kp/wCKN4XjT9mZJQYN+WtRVMbaAnuDpBJKSi1gARt5Ea0BjeFqyHI6LJkJVcb2BGkeW9fSVPtBoysA6xIm+kUj4mhlSTJST6TSqw6MLgeELUSCR1/IxyHWm+G4I0gkLQlwCCUhbiDzEKCiBf8ApPlRmBASVZSCCee2n786WYDFLU+4lSAAJjXY2rlBIZzbL3uHgAuMZigGFpcgqQTpJEBSTsRSHiPD1nENSQcwIKdssgkda1uCxqG1uBcgONFNjuNJ56mlqgO9SuNEnTrH6UHFIKbZa0wbCCEjQflQbSsy4Ak54HuBHvThuSJ9p+tI+D3dbjdwf76MOwT6Lu0Lp74hUBQAEek0FgcVqJE5TafKrO2bGfGAgEw4kKMbZQag00kPJsAJF4HMTVm/US+CvCNwCeU/7TU8ZwtOJT3a32mBBXndWEDwpJyi11Hl58qPwOUtPkahNhEdKznakKKWko+JS+nI87VNv0sZL1IySV2rq0qkMKu66G3LZkNNEpSYixvJ53iZrqj6fs0VL6D4gjlUlr9KqmvUkfpXChKFVYg0OFbc9asQL79L2rghzCxN/wAp21/fOpwAZEa8tfnQyZKhH7tRBN7XOkz8+Q8q4BPPy151KPfShwY33qRcE9a4JBPxjeKNRf3pewq95tRarp13AilbpNjQjyko/YUGlD7p9jXndK/CaTPOKzGArkIA5c6LYdIRex5X89yb1CHiG5JUehm8BGEHLl0SWq5PI0nxOJGY0yYeCXWt5WkGRqCQDWheT4jDaMs2AbAPqTRy5/LfRHw3hHmi2nRk+HuyobCnFiRel/a45X0kJy5kCwgXBI29KjgcaN9q04pcoqRkz43jm4fQnceyY5YJsSP/ACSPqKbcXaQpKVgDMDBjUiLedwBQLeFQ7xABwZgWyQJIuEki6TO1OuM9y3kT4kFybEKVe2nW9XhniprG+2I/DSeJ5VVL/ItwiyJnaTQfbPD/AMtcQYKT7/rPvRTDoTZWsxB/fKiO3Lf2ACY8Lmlh4YJ+lHNnUGo/YMXh3OEpp+0zjaJbR/lH5Ct5wl+MO1/kFZLh/CXFuJw4gryiSDYCATJMC2lbbgvAO6zha0PJR4ZMm8SUgWAjnWWE0uh5wfTPXuIAaXtSfHL06xRzPZ5Sm1OpUoSTCQqYAURooEnbcUrx4W2cridI8QmD6G4+dWk21ZJUnRPA8UbZClOqKUWuBmg9RrB5jTkaYL4s2AVZV6T8Cv0rKcYIVhlDc5I/1CtM87lYxJH/ANpQt/lpbfwHXYvxD/eeM6bD5yTRKXFHQwDt61nmXPAJtsL8v2KNHFUoAAC3FbpSM23sKnK/kaMotaY6x2K+zyiBbX+9AcJspvzBn1pVhMat1ta1gJvCU3sBr87U04cqAgnkD8qfG/UdkXpGeJDXeOkrOaTIneABt5UnWqVx0+tCvYz7VZ5qNesKKlnKCTYR1MxTudsTjSG3C1hJeKjYZR7mg8WypOHefdyLUwQpAOhK1BKICTomQb8qsd4HiksPFbKhKkmJSSYJMAJJNZzjvElBnuZWCspzJtlIT8J0nX8jypG3+hkl+zOqdJMkya6og11SKWbNJvM1IqFvOiuK8MSG87eYCQFtmCU9ScxsfXz0FBowjuUKyKyzrFqawUy0qq1ldhUGsC+uMjLhzfCcivFH4bX9KvVw95BUlTSgQMxBiwMxN+ddZ1FjUqMCT5CauRh1gXEeZCf9xFBshaHUhYymdCRe23OByoriKQSlVgYImJMRI0vY3iajPK4ukbvDeEjlg5NkzhzBJWgRtJPp4QavxHDi22pZWDAmAPrr8qHw6Qo/ftMK8hH3puZJmmWGWCpKF+JKlJCgq8yY5GPID0NT852a/wCgxqLZn2MTmICQVTsBJpm1gntQysjkB9K3eE4clwKSyYWiR3cQFATcH7pIvBjWsTw7tKp9TjCSlD4Uru8x8ChPhEhWpEeKry6pnm4lUlJPYO3w51wrPiQpMeFSSDvsd/1ojEcKe7sEJWqJkFJSrziI9jRvC8W+QsPq+0THgykFPiIJk6jytU0cceS6ppQzSApsiMygdQEyMxTBka2m1qz4+MZtV/Y9LOsk8SfLT7/z2ZRnCvuupAadtFwhZAg84rTM4119xxHcOIU0CoJvmXyhGUKvsQL1N/tA+VS0hSLeJBDgUSDBKYAJHnOoqhGNxheC+7UnNYKJEmB8OZegPMxVJxjk0zNh8zC7jLTFvcvYl5HfNNt9yIU1iHVtKIJBm6QdtY3rVYjgHDiLKLKlFICkLzjxWAgyDfcUc0hb4Pf9086hOZTLiW3Cm2lotN78551ieJ8UebcH8PgEsqWPhYUpYXE38KinaYFxzq0KiqXRkycpy5S2y3H9lMThcQ2+gB5KQYiUgjKrci1ifar8R2ffxykArbbCDIzKJWrMBICYEQbTO1LWv8SuJIVkU02qVABtbSgZmABlIVPvrWue7U4bFMoOIabZdJBSttQUFbEWAUOdwQMutLOr5/KGxzlx8q9N/Im432Ld7tAddQxBjPKrjbMIAiYvO/WruJ9j1uMuleICxluUNKPiFwQEnS4E9K0LPFHbtPZXm1JKShQ8JT6D60vaw7QK14N9zCkTKVHO0Y1k3LZ/zCpxyLIr+vsvlxzwumu/oA4XhnUAFSUuNvKQhaSn4DEBRUkkgTqItajcey60O5QmUGSFpOcKny8UxbS1qMY42tSGx3jSXVACVnwuHYBahZRGyjfasjxftFxHCOuEMJSJ++jvPMzNp19aeDXHRmyKSk+XYz404800CkrbzSJB5RMCw31ihODuLLcyVjMQU5QQDY5is3PkOXWlOH7cYt1BPc4dLbZC1rCDEnwhSsyiCr5+dFsdtnVFIWhIXlOUjL4tSCTEa7UGpqfJFFPG8XlsH49wbvCgswI8UBN1ReAbH0P6USppSm1oDjaVLABSslJBjTeTf5VeniTjgUHgpBUmZ+JJhUXVJAB0vbQa0JxZhD6R3rgMaRByxeAZFzfS1K88+VdFYeFx+W5XyKeL9nnW0ISElBVBJUbXGoMaTOlIMM+UqygSZIgXnnpenGLxJOVRWpQiMyjcxppTnh3Gmm3AFtrbcUlJMNoBXA/FJEbwQDalhkk+zs3hceOpQ1ZlXXViQpC02nxJULeop0jL3KFJUD4RYfvamWI4y+VKcSl1SRJSmBbkSkmY9BrVGG4yw6gIxDBzK+6pBbPmlcCY9DpFXxzZlyQWtlefCkBOTDIXlEuOPOIGYXPhU0UqPkd6GY4pgTnS42pC9FFp0FtQzWKVAgD1ANMH8Dw90d0VPNn8KzedbFYuRFIsV2ZaSHFICXEtiTLpQo+mUiRI0t+VFKTBNxXt6/KBOK8XWWgWXHEt51Jha85IEZSMwkWpRxV9S22wRIbUtJXG5VMT5CfWpcRIITaAkQlIMx58z1qt/GEMlrKkBSyqd5sLchFvena46Jp83bFpNdXldSHGx4IFuOFYbSUxdKRqNacoxK8pLXhCh/JJ21kDyJmI09gmuGNMISt4rSCeZvYkqhO2vtRuGwbS5ykpSOQg9ZNzHIdam9mmyannMqST8Am5O1gCVEgdCIsNatb4gW1ZobUJBUEeG+hzXMxaDvahWsalLuTMek6GNQd5jeaLwy3Q4oqQgAqlAyRIgbq9rchQpnWaFp5jENLKXPFkVAjLtpJsbjasy2pJvYkfL9KrV2Xbffy5lMld0gqlM8kzceRrRcN7J4hlUhxK1HUqCSB5ApIHsD1qeSDka/DeIjhTX2Z04k5jeBb93q3hT/fqJC05EmygDAOtyYHtWu/9tMIlbpK1ESpNhc3OgFqCQ800nK2gJRslMAenP0BoQxU/Ua/6lz9ofgiynxpcWy6DIWgFYUf6kXtWW432ZwrxLmGUhnEyVZAcrTh3y5o7s/06Cd6LdLC1ZkL7tSRcJWDPK0Ej5U0Y4XmSFLHeJV0BnfUQfetFJnmzwuLMTxDtO6l9shpBQ0EtuKQmSsAeIZlEqPTawp3xfihYU13KO8DuisxSLgED1APtS97sNiu+cU0kIbKibqSRBM6FU06PYorZS0/iEWJLYQhW4vqoaGbi3iqUsb5JotGdY3B/os7OcQxziXO5YCQDJPezf/MVTHSn/B+I4lpgPPvIUFSVMrRCQAYMLBueRgzyoXh3AUYZC/4dbpzNgFC4uU/CRpG43kEfhpB2w48tYDXdKytAFaogJSDcxpbaSDI2FzRKiLhq5dDTjPFD3iMVhn1qb7vvEtEfylqBSU5soJkD4VSQQTvROJy4rBJd73ui7lWgpJSUqAOabQpJvM/KayPDu0aG2UqUAYElPNSjAMfiAvJ0ihEcdZDPcBzEIa0QlKknJ4lKMEpn7xF9gOVLJNoTHLixxgeFvrUQ862ptcwuSkkG+UhKNOcnTcbD4rBJ4e53ScQVlYCktozOd2ic2XUEZjsLm0034MlSm0Blfftq1WohJSANCYhR2MCbetUcQ7HYh1ba3XGkobnLkkqAzEgTAtfT+9dCUrpjzjHUo9hXDMUpbSdVFBhZIKFJ1CQpJM3G4J/OKcYtJVChB1OVWWZtJG5gRm1qt5hOFgJcWouLBXmJhKUA2nqVA3n4alj0H4k5ZGsztJ1BB9JGtZM0VGWj0/C5JZIPltovwmKSCJTnbOuZQIUnccon8pppieC96EHCY1SSkeHC4ltJSBrlQISQOUT+iH+HgSCRN4zTWxwWNwy2G2n2S4lIhKiCSPIgbdNoqvhZdoy/+jjS4y+TGYvAogN41gpQVTnw+YtlX9QBCgoaQqCJipMdm+HPnu0tOIWk2U0VpMHQqz5hP6RWt4jw95BK8BigkKglp9E3AAkOQVAwAPFm0GlK3eN4pMoxWFJQYlaMqwVbXSQq/pW1UeUxZxHsQ8y2leGcKgIJDgKVQDOULRa950200KbGcRDcKfbJSfvqZS5lgnRWVOmshW9brB8WaAlDriAPiC3AEg7SVkkHoFelFN8UZeBRnbcnXKRPyuT6V3EFmTwfGsE8QAQqDYqUFTIgDu3YvGwXXuIxOGYheQLZJynKnKUnUynMUGLWzH9ZcW7HAkqaDTo/C6hKVDycaCVf6p86xPFMD3BAc7/DCbSe8QD0BN7Toomg4UMsj+zWK4lgXT9moKBFsudKpOst/CfUHUa1BC0ufYynMf5aFZieXwlqFctJ60l7OcJLhz9/hVsoUFlfizpOn8sgLJPKY61pMfxTOFhkKQkiCSSVEQeZOUdB86MMbb0CeWKW0LMXw1tsHvcqyoEBpBXkSRqVSqDuMgT/AN1qW8axLbLSlES44gtiNYGWJn7o+tT4txBLDDZMFUkBM66X8qwz+IU6tS1mSrWPyFUdQ0uyCbnt9EnsUFQQPepcQxRICTEAAgZfxQomSJ5XFTwrIJFx6+dVcVZUHVCNTaNwLW9qjyb7KpANdXV1cE3j+P78rUVAKGVSUi4A0yydSLTE61fhsZkUUlMFQB0jX9zQTPBoCglWuhgZkwZsr3BG9V4vhrs99mHgASUySYA1J0BqZoYZ/BKU4SSEZfECowDcSPM0c/icrneH4SAPLkQPWqOE49t5aW1EGbkXMgai25FM+JYJlE5JDZGUhUjLIuZIkpnxXvqKWnQyILxXeoTkUlKUkGFKgzfb09aYYnjmIDZSHkgAQFhIKv311rP8OeZKUh1wqUDH2YN/Mi9PMfwWW0qazHUm5MjYCb2p0V4OugF9lbqRGVwZ05gRBGxIXluedr3pyjhhS2oloWHgSMpMaQNB+e9Y9OMcY8OUqQm5uU63vor3p83jn8Vh4bbygXMKImBIAi99zB260bGTij3hP8atWZ50YdpKrIRGcxIAtMWsfyrRv8eACQBMW3/OsOz2pKSEuNBXiIVA+G+kDceVaHCHCOkRmQTcCdd7X06UOSKpQ+bHTWMC9VLHKQCPofnXYXDBTpWpRUoCyY/K9SweFbTvmHnB/SrFYhDZkhRjkDamRN8b0e4jg63FBQcBRElKwSTEfD4gBpuDVXDsGtClFIbM2uCDvqQSCNdqgePhf8uAo7LlPlaJ57Tb0qDPFvGGy2qTqUeIJ89Ivbn0rmLaolheFIZzK7hmTolKiddfigJ8hpQr2CGXwYPDhU5gkoTdQEfHmOk7imAxDc6kHcH9x7VNKgZg5ugmgDjuyvDOkpBUFNK0KSJANtwNOtUI46yFlsupCgYUlRj5kAdajjMDmIUVLQRoUqFxyMg/Q16ABqtKyZjOAR5a11D3+yTmGZUtRW028hepUuwjbXKZ86BxPDnShZSnOkzASpB10+9fyozBNDKfsQ1qApjwwecDwq8lJNVOMONpKkYgWnwuNlP1KSdNUilnijLsOPJKDbiZd5C2shKHiBshPONROlvmaP4L20fbcyusOqYgd3CIUI1B5+sUY3x1Y8S25GqiUFMeR8P129S2eO590SNgn9Vmux4VHYubLLJr4HDPabDOQIeAP4m1R1k1nOIO4RnEXW4429YjO9DZm9gR4VTreCI0NTXxTKYKEnpBBPzPyq1HGSqT3egibn5FViPL2qyMjxvs0acI042EJyrQkABJhYiNL3rD9qez7SFJLRGGdPw2Pdqi5uBKD8um9WIbxTSs7JUG3IVIjlFwfvWHOuxfFXnwll5ouJUZVbKqxkEEQOmnQi9FaJS70AM8Xx7A+3YU4jZafF80g/MU0wvFX8QD3bbwQEyv+IaSEAf5lLBVO29aTB4uGwXEKbQAAnOoZlQI+HLPrWe4lxBbq4NkJPhQNPM8z1p4qUv7EpSURZxPDNGC2yhDkXcTKDm5goOnRWalgximkqbUSVESlVjzF7CNbHeKYcYcytEgch72rHHFCV7nQk+VO/S9E75LYnx2KU6srUf7DaqgiqqmFWj51mLluHVBBnetP/EZsMBcqCVzIEQQMsGZnWZjassheltKfh37E2JVl5a/Okn0NHszVdVhaPI+xrqcBqkcfKYEEkbqJmxg6WiaZYfFYZ9OR4i+sKKeugN71jcRi82WCqQkCTrV+FMjWflH60DbGcXqjT/+2Eg58I+DyCyfaRV+DdxLSiHm1JMWUPEg+d7Ugw+IUkShQPMGAR+vpT3h3acpGVXsaRlFr2k8Twxl45wruHedihXXoetSw+IxeFEKVmTsRdJtzGnqKZ4R1h8/BlV8vao4rALbMoSoHmPEFe1xXUNzS0zxntWs/E1mMawCfcVezxvDqtPdmZsI8yQIpOzxRomHUQRqYg/KDVuO4ch5MNKGfZK/oqgUSS3RqGVMPX+zUoCywAFf38jWa4xwN5K1LQEpQIgpBBHXWBWZxC3sOQlWZKuR1EHnoa0vA+2JgJUbjSbg9L7dDRf5GSXcWR4d2pcQtKXNrTW2w3EA4AqygeQHseVZLtb2cLraX8MJJAKmh1/CenKlvZfjTjCyy8gg6FKwQYNjreuTaJyjGS/JsONPlKbJSDYgOQUqB1E7GPY1SjCrdQh4KWFISfg0JBHhUJuQLjeOdWYtCiAbLSQSnOAR1HORofKgGeNPsz3iApBNy2mCP+3X1E0zoXg60EYHizbrnduJAUDEkm86ba9OdPRhsptA8gNKWYUMPwpKkFCt9FAzz+k+lHOP+Hu8yQoGy4Pi2AJJAI8q5UTfJaLFugaAqOw19YrOcT4wgfZhsuuk5ko7tSzMkC9gmIN7+16Ka4qlDuRaFpXznwkTb0050fe8JAuTYRrFtOXOimmBR0V8O7xSAHmsot4M6lXEQbnnfXeisQFtkwleTXMlWa3IhUnnofaoYzEJSkAJk6lQBuPW42Hp1oZvGKy/FG1/IHz5e9MnQOF7DsJiQrRSSD+IR/t1/tUsZgkOyC20ba3n/bQCmG1nMZB1JCoPWQNf3eqWuFLJBbcz6ykgpBnSSAbTt1o6EkmXHs23q2rKNwlwkf2ohHAmwJzEnqoxG/rVWJ4fAlxWUR902i25SYqp5phTSgFKyi1yTN9iDNd0I42PcAkgZEeJOxmbedDcT4g22bALdHLRJ6nfTSs9wdZZStDZISszMchBAPtUHBrVYY72zLllxdItxOKW6rMsyY/val3Eny02tYEkRAPUxRmYAFRMRaeVZDjnFs8qNkJ0H4jsfWqykoozpcmC8d44tSADAUdANuavPYUiYVDZ9aGxDxWoqOp/cVNHwxyrI5W7NHGlRUBUwjnXqU7V7lVSWOWhmw6x+v5UzbUmPJNo/wCKFW4fACNATI8orm3Be5H786WXQ0SxT37/AGK6oKV/V8/711JQ9nvBXQlwZgCOorWu4Vh9JAQkHUECCPUUn4lwcLOZmyvwnc8vOp9ncZBhWo1B/KqO0aYpdAWLwKmpJugfeGoB5iqm3kKtMjrT7GkGTqAdOaTrUeH8Jw6pSZ8V0kGimM009ChnElo2JKefKtVwTtMD4HDY6GstxDh7mFXBGdsmx/ehqLmGBGdu43T+nXpXB5fDNnxHCly6kpWNlpgKPIe1AtJEgQRcQIuD9DXnA+KJWgoUTeIVuI0onFLLbiVKVdV7CygI30FEVtroOxaWHEd3ihC0/AoD4hofJQ3rP8a7Hd2lKmXM+a4BiflT3iqkPt38CxcTsfOqOFP942ttRyuJiBN7/eHTnRaDB8lYB2T7QlBLDu1oVtzFM+1uDU82lTacykmyxZXkq+ov5zSTt3ggHEvITkVlAUB+ICCdd4onst2lkZFiToRzH68qm1RVPlp9hfZTjPfNHDurgpJg7pOyuonXpRWAx5aUtp5IJAhUgHOmdUnY7g8wKJ4zwhEpUmBElDgsQdwrZV9jzoN1aTkbfGRU+FwG1+U/dO6TpRaCqaA8TwZRWpeHVkOpJVlCk7E7ToeRn3Lwz/EUD+SHE75VJV65Qo/Kjn8etLYacQlWWAlYGwneL2hPOPIUUMO4Ge+SkQJ+ETEXvajRN5K1IXtdqmrh/Dd2vT4bT1C7jnrzo7DcRIA7hQcTF0ymb7QYKvIKO9Cr4g+oAylSdpCCPmmJodWOcBhKGwd/APedDXXQjcWaZtxLkjKRAkoUCDoddDzFqiWhJIkEmYHM67cvzrMLx2Ki0nYJSSJ8hparOH8WWhJL8qEyNBlHIxrejy+wcX8GiXhdSF62+ECRAjTfpFRbWq7bZlU84jnfQCqMNjwtOaHkp3XkJH+qLDrVmI46UDI02EJ1C9zsZka0y3pEpz4hTmRqzikrUbZdv70kx4RMNgAbwIvzG+n5ChsxJzEydZNeqNXjBLZjnmlLQWj4E+v0pZxziHdJECVKkD9aLOIAbTmIAE3NZLinEO+XayEzHM9T+lO3SI1s7EcRccTlUQEzJje296znEnlLMAHKNOvWj8Y7bKnTegXEQmSKlKLaGUkmAKSRqI8xFWtKtTHAFKnEpzWJAv8ApQXEAA84E6BagI5SQKm4a0UUrdEHGzzBn/mpoVMedVekV60b/v61KigapXj10AAm2vzHnUFOSTvfnr7V6spF5zTrAiI2vr6GKoSbg3iecfPY0KOLypJ3I9J+orqi83c6+ov8rHzrq6jrNTikKSA4DcRmHPr50v4kmFB0fesrryNdXVSSNkHaDA5KApOqRp0q7A4fOmE+FxPjTyjcV1dSxRRvQZhMQHQppwdOcHekmIwX8M5GqFbzodrV1dQQZdFgwsHOix3Gx/v1pnwziSlANzzib+YPSva6mfQsPlDF7DB5GdAyuI8JTsdyOVKgrvMqkGHBormOR/Wurq47rY3GG/jsOSmAtv4h5aG9fO0AoUsbpJ/OurqD6Ok6Zuey/HQ4gIWJkiZuJ2P0NFYttObuVDOk3AOo8j0rq6igv4ZHFu/wYSHR3jKycqtxOx353Aorsh2tQFKT4gg7XMHbQXrq6g3T0CXqjs1nEEtKBJRNpKk2OnI2NLVcGzJCm1Zk9ZB+ddXU5jsBfwBHKmHDGkhHfYgBw6IBANhzjXTflXV1FJNhlJqIt4vx1b8p+FvTKPrS5Bsa6urSkjG2TChFUYvEhKSpRgAEk11dXMBk8VjVOESTlnwp2An86oxLwbTOp/Wurqk+hxerEoVGoNeKV1NeV1JybDwSL+EEd6CR8N9OVLXVAqJFgSTHrXtdR/igr3MgDVzOteV1CSVWMTQZB0rkqGkxz3HtFdXVIJY8koUUkkEbA29Pzrq6uoMJ/9k="/>
          <p:cNvSpPr>
            <a:spLocks noChangeAspect="1" noChangeArrowheads="1"/>
          </p:cNvSpPr>
          <p:nvPr/>
        </p:nvSpPr>
        <p:spPr bwMode="auto">
          <a:xfrm>
            <a:off x="168275" y="-1790700"/>
            <a:ext cx="5619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 D’Ancona’s observation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He noticed that the proportion of predatory fish (sharks, skates, rays etc.) had increased.</a:t>
            </a:r>
          </a:p>
          <a:p>
            <a:pPr eaLnBrk="1" hangingPunct="1"/>
            <a:r>
              <a:rPr lang="en-GB" altLang="en-US" smtClean="0"/>
              <a:t>Fishermen concentrate on prey fish.</a:t>
            </a:r>
          </a:p>
          <a:p>
            <a:pPr eaLnBrk="1" hangingPunct="1"/>
            <a:r>
              <a:rPr lang="en-GB" altLang="en-US" smtClean="0"/>
              <a:t>Why the increase?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983A3B-1366-43FE-9AAD-B2947DD42721}"/>
</file>

<file path=customXml/itemProps2.xml><?xml version="1.0" encoding="utf-8"?>
<ds:datastoreItem xmlns:ds="http://schemas.openxmlformats.org/officeDocument/2006/customXml" ds:itemID="{0547F1C5-7D4A-4985-85C4-1BCC41F79702}"/>
</file>

<file path=customXml/itemProps3.xml><?xml version="1.0" encoding="utf-8"?>
<ds:datastoreItem xmlns:ds="http://schemas.openxmlformats.org/officeDocument/2006/customXml" ds:itemID="{112B4C31-5685-495A-978B-90CF69C3C97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21259</TotalTime>
  <Words>642</Words>
  <Application>Microsoft Office PowerPoint</Application>
  <PresentationFormat>On-screen Show (4:3)</PresentationFormat>
  <Paragraphs>100</Paragraphs>
  <Slides>25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Comic Sans MS</vt:lpstr>
      <vt:lpstr>Symbol</vt:lpstr>
      <vt:lpstr>Times New Roman</vt:lpstr>
      <vt:lpstr>Office Theme</vt:lpstr>
      <vt:lpstr>Chart</vt:lpstr>
      <vt:lpstr>Equation</vt:lpstr>
      <vt:lpstr>Artwork</vt:lpstr>
      <vt:lpstr>2020-21  4-1 Predator-prey models, limit cycles, Hopf bifurcation Trophic Interactions, D’Ancona and Volterra </vt:lpstr>
      <vt:lpstr>Outline</vt:lpstr>
      <vt:lpstr>Trophic interactions</vt:lpstr>
      <vt:lpstr>Trophic interactions</vt:lpstr>
      <vt:lpstr> D’Ancona’s observation</vt:lpstr>
      <vt:lpstr>D’Ancona’s observation</vt:lpstr>
      <vt:lpstr>Fiume (Riyeka) fishmarket</vt:lpstr>
      <vt:lpstr>PowerPoint Presentation</vt:lpstr>
      <vt:lpstr> D’Ancona’s observation</vt:lpstr>
      <vt:lpstr>  D’Ancona’s observation</vt:lpstr>
      <vt:lpstr>Lotka-Volterra predator-prey model</vt:lpstr>
      <vt:lpstr> Predators and their prey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Learning outcomes</vt:lpstr>
      <vt:lpstr>PowerPoint Presentation</vt:lpstr>
      <vt:lpstr>Lotka-Volterra predator-prey model</vt:lpstr>
      <vt:lpstr>Lotka-Volterra predator-prey model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220</cp:revision>
  <dcterms:created xsi:type="dcterms:W3CDTF">2002-06-29T18:19:19Z</dcterms:created>
  <dcterms:modified xsi:type="dcterms:W3CDTF">2021-02-05T10:32:46Z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