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9"/>
  </p:notesMasterIdLst>
  <p:sldIdLst>
    <p:sldId id="578" r:id="rId2"/>
    <p:sldId id="579" r:id="rId3"/>
    <p:sldId id="474" r:id="rId4"/>
    <p:sldId id="562" r:id="rId5"/>
    <p:sldId id="482" r:id="rId6"/>
    <p:sldId id="483" r:id="rId7"/>
    <p:sldId id="484" r:id="rId8"/>
    <p:sldId id="538" r:id="rId9"/>
    <p:sldId id="539" r:id="rId10"/>
    <p:sldId id="485" r:id="rId11"/>
    <p:sldId id="486" r:id="rId12"/>
    <p:sldId id="487" r:id="rId13"/>
    <p:sldId id="488" r:id="rId14"/>
    <p:sldId id="531" r:id="rId15"/>
    <p:sldId id="489" r:id="rId16"/>
    <p:sldId id="527" r:id="rId17"/>
    <p:sldId id="490" r:id="rId18"/>
    <p:sldId id="491" r:id="rId19"/>
    <p:sldId id="540" r:id="rId20"/>
    <p:sldId id="548" r:id="rId21"/>
    <p:sldId id="550" r:id="rId22"/>
    <p:sldId id="472" r:id="rId23"/>
    <p:sldId id="561" r:id="rId24"/>
    <p:sldId id="473" r:id="rId25"/>
    <p:sldId id="542" r:id="rId26"/>
    <p:sldId id="54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52" r:id="rId37"/>
    <p:sldId id="580" r:id="rId38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55" autoAdjust="0"/>
  </p:normalViewPr>
  <p:slideViewPr>
    <p:cSldViewPr showGuides="1">
      <p:cViewPr varScale="1">
        <p:scale>
          <a:sx n="78" d="100"/>
          <a:sy n="78" d="100"/>
        </p:scale>
        <p:origin x="5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68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2B1F4D-6609-4C30-A44D-7E34D64930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13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81DC33-9B71-4580-A749-97B5C62CBDB1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9846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The handling time for Cs is estimated to be 5.15 minutes. 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552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Derivation: total time budget  of predator per prey: h+1/aV </a:t>
            </a:r>
          </a:p>
        </p:txBody>
      </p:sp>
    </p:spTree>
    <p:extLst>
      <p:ext uri="{BB962C8B-B14F-4D97-AF65-F5344CB8AC3E}">
        <p14:creationId xmlns:p14="http://schemas.microsoft.com/office/powerpoint/2010/main" val="7505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347843-9473-4E81-B71B-845690F5E0AC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6825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Fussman GF, Ellner SP, Shertzer KW &amp; Hairston NG (2000)  Crossing the Hopf Bifurcation in a Live Predator-Prey System, </a:t>
            </a:r>
            <a:r>
              <a:rPr lang="en-US" altLang="en-US" i="1" smtClean="0"/>
              <a:t>Science, 290. 1358-1360</a:t>
            </a:r>
            <a:endParaRPr lang="en-GB" altLang="en-US" i="1" smtClean="0"/>
          </a:p>
        </p:txBody>
      </p:sp>
    </p:spTree>
    <p:extLst>
      <p:ext uri="{BB962C8B-B14F-4D97-AF65-F5344CB8AC3E}">
        <p14:creationId xmlns:p14="http://schemas.microsoft.com/office/powerpoint/2010/main" val="6150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Mature larva of </a:t>
            </a:r>
            <a:r>
              <a:rPr lang="en-US" altLang="en-US" b="1" i="1" smtClean="0"/>
              <a:t>Homoeolabus analis</a:t>
            </a:r>
            <a:r>
              <a:rPr lang="en-US" altLang="en-US" b="1" smtClean="0"/>
              <a:t> (Illiger), a leaf-rolling weevil, with eulophid external parasitoid larva (probably </a:t>
            </a:r>
            <a:r>
              <a:rPr lang="en-US" altLang="en-US" b="1" i="1" smtClean="0"/>
              <a:t>Paracrias huberi</a:t>
            </a:r>
            <a:r>
              <a:rPr lang="en-US" altLang="en-US" b="1" smtClean="0"/>
              <a:t> Gumovsky). 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433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DOI: 10.1038/npg.els.0003164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BA0FA2-990F-4518-8F3E-A9C707C903AB}" type="slidenum">
              <a:rPr lang="en-GB" altLang="en-US" smtClean="0"/>
              <a:pPr>
                <a:spcBef>
                  <a:spcPct val="0"/>
                </a:spcBef>
              </a:pPr>
              <a:t>36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777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A350-2898-408A-82FE-FE0F200AFF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F14D-A0CB-412B-B9F8-D185ACC7C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4FBA7-4F0D-48CE-8AC7-7EC5AA0657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938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3751-FD94-4353-8251-43CCF56A01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270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8D07-FE7F-4850-9452-02D700395D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66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87E4C-ECE5-4B88-AE7B-2A2290A534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66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407DF-034B-47FB-95AC-0AE9E6706E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64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D914-35F7-4E74-A28F-A829428963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3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7DFEF-F910-4082-93D6-E2358BBF9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45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2EA8-F81E-4735-8D45-306D687EFF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73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69B6E-B7D6-4605-913C-8024A48FEB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2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C072-9007-4206-B57B-CA0A7F19DE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39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4D8B5-EA47-441F-B448-9F24E788C0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402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E502A-601D-41AE-BE3B-DE7CA1C4B6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2020-21 </a:t>
            </a:r>
            <a:br>
              <a:rPr lang="en-US" sz="4000" dirty="0" smtClean="0"/>
            </a:br>
            <a:r>
              <a:rPr lang="en-US" sz="2700" dirty="0" smtClean="0"/>
              <a:t>4-3 </a:t>
            </a:r>
            <a:r>
              <a:rPr lang="en-US" altLang="en-US" sz="3200" dirty="0" smtClean="0"/>
              <a:t>Predator-prey models, limit cycles, </a:t>
            </a:r>
            <a:r>
              <a:rPr lang="en-US" altLang="en-US" sz="3200" dirty="0" err="1" smtClean="0"/>
              <a:t>Hopf</a:t>
            </a:r>
            <a:r>
              <a:rPr lang="en-US" altLang="en-US" sz="3200" dirty="0" smtClean="0"/>
              <a:t> bifurcation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GB" sz="4000" dirty="0" smtClean="0"/>
              <a:t>Variations on the predator-prey </a:t>
            </a:r>
            <a:r>
              <a:rPr lang="en-GB" sz="4000" dirty="0" smtClean="0"/>
              <a:t>theme </a:t>
            </a:r>
            <a:r>
              <a:rPr lang="en-GB" sz="4300" dirty="0" smtClean="0">
                <a:cs typeface="Arial" charset="0"/>
              </a:rPr>
              <a:t/>
            </a:r>
            <a:br>
              <a:rPr lang="en-GB" sz="4300" dirty="0" smtClean="0">
                <a:cs typeface="Arial" charset="0"/>
              </a:rPr>
            </a:br>
            <a:endParaRPr lang="en-GB" sz="4300" dirty="0" smtClean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Holling (II) functional response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 far we assumed that the functional response (the per predator effect of predation on the prey’s growth rate) is proportional to the amount of prey</a:t>
            </a:r>
          </a:p>
          <a:p>
            <a:pPr eaLnBrk="1" hangingPunct="1"/>
            <a:r>
              <a:rPr lang="en-GB" altLang="en-US" smtClean="0"/>
              <a:t>This amounts to saying that the nr of prey eaten will always go up with the number of prey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Holling (II) functional response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Often this is not the case because predators need time to ‘handle’ their prey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Handling includes the time needed for </a:t>
            </a:r>
            <a:r>
              <a:rPr lang="en-GB" altLang="en-US" dirty="0" smtClean="0"/>
              <a:t>eating </a:t>
            </a:r>
            <a:r>
              <a:rPr lang="en-GB" altLang="en-US" dirty="0" smtClean="0"/>
              <a:t>and digesting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Even if prey is abundant this will limit the number of prey eaten per predator per unit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254000" y="476250"/>
            <a:ext cx="878205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Holling (II) functional response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The number of prey caught depends on the number of prey present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684213" y="5732463"/>
            <a:ext cx="77041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The number of aphids (</a:t>
            </a:r>
            <a:r>
              <a:rPr lang="en-GB" altLang="en-US" sz="2000" i="1">
                <a:latin typeface="Times New Roman" panose="02020603050405020304" pitchFamily="18" charset="0"/>
              </a:rPr>
              <a:t>M. persicae</a:t>
            </a:r>
            <a:r>
              <a:rPr lang="en-GB" altLang="en-US" sz="2000">
                <a:latin typeface="Times New Roman" panose="02020603050405020304" pitchFamily="18" charset="0"/>
              </a:rPr>
              <a:t>) consumed in 24 hrs by 3 different ladybird species (</a:t>
            </a:r>
            <a:r>
              <a:rPr lang="en-GB" altLang="en-US" sz="2000" i="1">
                <a:latin typeface="Times New Roman" panose="02020603050405020304" pitchFamily="18" charset="0"/>
              </a:rPr>
              <a:t>C. sexmaculatus, C. transversalis </a:t>
            </a:r>
            <a:r>
              <a:rPr lang="en-GB" altLang="en-US" sz="2000">
                <a:latin typeface="Times New Roman" panose="02020603050405020304" pitchFamily="18" charset="0"/>
              </a:rPr>
              <a:t>and </a:t>
            </a:r>
            <a:r>
              <a:rPr lang="en-GB" altLang="en-US" sz="2000" i="1">
                <a:latin typeface="Times New Roman" panose="02020603050405020304" pitchFamily="18" charset="0"/>
              </a:rPr>
              <a:t>P. dissecta</a:t>
            </a:r>
            <a:r>
              <a:rPr lang="en-GB" altLang="en-US" sz="2000">
                <a:latin typeface="Times New Roman" panose="02020603050405020304" pitchFamily="18" charset="0"/>
              </a:rPr>
              <a:t>) as a function of aphid density.</a:t>
            </a:r>
            <a:r>
              <a:rPr lang="en-GB" altLang="en-US" sz="2400">
                <a:latin typeface="Times New Roman" panose="02020603050405020304" pitchFamily="18" charset="0"/>
              </a:rPr>
              <a:t> </a:t>
            </a:r>
            <a:r>
              <a:rPr lang="en-GB" altLang="en-US" sz="1400">
                <a:latin typeface="Times New Roman" panose="02020603050405020304" pitchFamily="18" charset="0"/>
              </a:rPr>
              <a:t>From Pervez and Omkar, J.Insect Science 5:5 (2005)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54981" name="Group 5"/>
          <p:cNvGrpSpPr>
            <a:grpSpLocks/>
          </p:cNvGrpSpPr>
          <p:nvPr/>
        </p:nvGrpSpPr>
        <p:grpSpPr bwMode="auto">
          <a:xfrm>
            <a:off x="1185863" y="1484313"/>
            <a:ext cx="6121400" cy="4356100"/>
            <a:chOff x="838" y="981"/>
            <a:chExt cx="3856" cy="2744"/>
          </a:xfrm>
        </p:grpSpPr>
        <p:pic>
          <p:nvPicPr>
            <p:cNvPr id="52231" name="Picture 6" descr="fig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" y="981"/>
              <a:ext cx="3856" cy="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2" name="Rectangle 7"/>
            <p:cNvSpPr>
              <a:spLocks noChangeArrowheads="1"/>
            </p:cNvSpPr>
            <p:nvPr/>
          </p:nvSpPr>
          <p:spPr bwMode="auto">
            <a:xfrm>
              <a:off x="1655" y="1207"/>
              <a:ext cx="681" cy="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Picture 13" descr="Transverse Ladybird | Coccinella transversalis 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436688"/>
            <a:ext cx="2071687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Holling (II) functional response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Holling (II) functional response assumes the predator on average has a constant time to handle prey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functional response then takes the form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handling time is </a:t>
            </a:r>
            <a:r>
              <a:rPr lang="en-GB" altLang="en-US" sz="2800" i="1" smtClean="0">
                <a:latin typeface="Times New Roman" panose="02020603050405020304" pitchFamily="18" charset="0"/>
              </a:rPr>
              <a:t>h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Note that if </a:t>
            </a:r>
            <a:r>
              <a:rPr lang="en-GB" altLang="en-US" sz="2800" i="1" smtClean="0">
                <a:latin typeface="Times New Roman" panose="02020603050405020304" pitchFamily="18" charset="0"/>
              </a:rPr>
              <a:t>h=0</a:t>
            </a:r>
            <a:r>
              <a:rPr lang="en-GB" altLang="en-US" sz="2800" smtClean="0"/>
              <a:t> this reduces to </a:t>
            </a:r>
            <a:r>
              <a:rPr lang="en-GB" altLang="en-US" sz="2800" i="1" smtClean="0">
                <a:latin typeface="Symbol" panose="05050102010706020507" pitchFamily="18" charset="2"/>
              </a:rPr>
              <a:t>a</a:t>
            </a:r>
            <a:r>
              <a:rPr lang="en-GB" altLang="en-US" sz="2800" i="1" smtClean="0">
                <a:latin typeface="Times New Roman" panose="02020603050405020304" pitchFamily="18" charset="0"/>
              </a:rPr>
              <a:t>V, </a:t>
            </a:r>
            <a:r>
              <a:rPr lang="en-GB" altLang="en-US" sz="2800" smtClean="0"/>
              <a:t>which is what we had before</a:t>
            </a:r>
            <a:endParaRPr lang="en-GB" altLang="en-US" sz="28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801813" y="3221038"/>
          <a:ext cx="41433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4" imgW="1358900" imgH="469900" progId="Equation.3">
                  <p:embed/>
                </p:oleObj>
              </mc:Choice>
              <mc:Fallback>
                <p:oleObj name="Equation" r:id="rId4" imgW="13589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221038"/>
                        <a:ext cx="4143375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Holling (II) functional response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The number of prey caught depends on the number of prey present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5538788" cy="340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38200" y="3429000"/>
            <a:ext cx="220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Nr of prey caught per predator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495800" y="6324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Prey 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Holling (II) functional response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 smtClean="0"/>
              <a:t>If we include this in the model, solutions look like this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 smtClean="0"/>
              <a:t>A limit on the number of prey eaten per unit of time acts destabilising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457200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9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4624388" cy="284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Rosenzweig-McArthur model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6851650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The model with a prey carrying capacity and the type II functional response is known as the Rosenzweig-McArthur model: </a:t>
            </a:r>
            <a:endParaRPr lang="en-US" altLang="en-US" sz="2800" smtClean="0"/>
          </a:p>
        </p:txBody>
      </p:sp>
      <p:graphicFrame>
        <p:nvGraphicFramePr>
          <p:cNvPr id="3041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3359150"/>
          <a:ext cx="43973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3" imgW="1739900" imgH="812800" progId="Equation.3">
                  <p:embed/>
                </p:oleObj>
              </mc:Choice>
              <mc:Fallback>
                <p:oleObj name="Equation" r:id="rId3" imgW="1739900" imgH="812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9150"/>
                        <a:ext cx="43973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Stable limit cycle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If prey density dependence and a Holling type II functional response is combined it can lead to sustained oscillations</a:t>
            </a:r>
          </a:p>
          <a:p>
            <a:pPr eaLnBrk="1" hangingPunct="1"/>
            <a:r>
              <a:rPr lang="en-GB" altLang="en-US" smtClean="0"/>
              <a:t>These oscillations are independent of the initial conditions</a:t>
            </a:r>
          </a:p>
          <a:p>
            <a:pPr eaLnBrk="1" hangingPunct="1"/>
            <a:r>
              <a:rPr lang="en-GB" altLang="en-US" smtClean="0"/>
              <a:t>This is called a stable limit cycle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Stable limit cycle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133600"/>
            <a:ext cx="6148387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148388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Hopf bifurcation</a:t>
            </a:r>
            <a:endParaRPr lang="en-US" altLang="en-US" smtClean="0"/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6192838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281238" y="1820863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V</a:t>
            </a:r>
            <a:endParaRPr lang="en-US" altLang="en-US" sz="2400" i="1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466013" y="5300663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k</a:t>
            </a:r>
            <a:endParaRPr lang="en-US" altLang="en-US" sz="2400" i="1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55650" y="237172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Prey density</a:t>
            </a:r>
            <a:endParaRPr lang="en-US" altLang="en-US" sz="2400"/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611188" y="5734050"/>
            <a:ext cx="74898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dirty="0">
                <a:latin typeface="+mn-lt"/>
                <a:cs typeface="Arial" panose="020B0604020202020204" pitchFamily="34" charset="0"/>
              </a:rPr>
              <a:t>In a </a:t>
            </a:r>
            <a:r>
              <a:rPr lang="en-GB" altLang="en-US" sz="2400" dirty="0" err="1">
                <a:latin typeface="+mn-lt"/>
                <a:cs typeface="Arial" panose="020B0604020202020204" pitchFamily="34" charset="0"/>
              </a:rPr>
              <a:t>Hopf</a:t>
            </a:r>
            <a:r>
              <a:rPr lang="en-GB" altLang="en-US" sz="2400" dirty="0">
                <a:latin typeface="+mn-lt"/>
                <a:cs typeface="Arial" panose="020B0604020202020204" pitchFamily="34" charset="0"/>
              </a:rPr>
              <a:t> bifurcation, the real part of a pair of complex eigenvalues becomes positive. It results in a limit cycle.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4-1 </a:t>
            </a:r>
            <a:r>
              <a:rPr lang="en-GB" sz="2800" dirty="0">
                <a:solidFill>
                  <a:schemeClr val="bg2">
                    <a:lumMod val="90000"/>
                  </a:schemeClr>
                </a:solidFill>
              </a:rPr>
              <a:t>Trophic Interactions, </a:t>
            </a:r>
            <a:r>
              <a:rPr lang="en-GB" sz="2800" dirty="0" err="1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en-GB" sz="2800" dirty="0" err="1" smtClean="0">
                <a:solidFill>
                  <a:schemeClr val="bg2">
                    <a:lumMod val="90000"/>
                  </a:schemeClr>
                </a:solidFill>
              </a:rPr>
              <a:t>’Ancona</a:t>
            </a:r>
            <a:r>
              <a:rPr lang="en-GB" sz="28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sz="2800" dirty="0">
                <a:solidFill>
                  <a:schemeClr val="bg2">
                    <a:lumMod val="90000"/>
                  </a:schemeClr>
                </a:solidFill>
              </a:rPr>
              <a:t>and </a:t>
            </a:r>
            <a:r>
              <a:rPr lang="en-GB" sz="2800" dirty="0" err="1">
                <a:solidFill>
                  <a:schemeClr val="bg2">
                    <a:lumMod val="90000"/>
                  </a:schemeClr>
                </a:solidFill>
              </a:rPr>
              <a:t>Volterra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-2 The </a:t>
            </a:r>
            <a:r>
              <a:rPr lang="en-GB" altLang="en-US" sz="2800" dirty="0" err="1" smtClean="0">
                <a:solidFill>
                  <a:schemeClr val="bg2">
                    <a:lumMod val="90000"/>
                  </a:schemeClr>
                </a:solidFill>
              </a:rPr>
              <a:t>Lotka-Volterra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 predator-prey model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4-3 Variations on the predator-prey theme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4-4 Spatial predator-prey 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interactions 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paradox of enrichment</a:t>
            </a:r>
            <a:endParaRPr lang="en-US" altLang="en-US" smtClean="0"/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6192838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281238" y="1820863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V</a:t>
            </a:r>
            <a:endParaRPr lang="en-US" altLang="en-US" sz="2400" i="1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466013" y="5300663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k</a:t>
            </a:r>
            <a:endParaRPr lang="en-US" altLang="en-US" sz="2400" i="1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55650" y="237172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Prey density</a:t>
            </a:r>
            <a:endParaRPr lang="en-US" altLang="en-US" sz="2400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11188" y="5734050"/>
            <a:ext cx="74898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dirty="0">
                <a:latin typeface="+mn-lt"/>
              </a:rPr>
              <a:t>The paradox of enrichment: the better the environment for the prey, the worse they do. 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How do they do that?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86233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y-GB" altLang="en-US" smtClean="0"/>
              <a:t>Predators and their prey</a:t>
            </a:r>
            <a:endParaRPr lang="en-GB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Some predator and prey population show this cyclic behaviour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39838" y="24415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66565" name="Picture 5" descr="harely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9972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39750" y="4005263"/>
            <a:ext cx="3024188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Lynx and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Snowshoe hare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D:\Users\ujba115\AppData\Local\Microsoft\Windows\Temporary Internet Files\Content.Outlook\VZ5X653O\DSC010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8135937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250" y="5661025"/>
            <a:ext cx="595947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en-US" dirty="0">
                <a:latin typeface="+mj-lt"/>
              </a:rPr>
              <a:t>The Hudson’s Bay Company traded in pelts, and kept immaculate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Predators and their prey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Nr of hare and lynx pelts traded through the Hudson’s Bay Company</a:t>
            </a: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6192838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644" name="Picture 4" descr="figure 55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073400"/>
            <a:ext cx="80264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Experimental demonstration</a:t>
            </a:r>
            <a:endParaRPr lang="en-US" altLang="en-US" smtClean="0"/>
          </a:p>
        </p:txBody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96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814513"/>
            <a:ext cx="671195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7" name="Text Box 10"/>
          <p:cNvSpPr txBox="1">
            <a:spLocks noChangeArrowheads="1"/>
          </p:cNvSpPr>
          <p:nvPr/>
        </p:nvSpPr>
        <p:spPr bwMode="auto">
          <a:xfrm>
            <a:off x="3276600" y="5300663"/>
            <a:ext cx="5040313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Mathematical model predicting the dynamics of a rotifer feeding on algae.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Fussman et al. Science (2000).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Experimental demonstration</a:t>
            </a:r>
            <a:endParaRPr lang="en-US" altLang="en-US" smtClean="0"/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33375"/>
            <a:ext cx="671195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65500"/>
            <a:ext cx="2714625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3203575" y="1916113"/>
            <a:ext cx="0" cy="446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1979613" y="2133600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Parasitism</a:t>
            </a:r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Parasitoids have a free living adult stage, mostly they lay their eggs on or near the host, and consume them</a:t>
            </a:r>
          </a:p>
          <a:p>
            <a:pPr eaLnBrk="1" hangingPunct="1"/>
            <a:r>
              <a:rPr lang="en-GB" altLang="en-US" smtClean="0"/>
              <a:t>Parasitoid wasps often have </a:t>
            </a:r>
            <a:r>
              <a:rPr lang="en-GB" altLang="en-US" b="1" smtClean="0"/>
              <a:t>non-overlapping</a:t>
            </a:r>
            <a:r>
              <a:rPr lang="en-GB" altLang="en-US" smtClean="0"/>
              <a:t> generations</a:t>
            </a:r>
          </a:p>
          <a:p>
            <a:pPr eaLnBrk="1" hangingPunct="1"/>
            <a:r>
              <a:rPr lang="en-GB" altLang="en-US" smtClean="0"/>
              <a:t>This introduces a delay in the interaction between hosts and parasitoid </a:t>
            </a:r>
          </a:p>
        </p:txBody>
      </p:sp>
      <p:pic>
        <p:nvPicPr>
          <p:cNvPr id="264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-603250"/>
            <a:ext cx="7793037" cy="864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Parasitism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Nicholson and Bailey (1935) developed a simple model for host-parasitoid interactions</a:t>
            </a:r>
          </a:p>
          <a:p>
            <a:pPr eaLnBrk="1" hangingPunct="1"/>
            <a:r>
              <a:rPr lang="en-GB" altLang="en-US" smtClean="0"/>
              <a:t>Hosts are discovered by parasitoids. The more parasitoids there are, the larger the probability to be discovered.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Parasitism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All hosts that are parasitised give rise to one new parasitoid</a:t>
            </a:r>
          </a:p>
          <a:p>
            <a:pPr eaLnBrk="1" hangingPunct="1"/>
            <a:r>
              <a:rPr lang="en-GB" altLang="en-US" smtClean="0"/>
              <a:t>Nr of new parasitoids: nr of hosts times probability of being parasitised</a:t>
            </a:r>
          </a:p>
          <a:p>
            <a:pPr eaLnBrk="1" hangingPunct="1"/>
            <a:r>
              <a:rPr lang="en-GB" altLang="en-US" smtClean="0"/>
              <a:t>All hosts that are not parasitised lay </a:t>
            </a:r>
            <a:r>
              <a:rPr lang="en-GB" altLang="en-US" smtClean="0">
                <a:latin typeface="Symbol" panose="05050102010706020507" pitchFamily="18" charset="2"/>
              </a:rPr>
              <a:t>l</a:t>
            </a:r>
            <a:r>
              <a:rPr lang="en-GB" altLang="en-US" smtClean="0"/>
              <a:t> eggs and give rise to </a:t>
            </a:r>
            <a:r>
              <a:rPr lang="en-GB" altLang="en-US" smtClean="0">
                <a:latin typeface="Symbol" panose="05050102010706020507" pitchFamily="18" charset="2"/>
              </a:rPr>
              <a:t>l  </a:t>
            </a:r>
            <a:r>
              <a:rPr lang="en-GB" altLang="en-US" smtClean="0"/>
              <a:t>new hosts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Because the model is on the brink of stability/instability it is very sensitive to a change in the assumptions, slightly changing the assumptions will make (real part of) the  eigenvalues +</a:t>
            </a:r>
            <a:r>
              <a:rPr lang="en-GB" altLang="en-US" sz="2800" dirty="0" err="1" smtClean="0"/>
              <a:t>ive</a:t>
            </a:r>
            <a:r>
              <a:rPr lang="en-GB" altLang="en-US" sz="2800" dirty="0" smtClean="0"/>
              <a:t> or -</a:t>
            </a:r>
            <a:r>
              <a:rPr lang="en-GB" altLang="en-US" sz="2800" dirty="0" err="1" smtClean="0"/>
              <a:t>ive</a:t>
            </a: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For this reason it is said that the L-V predator-prey model is not robust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6803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908050"/>
            <a:ext cx="1350962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908050"/>
            <a:ext cx="135096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908050"/>
            <a:ext cx="135096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7" name="Rectangle 7" descr="Blue tissue paper"/>
          <p:cNvSpPr>
            <a:spLocks noChangeArrowheads="1"/>
          </p:cNvSpPr>
          <p:nvPr/>
        </p:nvSpPr>
        <p:spPr bwMode="auto">
          <a:xfrm>
            <a:off x="250825" y="2205038"/>
            <a:ext cx="8642350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68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52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0052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052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1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0052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40052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2700338" y="2276475"/>
            <a:ext cx="287337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3203575" y="2276475"/>
            <a:ext cx="3024188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H="1">
            <a:off x="4572000" y="2276475"/>
            <a:ext cx="71438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4787900" y="2276475"/>
            <a:ext cx="1584325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5219700" y="2205038"/>
            <a:ext cx="2592388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 flipH="1">
            <a:off x="3203575" y="2205038"/>
            <a:ext cx="3240088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6083300" y="4076700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6011863" y="4005263"/>
            <a:ext cx="288925" cy="1444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4427538" y="4005263"/>
            <a:ext cx="288925" cy="1444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2843213" y="4076700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2627313" y="4005263"/>
            <a:ext cx="288925" cy="1444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>
            <a:off x="5867400" y="4076700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5" name="Oval 25"/>
          <p:cNvSpPr>
            <a:spLocks noChangeArrowheads="1"/>
          </p:cNvSpPr>
          <p:nvPr/>
        </p:nvSpPr>
        <p:spPr bwMode="auto">
          <a:xfrm>
            <a:off x="7667625" y="4076700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782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981075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981075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81075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981075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6227763" y="1052513"/>
            <a:ext cx="288925" cy="1444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6011863" y="981075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4140200" y="1052513"/>
            <a:ext cx="792163" cy="3587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2627313" y="981075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2411413" y="1052513"/>
            <a:ext cx="863600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>
            <a:off x="5795963" y="1125538"/>
            <a:ext cx="865187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7451725" y="1123950"/>
            <a:ext cx="1008063" cy="28892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40" name="AutoShape 16"/>
          <p:cNvSpPr>
            <a:spLocks noChangeArrowheads="1"/>
          </p:cNvSpPr>
          <p:nvPr/>
        </p:nvSpPr>
        <p:spPr bwMode="auto">
          <a:xfrm>
            <a:off x="7740650" y="2276475"/>
            <a:ext cx="504825" cy="1366838"/>
          </a:xfrm>
          <a:prstGeom prst="downArrow">
            <a:avLst>
              <a:gd name="adj1" fmla="val 50000"/>
              <a:gd name="adj2" fmla="val 676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78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292600"/>
            <a:ext cx="135096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42" name="AutoShape 18"/>
          <p:cNvSpPr>
            <a:spLocks noChangeArrowheads="1"/>
          </p:cNvSpPr>
          <p:nvPr/>
        </p:nvSpPr>
        <p:spPr bwMode="auto">
          <a:xfrm>
            <a:off x="755650" y="2205038"/>
            <a:ext cx="504825" cy="1366837"/>
          </a:xfrm>
          <a:prstGeom prst="downArrow">
            <a:avLst>
              <a:gd name="adj1" fmla="val 50000"/>
              <a:gd name="adj2" fmla="val 676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43" name="AutoShape 19"/>
          <p:cNvSpPr>
            <a:spLocks noChangeArrowheads="1"/>
          </p:cNvSpPr>
          <p:nvPr/>
        </p:nvSpPr>
        <p:spPr bwMode="auto">
          <a:xfrm>
            <a:off x="2555875" y="2276475"/>
            <a:ext cx="504825" cy="1366838"/>
          </a:xfrm>
          <a:prstGeom prst="downArrow">
            <a:avLst>
              <a:gd name="adj1" fmla="val 50000"/>
              <a:gd name="adj2" fmla="val 676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44" name="AutoShape 20"/>
          <p:cNvSpPr>
            <a:spLocks noChangeArrowheads="1"/>
          </p:cNvSpPr>
          <p:nvPr/>
        </p:nvSpPr>
        <p:spPr bwMode="auto">
          <a:xfrm>
            <a:off x="4427538" y="2276475"/>
            <a:ext cx="504825" cy="1366838"/>
          </a:xfrm>
          <a:prstGeom prst="downArrow">
            <a:avLst>
              <a:gd name="adj1" fmla="val 50000"/>
              <a:gd name="adj2" fmla="val 676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45" name="AutoShape 21"/>
          <p:cNvSpPr>
            <a:spLocks noChangeArrowheads="1"/>
          </p:cNvSpPr>
          <p:nvPr/>
        </p:nvSpPr>
        <p:spPr bwMode="auto">
          <a:xfrm>
            <a:off x="6084888" y="2276475"/>
            <a:ext cx="504825" cy="1366838"/>
          </a:xfrm>
          <a:prstGeom prst="downArrow">
            <a:avLst>
              <a:gd name="adj1" fmla="val 50000"/>
              <a:gd name="adj2" fmla="val 676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784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292600"/>
            <a:ext cx="1350962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4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292600"/>
            <a:ext cx="135096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4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292600"/>
            <a:ext cx="135096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4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6529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5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893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51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5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53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5165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54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65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Parasitism</a:t>
            </a:r>
          </a:p>
        </p:txBody>
      </p:sp>
      <p:sp>
        <p:nvSpPr>
          <p:cNvPr id="270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In the Nicholson-Bailey model the probability to be discovered is </a:t>
            </a:r>
            <a:r>
              <a:rPr lang="en-GB" altLang="en-US" sz="2800" i="1" smtClean="0">
                <a:latin typeface="Times New Roman" panose="02020603050405020304" pitchFamily="18" charset="0"/>
              </a:rPr>
              <a:t>1-e</a:t>
            </a:r>
            <a:r>
              <a:rPr lang="en-GB" altLang="en-US" sz="2800" i="1" baseline="30000" smtClean="0">
                <a:latin typeface="Times New Roman" panose="02020603050405020304" pitchFamily="18" charset="0"/>
              </a:rPr>
              <a:t>-aPt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This assumes random searching and  is derived from the Poisson distribution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number of parasitoids in the next generation is the number of hosts in the previous generation times the probability to be discovered by a parasitoid: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 i="1" smtClean="0">
                <a:latin typeface="Symbol" panose="05050102010706020507" pitchFamily="18" charset="2"/>
              </a:rPr>
              <a:t>		</a:t>
            </a:r>
            <a:r>
              <a:rPr lang="en-GB" altLang="en-US" sz="2800" i="1" smtClean="0">
                <a:latin typeface="Times New Roman" panose="02020603050405020304" pitchFamily="18" charset="0"/>
              </a:rPr>
              <a:t>P</a:t>
            </a:r>
            <a:r>
              <a:rPr lang="en-GB" altLang="en-US" sz="2800" i="1" baseline="-25000" smtClean="0">
                <a:latin typeface="Times New Roman" panose="02020603050405020304" pitchFamily="18" charset="0"/>
              </a:rPr>
              <a:t>t+1</a:t>
            </a:r>
            <a:r>
              <a:rPr lang="en-GB" altLang="en-US" sz="2800" i="1" smtClean="0">
                <a:latin typeface="Times New Roman" panose="02020603050405020304" pitchFamily="18" charset="0"/>
              </a:rPr>
              <a:t>=H</a:t>
            </a:r>
            <a:r>
              <a:rPr lang="en-GB" altLang="en-US" sz="2800" i="1" baseline="-25000" smtClean="0">
                <a:latin typeface="Times New Roman" panose="02020603050405020304" pitchFamily="18" charset="0"/>
              </a:rPr>
              <a:t>t</a:t>
            </a:r>
            <a:r>
              <a:rPr lang="en-GB" altLang="en-US" sz="2800" smtClean="0"/>
              <a:t>(</a:t>
            </a:r>
            <a:r>
              <a:rPr lang="en-GB" altLang="en-US" sz="2800" i="1" smtClean="0">
                <a:latin typeface="Times New Roman" panose="02020603050405020304" pitchFamily="18" charset="0"/>
              </a:rPr>
              <a:t>1-e</a:t>
            </a:r>
            <a:r>
              <a:rPr lang="en-GB" altLang="en-US" sz="2800" i="1" baseline="30000" smtClean="0">
                <a:latin typeface="Times New Roman" panose="02020603050405020304" pitchFamily="18" charset="0"/>
              </a:rPr>
              <a:t>-aPt</a:t>
            </a:r>
            <a:r>
              <a:rPr lang="en-GB" altLang="en-US" sz="2800" i="1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Parasitism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The number of hosts in the next generation is the number of hosts in the previous that were not discovered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This probability is </a:t>
            </a:r>
            <a:r>
              <a:rPr lang="en-GB" altLang="en-US" i="1" smtClean="0">
                <a:latin typeface="Times New Roman" panose="02020603050405020304" pitchFamily="18" charset="0"/>
              </a:rPr>
              <a:t>e</a:t>
            </a:r>
            <a:r>
              <a:rPr lang="en-GB" altLang="en-US" i="1" baseline="30000" smtClean="0">
                <a:latin typeface="Times New Roman" panose="02020603050405020304" pitchFamily="18" charset="0"/>
              </a:rPr>
              <a:t>-aPt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Each surviving host produces </a:t>
            </a:r>
            <a:r>
              <a:rPr lang="en-GB" altLang="en-US" smtClean="0">
                <a:latin typeface="Symbol" panose="05050102010706020507" pitchFamily="18" charset="2"/>
              </a:rPr>
              <a:t>l</a:t>
            </a:r>
            <a:r>
              <a:rPr lang="en-GB" altLang="en-US" smtClean="0"/>
              <a:t> offspring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i="1" smtClean="0">
                <a:latin typeface="Symbol" panose="05050102010706020507" pitchFamily="18" charset="2"/>
              </a:rPr>
              <a:t>		</a:t>
            </a:r>
            <a:r>
              <a:rPr lang="en-GB" altLang="en-US" i="1" smtClean="0">
                <a:latin typeface="Times New Roman" panose="02020603050405020304" pitchFamily="18" charset="0"/>
              </a:rPr>
              <a:t>H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t+1</a:t>
            </a:r>
            <a:r>
              <a:rPr lang="en-GB" altLang="en-US" i="1" smtClean="0">
                <a:latin typeface="Times New Roman" panose="02020603050405020304" pitchFamily="18" charset="0"/>
              </a:rPr>
              <a:t>=</a:t>
            </a:r>
            <a:r>
              <a:rPr lang="en-GB" altLang="en-US" i="1" smtClean="0">
                <a:latin typeface="Symbol" panose="05050102010706020507" pitchFamily="18" charset="2"/>
              </a:rPr>
              <a:t>l</a:t>
            </a:r>
            <a:r>
              <a:rPr lang="en-GB" altLang="en-US" i="1" smtClean="0">
                <a:latin typeface="Times New Roman" panose="02020603050405020304" pitchFamily="18" charset="0"/>
              </a:rPr>
              <a:t>H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t</a:t>
            </a:r>
            <a:r>
              <a:rPr lang="en-GB" altLang="en-US" i="1" smtClean="0">
                <a:latin typeface="Times New Roman" panose="02020603050405020304" pitchFamily="18" charset="0"/>
              </a:rPr>
              <a:t>e</a:t>
            </a:r>
            <a:r>
              <a:rPr lang="en-GB" altLang="en-US" i="1" baseline="30000" smtClean="0">
                <a:latin typeface="Times New Roman" panose="02020603050405020304" pitchFamily="18" charset="0"/>
              </a:rPr>
              <a:t>-aPt</a:t>
            </a:r>
            <a:endParaRPr lang="en-GB" altLang="en-US" i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Parasitism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Nicholson Bailey model reads: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 smtClean="0">
                <a:latin typeface="Times New Roman" panose="02020603050405020304" pitchFamily="18" charset="0"/>
              </a:rPr>
              <a:t>                P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t+1</a:t>
            </a:r>
            <a:r>
              <a:rPr lang="en-GB" altLang="en-US" i="1" smtClean="0">
                <a:latin typeface="Times New Roman" panose="02020603050405020304" pitchFamily="18" charset="0"/>
              </a:rPr>
              <a:t>=H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t</a:t>
            </a:r>
            <a:r>
              <a:rPr lang="en-GB" altLang="en-US" smtClean="0"/>
              <a:t>(</a:t>
            </a:r>
            <a:r>
              <a:rPr lang="en-GB" altLang="en-US" i="1" smtClean="0">
                <a:latin typeface="Times New Roman" panose="02020603050405020304" pitchFamily="18" charset="0"/>
              </a:rPr>
              <a:t>1-e</a:t>
            </a:r>
            <a:r>
              <a:rPr lang="en-GB" altLang="en-US" i="1" baseline="30000" smtClean="0">
                <a:latin typeface="Times New Roman" panose="02020603050405020304" pitchFamily="18" charset="0"/>
              </a:rPr>
              <a:t>-aPt</a:t>
            </a:r>
            <a:r>
              <a:rPr lang="en-GB" altLang="en-US" i="1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 smtClean="0">
                <a:latin typeface="Times New Roman" panose="02020603050405020304" pitchFamily="18" charset="0"/>
              </a:rPr>
              <a:t>                H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t+1</a:t>
            </a:r>
            <a:r>
              <a:rPr lang="en-GB" altLang="en-US" i="1" smtClean="0">
                <a:latin typeface="Times New Roman" panose="02020603050405020304" pitchFamily="18" charset="0"/>
              </a:rPr>
              <a:t>= </a:t>
            </a:r>
            <a:r>
              <a:rPr lang="en-GB" altLang="en-US" i="1" smtClean="0">
                <a:latin typeface="Symbol" panose="05050102010706020507" pitchFamily="18" charset="2"/>
              </a:rPr>
              <a:t>l </a:t>
            </a:r>
            <a:r>
              <a:rPr lang="en-GB" altLang="en-US" i="1" smtClean="0">
                <a:latin typeface="Times New Roman" panose="02020603050405020304" pitchFamily="18" charset="0"/>
              </a:rPr>
              <a:t>H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t</a:t>
            </a:r>
            <a:r>
              <a:rPr lang="en-GB" altLang="en-US" i="1" smtClean="0">
                <a:latin typeface="Times New Roman" panose="02020603050405020304" pitchFamily="18" charset="0"/>
              </a:rPr>
              <a:t>e</a:t>
            </a:r>
            <a:r>
              <a:rPr lang="en-GB" altLang="en-US" i="1" baseline="30000" smtClean="0">
                <a:latin typeface="Times New Roman" panose="02020603050405020304" pitchFamily="18" charset="0"/>
              </a:rPr>
              <a:t>-aPt</a:t>
            </a:r>
            <a:endParaRPr lang="en-GB" altLang="en-US" i="1" smtClean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i="1" smtClean="0">
              <a:latin typeface="Times New Roman" panose="02020603050405020304" pitchFamily="18" charset="0"/>
            </a:endParaRPr>
          </a:p>
        </p:txBody>
      </p:sp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5715000" cy="35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2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5715000" cy="35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Parasitism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Delays destabilise the host-parasitoid (and predator-prey) interaction</a:t>
            </a:r>
          </a:p>
          <a:p>
            <a:pPr eaLnBrk="1" hangingPunct="1"/>
            <a:r>
              <a:rPr lang="en-GB" altLang="en-US" smtClean="0"/>
              <a:t>The model can be adapted to produce cyclic dynamics</a:t>
            </a:r>
          </a:p>
          <a:p>
            <a:pPr eaLnBrk="1" hangingPunct="1"/>
            <a:endParaRPr lang="en-GB" altLang="en-US" i="1" smtClean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i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Parasitism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i="1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GB" altLang="en-US" i="1" smtClean="0">
              <a:latin typeface="Times New Roman" panose="02020603050405020304" pitchFamily="18" charset="0"/>
            </a:endParaRPr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36195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787900" y="1773238"/>
            <a:ext cx="35290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GB" altLang="en-US" dirty="0" smtClean="0">
                <a:latin typeface="+mn-lt"/>
              </a:rPr>
              <a:t>The population dynamics of a </a:t>
            </a:r>
            <a:r>
              <a:rPr lang="en-GB" altLang="en-US" dirty="0" err="1" smtClean="0">
                <a:latin typeface="+mn-lt"/>
              </a:rPr>
              <a:t>parasitoid</a:t>
            </a:r>
            <a:r>
              <a:rPr lang="en-GB" altLang="en-US" dirty="0" smtClean="0">
                <a:latin typeface="+mn-lt"/>
              </a:rPr>
              <a:t> and host population kept in a lab, compared to the Nicholson-Bailey model </a:t>
            </a:r>
            <a:endParaRPr lang="en-US" altLang="en-US" dirty="0" smtClean="0">
              <a:latin typeface="+mn-lt"/>
            </a:endParaRP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4859338" y="4149725"/>
            <a:ext cx="35290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GB" altLang="en-US" dirty="0" smtClean="0">
                <a:latin typeface="+mj-lt"/>
              </a:rPr>
              <a:t>Stable oscillations of </a:t>
            </a:r>
            <a:r>
              <a:rPr lang="en-GB" altLang="en-US" dirty="0" err="1" smtClean="0">
                <a:latin typeface="+mj-lt"/>
              </a:rPr>
              <a:t>parasitoid</a:t>
            </a:r>
            <a:r>
              <a:rPr lang="en-GB" altLang="en-US" dirty="0" smtClean="0">
                <a:latin typeface="+mj-lt"/>
              </a:rPr>
              <a:t> and host</a:t>
            </a:r>
            <a:endParaRPr lang="en-US" alt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Understand the logic underlying the </a:t>
            </a:r>
            <a:r>
              <a:rPr lang="en-GB" altLang="en-US" dirty="0" err="1" smtClean="0"/>
              <a:t>Lotka-Volterra</a:t>
            </a:r>
            <a:r>
              <a:rPr lang="en-GB" altLang="en-US" dirty="0" smtClean="0"/>
              <a:t> predator model and its limitations</a:t>
            </a:r>
          </a:p>
          <a:p>
            <a:pPr eaLnBrk="1" hangingPunct="1"/>
            <a:r>
              <a:rPr lang="en-GB" altLang="en-US" dirty="0" smtClean="0"/>
              <a:t>Appreciate the effects of prey density dependence, functional responses and time delays</a:t>
            </a:r>
          </a:p>
        </p:txBody>
      </p:sp>
    </p:spTree>
    <p:extLst>
      <p:ext uri="{BB962C8B-B14F-4D97-AF65-F5344CB8AC3E}">
        <p14:creationId xmlns:p14="http://schemas.microsoft.com/office/powerpoint/2010/main" val="18251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sz="2800" dirty="0" smtClean="0"/>
              <a:t>Assumptions of the model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No delays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No </a:t>
            </a:r>
            <a:r>
              <a:rPr lang="en-GB" altLang="en-US" sz="2800" dirty="0" smtClean="0"/>
              <a:t>prey density dependence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Constant prey capture </a:t>
            </a:r>
            <a:r>
              <a:rPr lang="en-GB" altLang="en-US" sz="2800" dirty="0" smtClean="0"/>
              <a:t>rate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No (age, spatial) structure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Density dependent prey growth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 can easily add a density dependent prey growth by assuming that the prey will grow according to the logistic model</a:t>
            </a:r>
          </a:p>
          <a:p>
            <a:pPr eaLnBrk="1" hangingPunct="1"/>
            <a:r>
              <a:rPr lang="en-GB" altLang="en-US" smtClean="0"/>
              <a:t>The prey growth rate is then given by</a:t>
            </a:r>
          </a:p>
        </p:txBody>
      </p:sp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2665413" y="4149725"/>
          <a:ext cx="23383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3" imgW="850531" imgH="203112" progId="Equation.3">
                  <p:embed/>
                </p:oleObj>
              </mc:Choice>
              <mc:Fallback>
                <p:oleObj name="Equation" r:id="rId3" imgW="850531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4149725"/>
                        <a:ext cx="23383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Density dependent prey growth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model changes to</a:t>
            </a:r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1790700" y="3028950"/>
          <a:ext cx="3941763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3" imgW="1435100" imgH="812800" progId="Equation.3">
                  <p:embed/>
                </p:oleObj>
              </mc:Choice>
              <mc:Fallback>
                <p:oleObj name="Equation" r:id="rId3" imgW="14351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028950"/>
                        <a:ext cx="3941763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46313"/>
            <a:ext cx="56388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3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Density dependent prey growth</a:t>
            </a:r>
          </a:p>
        </p:txBody>
      </p:sp>
      <p:sp>
        <p:nvSpPr>
          <p:cNvPr id="46084" name="Rectangle 4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Solutions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Density dependent prey growth acts stabilising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156325" y="46529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227763" y="4292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V</a:t>
            </a:r>
          </a:p>
        </p:txBody>
      </p:sp>
      <p:grpSp>
        <p:nvGrpSpPr>
          <p:cNvPr id="251915" name="Group 11"/>
          <p:cNvGrpSpPr>
            <a:grpSpLocks/>
          </p:cNvGrpSpPr>
          <p:nvPr/>
        </p:nvGrpSpPr>
        <p:grpSpPr bwMode="auto">
          <a:xfrm>
            <a:off x="1330325" y="2205038"/>
            <a:ext cx="5834063" cy="3502025"/>
            <a:chOff x="658" y="1389"/>
            <a:chExt cx="3675" cy="2206"/>
          </a:xfrm>
        </p:grpSpPr>
        <p:pic>
          <p:nvPicPr>
            <p:cNvPr id="4608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389"/>
              <a:ext cx="3585" cy="2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90" name="Text Box 8"/>
            <p:cNvSpPr txBox="1">
              <a:spLocks noChangeArrowheads="1"/>
            </p:cNvSpPr>
            <p:nvPr/>
          </p:nvSpPr>
          <p:spPr bwMode="auto">
            <a:xfrm>
              <a:off x="658" y="2659"/>
              <a:ext cx="45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rk/</a:t>
              </a:r>
              <a:r>
                <a:rPr lang="en-GB" altLang="en-US" sz="2400">
                  <a:latin typeface="Symbol" panose="05050102010706020507" pitchFamily="18" charset="2"/>
                </a:rPr>
                <a:t>a</a:t>
              </a:r>
              <a:endParaRPr lang="en-US" altLang="en-US" sz="2400">
                <a:latin typeface="Symbol" panose="05050102010706020507" pitchFamily="18" charset="2"/>
              </a:endParaRPr>
            </a:p>
          </p:txBody>
        </p:sp>
      </p:grpSp>
      <p:sp>
        <p:nvSpPr>
          <p:cNvPr id="37896" name="TextBox 9"/>
          <p:cNvSpPr txBox="1">
            <a:spLocks noChangeArrowheads="1"/>
          </p:cNvSpPr>
          <p:nvPr/>
        </p:nvSpPr>
        <p:spPr bwMode="auto">
          <a:xfrm>
            <a:off x="3419475" y="5373688"/>
            <a:ext cx="54133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q/</a:t>
            </a:r>
            <a:r>
              <a:rPr lang="en-GB" altLang="en-US" sz="2000"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Density dependent prey growth</a:t>
            </a:r>
          </a:p>
        </p:txBody>
      </p:sp>
      <p:sp>
        <p:nvSpPr>
          <p:cNvPr id="48131" name="Rectangle 4"/>
          <p:cNvSpPr>
            <a:spLocks noGrp="1"/>
          </p:cNvSpPr>
          <p:nvPr>
            <p:ph type="body" idx="1"/>
          </p:nvPr>
        </p:nvSpPr>
        <p:spPr>
          <a:xfrm>
            <a:off x="755650" y="1828800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Bifurcation diagram in k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</p:txBody>
      </p:sp>
      <p:pic>
        <p:nvPicPr>
          <p:cNvPr id="4813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81300"/>
            <a:ext cx="4537075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3" name="Text Box 11"/>
          <p:cNvSpPr txBox="1">
            <a:spLocks noChangeArrowheads="1"/>
          </p:cNvSpPr>
          <p:nvPr/>
        </p:nvSpPr>
        <p:spPr bwMode="auto">
          <a:xfrm>
            <a:off x="1044575" y="26368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V</a:t>
            </a:r>
            <a:endParaRPr lang="en-US" altLang="en-US" sz="2400" i="1"/>
          </a:p>
        </p:txBody>
      </p:sp>
      <p:sp>
        <p:nvSpPr>
          <p:cNvPr id="48134" name="Text Box 12"/>
          <p:cNvSpPr txBox="1">
            <a:spLocks noChangeArrowheads="1"/>
          </p:cNvSpPr>
          <p:nvPr/>
        </p:nvSpPr>
        <p:spPr bwMode="auto">
          <a:xfrm>
            <a:off x="6516688" y="55165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k</a:t>
            </a:r>
            <a:endParaRPr lang="en-US" altLang="en-US" sz="2400" i="1"/>
          </a:p>
        </p:txBody>
      </p:sp>
      <p:sp>
        <p:nvSpPr>
          <p:cNvPr id="48135" name="Line 13"/>
          <p:cNvSpPr>
            <a:spLocks noChangeShapeType="1"/>
          </p:cNvSpPr>
          <p:nvPr/>
        </p:nvSpPr>
        <p:spPr bwMode="auto">
          <a:xfrm>
            <a:off x="5148263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6" name="Line 14"/>
          <p:cNvSpPr>
            <a:spLocks noChangeShapeType="1"/>
          </p:cNvSpPr>
          <p:nvPr/>
        </p:nvSpPr>
        <p:spPr bwMode="auto">
          <a:xfrm flipV="1">
            <a:off x="5148263" y="47974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7" name="Line 15"/>
          <p:cNvSpPr>
            <a:spLocks noChangeShapeType="1"/>
          </p:cNvSpPr>
          <p:nvPr/>
        </p:nvSpPr>
        <p:spPr bwMode="auto">
          <a:xfrm flipV="1">
            <a:off x="2843213" y="49418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2700338" y="537368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q/</a:t>
            </a:r>
            <a:r>
              <a:rPr lang="en-GB" altLang="en-US" sz="2400" i="1">
                <a:latin typeface="Symbol" panose="05050102010706020507" pitchFamily="18" charset="2"/>
              </a:rPr>
              <a:t>b</a:t>
            </a:r>
            <a:endParaRPr lang="en-US" altLang="en-US" sz="2400" i="1"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Density dependent prey growth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755650" y="1828800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Bifurcation diagram in k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2844800" y="46275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P</a:t>
            </a:r>
            <a:endParaRPr lang="en-US" altLang="en-US" sz="2400" i="1"/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5651500" y="63563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k</a:t>
            </a:r>
            <a:endParaRPr lang="en-US" altLang="en-US" sz="2400" i="1"/>
          </a:p>
        </p:txBody>
      </p:sp>
      <p:pic>
        <p:nvPicPr>
          <p:cNvPr id="491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4903788"/>
            <a:ext cx="252095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9" name="Text Box 12"/>
          <p:cNvSpPr txBox="1">
            <a:spLocks noChangeArrowheads="1"/>
          </p:cNvSpPr>
          <p:nvPr/>
        </p:nvSpPr>
        <p:spPr bwMode="auto">
          <a:xfrm>
            <a:off x="3635375" y="63817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q/</a:t>
            </a:r>
            <a:r>
              <a:rPr lang="en-GB" altLang="en-US" sz="2400" i="1">
                <a:latin typeface="Symbol" panose="05050102010706020507" pitchFamily="18" charset="2"/>
              </a:rPr>
              <a:t>b</a:t>
            </a:r>
            <a:endParaRPr lang="en-US" altLang="en-US" sz="2400" i="1">
              <a:latin typeface="Symbol" panose="05050102010706020507" pitchFamily="18" charset="2"/>
            </a:endParaRPr>
          </a:p>
        </p:txBody>
      </p:sp>
      <p:pic>
        <p:nvPicPr>
          <p:cNvPr id="4916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647950"/>
            <a:ext cx="2735262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1" name="Text Box 14"/>
          <p:cNvSpPr txBox="1">
            <a:spLocks noChangeArrowheads="1"/>
          </p:cNvSpPr>
          <p:nvPr/>
        </p:nvSpPr>
        <p:spPr bwMode="auto">
          <a:xfrm>
            <a:off x="2786063" y="2420938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V</a:t>
            </a:r>
            <a:endParaRPr lang="en-US" altLang="en-US" sz="2400" i="1"/>
          </a:p>
        </p:txBody>
      </p:sp>
      <p:sp>
        <p:nvSpPr>
          <p:cNvPr id="49162" name="Text Box 15"/>
          <p:cNvSpPr txBox="1">
            <a:spLocks noChangeArrowheads="1"/>
          </p:cNvSpPr>
          <p:nvPr/>
        </p:nvSpPr>
        <p:spPr bwMode="auto">
          <a:xfrm>
            <a:off x="5665788" y="4076700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k</a:t>
            </a:r>
            <a:endParaRPr lang="en-US" altLang="en-US" sz="2400" i="1"/>
          </a:p>
        </p:txBody>
      </p:sp>
      <p:sp>
        <p:nvSpPr>
          <p:cNvPr id="49163" name="Text Box 16"/>
          <p:cNvSpPr txBox="1">
            <a:spLocks noChangeArrowheads="1"/>
          </p:cNvSpPr>
          <p:nvPr/>
        </p:nvSpPr>
        <p:spPr bwMode="auto">
          <a:xfrm>
            <a:off x="1260475" y="29718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Prey density</a:t>
            </a:r>
            <a:endParaRPr lang="en-US" altLang="en-US" sz="2400"/>
          </a:p>
        </p:txBody>
      </p:sp>
      <p:sp>
        <p:nvSpPr>
          <p:cNvPr id="49164" name="Text Box 17"/>
          <p:cNvSpPr txBox="1">
            <a:spLocks noChangeArrowheads="1"/>
          </p:cNvSpPr>
          <p:nvPr/>
        </p:nvSpPr>
        <p:spPr bwMode="auto">
          <a:xfrm>
            <a:off x="1260475" y="5199063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Predator density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361A58-ED37-4369-AE81-F5F97FDE27FC}"/>
</file>

<file path=customXml/itemProps2.xml><?xml version="1.0" encoding="utf-8"?>
<ds:datastoreItem xmlns:ds="http://schemas.openxmlformats.org/officeDocument/2006/customXml" ds:itemID="{EC6A9383-EF5C-47BD-83E2-7F95D984E5EA}"/>
</file>

<file path=customXml/itemProps3.xml><?xml version="1.0" encoding="utf-8"?>
<ds:datastoreItem xmlns:ds="http://schemas.openxmlformats.org/officeDocument/2006/customXml" ds:itemID="{A5E46AAE-427B-41E1-B253-69EB3EE5FE0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21396</TotalTime>
  <Words>1027</Words>
  <Application>Microsoft Office PowerPoint</Application>
  <PresentationFormat>On-screen Show (4:3)</PresentationFormat>
  <Paragraphs>171</Paragraphs>
  <Slides>37</Slides>
  <Notes>7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Comic Sans MS</vt:lpstr>
      <vt:lpstr>Calibri</vt:lpstr>
      <vt:lpstr>Symbol</vt:lpstr>
      <vt:lpstr>Times New Roman</vt:lpstr>
      <vt:lpstr>Office Theme</vt:lpstr>
      <vt:lpstr>Equation</vt:lpstr>
      <vt:lpstr>2020-21  4-3 Predator-prey models, limit cycles, Hopf bifurcation Variations on the predator-prey theme  </vt:lpstr>
      <vt:lpstr>Outline</vt:lpstr>
      <vt:lpstr>Lotka-Volterra predator-prey model</vt:lpstr>
      <vt:lpstr>Lotka-Volterra predator-prey model</vt:lpstr>
      <vt:lpstr>Density dependent prey growth</vt:lpstr>
      <vt:lpstr>Density dependent prey growth</vt:lpstr>
      <vt:lpstr>Density dependent prey growth</vt:lpstr>
      <vt:lpstr>Density dependent prey growth</vt:lpstr>
      <vt:lpstr>Density dependent prey growth</vt:lpstr>
      <vt:lpstr>Holling (II) functional response</vt:lpstr>
      <vt:lpstr>Holling (II) functional response</vt:lpstr>
      <vt:lpstr>Holling (II) functional response</vt:lpstr>
      <vt:lpstr>Holling (II) functional response</vt:lpstr>
      <vt:lpstr>Holling (II) functional response</vt:lpstr>
      <vt:lpstr>Holling (II) functional response</vt:lpstr>
      <vt:lpstr>The Rosenzweig-McArthur model</vt:lpstr>
      <vt:lpstr>Stable limit cycle</vt:lpstr>
      <vt:lpstr>Stable limit cycle</vt:lpstr>
      <vt:lpstr>The Hopf bifurcation</vt:lpstr>
      <vt:lpstr>The paradox of enrichment</vt:lpstr>
      <vt:lpstr>How do they do that?</vt:lpstr>
      <vt:lpstr>Predators and their prey</vt:lpstr>
      <vt:lpstr>PowerPoint Presentation</vt:lpstr>
      <vt:lpstr>Predators and their prey</vt:lpstr>
      <vt:lpstr>Experimental demonstration</vt:lpstr>
      <vt:lpstr>Experimental demonstration</vt:lpstr>
      <vt:lpstr>Parasitism</vt:lpstr>
      <vt:lpstr>Parasitism</vt:lpstr>
      <vt:lpstr>Parasitism</vt:lpstr>
      <vt:lpstr>PowerPoint Presentation</vt:lpstr>
      <vt:lpstr>PowerPoint Presentation</vt:lpstr>
      <vt:lpstr>Parasitism</vt:lpstr>
      <vt:lpstr>Parasitism</vt:lpstr>
      <vt:lpstr>Parasitism</vt:lpstr>
      <vt:lpstr>Parasitism</vt:lpstr>
      <vt:lpstr>Parasitism</vt:lpstr>
      <vt:lpstr>Learning outcomes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226</cp:revision>
  <dcterms:created xsi:type="dcterms:W3CDTF">2002-06-29T18:19:19Z</dcterms:created>
  <dcterms:modified xsi:type="dcterms:W3CDTF">2021-02-05T14:29:16Z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