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s/slide16.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20.xml" ContentType="application/vnd.openxmlformats-officedocument.presentationml.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2"/>
  </p:notesMasterIdLst>
  <p:sldIdLst>
    <p:sldId id="261" r:id="rId2"/>
    <p:sldId id="577" r:id="rId3"/>
    <p:sldId id="445" r:id="rId4"/>
    <p:sldId id="444" r:id="rId5"/>
    <p:sldId id="446" r:id="rId6"/>
    <p:sldId id="553" r:id="rId7"/>
    <p:sldId id="447" r:id="rId8"/>
    <p:sldId id="448" r:id="rId9"/>
    <p:sldId id="449" r:id="rId10"/>
    <p:sldId id="450" r:id="rId11"/>
    <p:sldId id="451" r:id="rId12"/>
    <p:sldId id="452" r:id="rId13"/>
    <p:sldId id="453" r:id="rId14"/>
    <p:sldId id="454" r:id="rId15"/>
    <p:sldId id="455" r:id="rId16"/>
    <p:sldId id="456" r:id="rId17"/>
    <p:sldId id="457" r:id="rId18"/>
    <p:sldId id="458" r:id="rId19"/>
    <p:sldId id="459" r:id="rId20"/>
    <p:sldId id="576" r:id="rId21"/>
  </p:sldIdLst>
  <p:sldSz cx="9144000" cy="6858000" type="screen4x3"/>
  <p:notesSz cx="6858000" cy="9144000"/>
  <p:embeddedFontLst>
    <p:embeddedFont>
      <p:font typeface="Calibri" panose="020F0502020204030204" pitchFamily="34" charset="0"/>
      <p:regular r:id="rId23"/>
      <p:bold r:id="rId24"/>
      <p:italic r:id="rId25"/>
      <p:boldItalic r:id="rId26"/>
    </p:embeddedFont>
  </p:embeddedFontLst>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4" autoAdjust="0"/>
    <p:restoredTop sz="94670" autoAdjust="0"/>
  </p:normalViewPr>
  <p:slideViewPr>
    <p:cSldViewPr snapToGrid="0">
      <p:cViewPr varScale="1">
        <p:scale>
          <a:sx n="110" d="100"/>
          <a:sy n="110" d="100"/>
        </p:scale>
        <p:origin x="1704" y="10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70" d="100"/>
          <a:sy n="70" d="100"/>
        </p:scale>
        <p:origin x="-21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GB"/>
          </a:p>
        </p:txBody>
      </p:sp>
      <p:sp>
        <p:nvSpPr>
          <p:cNvPr id="1280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GB"/>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280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GB"/>
          </a:p>
        </p:txBody>
      </p:sp>
      <p:sp>
        <p:nvSpPr>
          <p:cNvPr id="1280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08A4651-281D-4B2D-9E6D-636F53FAB28B}" type="slidenum">
              <a:rPr lang="en-GB" altLang="en-US"/>
              <a:pPr>
                <a:defRPr/>
              </a:pPr>
              <a:t>‹#›</a:t>
            </a:fld>
            <a:endParaRPr lang="en-GB" altLang="en-US"/>
          </a:p>
        </p:txBody>
      </p:sp>
    </p:spTree>
    <p:extLst>
      <p:ext uri="{BB962C8B-B14F-4D97-AF65-F5344CB8AC3E}">
        <p14:creationId xmlns:p14="http://schemas.microsoft.com/office/powerpoint/2010/main" val="2199165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Rockefeller_Found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en.wikipedia.org/w/index.php?title=DBiolSc&amp;action=edit&amp;redlink=1" TargetMode="External"/><Relationship Id="rId5" Type="http://schemas.openxmlformats.org/officeDocument/2006/relationships/hyperlink" Target="http://en.wikipedia.org/wiki/Moscow_University" TargetMode="External"/><Relationship Id="rId4" Type="http://schemas.openxmlformats.org/officeDocument/2006/relationships/hyperlink" Target="http://en.wikipedia.org/wiki/BSc"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i="1" smtClean="0"/>
              <a:t>Novomessor cockarelli </a:t>
            </a:r>
            <a:r>
              <a:rPr lang="en-GB" altLang="en-US" smtClean="0"/>
              <a:t>granivorous ant, </a:t>
            </a:r>
            <a:r>
              <a:rPr lang="en-GB" altLang="en-US" i="1" smtClean="0"/>
              <a:t>Dipodomys ordii, </a:t>
            </a:r>
            <a:r>
              <a:rPr lang="en-GB" altLang="en-US" smtClean="0"/>
              <a:t>Ord’s kangaroo rat</a:t>
            </a: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AA9581E-3558-4237-95F6-BD18749764B6}" type="slidenum">
              <a:rPr lang="en-GB" altLang="en-US" sz="1200" smtClean="0"/>
              <a:pPr/>
              <a:t>6</a:t>
            </a:fld>
            <a:endParaRPr lang="en-GB" altLang="en-US" sz="1200" smtClean="0"/>
          </a:p>
        </p:txBody>
      </p:sp>
    </p:spTree>
    <p:extLst>
      <p:ext uri="{BB962C8B-B14F-4D97-AF65-F5344CB8AC3E}">
        <p14:creationId xmlns:p14="http://schemas.microsoft.com/office/powerpoint/2010/main" val="4209078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Gause applied for a fellowship through the </a:t>
            </a:r>
            <a:r>
              <a:rPr lang="en-US" altLang="en-US" smtClean="0">
                <a:hlinkClick r:id="rId3" tooltip="Rockefeller Foundation"/>
              </a:rPr>
              <a:t>Rockefeller Foundation</a:t>
            </a:r>
            <a:r>
              <a:rPr lang="en-US" altLang="en-US" smtClean="0"/>
              <a:t> to study with Pearl but was denied, perhaps because he was only 22 years old. He then published The Struggle for Existence in 1934 to improve his chances but he was still denied. Gause earned his </a:t>
            </a:r>
            <a:r>
              <a:rPr lang="en-US" altLang="en-US" smtClean="0">
                <a:hlinkClick r:id="rId4" tooltip="BSc"/>
              </a:rPr>
              <a:t>BSc</a:t>
            </a:r>
            <a:r>
              <a:rPr lang="en-US" altLang="en-US" smtClean="0"/>
              <a:t> at </a:t>
            </a:r>
            <a:r>
              <a:rPr lang="en-US" altLang="en-US" smtClean="0">
                <a:hlinkClick r:id="rId5" tooltip="Moscow University"/>
              </a:rPr>
              <a:t>Moscow University</a:t>
            </a:r>
            <a:r>
              <a:rPr lang="en-US" altLang="en-US" smtClean="0"/>
              <a:t> in 1931 and his </a:t>
            </a:r>
            <a:r>
              <a:rPr lang="en-US" altLang="en-US" smtClean="0">
                <a:hlinkClick r:id="rId6" tooltip="DBiolSc (page does not exist)"/>
              </a:rPr>
              <a:t>DBiolSc</a:t>
            </a:r>
            <a:r>
              <a:rPr lang="en-US" altLang="en-US" smtClean="0"/>
              <a:t> in 1940. </a:t>
            </a:r>
          </a:p>
        </p:txBody>
      </p:sp>
    </p:spTree>
    <p:extLst>
      <p:ext uri="{BB962C8B-B14F-4D97-AF65-F5344CB8AC3E}">
        <p14:creationId xmlns:p14="http://schemas.microsoft.com/office/powerpoint/2010/main" val="3871485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Stylonychia mytilus, Paramecium caudatum</a:t>
            </a:r>
          </a:p>
        </p:txBody>
      </p:sp>
    </p:spTree>
    <p:extLst>
      <p:ext uri="{BB962C8B-B14F-4D97-AF65-F5344CB8AC3E}">
        <p14:creationId xmlns:p14="http://schemas.microsoft.com/office/powerpoint/2010/main" val="3175474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004AC7A4-15A9-4295-936C-6DA32B5B3434}" type="slidenum">
              <a:rPr lang="en-GB" altLang="en-US"/>
              <a:pPr>
                <a:defRPr/>
              </a:pPr>
              <a:t>‹#›</a:t>
            </a:fld>
            <a:endParaRPr lang="en-GB" altLang="en-US"/>
          </a:p>
        </p:txBody>
      </p:sp>
    </p:spTree>
    <p:extLst>
      <p:ext uri="{BB962C8B-B14F-4D97-AF65-F5344CB8AC3E}">
        <p14:creationId xmlns:p14="http://schemas.microsoft.com/office/powerpoint/2010/main" val="86489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69FE536-16F0-4BE5-853F-88FBB67CDF0F}" type="slidenum">
              <a:rPr lang="en-GB" altLang="en-US"/>
              <a:pPr>
                <a:defRPr/>
              </a:pPr>
              <a:t>‹#›</a:t>
            </a:fld>
            <a:endParaRPr lang="en-GB" altLang="en-US"/>
          </a:p>
        </p:txBody>
      </p:sp>
    </p:spTree>
    <p:extLst>
      <p:ext uri="{BB962C8B-B14F-4D97-AF65-F5344CB8AC3E}">
        <p14:creationId xmlns:p14="http://schemas.microsoft.com/office/powerpoint/2010/main" val="187853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0B136FDD-BF0B-43A9-8E1D-58A19E77D192}" type="slidenum">
              <a:rPr lang="en-GB" altLang="en-US"/>
              <a:pPr>
                <a:defRPr/>
              </a:pPr>
              <a:t>‹#›</a:t>
            </a:fld>
            <a:endParaRPr lang="en-GB" altLang="en-US"/>
          </a:p>
        </p:txBody>
      </p:sp>
    </p:spTree>
    <p:extLst>
      <p:ext uri="{BB962C8B-B14F-4D97-AF65-F5344CB8AC3E}">
        <p14:creationId xmlns:p14="http://schemas.microsoft.com/office/powerpoint/2010/main" val="1735399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GB"/>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a:lvl1pPr>
          </a:lstStyle>
          <a:p>
            <a:pPr>
              <a:defRPr/>
            </a:pPr>
            <a:fld id="{F9D326D1-E1C1-4F20-A7A8-3DA7F54FC1D2}" type="slidenum">
              <a:rPr lang="en-GB" altLang="en-US"/>
              <a:pPr>
                <a:defRPr/>
              </a:pPr>
              <a:t>‹#›</a:t>
            </a:fld>
            <a:endParaRPr lang="en-GB" altLang="en-US"/>
          </a:p>
        </p:txBody>
      </p:sp>
    </p:spTree>
    <p:extLst>
      <p:ext uri="{BB962C8B-B14F-4D97-AF65-F5344CB8AC3E}">
        <p14:creationId xmlns:p14="http://schemas.microsoft.com/office/powerpoint/2010/main" val="2509695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9F098F12-0DD9-458D-8A05-5D94220958CA}" type="slidenum">
              <a:rPr lang="en-GB" altLang="en-US"/>
              <a:pPr>
                <a:defRPr/>
              </a:pPr>
              <a:t>‹#›</a:t>
            </a:fld>
            <a:endParaRPr lang="en-GB" altLang="en-US"/>
          </a:p>
        </p:txBody>
      </p:sp>
    </p:spTree>
    <p:extLst>
      <p:ext uri="{BB962C8B-B14F-4D97-AF65-F5344CB8AC3E}">
        <p14:creationId xmlns:p14="http://schemas.microsoft.com/office/powerpoint/2010/main" val="1302400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91FD5885-F9E6-4F46-9CCE-B14BD4C5BC31}" type="slidenum">
              <a:rPr lang="en-GB" altLang="en-US"/>
              <a:pPr>
                <a:defRPr/>
              </a:pPr>
              <a:t>‹#›</a:t>
            </a:fld>
            <a:endParaRPr lang="en-GB" altLang="en-US"/>
          </a:p>
        </p:txBody>
      </p:sp>
    </p:spTree>
    <p:extLst>
      <p:ext uri="{BB962C8B-B14F-4D97-AF65-F5344CB8AC3E}">
        <p14:creationId xmlns:p14="http://schemas.microsoft.com/office/powerpoint/2010/main" val="421685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6EB0E48A-7BAB-4CFA-8435-71487F4333A8}" type="slidenum">
              <a:rPr lang="en-GB" altLang="en-US"/>
              <a:pPr>
                <a:defRPr/>
              </a:pPr>
              <a:t>‹#›</a:t>
            </a:fld>
            <a:endParaRPr lang="en-GB" altLang="en-US"/>
          </a:p>
        </p:txBody>
      </p:sp>
    </p:spTree>
    <p:extLst>
      <p:ext uri="{BB962C8B-B14F-4D97-AF65-F5344CB8AC3E}">
        <p14:creationId xmlns:p14="http://schemas.microsoft.com/office/powerpoint/2010/main" val="93311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FC3D9C5E-A2BF-451B-989F-C830E7D3B5CF}" type="slidenum">
              <a:rPr lang="en-GB" altLang="en-US"/>
              <a:pPr>
                <a:defRPr/>
              </a:pPr>
              <a:t>‹#›</a:t>
            </a:fld>
            <a:endParaRPr lang="en-GB" altLang="en-US"/>
          </a:p>
        </p:txBody>
      </p:sp>
    </p:spTree>
    <p:extLst>
      <p:ext uri="{BB962C8B-B14F-4D97-AF65-F5344CB8AC3E}">
        <p14:creationId xmlns:p14="http://schemas.microsoft.com/office/powerpoint/2010/main" val="1362048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831CA5E1-9AA7-433C-9428-7DE5D75BDE4A}" type="slidenum">
              <a:rPr lang="en-GB" altLang="en-US"/>
              <a:pPr>
                <a:defRPr/>
              </a:pPr>
              <a:t>‹#›</a:t>
            </a:fld>
            <a:endParaRPr lang="en-GB" altLang="en-US"/>
          </a:p>
        </p:txBody>
      </p:sp>
    </p:spTree>
    <p:extLst>
      <p:ext uri="{BB962C8B-B14F-4D97-AF65-F5344CB8AC3E}">
        <p14:creationId xmlns:p14="http://schemas.microsoft.com/office/powerpoint/2010/main" val="2593173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9ACE0521-F32D-4CCB-BB56-D83E54271ECE}" type="slidenum">
              <a:rPr lang="en-GB" altLang="en-US"/>
              <a:pPr>
                <a:defRPr/>
              </a:pPr>
              <a:t>‹#›</a:t>
            </a:fld>
            <a:endParaRPr lang="en-GB" altLang="en-US"/>
          </a:p>
        </p:txBody>
      </p:sp>
    </p:spTree>
    <p:extLst>
      <p:ext uri="{BB962C8B-B14F-4D97-AF65-F5344CB8AC3E}">
        <p14:creationId xmlns:p14="http://schemas.microsoft.com/office/powerpoint/2010/main" val="2883864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5BE06EE8-8427-40A6-A6D0-0809CFFC4309}" type="slidenum">
              <a:rPr lang="en-GB" altLang="en-US"/>
              <a:pPr>
                <a:defRPr/>
              </a:pPr>
              <a:t>‹#›</a:t>
            </a:fld>
            <a:endParaRPr lang="en-GB" altLang="en-US"/>
          </a:p>
        </p:txBody>
      </p:sp>
    </p:spTree>
    <p:extLst>
      <p:ext uri="{BB962C8B-B14F-4D97-AF65-F5344CB8AC3E}">
        <p14:creationId xmlns:p14="http://schemas.microsoft.com/office/powerpoint/2010/main" val="393797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B9EF8AE8-CCF3-4EE0-B9DF-34DE1481A219}" type="slidenum">
              <a:rPr lang="en-GB" altLang="en-US"/>
              <a:pPr>
                <a:defRPr/>
              </a:pPr>
              <a:t>‹#›</a:t>
            </a:fld>
            <a:endParaRPr lang="en-GB" altLang="en-US"/>
          </a:p>
        </p:txBody>
      </p:sp>
    </p:spTree>
    <p:extLst>
      <p:ext uri="{BB962C8B-B14F-4D97-AF65-F5344CB8AC3E}">
        <p14:creationId xmlns:p14="http://schemas.microsoft.com/office/powerpoint/2010/main" val="3935360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850C43D3-E630-4BCB-B22F-914809805804}" type="slidenum">
              <a:rPr lang="en-GB" altLang="en-US"/>
              <a:pPr>
                <a:defRPr/>
              </a:pPr>
              <a:t>‹#›</a:t>
            </a:fld>
            <a:endParaRPr lang="en-GB" altLang="en-US"/>
          </a:p>
        </p:txBody>
      </p:sp>
    </p:spTree>
    <p:extLst>
      <p:ext uri="{BB962C8B-B14F-4D97-AF65-F5344CB8AC3E}">
        <p14:creationId xmlns:p14="http://schemas.microsoft.com/office/powerpoint/2010/main" val="342010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6DDFDEF9-FAD5-41CE-AB4A-965499E5248C}"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3.bin"/><Relationship Id="rId4" Type="http://schemas.openxmlformats.org/officeDocument/2006/relationships/image" Target="../media/image1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5.bin"/><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0.png"/><Relationship Id="rId5" Type="http://schemas.openxmlformats.org/officeDocument/2006/relationships/oleObject" Target="../embeddings/oleObject7.bin"/><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9.bin"/><Relationship Id="rId4" Type="http://schemas.openxmlformats.org/officeDocument/2006/relationships/image" Target="../media/image2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4.png"/><Relationship Id="rId5" Type="http://schemas.openxmlformats.org/officeDocument/2006/relationships/oleObject" Target="../embeddings/oleObject11.bin"/><Relationship Id="rId4" Type="http://schemas.openxmlformats.org/officeDocument/2006/relationships/image" Target="../media/image23.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85800" y="2178050"/>
            <a:ext cx="7772400" cy="1143000"/>
          </a:xfrm>
        </p:spPr>
        <p:txBody>
          <a:bodyPr>
            <a:normAutofit fontScale="90000"/>
          </a:bodyPr>
          <a:lstStyle/>
          <a:p>
            <a:pPr eaLnBrk="1" hangingPunct="1">
              <a:defRPr/>
            </a:pPr>
            <a:r>
              <a:rPr lang="en-US" sz="3100" dirty="0" smtClean="0"/>
              <a:t>2020-21</a:t>
            </a:r>
            <a:br>
              <a:rPr lang="en-US" sz="3100" dirty="0" smtClean="0"/>
            </a:br>
            <a:r>
              <a:rPr lang="en-US" sz="3100" dirty="0" smtClean="0"/>
              <a:t>2-1 </a:t>
            </a:r>
            <a:r>
              <a:rPr lang="en-US" sz="3100" dirty="0" smtClean="0"/>
              <a:t>Interspecific </a:t>
            </a:r>
            <a:r>
              <a:rPr lang="en-US" sz="3100" dirty="0" smtClean="0"/>
              <a:t>competition between two </a:t>
            </a:r>
            <a:r>
              <a:rPr lang="en-US" sz="3100" dirty="0" smtClean="0"/>
              <a:t>species</a:t>
            </a:r>
            <a:r>
              <a:rPr lang="en-US" sz="4000" dirty="0" smtClean="0"/>
              <a:t/>
            </a:r>
            <a:br>
              <a:rPr lang="en-US" sz="4000" dirty="0" smtClean="0"/>
            </a:br>
            <a:r>
              <a:rPr lang="en-US" sz="4000" dirty="0" err="1" smtClean="0"/>
              <a:t>Generalised</a:t>
            </a:r>
            <a:r>
              <a:rPr lang="en-US" sz="4000" dirty="0" smtClean="0"/>
              <a:t> Logistic Growth</a:t>
            </a:r>
            <a:endParaRPr lang="en-GB" sz="4300" dirty="0" smtClean="0">
              <a:cs typeface="Arial" charset="0"/>
            </a:endParaRPr>
          </a:p>
        </p:txBody>
      </p:sp>
      <p:sp>
        <p:nvSpPr>
          <p:cNvPr id="3075" name="Text Box 3"/>
          <p:cNvSpPr txBox="1">
            <a:spLocks noChangeArrowheads="1"/>
          </p:cNvSpPr>
          <p:nvPr/>
        </p:nvSpPr>
        <p:spPr bwMode="auto">
          <a:xfrm>
            <a:off x="1524000" y="3565525"/>
            <a:ext cx="6248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2400" dirty="0">
                <a:latin typeface="Arial" panose="020B0604020202020204" pitchFamily="34" charset="0"/>
              </a:rPr>
              <a:t>Vincent Jansen</a:t>
            </a:r>
          </a:p>
          <a:p>
            <a:pPr algn="ctr" eaLnBrk="1" hangingPunct="1">
              <a:spcBef>
                <a:spcPct val="50000"/>
              </a:spcBef>
              <a:buFontTx/>
              <a:buNone/>
            </a:pPr>
            <a:r>
              <a:rPr lang="en-GB" altLang="en-US" sz="2400" dirty="0">
                <a:latin typeface="Arial" panose="020B0604020202020204" pitchFamily="34" charset="0"/>
              </a:rPr>
              <a:t>vincent.jansen@rhul.ac.uk</a:t>
            </a:r>
          </a:p>
        </p:txBody>
      </p:sp>
      <p:pic>
        <p:nvPicPr>
          <p:cNvPr id="3076" name="Picture 6"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488" y="198438"/>
            <a:ext cx="20161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685800" y="228600"/>
            <a:ext cx="7772400" cy="1143000"/>
          </a:xfrm>
        </p:spPr>
        <p:txBody>
          <a:bodyPr/>
          <a:lstStyle/>
          <a:p>
            <a:pPr eaLnBrk="1" hangingPunct="1"/>
            <a:r>
              <a:rPr lang="en-GB" altLang="en-US" smtClean="0"/>
              <a:t>Gause’s experiments</a:t>
            </a:r>
          </a:p>
        </p:txBody>
      </p:sp>
      <p:sp>
        <p:nvSpPr>
          <p:cNvPr id="14339" name="Rectangle 3"/>
          <p:cNvSpPr>
            <a:spLocks noGrp="1"/>
          </p:cNvSpPr>
          <p:nvPr>
            <p:ph type="body" idx="1"/>
          </p:nvPr>
        </p:nvSpPr>
        <p:spPr>
          <a:xfrm>
            <a:off x="533400" y="1828800"/>
            <a:ext cx="3886200" cy="2743200"/>
          </a:xfrm>
        </p:spPr>
        <p:txBody>
          <a:bodyPr/>
          <a:lstStyle/>
          <a:p>
            <a:pPr eaLnBrk="1" hangingPunct="1"/>
            <a:r>
              <a:rPr lang="en-GB" altLang="en-US" smtClean="0"/>
              <a:t>He found coexistence</a:t>
            </a:r>
          </a:p>
          <a:p>
            <a:pPr eaLnBrk="1" hangingPunct="1"/>
            <a:r>
              <a:rPr lang="en-GB" altLang="en-US" smtClean="0"/>
              <a:t>The population sizes are smaller in mixed cultures</a:t>
            </a:r>
          </a:p>
        </p:txBody>
      </p:sp>
      <p:pic>
        <p:nvPicPr>
          <p:cNvPr id="14340" name="Picture 4" descr="The image “file:///C:/MyDocuments/teaching/BS3120/The%20Struggle%20for%20Existence%20by%20G_%20F_%20Gause_files/fig18.gif” cannot be displayed, because it contains err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1584325"/>
            <a:ext cx="4572000" cy="512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AutoShape 5" descr="Blue tissue paper">
            <a:hlinkClick r:id="" action="ppaction://noaction" highlightClick="1"/>
          </p:cNvPr>
          <p:cNvSpPr>
            <a:spLocks noChangeArrowheads="1"/>
          </p:cNvSpPr>
          <p:nvPr/>
        </p:nvSpPr>
        <p:spPr bwMode="auto">
          <a:xfrm>
            <a:off x="8686800" y="6400800"/>
            <a:ext cx="533400" cy="533400"/>
          </a:xfrm>
          <a:prstGeom prst="actionButtonForwardNext">
            <a:avLst/>
          </a:prstGeom>
          <a:blipFill dpi="0" rotWithShape="0">
            <a:blip r:embed="rId4"/>
            <a:srcRect/>
            <a:tile tx="0" ty="0" sx="100000" sy="100000" flip="none" algn="tl"/>
          </a:blip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pic>
        <p:nvPicPr>
          <p:cNvPr id="21607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1412875"/>
            <a:ext cx="5508625" cy="554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7238" y="3424238"/>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7238" y="3424238"/>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7238" y="3424238"/>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6"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7238" y="3424238"/>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7"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7238" y="3424238"/>
            <a:ext cx="9525"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076"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19713" y="1412875"/>
            <a:ext cx="3824287" cy="573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216070"/>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2160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685800" y="228600"/>
            <a:ext cx="7772400" cy="1143000"/>
          </a:xfrm>
        </p:spPr>
        <p:txBody>
          <a:bodyPr/>
          <a:lstStyle/>
          <a:p>
            <a:pPr eaLnBrk="1" hangingPunct="1"/>
            <a:r>
              <a:rPr lang="en-GB" altLang="en-US" smtClean="0"/>
              <a:t>Gause’s experiments</a:t>
            </a:r>
          </a:p>
        </p:txBody>
      </p:sp>
      <p:sp>
        <p:nvSpPr>
          <p:cNvPr id="16387" name="Rectangle 3"/>
          <p:cNvSpPr>
            <a:spLocks noGrp="1"/>
          </p:cNvSpPr>
          <p:nvPr>
            <p:ph type="body" idx="1"/>
          </p:nvPr>
        </p:nvSpPr>
        <p:spPr>
          <a:xfrm>
            <a:off x="381000" y="1752600"/>
            <a:ext cx="5257800" cy="4572000"/>
          </a:xfrm>
        </p:spPr>
        <p:txBody>
          <a:bodyPr/>
          <a:lstStyle/>
          <a:p>
            <a:pPr marL="609600" indent="-609600" eaLnBrk="1" hangingPunct="1"/>
            <a:r>
              <a:rPr lang="en-GB" altLang="en-US" smtClean="0"/>
              <a:t>Next look at the competition between two very similar species:</a:t>
            </a:r>
          </a:p>
          <a:p>
            <a:pPr marL="609600" indent="-609600" eaLnBrk="1" hangingPunct="1">
              <a:buFontTx/>
              <a:buAutoNum type="arabicPeriod"/>
            </a:pPr>
            <a:r>
              <a:rPr lang="en-GB" altLang="en-US" smtClean="0"/>
              <a:t> </a:t>
            </a:r>
            <a:r>
              <a:rPr lang="en-GB" altLang="en-US" i="1" smtClean="0"/>
              <a:t>Paramecium caudatum</a:t>
            </a:r>
          </a:p>
          <a:p>
            <a:pPr marL="609600" indent="-609600" eaLnBrk="1" hangingPunct="1">
              <a:buFontTx/>
              <a:buAutoNum type="arabicPeriod"/>
            </a:pPr>
            <a:r>
              <a:rPr lang="en-GB" altLang="en-US" smtClean="0"/>
              <a:t> </a:t>
            </a:r>
            <a:r>
              <a:rPr lang="en-GB" altLang="en-US" i="1" smtClean="0"/>
              <a:t>Paramecium aurelia</a:t>
            </a:r>
          </a:p>
        </p:txBody>
      </p:sp>
      <p:pic>
        <p:nvPicPr>
          <p:cNvPr id="16388" name="Picture 4" descr="fig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0" y="1779588"/>
            <a:ext cx="5143500"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5"/>
          <p:cNvSpPr>
            <a:spLocks noChangeArrowheads="1"/>
          </p:cNvSpPr>
          <p:nvPr/>
        </p:nvSpPr>
        <p:spPr bwMode="auto">
          <a:xfrm>
            <a:off x="8610600" y="1524000"/>
            <a:ext cx="1600200" cy="4343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a:xfrm>
            <a:off x="685800" y="228600"/>
            <a:ext cx="7772400" cy="1143000"/>
          </a:xfrm>
        </p:spPr>
        <p:txBody>
          <a:bodyPr/>
          <a:lstStyle/>
          <a:p>
            <a:pPr eaLnBrk="1" hangingPunct="1"/>
            <a:r>
              <a:rPr lang="en-GB" altLang="en-US" smtClean="0"/>
              <a:t>Gause’s experiments</a:t>
            </a:r>
          </a:p>
        </p:txBody>
      </p:sp>
      <p:sp>
        <p:nvSpPr>
          <p:cNvPr id="17411" name="Rectangle 3"/>
          <p:cNvSpPr>
            <a:spLocks noGrp="1"/>
          </p:cNvSpPr>
          <p:nvPr>
            <p:ph type="body" idx="1"/>
          </p:nvPr>
        </p:nvSpPr>
        <p:spPr>
          <a:xfrm>
            <a:off x="533400" y="5638800"/>
            <a:ext cx="7620000" cy="1447800"/>
          </a:xfrm>
        </p:spPr>
        <p:txBody>
          <a:bodyPr/>
          <a:lstStyle/>
          <a:p>
            <a:pPr eaLnBrk="1" hangingPunct="1"/>
            <a:r>
              <a:rPr lang="en-GB" altLang="en-US" smtClean="0"/>
              <a:t>He found exclusion of one species by another</a:t>
            </a:r>
          </a:p>
        </p:txBody>
      </p:sp>
      <p:pic>
        <p:nvPicPr>
          <p:cNvPr id="17412" name="Picture 4" descr="fig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219200"/>
            <a:ext cx="6362700"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AutoShape 5" descr="Blue tissue paper">
            <a:hlinkClick r:id="" action="ppaction://noaction" highlightClick="1"/>
          </p:cNvPr>
          <p:cNvSpPr>
            <a:spLocks noChangeArrowheads="1"/>
          </p:cNvSpPr>
          <p:nvPr/>
        </p:nvSpPr>
        <p:spPr bwMode="auto">
          <a:xfrm>
            <a:off x="8229600" y="6019800"/>
            <a:ext cx="533400" cy="533400"/>
          </a:xfrm>
          <a:prstGeom prst="actionButtonForwardNext">
            <a:avLst/>
          </a:prstGeom>
          <a:blipFill dpi="0" rotWithShape="0">
            <a:blip r:embed="rId3"/>
            <a:srcRect/>
            <a:tile tx="0" ty="0" sx="100000" sy="100000" flip="none" algn="tl"/>
          </a:blip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a:lstStyle/>
          <a:p>
            <a:pPr eaLnBrk="1" hangingPunct="1"/>
            <a:r>
              <a:rPr lang="en-GB" altLang="en-US" smtClean="0"/>
              <a:t>Logistic Growth</a:t>
            </a:r>
          </a:p>
        </p:txBody>
      </p:sp>
      <p:sp>
        <p:nvSpPr>
          <p:cNvPr id="18435" name="Rectangle 3"/>
          <p:cNvSpPr>
            <a:spLocks noGrp="1"/>
          </p:cNvSpPr>
          <p:nvPr>
            <p:ph type="body" idx="1"/>
          </p:nvPr>
        </p:nvSpPr>
        <p:spPr>
          <a:xfrm>
            <a:off x="685800" y="1752600"/>
            <a:ext cx="7772400" cy="4114800"/>
          </a:xfrm>
        </p:spPr>
        <p:txBody>
          <a:bodyPr/>
          <a:lstStyle/>
          <a:p>
            <a:pPr eaLnBrk="1" hangingPunct="1"/>
            <a:r>
              <a:rPr lang="en-GB" altLang="en-US" smtClean="0"/>
              <a:t>Intraspecific competition can be described by the logistic model</a:t>
            </a:r>
          </a:p>
          <a:p>
            <a:pPr eaLnBrk="1" hangingPunct="1"/>
            <a:endParaRPr lang="en-GB" altLang="en-US" smtClean="0"/>
          </a:p>
          <a:p>
            <a:pPr eaLnBrk="1" hangingPunct="1"/>
            <a:endParaRPr lang="en-GB" altLang="en-US" smtClean="0"/>
          </a:p>
          <a:p>
            <a:pPr eaLnBrk="1" hangingPunct="1"/>
            <a:r>
              <a:rPr lang="en-GB" altLang="en-US" smtClean="0"/>
              <a:t>The per capita growth rate decreased with increasing population size:</a:t>
            </a:r>
          </a:p>
          <a:p>
            <a:pPr eaLnBrk="1" hangingPunct="1"/>
            <a:endParaRPr lang="en-GB" altLang="en-US" smtClean="0"/>
          </a:p>
        </p:txBody>
      </p:sp>
      <p:graphicFrame>
        <p:nvGraphicFramePr>
          <p:cNvPr id="18436" name="Object 4"/>
          <p:cNvGraphicFramePr>
            <a:graphicFrameLocks noChangeAspect="1"/>
          </p:cNvGraphicFramePr>
          <p:nvPr/>
        </p:nvGraphicFramePr>
        <p:xfrm>
          <a:off x="1965325" y="2897188"/>
          <a:ext cx="2928938" cy="1077912"/>
        </p:xfrm>
        <a:graphic>
          <a:graphicData uri="http://schemas.openxmlformats.org/presentationml/2006/ole">
            <mc:AlternateContent xmlns:mc="http://schemas.openxmlformats.org/markup-compatibility/2006">
              <mc:Choice xmlns:v="urn:schemas-microsoft-com:vml" Requires="v">
                <p:oleObj spid="_x0000_s18512" name="Equation" r:id="rId3" imgW="1066337" imgH="393529" progId="Equation.3">
                  <p:embed/>
                </p:oleObj>
              </mc:Choice>
              <mc:Fallback>
                <p:oleObj name="Equation" r:id="rId3" imgW="1066337" imgH="393529"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5325" y="2897188"/>
                        <a:ext cx="2928938" cy="1077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7" name="Object 5"/>
          <p:cNvGraphicFramePr>
            <a:graphicFrameLocks noChangeAspect="1"/>
          </p:cNvGraphicFramePr>
          <p:nvPr/>
        </p:nvGraphicFramePr>
        <p:xfrm>
          <a:off x="2960688" y="5594350"/>
          <a:ext cx="1535112" cy="557213"/>
        </p:xfrm>
        <a:graphic>
          <a:graphicData uri="http://schemas.openxmlformats.org/presentationml/2006/ole">
            <mc:AlternateContent xmlns:mc="http://schemas.openxmlformats.org/markup-compatibility/2006">
              <mc:Choice xmlns:v="urn:schemas-microsoft-com:vml" Requires="v">
                <p:oleObj spid="_x0000_s18513" name="Equation" r:id="rId5" imgW="558558" imgH="203112" progId="Equation.3">
                  <p:embed/>
                </p:oleObj>
              </mc:Choice>
              <mc:Fallback>
                <p:oleObj name="Equation" r:id="rId5" imgW="558558" imgH="20311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0688" y="5594350"/>
                        <a:ext cx="1535112" cy="557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a:lstStyle/>
          <a:p>
            <a:pPr eaLnBrk="1" hangingPunct="1"/>
            <a:r>
              <a:rPr lang="en-GB" altLang="en-US" smtClean="0"/>
              <a:t>Generalised Logistic Growth</a:t>
            </a:r>
          </a:p>
        </p:txBody>
      </p:sp>
      <p:sp>
        <p:nvSpPr>
          <p:cNvPr id="19459" name="Rectangle 3"/>
          <p:cNvSpPr>
            <a:spLocks noGrp="1"/>
          </p:cNvSpPr>
          <p:nvPr>
            <p:ph type="body" idx="1"/>
          </p:nvPr>
        </p:nvSpPr>
        <p:spPr>
          <a:xfrm>
            <a:off x="685800" y="2057400"/>
            <a:ext cx="7772400" cy="4114800"/>
          </a:xfrm>
        </p:spPr>
        <p:txBody>
          <a:bodyPr/>
          <a:lstStyle/>
          <a:p>
            <a:pPr eaLnBrk="1" hangingPunct="1"/>
            <a:r>
              <a:rPr lang="en-GB" altLang="en-US" smtClean="0"/>
              <a:t>To describe competition between two species we will use</a:t>
            </a:r>
          </a:p>
          <a:p>
            <a:pPr eaLnBrk="1" hangingPunct="1">
              <a:buFont typeface="Arial" panose="020B0604020202020204" pitchFamily="34" charset="0"/>
              <a:buNone/>
            </a:pPr>
            <a:r>
              <a:rPr lang="en-GB" altLang="en-US" smtClean="0"/>
              <a:t>		</a:t>
            </a:r>
            <a:r>
              <a:rPr lang="en-GB" altLang="en-US" i="1" smtClean="0">
                <a:latin typeface="Times New Roman" panose="02020603050405020304" pitchFamily="18" charset="0"/>
              </a:rPr>
              <a:t>N</a:t>
            </a:r>
            <a:r>
              <a:rPr lang="en-GB" altLang="en-US" i="1" baseline="-25000" smtClean="0">
                <a:latin typeface="Times New Roman" panose="02020603050405020304" pitchFamily="18" charset="0"/>
              </a:rPr>
              <a:t>1</a:t>
            </a:r>
            <a:r>
              <a:rPr lang="en-GB" altLang="en-US" smtClean="0"/>
              <a:t>: size of pop. of species 1 </a:t>
            </a:r>
          </a:p>
          <a:p>
            <a:pPr eaLnBrk="1" hangingPunct="1">
              <a:buFont typeface="Arial" panose="020B0604020202020204" pitchFamily="34" charset="0"/>
              <a:buNone/>
            </a:pPr>
            <a:r>
              <a:rPr lang="en-GB" altLang="en-US" i="1" smtClean="0">
                <a:latin typeface="Times New Roman" panose="02020603050405020304" pitchFamily="18" charset="0"/>
              </a:rPr>
              <a:t>		N</a:t>
            </a:r>
            <a:r>
              <a:rPr lang="en-GB" altLang="en-US" i="1" baseline="-25000" smtClean="0">
                <a:latin typeface="Times New Roman" panose="02020603050405020304" pitchFamily="18" charset="0"/>
              </a:rPr>
              <a:t>2</a:t>
            </a:r>
            <a:r>
              <a:rPr lang="en-GB" altLang="en-US" smtClean="0"/>
              <a:t>: size of pop. of species 2</a:t>
            </a:r>
          </a:p>
          <a:p>
            <a:pPr eaLnBrk="1" hangingPunct="1"/>
            <a:r>
              <a:rPr lang="en-GB" altLang="en-US" smtClean="0"/>
              <a:t>The max. per capita growth rate of species 1 is </a:t>
            </a:r>
            <a:r>
              <a:rPr lang="en-GB" altLang="en-US" i="1" smtClean="0">
                <a:latin typeface="Times New Roman" panose="02020603050405020304" pitchFamily="18" charset="0"/>
              </a:rPr>
              <a:t>r</a:t>
            </a:r>
            <a:r>
              <a:rPr lang="en-GB" altLang="en-US" i="1" baseline="-25000" smtClean="0">
                <a:latin typeface="Times New Roman" panose="02020603050405020304" pitchFamily="18" charset="0"/>
              </a:rPr>
              <a:t>1</a:t>
            </a:r>
            <a:r>
              <a:rPr lang="en-GB" altLang="en-US" smtClean="0"/>
              <a:t>, the carrying capacity of species 1 is </a:t>
            </a:r>
            <a:r>
              <a:rPr lang="en-GB" altLang="en-US" i="1" smtClean="0">
                <a:latin typeface="Times New Roman" panose="02020603050405020304" pitchFamily="18" charset="0"/>
              </a:rPr>
              <a:t>k</a:t>
            </a:r>
            <a:r>
              <a:rPr lang="en-GB" altLang="en-US" i="1" baseline="-25000" smtClean="0">
                <a:latin typeface="Times New Roman" panose="02020603050405020304" pitchFamily="18" charset="0"/>
              </a:rPr>
              <a:t>1 </a:t>
            </a:r>
            <a:r>
              <a:rPr lang="en-GB" altLang="en-US" smtClean="0"/>
              <a:t> (</a:t>
            </a:r>
            <a:r>
              <a:rPr lang="en-GB" altLang="en-US" i="1" smtClean="0">
                <a:latin typeface="Times New Roman" panose="02020603050405020304" pitchFamily="18" charset="0"/>
              </a:rPr>
              <a:t>r</a:t>
            </a:r>
            <a:r>
              <a:rPr lang="en-GB" altLang="en-US" i="1" baseline="-25000" smtClean="0">
                <a:latin typeface="Times New Roman" panose="02020603050405020304" pitchFamily="18" charset="0"/>
              </a:rPr>
              <a:t>2</a:t>
            </a:r>
            <a:r>
              <a:rPr lang="en-GB" altLang="en-US" smtClean="0"/>
              <a:t>, </a:t>
            </a:r>
            <a:r>
              <a:rPr lang="en-GB" altLang="en-US" i="1" smtClean="0">
                <a:latin typeface="Times New Roman" panose="02020603050405020304" pitchFamily="18" charset="0"/>
              </a:rPr>
              <a:t>k</a:t>
            </a:r>
            <a:r>
              <a:rPr lang="en-GB" altLang="en-US" i="1" baseline="-25000" smtClean="0">
                <a:latin typeface="Times New Roman" panose="02020603050405020304" pitchFamily="18" charset="0"/>
              </a:rPr>
              <a:t>2</a:t>
            </a:r>
            <a:r>
              <a:rPr lang="en-GB" altLang="en-US" smtClean="0"/>
              <a:t> for species 2)</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a:xfrm>
            <a:off x="685800" y="381000"/>
            <a:ext cx="7772400" cy="1143000"/>
          </a:xfrm>
        </p:spPr>
        <p:txBody>
          <a:bodyPr/>
          <a:lstStyle/>
          <a:p>
            <a:pPr eaLnBrk="1" hangingPunct="1"/>
            <a:r>
              <a:rPr lang="en-GB" altLang="en-US" smtClean="0"/>
              <a:t>Generalised Logistic Growth</a:t>
            </a:r>
          </a:p>
        </p:txBody>
      </p:sp>
      <p:sp>
        <p:nvSpPr>
          <p:cNvPr id="20483" name="Rectangle 3"/>
          <p:cNvSpPr>
            <a:spLocks noGrp="1"/>
          </p:cNvSpPr>
          <p:nvPr>
            <p:ph type="body" idx="1"/>
          </p:nvPr>
        </p:nvSpPr>
        <p:spPr>
          <a:xfrm>
            <a:off x="685800" y="1600200"/>
            <a:ext cx="7772400" cy="4114800"/>
          </a:xfrm>
        </p:spPr>
        <p:txBody>
          <a:bodyPr/>
          <a:lstStyle/>
          <a:p>
            <a:pPr eaLnBrk="1" hangingPunct="1"/>
            <a:r>
              <a:rPr lang="en-GB" altLang="en-US" sz="2800" smtClean="0"/>
              <a:t>We will assume that the </a:t>
            </a:r>
            <a:r>
              <a:rPr lang="en-GB" altLang="en-US" sz="2800" i="1" smtClean="0"/>
              <a:t>per capita</a:t>
            </a:r>
            <a:r>
              <a:rPr lang="en-GB" altLang="en-US" sz="2800" smtClean="0"/>
              <a:t> growth rate of species 1 will decrease with the density of species 1 and species 2:</a:t>
            </a:r>
          </a:p>
          <a:p>
            <a:pPr eaLnBrk="1" hangingPunct="1"/>
            <a:endParaRPr lang="en-GB" altLang="en-US" sz="2800" smtClean="0"/>
          </a:p>
          <a:p>
            <a:pPr eaLnBrk="1" hangingPunct="1"/>
            <a:endParaRPr lang="en-GB" altLang="en-US" sz="2800" smtClean="0"/>
          </a:p>
          <a:p>
            <a:pPr eaLnBrk="1" hangingPunct="1"/>
            <a:r>
              <a:rPr lang="en-GB" altLang="en-US" sz="2800" smtClean="0"/>
              <a:t> </a:t>
            </a:r>
            <a:r>
              <a:rPr lang="en-GB" altLang="en-US" sz="2800" smtClean="0">
                <a:latin typeface="Symbol" panose="05050102010706020507" pitchFamily="18" charset="2"/>
              </a:rPr>
              <a:t>a</a:t>
            </a:r>
            <a:r>
              <a:rPr lang="en-GB" altLang="en-US" sz="2800" smtClean="0"/>
              <a:t> is the competition coefficient (also called the equivalence number)</a:t>
            </a:r>
          </a:p>
          <a:p>
            <a:pPr eaLnBrk="1" hangingPunct="1"/>
            <a:r>
              <a:rPr lang="en-GB" altLang="en-US" sz="2800" smtClean="0"/>
              <a:t>Population growth of species 1:</a:t>
            </a:r>
          </a:p>
        </p:txBody>
      </p:sp>
      <p:graphicFrame>
        <p:nvGraphicFramePr>
          <p:cNvPr id="20484" name="Object 4"/>
          <p:cNvGraphicFramePr>
            <a:graphicFrameLocks noChangeAspect="1"/>
          </p:cNvGraphicFramePr>
          <p:nvPr/>
        </p:nvGraphicFramePr>
        <p:xfrm>
          <a:off x="2778125" y="3267075"/>
          <a:ext cx="2898775" cy="592138"/>
        </p:xfrm>
        <a:graphic>
          <a:graphicData uri="http://schemas.openxmlformats.org/presentationml/2006/ole">
            <mc:AlternateContent xmlns:mc="http://schemas.openxmlformats.org/markup-compatibility/2006">
              <mc:Choice xmlns:v="urn:schemas-microsoft-com:vml" Requires="v">
                <p:oleObj spid="_x0000_s20560" name="Equation" r:id="rId3" imgW="1053643" imgH="215806" progId="Equation.3">
                  <p:embed/>
                </p:oleObj>
              </mc:Choice>
              <mc:Fallback>
                <p:oleObj name="Equation" r:id="rId3" imgW="1053643"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8125" y="3267075"/>
                        <a:ext cx="2898775"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5" name="Object 5"/>
          <p:cNvGraphicFramePr>
            <a:graphicFrameLocks noChangeAspect="1"/>
          </p:cNvGraphicFramePr>
          <p:nvPr/>
        </p:nvGraphicFramePr>
        <p:xfrm>
          <a:off x="2009775" y="5614988"/>
          <a:ext cx="4435475" cy="1079500"/>
        </p:xfrm>
        <a:graphic>
          <a:graphicData uri="http://schemas.openxmlformats.org/presentationml/2006/ole">
            <mc:AlternateContent xmlns:mc="http://schemas.openxmlformats.org/markup-compatibility/2006">
              <mc:Choice xmlns:v="urn:schemas-microsoft-com:vml" Requires="v">
                <p:oleObj spid="_x0000_s20561" name="Equation" r:id="rId5" imgW="1612900" imgH="393700" progId="Equation.3">
                  <p:embed/>
                </p:oleObj>
              </mc:Choice>
              <mc:Fallback>
                <p:oleObj name="Equation" r:id="rId5" imgW="1612900" imgH="3937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9775" y="5614988"/>
                        <a:ext cx="443547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685800" y="381000"/>
            <a:ext cx="7772400" cy="1143000"/>
          </a:xfrm>
        </p:spPr>
        <p:txBody>
          <a:bodyPr/>
          <a:lstStyle/>
          <a:p>
            <a:pPr eaLnBrk="1" hangingPunct="1"/>
            <a:r>
              <a:rPr lang="en-GB" altLang="en-US" smtClean="0"/>
              <a:t>Generalised Logistic Growth</a:t>
            </a:r>
          </a:p>
        </p:txBody>
      </p:sp>
      <p:sp>
        <p:nvSpPr>
          <p:cNvPr id="21507" name="Rectangle 3"/>
          <p:cNvSpPr>
            <a:spLocks noGrp="1"/>
          </p:cNvSpPr>
          <p:nvPr>
            <p:ph type="body" idx="1"/>
          </p:nvPr>
        </p:nvSpPr>
        <p:spPr>
          <a:xfrm>
            <a:off x="685800" y="1600200"/>
            <a:ext cx="7772400" cy="4114800"/>
          </a:xfrm>
        </p:spPr>
        <p:txBody>
          <a:bodyPr/>
          <a:lstStyle/>
          <a:p>
            <a:pPr eaLnBrk="1" hangingPunct="1"/>
            <a:r>
              <a:rPr lang="en-GB" altLang="en-US" smtClean="0"/>
              <a:t>If the density of species 2 is constant, interspecific competition results in a reduction of the carrying capacity for species 1:</a:t>
            </a:r>
          </a:p>
          <a:p>
            <a:pPr eaLnBrk="1" hangingPunct="1"/>
            <a:endParaRPr lang="en-GB" altLang="en-US" smtClean="0"/>
          </a:p>
          <a:p>
            <a:pPr eaLnBrk="1" hangingPunct="1"/>
            <a:endParaRPr lang="en-GB" altLang="en-US" smtClean="0"/>
          </a:p>
          <a:p>
            <a:pPr eaLnBrk="1" hangingPunct="1">
              <a:buFont typeface="Arial" panose="020B0604020202020204" pitchFamily="34" charset="0"/>
              <a:buNone/>
            </a:pPr>
            <a:r>
              <a:rPr lang="en-GB" altLang="en-US" smtClean="0"/>
              <a:t>Or</a:t>
            </a:r>
          </a:p>
        </p:txBody>
      </p:sp>
      <p:graphicFrame>
        <p:nvGraphicFramePr>
          <p:cNvPr id="21508" name="Object 4"/>
          <p:cNvGraphicFramePr>
            <a:graphicFrameLocks noChangeAspect="1"/>
          </p:cNvGraphicFramePr>
          <p:nvPr/>
        </p:nvGraphicFramePr>
        <p:xfrm>
          <a:off x="474663" y="4029075"/>
          <a:ext cx="3527425" cy="1846263"/>
        </p:xfrm>
        <a:graphic>
          <a:graphicData uri="http://schemas.openxmlformats.org/presentationml/2006/ole">
            <mc:AlternateContent xmlns:mc="http://schemas.openxmlformats.org/markup-compatibility/2006">
              <mc:Choice xmlns:v="urn:schemas-microsoft-com:vml" Requires="v">
                <p:oleObj spid="_x0000_s21586" name="Equation" r:id="rId3" imgW="1282700" imgH="673100" progId="Equation.3">
                  <p:embed/>
                </p:oleObj>
              </mc:Choice>
              <mc:Fallback>
                <p:oleObj name="Equation" r:id="rId3" imgW="1282700" imgH="673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663" y="4029075"/>
                        <a:ext cx="3527425" cy="184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8"/>
          <p:cNvGrpSpPr>
            <a:grpSpLocks/>
          </p:cNvGrpSpPr>
          <p:nvPr/>
        </p:nvGrpSpPr>
        <p:grpSpPr bwMode="auto">
          <a:xfrm>
            <a:off x="539750" y="3124200"/>
            <a:ext cx="7461250" cy="3810000"/>
            <a:chOff x="340" y="1968"/>
            <a:chExt cx="4700" cy="2400"/>
          </a:xfrm>
        </p:grpSpPr>
        <p:sp>
          <p:nvSpPr>
            <p:cNvPr id="21510" name="Rectangle 6"/>
            <p:cNvSpPr>
              <a:spLocks noChangeArrowheads="1"/>
            </p:cNvSpPr>
            <p:nvPr/>
          </p:nvSpPr>
          <p:spPr bwMode="auto">
            <a:xfrm>
              <a:off x="340" y="2251"/>
              <a:ext cx="1799" cy="10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aphicFrame>
          <p:nvGraphicFramePr>
            <p:cNvPr id="21511" name="Object 7"/>
            <p:cNvGraphicFramePr>
              <a:graphicFrameLocks noChangeAspect="1"/>
            </p:cNvGraphicFramePr>
            <p:nvPr/>
          </p:nvGraphicFramePr>
          <p:xfrm>
            <a:off x="1776" y="1968"/>
            <a:ext cx="3264" cy="2400"/>
          </p:xfrm>
          <a:graphic>
            <a:graphicData uri="http://schemas.openxmlformats.org/presentationml/2006/ole">
              <mc:AlternateContent xmlns:mc="http://schemas.openxmlformats.org/markup-compatibility/2006">
                <mc:Choice xmlns:v="urn:schemas-microsoft-com:vml" Requires="v">
                  <p:oleObj spid="_x0000_s21587" name="Artwork" r:id="rId5" imgW="5180952" imgH="3809524" progId="Adobe.Illustrator.7">
                    <p:embed/>
                  </p:oleObj>
                </mc:Choice>
                <mc:Fallback>
                  <p:oleObj name="Artwork" r:id="rId5" imgW="5180952" imgH="3809524" progId="Adobe.Illustrator.7">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 y="1968"/>
                          <a:ext cx="3264" cy="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a:xfrm>
            <a:off x="685800" y="381000"/>
            <a:ext cx="7772400" cy="1143000"/>
          </a:xfrm>
        </p:spPr>
        <p:txBody>
          <a:bodyPr/>
          <a:lstStyle/>
          <a:p>
            <a:pPr eaLnBrk="1" hangingPunct="1"/>
            <a:r>
              <a:rPr lang="en-GB" altLang="en-US" smtClean="0"/>
              <a:t>Generalised Logistic Growth</a:t>
            </a:r>
          </a:p>
        </p:txBody>
      </p:sp>
      <p:sp>
        <p:nvSpPr>
          <p:cNvPr id="22531" name="Rectangle 3"/>
          <p:cNvSpPr>
            <a:spLocks noGrp="1"/>
          </p:cNvSpPr>
          <p:nvPr>
            <p:ph type="body" idx="1"/>
          </p:nvPr>
        </p:nvSpPr>
        <p:spPr>
          <a:xfrm>
            <a:off x="685800" y="1600200"/>
            <a:ext cx="7772400" cy="4114800"/>
          </a:xfrm>
        </p:spPr>
        <p:txBody>
          <a:bodyPr/>
          <a:lstStyle/>
          <a:p>
            <a:pPr eaLnBrk="1" hangingPunct="1"/>
            <a:r>
              <a:rPr lang="en-GB" altLang="en-US" smtClean="0"/>
              <a:t>Similarly, for the </a:t>
            </a:r>
            <a:r>
              <a:rPr lang="en-GB" altLang="en-US" i="1" smtClean="0"/>
              <a:t>per capita</a:t>
            </a:r>
            <a:r>
              <a:rPr lang="en-GB" altLang="en-US" smtClean="0"/>
              <a:t> growth rate of species 2 we assume:</a:t>
            </a:r>
          </a:p>
          <a:p>
            <a:pPr eaLnBrk="1" hangingPunct="1"/>
            <a:endParaRPr lang="en-GB" altLang="en-US" smtClean="0"/>
          </a:p>
          <a:p>
            <a:pPr eaLnBrk="1" hangingPunct="1"/>
            <a:endParaRPr lang="en-GB" altLang="en-US" smtClean="0"/>
          </a:p>
          <a:p>
            <a:pPr eaLnBrk="1" hangingPunct="1"/>
            <a:r>
              <a:rPr lang="en-GB" altLang="en-US" smtClean="0"/>
              <a:t> </a:t>
            </a:r>
            <a:r>
              <a:rPr lang="en-GB" altLang="en-US" i="1" smtClean="0">
                <a:latin typeface="Symbol" panose="05050102010706020507" pitchFamily="18" charset="2"/>
              </a:rPr>
              <a:t>b</a:t>
            </a:r>
            <a:r>
              <a:rPr lang="en-GB" altLang="en-US" smtClean="0"/>
              <a:t> is the competition coefficient (also called the equivalence number)</a:t>
            </a:r>
          </a:p>
          <a:p>
            <a:pPr eaLnBrk="1" hangingPunct="1"/>
            <a:r>
              <a:rPr lang="en-GB" altLang="en-US" smtClean="0"/>
              <a:t>Population growth of species 2:</a:t>
            </a:r>
          </a:p>
        </p:txBody>
      </p:sp>
      <p:graphicFrame>
        <p:nvGraphicFramePr>
          <p:cNvPr id="22532" name="Object 4"/>
          <p:cNvGraphicFramePr>
            <a:graphicFrameLocks noChangeAspect="1"/>
          </p:cNvGraphicFramePr>
          <p:nvPr/>
        </p:nvGraphicFramePr>
        <p:xfrm>
          <a:off x="2771775" y="2997200"/>
          <a:ext cx="3003550" cy="592138"/>
        </p:xfrm>
        <a:graphic>
          <a:graphicData uri="http://schemas.openxmlformats.org/presentationml/2006/ole">
            <mc:AlternateContent xmlns:mc="http://schemas.openxmlformats.org/markup-compatibility/2006">
              <mc:Choice xmlns:v="urn:schemas-microsoft-com:vml" Requires="v">
                <p:oleObj spid="_x0000_s22608" name="Equation" r:id="rId3" imgW="1091726" imgH="215806" progId="Equation.3">
                  <p:embed/>
                </p:oleObj>
              </mc:Choice>
              <mc:Fallback>
                <p:oleObj name="Equation" r:id="rId3" imgW="1091726"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997200"/>
                        <a:ext cx="3003550"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3" name="Object 5"/>
          <p:cNvGraphicFramePr>
            <a:graphicFrameLocks noChangeAspect="1"/>
          </p:cNvGraphicFramePr>
          <p:nvPr/>
        </p:nvGraphicFramePr>
        <p:xfrm>
          <a:off x="1905000" y="5614988"/>
          <a:ext cx="4645025" cy="1079500"/>
        </p:xfrm>
        <a:graphic>
          <a:graphicData uri="http://schemas.openxmlformats.org/presentationml/2006/ole">
            <mc:AlternateContent xmlns:mc="http://schemas.openxmlformats.org/markup-compatibility/2006">
              <mc:Choice xmlns:v="urn:schemas-microsoft-com:vml" Requires="v">
                <p:oleObj spid="_x0000_s22609" name="Equation" r:id="rId5" imgW="1688367" imgH="393529" progId="Equation.3">
                  <p:embed/>
                </p:oleObj>
              </mc:Choice>
              <mc:Fallback>
                <p:oleObj name="Equation" r:id="rId5" imgW="1688367" imgH="3935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5614988"/>
                        <a:ext cx="464502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685800" y="381000"/>
            <a:ext cx="7772400" cy="1143000"/>
          </a:xfrm>
        </p:spPr>
        <p:txBody>
          <a:bodyPr/>
          <a:lstStyle/>
          <a:p>
            <a:pPr eaLnBrk="1" hangingPunct="1"/>
            <a:r>
              <a:rPr lang="en-GB" altLang="en-US" smtClean="0"/>
              <a:t>Generalised Logistic Growth</a:t>
            </a:r>
          </a:p>
        </p:txBody>
      </p:sp>
      <p:sp>
        <p:nvSpPr>
          <p:cNvPr id="23555" name="Rectangle 3"/>
          <p:cNvSpPr>
            <a:spLocks noGrp="1"/>
          </p:cNvSpPr>
          <p:nvPr>
            <p:ph type="body" idx="1"/>
          </p:nvPr>
        </p:nvSpPr>
        <p:spPr>
          <a:xfrm>
            <a:off x="685800" y="1600200"/>
            <a:ext cx="7772400" cy="4114800"/>
          </a:xfrm>
        </p:spPr>
        <p:txBody>
          <a:bodyPr/>
          <a:lstStyle/>
          <a:p>
            <a:pPr eaLnBrk="1" hangingPunct="1"/>
            <a:r>
              <a:rPr lang="en-GB" altLang="en-US" smtClean="0"/>
              <a:t>If the density of species 1 were constant, interspecific competition results in a reduction of the carrying capacity for species 2:</a:t>
            </a:r>
          </a:p>
          <a:p>
            <a:pPr eaLnBrk="1" hangingPunct="1"/>
            <a:endParaRPr lang="en-GB" altLang="en-US" smtClean="0"/>
          </a:p>
          <a:p>
            <a:pPr eaLnBrk="1" hangingPunct="1"/>
            <a:endParaRPr lang="en-GB" altLang="en-US" smtClean="0"/>
          </a:p>
          <a:p>
            <a:pPr eaLnBrk="1" hangingPunct="1">
              <a:buFont typeface="Arial" panose="020B0604020202020204" pitchFamily="34" charset="0"/>
              <a:buNone/>
            </a:pPr>
            <a:r>
              <a:rPr lang="en-GB" altLang="en-US" smtClean="0"/>
              <a:t>Or</a:t>
            </a:r>
          </a:p>
        </p:txBody>
      </p:sp>
      <p:graphicFrame>
        <p:nvGraphicFramePr>
          <p:cNvPr id="23556" name="Object 4"/>
          <p:cNvGraphicFramePr>
            <a:graphicFrameLocks noChangeAspect="1"/>
          </p:cNvGraphicFramePr>
          <p:nvPr/>
        </p:nvGraphicFramePr>
        <p:xfrm>
          <a:off x="523875" y="4213225"/>
          <a:ext cx="3378200" cy="1717675"/>
        </p:xfrm>
        <a:graphic>
          <a:graphicData uri="http://schemas.openxmlformats.org/presentationml/2006/ole">
            <mc:AlternateContent xmlns:mc="http://schemas.openxmlformats.org/markup-compatibility/2006">
              <mc:Choice xmlns:v="urn:schemas-microsoft-com:vml" Requires="v">
                <p:oleObj spid="_x0000_s23634" name="Equation" r:id="rId3" imgW="1320227" imgH="672808" progId="Equation.3">
                  <p:embed/>
                </p:oleObj>
              </mc:Choice>
              <mc:Fallback>
                <p:oleObj name="Equation" r:id="rId3" imgW="1320227" imgH="67280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4213225"/>
                        <a:ext cx="3378200" cy="171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8"/>
          <p:cNvGrpSpPr>
            <a:grpSpLocks/>
          </p:cNvGrpSpPr>
          <p:nvPr/>
        </p:nvGrpSpPr>
        <p:grpSpPr bwMode="auto">
          <a:xfrm>
            <a:off x="490538" y="3200400"/>
            <a:ext cx="8064500" cy="3810000"/>
            <a:chOff x="-49" y="1680"/>
            <a:chExt cx="5080" cy="2400"/>
          </a:xfrm>
        </p:grpSpPr>
        <p:sp>
          <p:nvSpPr>
            <p:cNvPr id="23558" name="Rectangle 6"/>
            <p:cNvSpPr>
              <a:spLocks noChangeArrowheads="1"/>
            </p:cNvSpPr>
            <p:nvPr/>
          </p:nvSpPr>
          <p:spPr bwMode="auto">
            <a:xfrm>
              <a:off x="-49" y="2038"/>
              <a:ext cx="2208" cy="9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aphicFrame>
          <p:nvGraphicFramePr>
            <p:cNvPr id="23559" name="Object 7"/>
            <p:cNvGraphicFramePr>
              <a:graphicFrameLocks noChangeAspect="1"/>
            </p:cNvGraphicFramePr>
            <p:nvPr/>
          </p:nvGraphicFramePr>
          <p:xfrm>
            <a:off x="1767" y="1680"/>
            <a:ext cx="3264" cy="2400"/>
          </p:xfrm>
          <a:graphic>
            <a:graphicData uri="http://schemas.openxmlformats.org/presentationml/2006/ole">
              <mc:AlternateContent xmlns:mc="http://schemas.openxmlformats.org/markup-compatibility/2006">
                <mc:Choice xmlns:v="urn:schemas-microsoft-com:vml" Requires="v">
                  <p:oleObj spid="_x0000_s23635" name="Artwork" r:id="rId5" imgW="5180952" imgH="3809524" progId="Adobe.Illustrator.7">
                    <p:embed/>
                  </p:oleObj>
                </mc:Choice>
                <mc:Fallback>
                  <p:oleObj name="Artwork" r:id="rId5" imgW="5180952" imgH="3809524" progId="Adobe.Illustrator.7">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7" y="1680"/>
                          <a:ext cx="3264" cy="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685800" y="381000"/>
            <a:ext cx="7772400" cy="1143000"/>
          </a:xfrm>
        </p:spPr>
        <p:txBody>
          <a:bodyPr/>
          <a:lstStyle/>
          <a:p>
            <a:pPr eaLnBrk="1" hangingPunct="1"/>
            <a:r>
              <a:rPr lang="en-GB" altLang="en-US" smtClean="0"/>
              <a:t>Lotka-Volterra interaction model</a:t>
            </a:r>
          </a:p>
        </p:txBody>
      </p:sp>
      <p:sp>
        <p:nvSpPr>
          <p:cNvPr id="24579" name="Rectangle 3"/>
          <p:cNvSpPr>
            <a:spLocks noGrp="1"/>
          </p:cNvSpPr>
          <p:nvPr>
            <p:ph type="body" idx="1"/>
          </p:nvPr>
        </p:nvSpPr>
        <p:spPr>
          <a:xfrm>
            <a:off x="685800" y="1600200"/>
            <a:ext cx="7772400" cy="4114800"/>
          </a:xfrm>
        </p:spPr>
        <p:txBody>
          <a:bodyPr/>
          <a:lstStyle/>
          <a:p>
            <a:pPr eaLnBrk="1" hangingPunct="1">
              <a:lnSpc>
                <a:spcPct val="90000"/>
              </a:lnSpc>
            </a:pPr>
            <a:r>
              <a:rPr lang="en-GB" altLang="en-US" sz="2800" smtClean="0"/>
              <a:t>The densities of the two species change simultaneously</a:t>
            </a:r>
          </a:p>
          <a:p>
            <a:pPr eaLnBrk="1" hangingPunct="1">
              <a:lnSpc>
                <a:spcPct val="90000"/>
              </a:lnSpc>
            </a:pPr>
            <a:r>
              <a:rPr lang="en-GB" altLang="en-US" sz="2800" smtClean="0"/>
              <a:t>This is described by a system of 2 differential equations:</a:t>
            </a:r>
          </a:p>
          <a:p>
            <a:pPr eaLnBrk="1" hangingPunct="1">
              <a:lnSpc>
                <a:spcPct val="90000"/>
              </a:lnSpc>
            </a:pPr>
            <a:endParaRPr lang="en-GB" altLang="en-US" sz="2800" smtClean="0"/>
          </a:p>
          <a:p>
            <a:pPr eaLnBrk="1" hangingPunct="1">
              <a:lnSpc>
                <a:spcPct val="90000"/>
              </a:lnSpc>
            </a:pPr>
            <a:endParaRPr lang="en-GB" altLang="en-US" sz="2800" smtClean="0"/>
          </a:p>
          <a:p>
            <a:pPr eaLnBrk="1" hangingPunct="1">
              <a:lnSpc>
                <a:spcPct val="90000"/>
              </a:lnSpc>
            </a:pPr>
            <a:endParaRPr lang="en-GB" altLang="en-US" sz="2800" smtClean="0"/>
          </a:p>
          <a:p>
            <a:pPr eaLnBrk="1" hangingPunct="1">
              <a:lnSpc>
                <a:spcPct val="90000"/>
              </a:lnSpc>
            </a:pPr>
            <a:endParaRPr lang="en-GB" altLang="en-US" sz="2800" smtClean="0"/>
          </a:p>
          <a:p>
            <a:pPr eaLnBrk="1" hangingPunct="1">
              <a:lnSpc>
                <a:spcPct val="90000"/>
              </a:lnSpc>
            </a:pPr>
            <a:endParaRPr lang="en-GB" altLang="en-US" sz="2800" smtClean="0"/>
          </a:p>
          <a:p>
            <a:pPr eaLnBrk="1" hangingPunct="1">
              <a:lnSpc>
                <a:spcPct val="90000"/>
              </a:lnSpc>
            </a:pPr>
            <a:r>
              <a:rPr lang="en-GB" altLang="en-US" sz="2800" smtClean="0"/>
              <a:t>This model is known as the Lotka-Volterra interaction model</a:t>
            </a:r>
          </a:p>
        </p:txBody>
      </p:sp>
      <p:graphicFrame>
        <p:nvGraphicFramePr>
          <p:cNvPr id="24580" name="Object 4"/>
          <p:cNvGraphicFramePr>
            <a:graphicFrameLocks noChangeAspect="1"/>
          </p:cNvGraphicFramePr>
          <p:nvPr/>
        </p:nvGraphicFramePr>
        <p:xfrm>
          <a:off x="1905000" y="3457575"/>
          <a:ext cx="4645025" cy="2228850"/>
        </p:xfrm>
        <a:graphic>
          <a:graphicData uri="http://schemas.openxmlformats.org/presentationml/2006/ole">
            <mc:AlternateContent xmlns:mc="http://schemas.openxmlformats.org/markup-compatibility/2006">
              <mc:Choice xmlns:v="urn:schemas-microsoft-com:vml" Requires="v">
                <p:oleObj spid="_x0000_s24619" name="Equation" r:id="rId3" imgW="1688367" imgH="812447" progId="Equation.3">
                  <p:embed/>
                </p:oleObj>
              </mc:Choice>
              <mc:Fallback>
                <p:oleObj name="Equation" r:id="rId3" imgW="1688367" imgH="81244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457575"/>
                        <a:ext cx="4645025" cy="222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tLang="en-US" smtClean="0"/>
              <a:t>Outline</a:t>
            </a:r>
          </a:p>
        </p:txBody>
      </p:sp>
      <p:sp>
        <p:nvSpPr>
          <p:cNvPr id="9219" name="Rectangle 3"/>
          <p:cNvSpPr>
            <a:spLocks noGrp="1" noChangeArrowheads="1"/>
          </p:cNvSpPr>
          <p:nvPr>
            <p:ph idx="1"/>
          </p:nvPr>
        </p:nvSpPr>
        <p:spPr/>
        <p:txBody>
          <a:bodyPr/>
          <a:lstStyle/>
          <a:p>
            <a:pPr eaLnBrk="1" hangingPunct="1">
              <a:lnSpc>
                <a:spcPct val="90000"/>
              </a:lnSpc>
            </a:pPr>
            <a:r>
              <a:rPr lang="en-GB" altLang="en-US" sz="2800" dirty="0"/>
              <a:t>2</a:t>
            </a:r>
            <a:r>
              <a:rPr lang="en-GB" altLang="en-US" sz="2800" dirty="0" smtClean="0"/>
              <a:t>-1 Generalised Logistic Growth </a:t>
            </a:r>
          </a:p>
          <a:p>
            <a:pPr eaLnBrk="1" hangingPunct="1">
              <a:lnSpc>
                <a:spcPct val="90000"/>
              </a:lnSpc>
            </a:pPr>
            <a:r>
              <a:rPr lang="en-GB" altLang="en-US" sz="2800" dirty="0" smtClean="0">
                <a:solidFill>
                  <a:schemeClr val="bg2">
                    <a:lumMod val="90000"/>
                  </a:schemeClr>
                </a:solidFill>
              </a:rPr>
              <a:t>2-2 The </a:t>
            </a:r>
            <a:r>
              <a:rPr lang="en-GB" altLang="en-US" sz="2800" dirty="0" err="1" smtClean="0">
                <a:solidFill>
                  <a:schemeClr val="bg2">
                    <a:lumMod val="90000"/>
                  </a:schemeClr>
                </a:solidFill>
              </a:rPr>
              <a:t>Lotka-Volterra</a:t>
            </a:r>
            <a:r>
              <a:rPr lang="en-GB" altLang="en-US" sz="2800" dirty="0" smtClean="0">
                <a:solidFill>
                  <a:schemeClr val="bg2">
                    <a:lumMod val="90000"/>
                  </a:schemeClr>
                </a:solidFill>
              </a:rPr>
              <a:t> Interaction model  </a:t>
            </a:r>
          </a:p>
          <a:p>
            <a:pPr eaLnBrk="1" hangingPunct="1">
              <a:lnSpc>
                <a:spcPct val="90000"/>
              </a:lnSpc>
            </a:pPr>
            <a:r>
              <a:rPr lang="en-GB" altLang="en-US" sz="2800" dirty="0" smtClean="0">
                <a:solidFill>
                  <a:schemeClr val="bg2">
                    <a:lumMod val="90000"/>
                  </a:schemeClr>
                </a:solidFill>
              </a:rPr>
              <a:t>2-3 Equilibria and Stability  </a:t>
            </a:r>
            <a:endParaRPr lang="en-GB" altLang="en-US" sz="2800" dirty="0">
              <a:solidFill>
                <a:schemeClr val="bg2">
                  <a:lumMod val="90000"/>
                </a:schemeClr>
              </a:solidFill>
            </a:endParaRPr>
          </a:p>
          <a:p>
            <a:pPr eaLnBrk="1" hangingPunct="1">
              <a:lnSpc>
                <a:spcPct val="90000"/>
              </a:lnSpc>
            </a:pPr>
            <a:r>
              <a:rPr lang="en-GB" altLang="en-US" sz="2800" dirty="0" smtClean="0">
                <a:solidFill>
                  <a:schemeClr val="bg2">
                    <a:lumMod val="90000"/>
                  </a:schemeClr>
                </a:solidFill>
              </a:rPr>
              <a:t>2-4 Apparent Competition</a:t>
            </a:r>
            <a:endParaRPr lang="en-GB" altLang="en-US" sz="2800" dirty="0">
              <a:solidFill>
                <a:schemeClr val="bg2">
                  <a:lumMod val="90000"/>
                </a:schemeClr>
              </a:solidFill>
            </a:endParaRPr>
          </a:p>
        </p:txBody>
      </p:sp>
    </p:spTree>
    <p:extLst>
      <p:ext uri="{BB962C8B-B14F-4D97-AF65-F5344CB8AC3E}">
        <p14:creationId xmlns:p14="http://schemas.microsoft.com/office/powerpoint/2010/main" val="33677635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p:txBody>
          <a:bodyPr/>
          <a:lstStyle/>
          <a:p>
            <a:pPr eaLnBrk="1" hangingPunct="1"/>
            <a:r>
              <a:rPr lang="en-GB" altLang="en-US" smtClean="0"/>
              <a:t>Learning outcomes</a:t>
            </a:r>
          </a:p>
        </p:txBody>
      </p:sp>
      <p:sp>
        <p:nvSpPr>
          <p:cNvPr id="100355" name="Rectangle 3"/>
          <p:cNvSpPr>
            <a:spLocks noGrp="1"/>
          </p:cNvSpPr>
          <p:nvPr>
            <p:ph type="body" idx="1"/>
          </p:nvPr>
        </p:nvSpPr>
        <p:spPr/>
        <p:txBody>
          <a:bodyPr/>
          <a:lstStyle/>
          <a:p>
            <a:pPr eaLnBrk="1" hangingPunct="1"/>
            <a:r>
              <a:rPr lang="en-GB" altLang="en-US" dirty="0" smtClean="0"/>
              <a:t>Understand how intraspecific and interspecific competition both result from a reduction of the growth rate. </a:t>
            </a:r>
          </a:p>
          <a:p>
            <a:pPr eaLnBrk="1" hangingPunct="1"/>
            <a:r>
              <a:rPr lang="en-GB" altLang="en-US" dirty="0" smtClean="0"/>
              <a:t>Understand </a:t>
            </a:r>
            <a:r>
              <a:rPr lang="en-GB" altLang="en-US" dirty="0" smtClean="0"/>
              <a:t>the rationale behind the </a:t>
            </a:r>
            <a:r>
              <a:rPr lang="en-GB" altLang="en-US" dirty="0" err="1" smtClean="0"/>
              <a:t>Lotka-Volterra</a:t>
            </a:r>
            <a:r>
              <a:rPr lang="en-GB" altLang="en-US" dirty="0" smtClean="0"/>
              <a:t> interaction </a:t>
            </a:r>
            <a:r>
              <a:rPr lang="en-GB" altLang="en-US" dirty="0" smtClean="0"/>
              <a:t>model</a:t>
            </a:r>
            <a:endParaRPr lang="en-GB" altLang="en-US" dirty="0" smtClean="0"/>
          </a:p>
        </p:txBody>
      </p:sp>
    </p:spTree>
    <p:extLst>
      <p:ext uri="{BB962C8B-B14F-4D97-AF65-F5344CB8AC3E}">
        <p14:creationId xmlns:p14="http://schemas.microsoft.com/office/powerpoint/2010/main" val="2965441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752600"/>
            <a:ext cx="7748588"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2"/>
          <p:cNvSpPr>
            <a:spLocks noGrp="1"/>
          </p:cNvSpPr>
          <p:nvPr>
            <p:ph type="title"/>
          </p:nvPr>
        </p:nvSpPr>
        <p:spPr/>
        <p:txBody>
          <a:bodyPr/>
          <a:lstStyle/>
          <a:p>
            <a:pPr eaLnBrk="1" hangingPunct="1"/>
            <a:r>
              <a:rPr lang="en-GB" altLang="en-US" smtClean="0"/>
              <a:t>Logistic Growth</a:t>
            </a:r>
          </a:p>
        </p:txBody>
      </p:sp>
      <p:sp>
        <p:nvSpPr>
          <p:cNvPr id="6148" name="Rectangle 3"/>
          <p:cNvSpPr>
            <a:spLocks noGrp="1"/>
          </p:cNvSpPr>
          <p:nvPr>
            <p:ph type="body" idx="1"/>
          </p:nvPr>
        </p:nvSpPr>
        <p:spPr/>
        <p:txBody>
          <a:bodyPr/>
          <a:lstStyle/>
          <a:p>
            <a:pPr eaLnBrk="1" hangingPunct="1"/>
            <a:endParaRPr lang="en-US" altLang="en-US" smtClean="0"/>
          </a:p>
        </p:txBody>
      </p:sp>
      <p:graphicFrame>
        <p:nvGraphicFramePr>
          <p:cNvPr id="6149" name="Object 5"/>
          <p:cNvGraphicFramePr>
            <a:graphicFrameLocks noChangeAspect="1"/>
          </p:cNvGraphicFramePr>
          <p:nvPr/>
        </p:nvGraphicFramePr>
        <p:xfrm>
          <a:off x="5703888" y="2681288"/>
          <a:ext cx="1533525" cy="557212"/>
        </p:xfrm>
        <a:graphic>
          <a:graphicData uri="http://schemas.openxmlformats.org/presentationml/2006/ole">
            <mc:AlternateContent xmlns:mc="http://schemas.openxmlformats.org/markup-compatibility/2006">
              <mc:Choice xmlns:v="urn:schemas-microsoft-com:vml" Requires="v">
                <p:oleObj spid="_x0000_s6189" name="Equation" r:id="rId4" imgW="558558" imgH="203112" progId="Equation.3">
                  <p:embed/>
                </p:oleObj>
              </mc:Choice>
              <mc:Fallback>
                <p:oleObj name="Equation" r:id="rId4" imgW="558558" imgH="203112"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3888" y="2681288"/>
                        <a:ext cx="1533525"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0" name="TextBox 2"/>
          <p:cNvSpPr txBox="1">
            <a:spLocks noChangeArrowheads="1"/>
          </p:cNvSpPr>
          <p:nvPr/>
        </p:nvSpPr>
        <p:spPr bwMode="auto">
          <a:xfrm>
            <a:off x="633413" y="2765425"/>
            <a:ext cx="468312"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2400">
                <a:latin typeface="Arial" panose="020B0604020202020204" pitchFamily="34" charset="0"/>
                <a:cs typeface="Arial" panose="020B0604020202020204" pitchFamily="34" charset="0"/>
              </a:rPr>
              <a:t>rk</a:t>
            </a:r>
          </a:p>
        </p:txBody>
      </p:sp>
      <p:sp>
        <p:nvSpPr>
          <p:cNvPr id="6151" name="TextBox 7"/>
          <p:cNvSpPr txBox="1">
            <a:spLocks noChangeArrowheads="1"/>
          </p:cNvSpPr>
          <p:nvPr/>
        </p:nvSpPr>
        <p:spPr bwMode="auto">
          <a:xfrm>
            <a:off x="482600" y="6005513"/>
            <a:ext cx="574675"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2400">
                <a:latin typeface="Arial" panose="020B0604020202020204" pitchFamily="34" charset="0"/>
                <a:cs typeface="Arial" panose="020B0604020202020204" pitchFamily="34" charset="0"/>
              </a:rPr>
              <a:t>-rk</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p:nvPr>
        </p:nvSpPr>
        <p:spPr/>
        <p:txBody>
          <a:bodyPr/>
          <a:lstStyle/>
          <a:p>
            <a:pPr eaLnBrk="1" hangingPunct="1"/>
            <a:r>
              <a:rPr lang="en-GB" altLang="en-US" smtClean="0"/>
              <a:t>Int</a:t>
            </a:r>
            <a:r>
              <a:rPr lang="en-GB" altLang="en-US" u="sng" smtClean="0"/>
              <a:t>ra</a:t>
            </a:r>
            <a:r>
              <a:rPr lang="en-GB" altLang="en-US" smtClean="0"/>
              <a:t>specific competition</a:t>
            </a:r>
          </a:p>
        </p:txBody>
      </p:sp>
      <p:sp>
        <p:nvSpPr>
          <p:cNvPr id="5123" name="Rectangle 3"/>
          <p:cNvSpPr>
            <a:spLocks noGrp="1"/>
          </p:cNvSpPr>
          <p:nvPr>
            <p:ph type="body" idx="1"/>
          </p:nvPr>
        </p:nvSpPr>
        <p:spPr/>
        <p:txBody>
          <a:bodyPr/>
          <a:lstStyle/>
          <a:p>
            <a:pPr eaLnBrk="1" hangingPunct="1">
              <a:lnSpc>
                <a:spcPct val="90000"/>
              </a:lnSpc>
            </a:pPr>
            <a:r>
              <a:rPr lang="en-GB" altLang="en-US" sz="2800" dirty="0" smtClean="0"/>
              <a:t>Competition between individuals of the same species reduces the </a:t>
            </a:r>
            <a:r>
              <a:rPr lang="en-GB" altLang="en-US" sz="2800" i="1" dirty="0" smtClean="0"/>
              <a:t>per capita</a:t>
            </a:r>
            <a:r>
              <a:rPr lang="en-GB" altLang="en-US" sz="2800" dirty="0" smtClean="0"/>
              <a:t> growth rate</a:t>
            </a:r>
          </a:p>
          <a:p>
            <a:pPr eaLnBrk="1" hangingPunct="1">
              <a:lnSpc>
                <a:spcPct val="90000"/>
              </a:lnSpc>
            </a:pPr>
            <a:r>
              <a:rPr lang="en-GB" altLang="en-US" sz="2800" dirty="0" smtClean="0"/>
              <a:t>This can be for various reasons</a:t>
            </a:r>
          </a:p>
          <a:p>
            <a:pPr lvl="1" eaLnBrk="1" hangingPunct="1">
              <a:lnSpc>
                <a:spcPct val="90000"/>
              </a:lnSpc>
            </a:pPr>
            <a:r>
              <a:rPr lang="en-GB" altLang="en-US" sz="2400" dirty="0" smtClean="0"/>
              <a:t>Competition for resources (exploitation competition)</a:t>
            </a:r>
          </a:p>
          <a:p>
            <a:pPr lvl="1" eaLnBrk="1" hangingPunct="1">
              <a:lnSpc>
                <a:spcPct val="90000"/>
              </a:lnSpc>
            </a:pPr>
            <a:r>
              <a:rPr lang="en-GB" altLang="en-US" sz="2400" dirty="0" smtClean="0"/>
              <a:t>Direct effects (e.g. fighting</a:t>
            </a:r>
            <a:r>
              <a:rPr lang="en-GB" altLang="en-US" sz="2400" dirty="0" smtClean="0"/>
              <a:t>, interference </a:t>
            </a:r>
            <a:r>
              <a:rPr lang="en-GB" altLang="en-US" sz="2400" dirty="0" smtClean="0"/>
              <a:t>competition)</a:t>
            </a:r>
          </a:p>
          <a:p>
            <a:pPr eaLnBrk="1" hangingPunct="1">
              <a:lnSpc>
                <a:spcPct val="90000"/>
              </a:lnSpc>
            </a:pPr>
            <a:r>
              <a:rPr lang="en-GB" altLang="en-US" sz="2800" dirty="0" smtClean="0"/>
              <a:t>This motivated the logistic model for density dependent growth</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a:lstStyle/>
          <a:p>
            <a:pPr eaLnBrk="1" hangingPunct="1"/>
            <a:r>
              <a:rPr lang="en-GB" altLang="en-US" smtClean="0"/>
              <a:t>Int</a:t>
            </a:r>
            <a:r>
              <a:rPr lang="en-GB" altLang="en-US" u="sng" smtClean="0"/>
              <a:t>er</a:t>
            </a:r>
            <a:r>
              <a:rPr lang="en-GB" altLang="en-US" smtClean="0"/>
              <a:t>specific competition</a:t>
            </a:r>
          </a:p>
        </p:txBody>
      </p:sp>
      <p:sp>
        <p:nvSpPr>
          <p:cNvPr id="7171" name="Rectangle 3"/>
          <p:cNvSpPr>
            <a:spLocks noGrp="1"/>
          </p:cNvSpPr>
          <p:nvPr>
            <p:ph type="body" idx="1"/>
          </p:nvPr>
        </p:nvSpPr>
        <p:spPr/>
        <p:txBody>
          <a:bodyPr/>
          <a:lstStyle/>
          <a:p>
            <a:pPr eaLnBrk="1" hangingPunct="1"/>
            <a:r>
              <a:rPr lang="en-GB" altLang="en-US" dirty="0" smtClean="0"/>
              <a:t>Competition between individuals of different species also has the potential to reduce the growth rate</a:t>
            </a:r>
          </a:p>
          <a:p>
            <a:pPr eaLnBrk="1" hangingPunct="1"/>
            <a:r>
              <a:rPr lang="en-GB" altLang="en-US" dirty="0" smtClean="0"/>
              <a:t>This can be for the </a:t>
            </a:r>
            <a:r>
              <a:rPr lang="en-GB" altLang="en-US" dirty="0" smtClean="0"/>
              <a:t>same </a:t>
            </a:r>
            <a:r>
              <a:rPr lang="en-GB" altLang="en-US" dirty="0" smtClean="0"/>
              <a:t>reasons</a:t>
            </a:r>
          </a:p>
          <a:p>
            <a:pPr lvl="1" eaLnBrk="1" hangingPunct="1"/>
            <a:r>
              <a:rPr lang="en-GB" altLang="en-US" dirty="0" smtClean="0"/>
              <a:t>exploitation competition</a:t>
            </a:r>
          </a:p>
          <a:p>
            <a:pPr lvl="1" eaLnBrk="1" hangingPunct="1"/>
            <a:r>
              <a:rPr lang="en-GB" altLang="en-US" dirty="0" smtClean="0"/>
              <a:t>interference competition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endParaRPr lang="en-US" altLang="en-US" smtClean="0"/>
          </a:p>
        </p:txBody>
      </p:sp>
      <p:sp>
        <p:nvSpPr>
          <p:cNvPr id="8195" name="Content Placeholder 2"/>
          <p:cNvSpPr>
            <a:spLocks noGrp="1"/>
          </p:cNvSpPr>
          <p:nvPr>
            <p:ph idx="1"/>
          </p:nvPr>
        </p:nvSpPr>
        <p:spPr/>
        <p:txBody>
          <a:bodyPr/>
          <a:lstStyle/>
          <a:p>
            <a:pPr eaLnBrk="1" hangingPunct="1"/>
            <a:endParaRPr lang="en-US" altLang="en-US" smtClean="0"/>
          </a:p>
        </p:txBody>
      </p:sp>
      <p:pic>
        <p:nvPicPr>
          <p:cNvPr id="8196" name="Picture 2" descr="Image result for Chiricahua Baj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401638"/>
            <a:ext cx="7877175" cy="590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4" descr="Image result for sonoran desert ant seed ea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981075"/>
            <a:ext cx="4395788" cy="293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6" descr="Image result for dipodomys merriam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0363" y="3016250"/>
            <a:ext cx="4167187"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4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a:xfrm>
            <a:off x="685800" y="152400"/>
            <a:ext cx="7772400" cy="1143000"/>
          </a:xfrm>
        </p:spPr>
        <p:txBody>
          <a:bodyPr/>
          <a:lstStyle/>
          <a:p>
            <a:pPr eaLnBrk="1" hangingPunct="1"/>
            <a:r>
              <a:rPr lang="en-GB" altLang="en-US" smtClean="0"/>
              <a:t>Interspecific competition</a:t>
            </a:r>
          </a:p>
        </p:txBody>
      </p:sp>
      <p:sp>
        <p:nvSpPr>
          <p:cNvPr id="10243" name="Rectangle 3"/>
          <p:cNvSpPr>
            <a:spLocks noGrp="1"/>
          </p:cNvSpPr>
          <p:nvPr>
            <p:ph type="body" idx="1"/>
          </p:nvPr>
        </p:nvSpPr>
        <p:spPr>
          <a:xfrm>
            <a:off x="609600" y="5943600"/>
            <a:ext cx="8001000" cy="762000"/>
          </a:xfrm>
        </p:spPr>
        <p:txBody>
          <a:bodyPr/>
          <a:lstStyle/>
          <a:p>
            <a:pPr eaLnBrk="1" hangingPunct="1">
              <a:lnSpc>
                <a:spcPct val="90000"/>
              </a:lnSpc>
              <a:buFont typeface="Arial" panose="020B0604020202020204" pitchFamily="34" charset="0"/>
              <a:buNone/>
            </a:pPr>
            <a:r>
              <a:rPr lang="en-GB" altLang="en-US" sz="2800" smtClean="0"/>
              <a:t>Competition between rodents and granivorous ants (After Brown and Davidson, 1977)</a:t>
            </a:r>
          </a:p>
        </p:txBody>
      </p:sp>
      <p:graphicFrame>
        <p:nvGraphicFramePr>
          <p:cNvPr id="211972" name="Group 4"/>
          <p:cNvGraphicFramePr>
            <a:graphicFrameLocks noGrp="1"/>
          </p:cNvGraphicFramePr>
          <p:nvPr/>
        </p:nvGraphicFramePr>
        <p:xfrm>
          <a:off x="1524000" y="1204913"/>
          <a:ext cx="6096000" cy="4359275"/>
        </p:xfrm>
        <a:graphic>
          <a:graphicData uri="http://schemas.openxmlformats.org/drawingml/2006/table">
            <a:tbl>
              <a:tblPr/>
              <a:tblGrid>
                <a:gridCol w="1219200"/>
                <a:gridCol w="1219200"/>
                <a:gridCol w="1219200"/>
                <a:gridCol w="1219200"/>
                <a:gridCol w="1219200"/>
              </a:tblGrid>
              <a:tr h="1016148">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endParaRPr kumimoji="0" lang="en-US" sz="2000" b="0" i="0" u="none" strike="noStrike" cap="none" normalizeH="0" baseline="0" smtClean="0">
                        <a:ln>
                          <a:noFill/>
                        </a:ln>
                        <a:solidFill>
                          <a:schemeClr val="tx1"/>
                        </a:solidFill>
                        <a:effectLst/>
                        <a:latin typeface="Calibri" pitchFamily="34"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2000" b="0" i="0" u="none" strike="noStrike" cap="none" normalizeH="0" baseline="0" smtClean="0">
                          <a:ln>
                            <a:noFill/>
                          </a:ln>
                          <a:solidFill>
                            <a:schemeClr val="tx1"/>
                          </a:solidFill>
                          <a:effectLst/>
                          <a:latin typeface="Calibri" pitchFamily="34" charset="0"/>
                        </a:rPr>
                        <a:t>Rodents removed</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2000" b="0" i="0" u="none" strike="noStrike" cap="none" normalizeH="0" baseline="0" smtClean="0">
                          <a:ln>
                            <a:noFill/>
                          </a:ln>
                          <a:solidFill>
                            <a:schemeClr val="tx1"/>
                          </a:solidFill>
                          <a:effectLst/>
                          <a:latin typeface="Calibri" pitchFamily="34" charset="0"/>
                        </a:rPr>
                        <a:t>Ants removed</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2000" b="0" i="0" u="none" strike="noStrike" cap="none" normalizeH="0" baseline="0" smtClean="0">
                          <a:ln>
                            <a:noFill/>
                          </a:ln>
                          <a:solidFill>
                            <a:schemeClr val="tx1"/>
                          </a:solidFill>
                          <a:effectLst/>
                          <a:latin typeface="Calibri" pitchFamily="34" charset="0"/>
                        </a:rPr>
                        <a:t>Rodents and ants removed</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2000" b="0" i="0" u="none" strike="noStrike" cap="none" normalizeH="0" baseline="0" smtClean="0">
                          <a:ln>
                            <a:noFill/>
                          </a:ln>
                          <a:solidFill>
                            <a:schemeClr val="tx1"/>
                          </a:solidFill>
                          <a:effectLst/>
                          <a:latin typeface="Calibri" pitchFamily="34" charset="0"/>
                        </a:rPr>
                        <a:t>control</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16148">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2000" b="0" i="0" u="none" strike="noStrike" cap="none" normalizeH="0" baseline="0" smtClean="0">
                          <a:ln>
                            <a:noFill/>
                          </a:ln>
                          <a:solidFill>
                            <a:schemeClr val="tx1"/>
                          </a:solidFill>
                          <a:effectLst/>
                          <a:latin typeface="Calibri" pitchFamily="34" charset="0"/>
                        </a:rPr>
                        <a:t>Ant colonies</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2000" b="0" i="0" u="none" strike="noStrike" cap="none" normalizeH="0" baseline="0" smtClean="0">
                          <a:ln>
                            <a:noFill/>
                          </a:ln>
                          <a:solidFill>
                            <a:schemeClr val="tx1"/>
                          </a:solidFill>
                          <a:effectLst/>
                          <a:latin typeface="Calibri" pitchFamily="34" charset="0"/>
                        </a:rPr>
                        <a:t>543</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2000" b="0" i="0" u="none" strike="noStrike" cap="none" normalizeH="0" baseline="0" smtClean="0">
                          <a:ln>
                            <a:noFill/>
                          </a:ln>
                          <a:solidFill>
                            <a:schemeClr val="tx1"/>
                          </a:solidFill>
                          <a:effectLst/>
                          <a:latin typeface="Calibri" pitchFamily="34" charset="0"/>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2000" b="0" i="0" u="none" strike="noStrike" cap="none" normalizeH="0" baseline="0" smtClean="0">
                          <a:ln>
                            <a:noFill/>
                          </a:ln>
                          <a:solidFill>
                            <a:schemeClr val="tx1"/>
                          </a:solidFill>
                          <a:effectLst/>
                          <a:latin typeface="Calibri" pitchFamily="34" charset="0"/>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2000" b="0" i="0" u="none" strike="noStrike" cap="none" normalizeH="0" baseline="0" smtClean="0">
                          <a:ln>
                            <a:noFill/>
                          </a:ln>
                          <a:solidFill>
                            <a:schemeClr val="tx1"/>
                          </a:solidFill>
                          <a:effectLst/>
                          <a:latin typeface="Calibri" pitchFamily="34" charset="0"/>
                        </a:rPr>
                        <a:t>318</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016148">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2000" b="0" i="0" u="none" strike="noStrike" cap="none" normalizeH="0" baseline="0" smtClean="0">
                          <a:ln>
                            <a:noFill/>
                          </a:ln>
                          <a:solidFill>
                            <a:schemeClr val="tx1"/>
                          </a:solidFill>
                          <a:effectLst/>
                          <a:latin typeface="Calibri" pitchFamily="34" charset="0"/>
                        </a:rPr>
                        <a:t>Rodent nrs</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2000" b="0" i="0" u="none" strike="noStrike" cap="none" normalizeH="0" baseline="0" smtClean="0">
                          <a:ln>
                            <a:noFill/>
                          </a:ln>
                          <a:solidFill>
                            <a:schemeClr val="tx1"/>
                          </a:solidFill>
                          <a:effectLst/>
                          <a:latin typeface="Calibri" pitchFamily="34" charset="0"/>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2000" b="0" i="0" u="none" strike="noStrike" cap="none" normalizeH="0" baseline="0" smtClean="0">
                          <a:ln>
                            <a:noFill/>
                          </a:ln>
                          <a:solidFill>
                            <a:schemeClr val="tx1"/>
                          </a:solidFill>
                          <a:effectLst/>
                          <a:latin typeface="Calibri" pitchFamily="34" charset="0"/>
                        </a:rPr>
                        <a:t>144</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2000" b="0" i="0" u="none" strike="noStrike" cap="none" normalizeH="0" baseline="0" smtClean="0">
                          <a:ln>
                            <a:noFill/>
                          </a:ln>
                          <a:solidFill>
                            <a:schemeClr val="tx1"/>
                          </a:solidFill>
                          <a:effectLst/>
                          <a:latin typeface="Calibri" pitchFamily="34" charset="0"/>
                        </a:rPr>
                        <a: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2000" b="0" i="0" u="none" strike="noStrike" cap="none" normalizeH="0" baseline="0" smtClean="0">
                          <a:ln>
                            <a:noFill/>
                          </a:ln>
                          <a:solidFill>
                            <a:schemeClr val="tx1"/>
                          </a:solidFill>
                          <a:effectLst/>
                          <a:latin typeface="Calibri" pitchFamily="34" charset="0"/>
                        </a:rPr>
                        <a:t>122</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310831">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2000" b="0" i="0" u="none" strike="noStrike" cap="none" normalizeH="0" baseline="0" smtClean="0">
                          <a:ln>
                            <a:noFill/>
                          </a:ln>
                          <a:solidFill>
                            <a:schemeClr val="tx1"/>
                          </a:solidFill>
                          <a:effectLst/>
                          <a:latin typeface="Calibri" pitchFamily="34" charset="0"/>
                        </a:rPr>
                        <a:t>Seed density relative to control</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2000" b="0" i="0" u="none" strike="noStrike" cap="none" normalizeH="0" baseline="0" smtClean="0">
                          <a:ln>
                            <a:noFill/>
                          </a:ln>
                          <a:solidFill>
                            <a:schemeClr val="tx1"/>
                          </a:solidFill>
                          <a:effectLst/>
                          <a:latin typeface="Calibri" pitchFamily="34" charset="0"/>
                        </a:rPr>
                        <a:t>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2000" b="0" i="0" u="none" strike="noStrike" cap="none" normalizeH="0" baseline="0" smtClean="0">
                          <a:ln>
                            <a:noFill/>
                          </a:ln>
                          <a:solidFill>
                            <a:schemeClr val="tx1"/>
                          </a:solidFill>
                          <a:effectLst/>
                          <a:latin typeface="Calibri" pitchFamily="34" charset="0"/>
                        </a:rPr>
                        <a:t>1.0</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2000" b="0" i="0" u="none" strike="noStrike" cap="none" normalizeH="0" baseline="0" smtClean="0">
                          <a:ln>
                            <a:noFill/>
                          </a:ln>
                          <a:solidFill>
                            <a:schemeClr val="tx1"/>
                          </a:solidFill>
                          <a:effectLst/>
                          <a:latin typeface="Calibri" pitchFamily="34" charset="0"/>
                        </a:rPr>
                        <a:t>5.5</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kumimoji="0" lang="en-GB" sz="2000" b="0" i="0" u="none" strike="noStrike" cap="none" normalizeH="0" baseline="0" smtClean="0">
                          <a:ln>
                            <a:noFill/>
                          </a:ln>
                          <a:solidFill>
                            <a:schemeClr val="tx1"/>
                          </a:solidFill>
                          <a:effectLst/>
                          <a:latin typeface="Calibri" pitchFamily="34" charset="0"/>
                        </a:rPr>
                        <a:t>1.0</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a:lstStyle/>
          <a:p>
            <a:pPr eaLnBrk="1" hangingPunct="1"/>
            <a:r>
              <a:rPr lang="en-GB" altLang="en-US" smtClean="0"/>
              <a:t>Interspecific competition</a:t>
            </a:r>
          </a:p>
        </p:txBody>
      </p:sp>
      <p:sp>
        <p:nvSpPr>
          <p:cNvPr id="11267" name="Rectangle 3"/>
          <p:cNvSpPr>
            <a:spLocks noGrp="1"/>
          </p:cNvSpPr>
          <p:nvPr>
            <p:ph type="body" idx="1"/>
          </p:nvPr>
        </p:nvSpPr>
        <p:spPr/>
        <p:txBody>
          <a:bodyPr/>
          <a:lstStyle/>
          <a:p>
            <a:pPr eaLnBrk="1" hangingPunct="1"/>
            <a:r>
              <a:rPr lang="en-GB" altLang="en-US" dirty="0" smtClean="0"/>
              <a:t>Species coexist, but often do better in each other’s absence</a:t>
            </a:r>
          </a:p>
          <a:p>
            <a:pPr eaLnBrk="1" hangingPunct="1"/>
            <a:r>
              <a:rPr lang="en-GB" altLang="en-US" dirty="0" smtClean="0"/>
              <a:t>Competition </a:t>
            </a:r>
            <a:r>
              <a:rPr lang="en-GB" altLang="en-US" dirty="0" smtClean="0"/>
              <a:t>reduces the population size of the competitors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a:lstStyle/>
          <a:p>
            <a:pPr eaLnBrk="1" hangingPunct="1"/>
            <a:r>
              <a:rPr lang="en-GB" altLang="en-US" smtClean="0"/>
              <a:t>Gause’s experiments</a:t>
            </a:r>
          </a:p>
        </p:txBody>
      </p:sp>
      <p:sp>
        <p:nvSpPr>
          <p:cNvPr id="12291" name="Rectangle 3"/>
          <p:cNvSpPr>
            <a:spLocks noGrp="1"/>
          </p:cNvSpPr>
          <p:nvPr>
            <p:ph type="body" idx="1"/>
          </p:nvPr>
        </p:nvSpPr>
        <p:spPr>
          <a:xfrm>
            <a:off x="457200" y="1722438"/>
            <a:ext cx="8229600" cy="4525962"/>
          </a:xfrm>
        </p:spPr>
        <p:txBody>
          <a:bodyPr/>
          <a:lstStyle/>
          <a:p>
            <a:pPr eaLnBrk="1" hangingPunct="1"/>
            <a:r>
              <a:rPr lang="en-GB" altLang="en-US" smtClean="0"/>
              <a:t>G. F. Gause (1934) studied the competition between protozoans </a:t>
            </a:r>
          </a:p>
          <a:p>
            <a:pPr eaLnBrk="1" hangingPunct="1"/>
            <a:r>
              <a:rPr lang="en-GB" altLang="en-US" smtClean="0"/>
              <a:t>He asked ‘will one species … drive the other one out completely, or will a certain equilibrium become established between them? ‘</a:t>
            </a:r>
          </a:p>
          <a:p>
            <a:pPr eaLnBrk="1" hangingPunct="1"/>
            <a:endParaRPr lang="en-GB" altLang="en-US" smtClean="0"/>
          </a:p>
        </p:txBody>
      </p:sp>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44450"/>
            <a:ext cx="1393825"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5403E55EBA5F45B25A01EADE153578" ma:contentTypeVersion="3" ma:contentTypeDescription="Create a new document." ma:contentTypeScope="" ma:versionID="89a1949bb7a1654da5eee3025d3a153c">
  <xsd:schema xmlns:xsd="http://www.w3.org/2001/XMLSchema" xmlns:xs="http://www.w3.org/2001/XMLSchema" xmlns:p="http://schemas.microsoft.com/office/2006/metadata/properties" xmlns:ns2="3adaf70a-a570-4315-a8ec-5e7e6d120ca2" targetNamespace="http://schemas.microsoft.com/office/2006/metadata/properties" ma:root="true" ma:fieldsID="5b1612122bf7719c40ba19e6305c05e3" ns2:_="">
    <xsd:import namespace="3adaf70a-a570-4315-a8ec-5e7e6d120ca2"/>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daf70a-a570-4315-a8ec-5e7e6d120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67BB91C-13C1-428A-A68D-6620A347A310}"/>
</file>

<file path=customXml/itemProps2.xml><?xml version="1.0" encoding="utf-8"?>
<ds:datastoreItem xmlns:ds="http://schemas.openxmlformats.org/officeDocument/2006/customXml" ds:itemID="{3052BC44-0409-423B-BB7A-2A5440352B15}"/>
</file>

<file path=customXml/itemProps3.xml><?xml version="1.0" encoding="utf-8"?>
<ds:datastoreItem xmlns:ds="http://schemas.openxmlformats.org/officeDocument/2006/customXml" ds:itemID="{AF312B22-171E-42B7-B5DC-D645984240BC}"/>
</file>

<file path=docProps/app.xml><?xml version="1.0" encoding="utf-8"?>
<Properties xmlns="http://schemas.openxmlformats.org/officeDocument/2006/extended-properties" xmlns:vt="http://schemas.openxmlformats.org/officeDocument/2006/docPropsVTypes">
  <Template/>
  <TotalTime>23513</TotalTime>
  <Words>554</Words>
  <Application>Microsoft Office PowerPoint</Application>
  <PresentationFormat>On-screen Show (4:3)</PresentationFormat>
  <Paragraphs>106</Paragraphs>
  <Slides>20</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7" baseType="lpstr">
      <vt:lpstr>Times New Roman</vt:lpstr>
      <vt:lpstr>Arial</vt:lpstr>
      <vt:lpstr>Calibri</vt:lpstr>
      <vt:lpstr>Symbol</vt:lpstr>
      <vt:lpstr>Office Theme</vt:lpstr>
      <vt:lpstr>Equation</vt:lpstr>
      <vt:lpstr>Artwork</vt:lpstr>
      <vt:lpstr>2020-21 2-1 Interspecific competition between two species Generalised Logistic Growth</vt:lpstr>
      <vt:lpstr>Outline</vt:lpstr>
      <vt:lpstr>Logistic Growth</vt:lpstr>
      <vt:lpstr>Intraspecific competition</vt:lpstr>
      <vt:lpstr>Interspecific competition</vt:lpstr>
      <vt:lpstr>PowerPoint Presentation</vt:lpstr>
      <vt:lpstr>Interspecific competition</vt:lpstr>
      <vt:lpstr>Interspecific competition</vt:lpstr>
      <vt:lpstr>Gause’s experiments</vt:lpstr>
      <vt:lpstr>Gause’s experiments</vt:lpstr>
      <vt:lpstr>Gause’s experiments</vt:lpstr>
      <vt:lpstr>Gause’s experiments</vt:lpstr>
      <vt:lpstr>Logistic Growth</vt:lpstr>
      <vt:lpstr>Generalised Logistic Growth</vt:lpstr>
      <vt:lpstr>Generalised Logistic Growth</vt:lpstr>
      <vt:lpstr>Generalised Logistic Growth</vt:lpstr>
      <vt:lpstr>Generalised Logistic Growth</vt:lpstr>
      <vt:lpstr>Generalised Logistic Growth</vt:lpstr>
      <vt:lpstr>Lotka-Volterra interaction model</vt:lpstr>
      <vt:lpstr>Learning outcomes</vt:lpstr>
    </vt:vector>
  </TitlesOfParts>
  <Company>RHUL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Vincent Jansen</dc:creator>
  <cp:lastModifiedBy>Jansen, Vincent</cp:lastModifiedBy>
  <cp:revision>262</cp:revision>
  <dcterms:created xsi:type="dcterms:W3CDTF">2002-06-29T18:19:19Z</dcterms:created>
  <dcterms:modified xsi:type="dcterms:W3CDTF">2021-02-02T17:40:25Z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0x0101007F5403E55EBA5F45B25A01EADE153578</vt:lpwstr>
  </property>
</Properties>
</file>