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1" r:id="rId2"/>
    <p:sldId id="580" r:id="rId3"/>
    <p:sldId id="459" r:id="rId4"/>
    <p:sldId id="460" r:id="rId5"/>
    <p:sldId id="584" r:id="rId6"/>
    <p:sldId id="586" r:id="rId7"/>
    <p:sldId id="587" r:id="rId8"/>
    <p:sldId id="588" r:id="rId9"/>
    <p:sldId id="589" r:id="rId10"/>
    <p:sldId id="462" r:id="rId11"/>
    <p:sldId id="463" r:id="rId12"/>
    <p:sldId id="464" r:id="rId13"/>
    <p:sldId id="590" r:id="rId14"/>
    <p:sldId id="554" r:id="rId15"/>
    <p:sldId id="555" r:id="rId16"/>
    <p:sldId id="465" r:id="rId17"/>
    <p:sldId id="466" r:id="rId18"/>
    <p:sldId id="591" r:id="rId19"/>
    <p:sldId id="467" r:id="rId20"/>
    <p:sldId id="541" r:id="rId21"/>
    <p:sldId id="468" r:id="rId22"/>
    <p:sldId id="469" r:id="rId23"/>
    <p:sldId id="507" r:id="rId24"/>
    <p:sldId id="560" r:id="rId25"/>
    <p:sldId id="515" r:id="rId26"/>
    <p:sldId id="470" r:id="rId27"/>
    <p:sldId id="471" r:id="rId28"/>
    <p:sldId id="472" r:id="rId29"/>
    <p:sldId id="473" r:id="rId30"/>
    <p:sldId id="477" r:id="rId31"/>
    <p:sldId id="578" r:id="rId3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94670" autoAdjust="0"/>
  </p:normalViewPr>
  <p:slideViewPr>
    <p:cSldViewPr snapToGrid="0">
      <p:cViewPr varScale="1">
        <p:scale>
          <a:sx n="74" d="100"/>
          <a:sy n="74" d="100"/>
        </p:scale>
        <p:origin x="60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0" d="100"/>
          <a:sy n="70"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image" Target="../media/image42.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image" Target="../media/image5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280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08A4651-281D-4B2D-9E6D-636F53FAB28B}" type="slidenum">
              <a:rPr lang="en-GB" altLang="en-US"/>
              <a:pPr>
                <a:defRPr/>
              </a:pPr>
              <a:t>‹#›</a:t>
            </a:fld>
            <a:endParaRPr lang="en-GB" altLang="en-US"/>
          </a:p>
        </p:txBody>
      </p:sp>
    </p:spTree>
    <p:extLst>
      <p:ext uri="{BB962C8B-B14F-4D97-AF65-F5344CB8AC3E}">
        <p14:creationId xmlns:p14="http://schemas.microsoft.com/office/powerpoint/2010/main" val="2199165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biology-online.org/dictionary/Oysters" TargetMode="External"/><Relationship Id="rId3" Type="http://schemas.openxmlformats.org/officeDocument/2006/relationships/hyperlink" Target="http://www.biology-online.org/dictionary/Class" TargetMode="External"/><Relationship Id="rId7" Type="http://schemas.openxmlformats.org/officeDocument/2006/relationships/hyperlink" Target="http://www.biology-online.org/dictionary/Clams"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www.biology-online.org/dictionary/Shells" TargetMode="External"/><Relationship Id="rId5" Type="http://schemas.openxmlformats.org/officeDocument/2006/relationships/hyperlink" Target="http://www.biology-online.org/dictionary/Bivalve" TargetMode="External"/><Relationship Id="rId4" Type="http://schemas.openxmlformats.org/officeDocument/2006/relationships/hyperlink" Target="http://www.biology-online.org/dictionary/Mollusca" TargetMode="External"/><Relationship Id="rId9" Type="http://schemas.openxmlformats.org/officeDocument/2006/relationships/hyperlink" Target="http://www.biology-online.org/dictionary/Mussel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Stylonychia mytilus, Paramecium caudatum</a:t>
            </a:r>
          </a:p>
        </p:txBody>
      </p:sp>
    </p:spTree>
    <p:extLst>
      <p:ext uri="{BB962C8B-B14F-4D97-AF65-F5344CB8AC3E}">
        <p14:creationId xmlns:p14="http://schemas.microsoft.com/office/powerpoint/2010/main" val="215431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338263" y="914400"/>
            <a:ext cx="4181475" cy="3135313"/>
          </a:xfrm>
          <a:solidFill>
            <a:srgbClr val="FFFFFF"/>
          </a:solidFill>
          <a:ln/>
        </p:spPr>
      </p:sp>
      <p:sp>
        <p:nvSpPr>
          <p:cNvPr id="43011" name="Text Box 3"/>
          <p:cNvSpPr>
            <a:spLocks noGrp="1" noChangeArrowheads="1"/>
          </p:cNvSpPr>
          <p:nvPr>
            <p:ph type="body" idx="1"/>
          </p:nvPr>
        </p:nvSpPr>
        <p:spPr>
          <a:xfrm>
            <a:off x="1046163" y="4352925"/>
            <a:ext cx="4770437" cy="1028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85725" indent="-85725" defTabSz="457200">
              <a:lnSpc>
                <a:spcPct val="94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altLang="en-US" smtClean="0">
                <a:latin typeface="Arial" panose="020B0604020202020204" pitchFamily="34" charset="0"/>
              </a:rPr>
              <a:t>(a) If two stable states exist, trajectories of simulations with our model end in either of the two states, depending on initial conditions. (b) By contrast, trajectories of simulations converge to the same point if there is a single equilibrium. The latter simulations are performed with hs = 0.2, rs = 1.2, and the other parameters at default values (see Table 1).</a:t>
            </a:r>
          </a:p>
        </p:txBody>
      </p:sp>
    </p:spTree>
    <p:extLst>
      <p:ext uri="{BB962C8B-B14F-4D97-AF65-F5344CB8AC3E}">
        <p14:creationId xmlns:p14="http://schemas.microsoft.com/office/powerpoint/2010/main" val="780778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338263" y="914400"/>
            <a:ext cx="4181475" cy="3135313"/>
          </a:xfrm>
          <a:solidFill>
            <a:srgbClr val="FFFFFF"/>
          </a:solidFill>
          <a:ln/>
        </p:spPr>
      </p:sp>
      <p:sp>
        <p:nvSpPr>
          <p:cNvPr id="45059" name="Text Box 3"/>
          <p:cNvSpPr>
            <a:spLocks noGrp="1" noChangeArrowheads="1"/>
          </p:cNvSpPr>
          <p:nvPr>
            <p:ph type="body" idx="1"/>
          </p:nvPr>
        </p:nvSpPr>
        <p:spPr>
          <a:xfrm>
            <a:off x="1046163" y="4352925"/>
            <a:ext cx="4770437" cy="1028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85725" indent="-85725" defTabSz="457200">
              <a:lnSpc>
                <a:spcPct val="94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altLang="en-US" smtClean="0">
                <a:latin typeface="Arial" panose="020B0604020202020204" pitchFamily="34" charset="0"/>
              </a:rPr>
              <a:t>Growth trajectories in competition experiments of a submerged plant (Elodea) and a floating plant (Lemna) tend to different final states, depending on the initial plant densities. All experiments were performed under the same conditions. Biomass is plotted for all experiments at the 1st, 23rd, and 57th day. Dashed ellipses indicate SDs of replicate experiments.</a:t>
            </a:r>
          </a:p>
        </p:txBody>
      </p:sp>
    </p:spTree>
    <p:extLst>
      <p:ext uri="{BB962C8B-B14F-4D97-AF65-F5344CB8AC3E}">
        <p14:creationId xmlns:p14="http://schemas.microsoft.com/office/powerpoint/2010/main" val="283546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Lamellibranchiata</a:t>
            </a:r>
            <a:r>
              <a:rPr lang="en-US" altLang="en-US" smtClean="0"/>
              <a:t> </a:t>
            </a:r>
          </a:p>
          <a:p>
            <a:r>
              <a:rPr lang="en-US" altLang="en-US" smtClean="0"/>
              <a:t>Lemlibranchata: (Science: zoology) a </a:t>
            </a:r>
            <a:r>
              <a:rPr lang="en-US" altLang="en-US" smtClean="0">
                <a:hlinkClick r:id="rId3" tooltip="Class"/>
              </a:rPr>
              <a:t>class</a:t>
            </a:r>
            <a:r>
              <a:rPr lang="en-US" altLang="en-US" smtClean="0"/>
              <a:t> of </a:t>
            </a:r>
            <a:r>
              <a:rPr lang="en-US" altLang="en-US" smtClean="0">
                <a:hlinkClick r:id="rId4" tooltip="Mollusca"/>
              </a:rPr>
              <a:t>mollusca</a:t>
            </a:r>
            <a:r>
              <a:rPr lang="en-US" altLang="en-US" smtClean="0"/>
              <a:t> including all those that have </a:t>
            </a:r>
            <a:r>
              <a:rPr lang="en-US" altLang="en-US" smtClean="0">
                <a:hlinkClick r:id="rId5" tooltip="Bivalve"/>
              </a:rPr>
              <a:t>bivalve</a:t>
            </a:r>
            <a:r>
              <a:rPr lang="en-US" altLang="en-US" smtClean="0"/>
              <a:t> </a:t>
            </a:r>
            <a:r>
              <a:rPr lang="en-US" altLang="en-US" smtClean="0">
                <a:hlinkClick r:id="rId6" tooltip="Shells"/>
              </a:rPr>
              <a:t>shells</a:t>
            </a:r>
            <a:r>
              <a:rPr lang="en-US" altLang="en-US" smtClean="0"/>
              <a:t>, as the </a:t>
            </a:r>
            <a:r>
              <a:rPr lang="en-US" altLang="en-US" smtClean="0">
                <a:hlinkClick r:id="rId7" tooltip="Clams"/>
              </a:rPr>
              <a:t>clams</a:t>
            </a:r>
            <a:r>
              <a:rPr lang="en-US" altLang="en-US" smtClean="0"/>
              <a:t>, </a:t>
            </a:r>
            <a:r>
              <a:rPr lang="en-US" altLang="en-US" smtClean="0">
                <a:hlinkClick r:id="rId8" tooltip="Oysters"/>
              </a:rPr>
              <a:t>oysters</a:t>
            </a:r>
            <a:r>
              <a:rPr lang="en-US" altLang="en-US" smtClean="0"/>
              <a:t>, </a:t>
            </a:r>
            <a:r>
              <a:rPr lang="en-US" altLang="en-US" smtClean="0">
                <a:hlinkClick r:id="rId9" tooltip="Mussels"/>
              </a:rPr>
              <a:t>mussels</a:t>
            </a:r>
            <a:r>
              <a:rPr lang="en-US" altLang="en-US" smtClean="0"/>
              <a:t>, etc. </a:t>
            </a:r>
          </a:p>
        </p:txBody>
      </p:sp>
    </p:spTree>
    <p:extLst>
      <p:ext uri="{BB962C8B-B14F-4D97-AF65-F5344CB8AC3E}">
        <p14:creationId xmlns:p14="http://schemas.microsoft.com/office/powerpoint/2010/main" val="1288629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04AC7A4-15A9-4295-936C-6DA32B5B3434}" type="slidenum">
              <a:rPr lang="en-GB" altLang="en-US"/>
              <a:pPr>
                <a:defRPr/>
              </a:pPr>
              <a:t>‹#›</a:t>
            </a:fld>
            <a:endParaRPr lang="en-GB" altLang="en-US"/>
          </a:p>
        </p:txBody>
      </p:sp>
    </p:spTree>
    <p:extLst>
      <p:ext uri="{BB962C8B-B14F-4D97-AF65-F5344CB8AC3E}">
        <p14:creationId xmlns:p14="http://schemas.microsoft.com/office/powerpoint/2010/main" val="86489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69FE536-16F0-4BE5-853F-88FBB67CDF0F}" type="slidenum">
              <a:rPr lang="en-GB" altLang="en-US"/>
              <a:pPr>
                <a:defRPr/>
              </a:pPr>
              <a:t>‹#›</a:t>
            </a:fld>
            <a:endParaRPr lang="en-GB" altLang="en-US"/>
          </a:p>
        </p:txBody>
      </p:sp>
    </p:spTree>
    <p:extLst>
      <p:ext uri="{BB962C8B-B14F-4D97-AF65-F5344CB8AC3E}">
        <p14:creationId xmlns:p14="http://schemas.microsoft.com/office/powerpoint/2010/main" val="187853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B136FDD-BF0B-43A9-8E1D-58A19E77D192}" type="slidenum">
              <a:rPr lang="en-GB" altLang="en-US"/>
              <a:pPr>
                <a:defRPr/>
              </a:pPr>
              <a:t>‹#›</a:t>
            </a:fld>
            <a:endParaRPr lang="en-GB" altLang="en-US"/>
          </a:p>
        </p:txBody>
      </p:sp>
    </p:spTree>
    <p:extLst>
      <p:ext uri="{BB962C8B-B14F-4D97-AF65-F5344CB8AC3E}">
        <p14:creationId xmlns:p14="http://schemas.microsoft.com/office/powerpoint/2010/main" val="173539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F9D326D1-E1C1-4F20-A7A8-3DA7F54FC1D2}" type="slidenum">
              <a:rPr lang="en-GB" altLang="en-US"/>
              <a:pPr>
                <a:defRPr/>
              </a:pPr>
              <a:t>‹#›</a:t>
            </a:fld>
            <a:endParaRPr lang="en-GB" altLang="en-US"/>
          </a:p>
        </p:txBody>
      </p:sp>
    </p:spTree>
    <p:extLst>
      <p:ext uri="{BB962C8B-B14F-4D97-AF65-F5344CB8AC3E}">
        <p14:creationId xmlns:p14="http://schemas.microsoft.com/office/powerpoint/2010/main" val="250969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F098F12-0DD9-458D-8A05-5D94220958CA}" type="slidenum">
              <a:rPr lang="en-GB" altLang="en-US"/>
              <a:pPr>
                <a:defRPr/>
              </a:pPr>
              <a:t>‹#›</a:t>
            </a:fld>
            <a:endParaRPr lang="en-GB" altLang="en-US"/>
          </a:p>
        </p:txBody>
      </p:sp>
    </p:spTree>
    <p:extLst>
      <p:ext uri="{BB962C8B-B14F-4D97-AF65-F5344CB8AC3E}">
        <p14:creationId xmlns:p14="http://schemas.microsoft.com/office/powerpoint/2010/main" val="130240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1FD5885-F9E6-4F46-9CCE-B14BD4C5BC31}" type="slidenum">
              <a:rPr lang="en-GB" altLang="en-US"/>
              <a:pPr>
                <a:defRPr/>
              </a:pPr>
              <a:t>‹#›</a:t>
            </a:fld>
            <a:endParaRPr lang="en-GB" altLang="en-US"/>
          </a:p>
        </p:txBody>
      </p:sp>
    </p:spTree>
    <p:extLst>
      <p:ext uri="{BB962C8B-B14F-4D97-AF65-F5344CB8AC3E}">
        <p14:creationId xmlns:p14="http://schemas.microsoft.com/office/powerpoint/2010/main" val="421685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EB0E48A-7BAB-4CFA-8435-71487F4333A8}" type="slidenum">
              <a:rPr lang="en-GB" altLang="en-US"/>
              <a:pPr>
                <a:defRPr/>
              </a:pPr>
              <a:t>‹#›</a:t>
            </a:fld>
            <a:endParaRPr lang="en-GB" altLang="en-US"/>
          </a:p>
        </p:txBody>
      </p:sp>
    </p:spTree>
    <p:extLst>
      <p:ext uri="{BB962C8B-B14F-4D97-AF65-F5344CB8AC3E}">
        <p14:creationId xmlns:p14="http://schemas.microsoft.com/office/powerpoint/2010/main" val="9331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C3D9C5E-A2BF-451B-989F-C830E7D3B5CF}" type="slidenum">
              <a:rPr lang="en-GB" altLang="en-US"/>
              <a:pPr>
                <a:defRPr/>
              </a:pPr>
              <a:t>‹#›</a:t>
            </a:fld>
            <a:endParaRPr lang="en-GB" altLang="en-US"/>
          </a:p>
        </p:txBody>
      </p:sp>
    </p:spTree>
    <p:extLst>
      <p:ext uri="{BB962C8B-B14F-4D97-AF65-F5344CB8AC3E}">
        <p14:creationId xmlns:p14="http://schemas.microsoft.com/office/powerpoint/2010/main" val="136204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831CA5E1-9AA7-433C-9428-7DE5D75BDE4A}" type="slidenum">
              <a:rPr lang="en-GB" altLang="en-US"/>
              <a:pPr>
                <a:defRPr/>
              </a:pPr>
              <a:t>‹#›</a:t>
            </a:fld>
            <a:endParaRPr lang="en-GB" altLang="en-US"/>
          </a:p>
        </p:txBody>
      </p:sp>
    </p:spTree>
    <p:extLst>
      <p:ext uri="{BB962C8B-B14F-4D97-AF65-F5344CB8AC3E}">
        <p14:creationId xmlns:p14="http://schemas.microsoft.com/office/powerpoint/2010/main" val="259317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9ACE0521-F32D-4CCB-BB56-D83E54271ECE}" type="slidenum">
              <a:rPr lang="en-GB" altLang="en-US"/>
              <a:pPr>
                <a:defRPr/>
              </a:pPr>
              <a:t>‹#›</a:t>
            </a:fld>
            <a:endParaRPr lang="en-GB" altLang="en-US"/>
          </a:p>
        </p:txBody>
      </p:sp>
    </p:spTree>
    <p:extLst>
      <p:ext uri="{BB962C8B-B14F-4D97-AF65-F5344CB8AC3E}">
        <p14:creationId xmlns:p14="http://schemas.microsoft.com/office/powerpoint/2010/main" val="288386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5BE06EE8-8427-40A6-A6D0-0809CFFC4309}" type="slidenum">
              <a:rPr lang="en-GB" altLang="en-US"/>
              <a:pPr>
                <a:defRPr/>
              </a:pPr>
              <a:t>‹#›</a:t>
            </a:fld>
            <a:endParaRPr lang="en-GB" altLang="en-US"/>
          </a:p>
        </p:txBody>
      </p:sp>
    </p:spTree>
    <p:extLst>
      <p:ext uri="{BB962C8B-B14F-4D97-AF65-F5344CB8AC3E}">
        <p14:creationId xmlns:p14="http://schemas.microsoft.com/office/powerpoint/2010/main" val="393797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9EF8AE8-CCF3-4EE0-B9DF-34DE1481A219}" type="slidenum">
              <a:rPr lang="en-GB" altLang="en-US"/>
              <a:pPr>
                <a:defRPr/>
              </a:pPr>
              <a:t>‹#›</a:t>
            </a:fld>
            <a:endParaRPr lang="en-GB" altLang="en-US"/>
          </a:p>
        </p:txBody>
      </p:sp>
    </p:spTree>
    <p:extLst>
      <p:ext uri="{BB962C8B-B14F-4D97-AF65-F5344CB8AC3E}">
        <p14:creationId xmlns:p14="http://schemas.microsoft.com/office/powerpoint/2010/main" val="393536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0C43D3-E630-4BCB-B22F-914809805804}" type="slidenum">
              <a:rPr lang="en-GB" altLang="en-US"/>
              <a:pPr>
                <a:defRPr/>
              </a:pPr>
              <a:t>‹#›</a:t>
            </a:fld>
            <a:endParaRPr lang="en-GB" altLang="en-US"/>
          </a:p>
        </p:txBody>
      </p:sp>
    </p:spTree>
    <p:extLst>
      <p:ext uri="{BB962C8B-B14F-4D97-AF65-F5344CB8AC3E}">
        <p14:creationId xmlns:p14="http://schemas.microsoft.com/office/powerpoint/2010/main" val="342010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DDFDEF9-FAD5-41CE-AB4A-965499E5248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wmf"/><Relationship Id="rId7"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png"/><Relationship Id="rId2" Type="http://schemas.openxmlformats.org/officeDocument/2006/relationships/image" Target="../media/image34.wmf"/><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1.png"/><Relationship Id="rId2" Type="http://schemas.openxmlformats.org/officeDocument/2006/relationships/image" Target="../media/image37.wmf"/><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3.png"/><Relationship Id="rId5" Type="http://schemas.openxmlformats.org/officeDocument/2006/relationships/oleObject" Target="../embeddings/oleObject6.bin"/><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8.jpeg"/><Relationship Id="rId4" Type="http://schemas.openxmlformats.org/officeDocument/2006/relationships/image" Target="../media/image4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2.jpeg"/><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png"/><Relationship Id="rId5" Type="http://schemas.openxmlformats.org/officeDocument/2006/relationships/oleObject" Target="../embeddings/oleObject8.bin"/><Relationship Id="rId4" Type="http://schemas.openxmlformats.org/officeDocument/2006/relationships/image" Target="../media/image54.png"/><Relationship Id="rId9" Type="http://schemas.openxmlformats.org/officeDocument/2006/relationships/image" Target="../media/image5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178050"/>
            <a:ext cx="7772400" cy="1143000"/>
          </a:xfrm>
        </p:spPr>
        <p:txBody>
          <a:bodyPr>
            <a:normAutofit fontScale="90000"/>
          </a:bodyPr>
          <a:lstStyle/>
          <a:p>
            <a:pPr eaLnBrk="1" hangingPunct="1">
              <a:defRPr/>
            </a:pPr>
            <a:r>
              <a:rPr lang="en-US" sz="3100" dirty="0" smtClean="0"/>
              <a:t>2020-21</a:t>
            </a:r>
            <a:br>
              <a:rPr lang="en-US" sz="3100" dirty="0" smtClean="0"/>
            </a:br>
            <a:r>
              <a:rPr lang="en-US" sz="3100" dirty="0" smtClean="0"/>
              <a:t>2-2 Interspecific competition between two species</a:t>
            </a:r>
            <a:r>
              <a:rPr lang="en-US" sz="4000" dirty="0" smtClean="0"/>
              <a:t/>
            </a:r>
            <a:br>
              <a:rPr lang="en-US" sz="4000" dirty="0" smtClean="0"/>
            </a:br>
            <a:r>
              <a:rPr lang="en-GB" altLang="en-US" sz="4000" dirty="0"/>
              <a:t>The </a:t>
            </a:r>
            <a:r>
              <a:rPr lang="en-GB" altLang="en-US" sz="4000" dirty="0" err="1"/>
              <a:t>Lotka-Volterra</a:t>
            </a:r>
            <a:r>
              <a:rPr lang="en-GB" altLang="en-US" sz="4000" dirty="0"/>
              <a:t> Interaction model</a:t>
            </a:r>
            <a:endParaRPr lang="en-GB" sz="4300" dirty="0" smtClean="0">
              <a:cs typeface="Arial" charset="0"/>
            </a:endParaRPr>
          </a:p>
        </p:txBody>
      </p:sp>
      <p:sp>
        <p:nvSpPr>
          <p:cNvPr id="3075" name="Text Box 3"/>
          <p:cNvSpPr txBox="1">
            <a:spLocks noChangeArrowheads="1"/>
          </p:cNvSpPr>
          <p:nvPr/>
        </p:nvSpPr>
        <p:spPr bwMode="auto">
          <a:xfrm>
            <a:off x="1524000" y="356552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dirty="0">
                <a:latin typeface="Arial" panose="020B0604020202020204" pitchFamily="34" charset="0"/>
              </a:rPr>
              <a:t>Vincent Jansen</a:t>
            </a:r>
          </a:p>
          <a:p>
            <a:pPr algn="ctr" eaLnBrk="1" hangingPunct="1">
              <a:spcBef>
                <a:spcPct val="50000"/>
              </a:spcBef>
              <a:buFontTx/>
              <a:buNone/>
            </a:pPr>
            <a:r>
              <a:rPr lang="en-GB" altLang="en-US" sz="2400" dirty="0">
                <a:latin typeface="Arial" panose="020B0604020202020204" pitchFamily="34" charset="0"/>
              </a:rPr>
              <a:t>vincent.jansen@rhul.ac.uk</a:t>
            </a:r>
          </a:p>
        </p:txBody>
      </p:sp>
      <p:pic>
        <p:nvPicPr>
          <p:cNvPr id="3076"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198438"/>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pPr eaLnBrk="1" hangingPunct="1"/>
            <a:r>
              <a:rPr lang="en-GB" altLang="en-US" smtClean="0"/>
              <a:t>Lotka-Volterra interaction model: exclusion</a:t>
            </a:r>
          </a:p>
        </p:txBody>
      </p:sp>
      <p:sp>
        <p:nvSpPr>
          <p:cNvPr id="27651" name="Rectangle 3"/>
          <p:cNvSpPr>
            <a:spLocks noGrp="1"/>
          </p:cNvSpPr>
          <p:nvPr>
            <p:ph type="body" idx="1"/>
          </p:nvPr>
        </p:nvSpPr>
        <p:spPr>
          <a:xfrm>
            <a:off x="685800" y="1981200"/>
            <a:ext cx="7772400" cy="4572000"/>
          </a:xfrm>
        </p:spPr>
        <p:txBody>
          <a:bodyPr/>
          <a:lstStyle/>
          <a:p>
            <a:pPr eaLnBrk="1" hangingPunct="1"/>
            <a:r>
              <a:rPr lang="en-GB" altLang="en-US" sz="2800" dirty="0" smtClean="0"/>
              <a:t>We can numerically solve the differential equations and plot the solutions against time </a:t>
            </a:r>
            <a:endParaRPr lang="en-GB" altLang="en-US" sz="2800" dirty="0" smtClean="0"/>
          </a:p>
          <a:p>
            <a:pPr eaLnBrk="1" hangingPunct="1"/>
            <a:endParaRPr lang="en-GB" altLang="en-US" sz="2800" dirty="0" smtClean="0"/>
          </a:p>
          <a:p>
            <a:pPr eaLnBrk="1" hangingPunct="1"/>
            <a:endParaRPr lang="en-GB" altLang="en-US" sz="2800" dirty="0" smtClean="0"/>
          </a:p>
          <a:p>
            <a:pPr eaLnBrk="1" hangingPunct="1"/>
            <a:endParaRPr lang="en-GB" altLang="en-US" sz="2800" dirty="0" smtClean="0"/>
          </a:p>
          <a:p>
            <a:pPr eaLnBrk="1" hangingPunct="1"/>
            <a:endParaRPr lang="en-GB" altLang="en-US" sz="2800" dirty="0" smtClean="0"/>
          </a:p>
          <a:p>
            <a:pPr eaLnBrk="1" hangingPunct="1"/>
            <a:endParaRPr lang="en-GB" altLang="en-US" sz="2800" dirty="0" smtClean="0"/>
          </a:p>
          <a:p>
            <a:pPr eaLnBrk="1" hangingPunct="1"/>
            <a:endParaRPr lang="en-GB" altLang="en-US" sz="2800" dirty="0" smtClean="0"/>
          </a:p>
          <a:p>
            <a:pPr eaLnBrk="1" hangingPunct="1"/>
            <a:r>
              <a:rPr lang="en-GB" altLang="en-US" sz="2800" dirty="0"/>
              <a:t>Species 2 outcompetes and excludes species 1</a:t>
            </a:r>
          </a:p>
        </p:txBody>
      </p:sp>
      <p:pic>
        <p:nvPicPr>
          <p:cNvPr id="2765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3009896"/>
            <a:ext cx="4394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a:spLocks noRot="1" noChangeAspect="1" noMove="1" noResize="1" noEditPoints="1" noAdjustHandles="1" noChangeArrowheads="1" noChangeShapeType="1" noTextEdit="1"/>
          </p:cNvSpPr>
          <p:nvPr/>
        </p:nvSpPr>
        <p:spPr>
          <a:xfrm>
            <a:off x="-102432" y="3248172"/>
            <a:ext cx="812115" cy="461665"/>
          </a:xfrm>
          <a:prstGeom prst="rect">
            <a:avLst/>
          </a:prstGeom>
          <a:blipFill rotWithShape="1">
            <a:blip r:embed="rId3"/>
            <a:stretch>
              <a:fillRect b="-1316"/>
            </a:stretch>
          </a:blipFill>
        </p:spPr>
        <p:txBody>
          <a:bodyPr/>
          <a:lstStyle/>
          <a:p>
            <a:pPr eaLnBrk="1" hangingPunct="1">
              <a:defRPr/>
            </a:pPr>
            <a:r>
              <a:rPr lang="en-GB">
                <a:noFill/>
              </a:rPr>
              <a:t> </a:t>
            </a:r>
          </a:p>
        </p:txBody>
      </p:sp>
      <p:sp>
        <p:nvSpPr>
          <p:cNvPr id="10" name="TextBox 9"/>
          <p:cNvSpPr txBox="1">
            <a:spLocks noRot="1" noChangeAspect="1" noMove="1" noResize="1" noEditPoints="1" noAdjustHandles="1" noChangeArrowheads="1" noChangeShapeType="1" noTextEdit="1"/>
          </p:cNvSpPr>
          <p:nvPr/>
        </p:nvSpPr>
        <p:spPr>
          <a:xfrm>
            <a:off x="-100160" y="4314988"/>
            <a:ext cx="812115" cy="461665"/>
          </a:xfrm>
          <a:prstGeom prst="rect">
            <a:avLst/>
          </a:prstGeom>
          <a:blipFill rotWithShape="1">
            <a:blip r:embed="rId4"/>
            <a:stretch>
              <a:fillRect b="-1316"/>
            </a:stretch>
          </a:blipFill>
        </p:spPr>
        <p:txBody>
          <a:bodyPr/>
          <a:lstStyle/>
          <a:p>
            <a:pPr eaLnBrk="1" hangingPunct="1">
              <a:defRPr/>
            </a:pPr>
            <a:r>
              <a:rPr lang="en-GB">
                <a:noFill/>
              </a:rPr>
              <a:t> </a:t>
            </a:r>
          </a:p>
        </p:txBody>
      </p:sp>
      <p:pic>
        <p:nvPicPr>
          <p:cNvPr id="2765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6581" y="3009906"/>
            <a:ext cx="4394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pPr eaLnBrk="1" hangingPunct="1"/>
            <a:r>
              <a:rPr lang="en-GB" altLang="en-US" smtClean="0"/>
              <a:t>Lotka-Volterra interaction model: exclusion</a:t>
            </a:r>
          </a:p>
        </p:txBody>
      </p:sp>
      <p:sp>
        <p:nvSpPr>
          <p:cNvPr id="28675" name="Rectangle 3"/>
          <p:cNvSpPr>
            <a:spLocks noGrp="1"/>
          </p:cNvSpPr>
          <p:nvPr>
            <p:ph type="body" idx="1"/>
          </p:nvPr>
        </p:nvSpPr>
        <p:spPr>
          <a:xfrm>
            <a:off x="685800" y="1981200"/>
            <a:ext cx="7772400" cy="4572000"/>
          </a:xfrm>
        </p:spPr>
        <p:txBody>
          <a:bodyPr/>
          <a:lstStyle/>
          <a:p>
            <a:pPr eaLnBrk="1" hangingPunct="1">
              <a:buFont typeface="Arial" panose="020B0604020202020204" pitchFamily="34" charset="0"/>
              <a:buNone/>
            </a:pPr>
            <a:r>
              <a:rPr lang="en-GB" altLang="en-US" smtClean="0"/>
              <a:t>Other outcomes of the model:</a:t>
            </a:r>
          </a:p>
          <a:p>
            <a:pPr eaLnBrk="1" hangingPunct="1">
              <a:buFont typeface="Arial" panose="020B0604020202020204" pitchFamily="34" charset="0"/>
              <a:buNone/>
            </a:pPr>
            <a:r>
              <a:rPr lang="en-GB" altLang="en-US" smtClean="0"/>
              <a:t>Species 1 can outcompete species 2</a:t>
            </a:r>
          </a:p>
        </p:txBody>
      </p:sp>
      <p:graphicFrame>
        <p:nvGraphicFramePr>
          <p:cNvPr id="28676" name="Object 4"/>
          <p:cNvGraphicFramePr>
            <a:graphicFrameLocks noChangeAspect="1"/>
          </p:cNvGraphicFramePr>
          <p:nvPr/>
        </p:nvGraphicFramePr>
        <p:xfrm>
          <a:off x="2243138" y="3200400"/>
          <a:ext cx="4657725" cy="3714750"/>
        </p:xfrm>
        <a:graphic>
          <a:graphicData uri="http://schemas.openxmlformats.org/presentationml/2006/ole">
            <mc:AlternateContent xmlns:mc="http://schemas.openxmlformats.org/markup-compatibility/2006">
              <mc:Choice xmlns:v="urn:schemas-microsoft-com:vml" Requires="v">
                <p:oleObj spid="_x0000_s28722" name="Artwork" r:id="rId3" imgW="4657143" imgH="3715269" progId="Adobe.Illustrator.7">
                  <p:embed/>
                </p:oleObj>
              </mc:Choice>
              <mc:Fallback>
                <p:oleObj name="Artwork" r:id="rId3" imgW="4657143" imgH="3715269" progId="Adobe.Illustrator.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138" y="3200400"/>
                        <a:ext cx="465772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pPr eaLnBrk="1" hangingPunct="1"/>
            <a:r>
              <a:rPr lang="en-GB" altLang="en-US" smtClean="0"/>
              <a:t>Lotka-Volterra interaction model: exclusion</a:t>
            </a:r>
          </a:p>
        </p:txBody>
      </p:sp>
      <p:sp>
        <p:nvSpPr>
          <p:cNvPr id="29699" name="Rectangle 3"/>
          <p:cNvSpPr>
            <a:spLocks noGrp="1"/>
          </p:cNvSpPr>
          <p:nvPr>
            <p:ph type="body" idx="1"/>
          </p:nvPr>
        </p:nvSpPr>
        <p:spPr>
          <a:xfrm>
            <a:off x="685800" y="1981200"/>
            <a:ext cx="7772400" cy="4572000"/>
          </a:xfrm>
        </p:spPr>
        <p:txBody>
          <a:bodyPr/>
          <a:lstStyle/>
          <a:p>
            <a:pPr eaLnBrk="1" hangingPunct="1">
              <a:lnSpc>
                <a:spcPct val="90000"/>
              </a:lnSpc>
            </a:pPr>
            <a:r>
              <a:rPr lang="en-GB" altLang="en-US" sz="2800" dirty="0" smtClean="0"/>
              <a:t>This happens for different parameters</a:t>
            </a:r>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r>
              <a:rPr lang="en-GB" altLang="en-US" sz="2800" dirty="0" smtClean="0"/>
              <a:t>This looks very similar to </a:t>
            </a:r>
            <a:r>
              <a:rPr lang="en-GB" altLang="en-US" sz="2800" dirty="0" err="1" smtClean="0"/>
              <a:t>Gause</a:t>
            </a:r>
            <a:r>
              <a:rPr lang="en-GB" altLang="en-US" sz="2800" dirty="0" err="1" smtClean="0"/>
              <a:t>’s</a:t>
            </a:r>
            <a:r>
              <a:rPr lang="en-GB" altLang="en-US" sz="2800" dirty="0" smtClean="0"/>
              <a:t> result</a:t>
            </a:r>
            <a:endParaRPr lang="en-GB" altLang="en-US" sz="2800" dirty="0" smtClean="0"/>
          </a:p>
        </p:txBody>
      </p:sp>
      <p:pic>
        <p:nvPicPr>
          <p:cNvPr id="29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488" y="2667000"/>
            <a:ext cx="449580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73350"/>
            <a:ext cx="4572000" cy="281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Rot="1" noChangeAspect="1" noMove="1" noResize="1" noEditPoints="1" noAdjustHandles="1" noChangeArrowheads="1" noChangeShapeType="1" noTextEdit="1"/>
          </p:cNvSpPr>
          <p:nvPr/>
        </p:nvSpPr>
        <p:spPr>
          <a:xfrm>
            <a:off x="4183040" y="3016156"/>
            <a:ext cx="812115" cy="461665"/>
          </a:xfrm>
          <a:prstGeom prst="rect">
            <a:avLst/>
          </a:prstGeom>
          <a:blipFill rotWithShape="1">
            <a:blip r:embed="rId4"/>
            <a:stretch>
              <a:fillRect b="-1316"/>
            </a:stretch>
          </a:blipFill>
        </p:spPr>
        <p:txBody>
          <a:bodyPr/>
          <a:lstStyle/>
          <a:p>
            <a:pPr eaLnBrk="1" hangingPunct="1">
              <a:defRPr/>
            </a:pPr>
            <a:r>
              <a:rPr lang="en-GB">
                <a:no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685800" y="228600"/>
            <a:ext cx="7772400" cy="1143000"/>
          </a:xfrm>
        </p:spPr>
        <p:txBody>
          <a:bodyPr/>
          <a:lstStyle/>
          <a:p>
            <a:pPr eaLnBrk="1" hangingPunct="1"/>
            <a:r>
              <a:rPr lang="en-GB" altLang="en-US" dirty="0" err="1" smtClean="0"/>
              <a:t>Gause’s</a:t>
            </a:r>
            <a:r>
              <a:rPr lang="en-GB" altLang="en-US" dirty="0" smtClean="0"/>
              <a:t> experiments:</a:t>
            </a:r>
            <a:br>
              <a:rPr lang="en-GB" altLang="en-US" dirty="0" smtClean="0"/>
            </a:br>
            <a:r>
              <a:rPr lang="en-GB" altLang="en-US" dirty="0" smtClean="0"/>
              <a:t>Exclusion </a:t>
            </a:r>
          </a:p>
        </p:txBody>
      </p:sp>
      <p:pic>
        <p:nvPicPr>
          <p:cNvPr id="17412" name="Picture 4" descr="fig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02538"/>
            <a:ext cx="63627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68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ltLang="en-US" dirty="0" smtClean="0"/>
              <a:t>Exclusion of a </a:t>
            </a:r>
            <a:r>
              <a:rPr lang="en-GB" altLang="en-US" dirty="0" err="1" smtClean="0"/>
              <a:t>watersnail</a:t>
            </a:r>
            <a:r>
              <a:rPr lang="en-GB" altLang="en-US" dirty="0" smtClean="0"/>
              <a:t> in </a:t>
            </a:r>
            <a:r>
              <a:rPr lang="en-GB" altLang="en-US" dirty="0" err="1" smtClean="0"/>
              <a:t>Wraysbury</a:t>
            </a:r>
            <a:r>
              <a:rPr lang="en-GB" altLang="en-US" dirty="0" smtClean="0"/>
              <a:t> </a:t>
            </a:r>
          </a:p>
        </p:txBody>
      </p:sp>
      <p:sp>
        <p:nvSpPr>
          <p:cNvPr id="3" name="Content Placeholder 2"/>
          <p:cNvSpPr>
            <a:spLocks noGrp="1"/>
          </p:cNvSpPr>
          <p:nvPr>
            <p:ph idx="1"/>
          </p:nvPr>
        </p:nvSpPr>
        <p:spPr>
          <a:xfrm>
            <a:off x="628650" y="1825625"/>
            <a:ext cx="5815013" cy="4351338"/>
          </a:xfrm>
        </p:spPr>
        <p:txBody>
          <a:bodyPr/>
          <a:lstStyle/>
          <a:p>
            <a:r>
              <a:rPr lang="en-GB" altLang="en-US" sz="2800" i="1" dirty="0" smtClean="0"/>
              <a:t>Radix </a:t>
            </a:r>
            <a:r>
              <a:rPr lang="en-GB" altLang="en-US" sz="2800" i="1" dirty="0" err="1" smtClean="0"/>
              <a:t>peregra</a:t>
            </a:r>
            <a:r>
              <a:rPr lang="en-GB" altLang="en-US" sz="2800" i="1" dirty="0" smtClean="0"/>
              <a:t> </a:t>
            </a:r>
            <a:r>
              <a:rPr lang="en-GB" altLang="en-US" sz="2800" dirty="0" smtClean="0"/>
              <a:t>and </a:t>
            </a:r>
            <a:r>
              <a:rPr lang="en-GB" altLang="en-US" sz="2800" i="1" dirty="0" smtClean="0"/>
              <a:t>Radix </a:t>
            </a:r>
            <a:r>
              <a:rPr lang="en-GB" altLang="en-US" sz="2800" i="1" dirty="0" err="1" smtClean="0"/>
              <a:t>auricularia</a:t>
            </a:r>
            <a:r>
              <a:rPr lang="en-GB" altLang="en-US" sz="2800" i="1" dirty="0" smtClean="0"/>
              <a:t> </a:t>
            </a:r>
            <a:r>
              <a:rPr lang="en-GB" altLang="en-US" sz="2800" dirty="0" smtClean="0"/>
              <a:t>are quite similar species. Their ranges overlap largely</a:t>
            </a:r>
          </a:p>
          <a:p>
            <a:r>
              <a:rPr lang="en-GB" altLang="en-US" sz="2800" i="1" dirty="0" smtClean="0"/>
              <a:t>R. </a:t>
            </a:r>
            <a:r>
              <a:rPr lang="en-GB" altLang="en-US" sz="2800" i="1" dirty="0" err="1" smtClean="0"/>
              <a:t>auricularia</a:t>
            </a:r>
            <a:r>
              <a:rPr lang="en-GB" altLang="en-US" sz="2800" i="1" dirty="0" smtClean="0"/>
              <a:t> </a:t>
            </a:r>
            <a:r>
              <a:rPr lang="en-GB" altLang="en-US" sz="2800" dirty="0" smtClean="0"/>
              <a:t>tends to be found in large rivers. They are normally not found together.</a:t>
            </a:r>
          </a:p>
          <a:p>
            <a:endParaRPr lang="en-GB" altLang="en-US" sz="2800" dirty="0" smtClean="0"/>
          </a:p>
          <a:p>
            <a:r>
              <a:rPr lang="en-GB" altLang="en-US" sz="2800" dirty="0" smtClean="0"/>
              <a:t>Why? Do they simply occupy different habitat, or do they exclude each other? </a:t>
            </a:r>
          </a:p>
        </p:txBody>
      </p:sp>
      <p:pic>
        <p:nvPicPr>
          <p:cNvPr id="30724"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1387475"/>
            <a:ext cx="20955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3"/>
          <p:cNvSpPr txBox="1">
            <a:spLocks noChangeArrowheads="1"/>
          </p:cNvSpPr>
          <p:nvPr/>
        </p:nvSpPr>
        <p:spPr bwMode="auto">
          <a:xfrm>
            <a:off x="13439775" y="8912225"/>
            <a:ext cx="1198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2400">
                <a:latin typeface="Times New Roman" panose="02020603050405020304" pitchFamily="18" charset="0"/>
              </a:rPr>
              <a:t>Radix aurucolaria</a:t>
            </a:r>
          </a:p>
        </p:txBody>
      </p:sp>
      <p:pic>
        <p:nvPicPr>
          <p:cNvPr id="30726" name="Picture 4" descr="Image result for radix pereg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4076700"/>
            <a:ext cx="3600450"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154863" y="6270625"/>
            <a:ext cx="1673225" cy="400050"/>
          </a:xfrm>
          <a:prstGeom prst="rect">
            <a:avLst/>
          </a:prstGeom>
        </p:spPr>
        <p:txBody>
          <a:bodyPr wrap="none">
            <a:spAutoFit/>
          </a:bodyPr>
          <a:lstStyle/>
          <a:p>
            <a:pPr>
              <a:defRPr/>
            </a:pPr>
            <a:r>
              <a:rPr lang="en-GB" sz="2000" dirty="0">
                <a:solidFill>
                  <a:schemeClr val="bg1"/>
                </a:solidFill>
                <a:latin typeface="+mn-lt"/>
              </a:rPr>
              <a:t>Radix </a:t>
            </a:r>
            <a:r>
              <a:rPr lang="en-GB" sz="2000" dirty="0" err="1">
                <a:solidFill>
                  <a:schemeClr val="bg1"/>
                </a:solidFill>
                <a:latin typeface="+mn-lt"/>
              </a:rPr>
              <a:t>peregra</a:t>
            </a:r>
            <a:r>
              <a:rPr lang="en-GB" sz="2000" dirty="0">
                <a:solidFill>
                  <a:schemeClr val="bg1"/>
                </a:solidFill>
                <a:latin typeface="+mn-lt"/>
              </a:rPr>
              <a:t> </a:t>
            </a:r>
          </a:p>
        </p:txBody>
      </p:sp>
      <p:sp>
        <p:nvSpPr>
          <p:cNvPr id="8" name="Rectangle 7"/>
          <p:cNvSpPr/>
          <p:nvPr/>
        </p:nvSpPr>
        <p:spPr>
          <a:xfrm>
            <a:off x="6875463" y="3716338"/>
            <a:ext cx="1915909" cy="400110"/>
          </a:xfrm>
          <a:prstGeom prst="rect">
            <a:avLst/>
          </a:prstGeom>
        </p:spPr>
        <p:txBody>
          <a:bodyPr wrap="none">
            <a:spAutoFit/>
          </a:bodyPr>
          <a:lstStyle/>
          <a:p>
            <a:pPr>
              <a:defRPr/>
            </a:pPr>
            <a:r>
              <a:rPr lang="en-GB" sz="2000" dirty="0">
                <a:latin typeface="+mn-lt"/>
              </a:rPr>
              <a:t>Radix </a:t>
            </a:r>
            <a:r>
              <a:rPr lang="en-GB" sz="2000" dirty="0" err="1" smtClean="0">
                <a:latin typeface="+mn-lt"/>
              </a:rPr>
              <a:t>auricularia</a:t>
            </a:r>
            <a:endParaRPr lang="en-GB" sz="2000" dirty="0">
              <a:latin typeface="+mn-lt"/>
            </a:endParaRPr>
          </a:p>
        </p:txBody>
      </p:sp>
      <p:sp>
        <p:nvSpPr>
          <p:cNvPr id="6" name="Rectangle 5"/>
          <p:cNvSpPr/>
          <p:nvPr/>
        </p:nvSpPr>
        <p:spPr>
          <a:xfrm>
            <a:off x="8820150" y="3213100"/>
            <a:ext cx="1765300" cy="4103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Content Placeholder 2"/>
          <p:cNvSpPr>
            <a:spLocks noGrp="1"/>
          </p:cNvSpPr>
          <p:nvPr>
            <p:ph idx="1"/>
          </p:nvPr>
        </p:nvSpPr>
        <p:spPr/>
        <p:txBody>
          <a:bodyPr/>
          <a:lstStyle/>
          <a:p>
            <a:endParaRPr lang="en-US" altLang="en-US" smtClean="0"/>
          </a:p>
        </p:txBody>
      </p:sp>
      <p:sp>
        <p:nvSpPr>
          <p:cNvPr id="31747" name="Title 1"/>
          <p:cNvSpPr txBox="1">
            <a:spLocks/>
          </p:cNvSpPr>
          <p:nvPr/>
        </p:nvSpPr>
        <p:spPr bwMode="auto">
          <a:xfrm>
            <a:off x="781050" y="-138113"/>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514350" indent="-171450" defTabSz="685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defTabSz="685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defTabSz="685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defTabSz="685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ct val="0"/>
              </a:spcBef>
              <a:buFontTx/>
              <a:buNone/>
            </a:pPr>
            <a:r>
              <a:rPr lang="en-GB" altLang="en-US" sz="3300">
                <a:latin typeface="Calibri Light" panose="020F0302020204030204" pitchFamily="34" charset="0"/>
              </a:rPr>
              <a:t>Exclusion of a watersnail in Wraysbury </a:t>
            </a:r>
          </a:p>
        </p:txBody>
      </p:sp>
      <p:pic>
        <p:nvPicPr>
          <p:cNvPr id="3174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413" y="1369886"/>
            <a:ext cx="9598026"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796032" y="1155827"/>
            <a:ext cx="6337300" cy="401638"/>
          </a:xfrm>
          <a:prstGeom prst="rect">
            <a:avLst/>
          </a:prstGeom>
          <a:noFill/>
        </p:spPr>
        <p:txBody>
          <a:bodyPr>
            <a:spAutoFit/>
          </a:bodyPr>
          <a:lstStyle/>
          <a:p>
            <a:pPr>
              <a:defRPr/>
            </a:pPr>
            <a:r>
              <a:rPr lang="en-GB" sz="2000" i="1" dirty="0">
                <a:latin typeface="+mn-lt"/>
              </a:rPr>
              <a:t>R. </a:t>
            </a:r>
            <a:r>
              <a:rPr lang="en-GB" sz="2000" i="1" dirty="0" err="1">
                <a:latin typeface="+mn-lt"/>
              </a:rPr>
              <a:t>Peregra</a:t>
            </a:r>
            <a:r>
              <a:rPr lang="en-GB" sz="2000" i="1" dirty="0">
                <a:latin typeface="+mn-lt"/>
              </a:rPr>
              <a:t> </a:t>
            </a:r>
            <a:r>
              <a:rPr lang="en-GB" sz="2000" dirty="0">
                <a:latin typeface="+mn-lt"/>
              </a:rPr>
              <a:t>closed bars, </a:t>
            </a:r>
            <a:r>
              <a:rPr lang="en-GB" sz="2000" i="1" dirty="0">
                <a:latin typeface="+mn-lt"/>
              </a:rPr>
              <a:t>R. </a:t>
            </a:r>
            <a:r>
              <a:rPr lang="en-GB" sz="2000" i="1" dirty="0" err="1">
                <a:latin typeface="+mn-lt"/>
              </a:rPr>
              <a:t>auricularia</a:t>
            </a:r>
            <a:r>
              <a:rPr lang="en-GB" sz="2000" i="1" dirty="0">
                <a:latin typeface="+mn-lt"/>
              </a:rPr>
              <a:t> </a:t>
            </a:r>
            <a:r>
              <a:rPr lang="en-GB" sz="2000" dirty="0">
                <a:latin typeface="+mn-lt"/>
              </a:rPr>
              <a:t>open bars</a:t>
            </a:r>
          </a:p>
        </p:txBody>
      </p:sp>
      <p:pic>
        <p:nvPicPr>
          <p:cNvPr id="31750" name="Picture 4" descr="Image result for radix pereg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0" y="1387475"/>
            <a:ext cx="111125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2" descr="Image res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0413" y="1428750"/>
            <a:ext cx="56991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914993" y="6535801"/>
            <a:ext cx="6139543" cy="707886"/>
          </a:xfrm>
          <a:prstGeom prst="rect">
            <a:avLst/>
          </a:prstGeom>
          <a:noFill/>
        </p:spPr>
        <p:txBody>
          <a:bodyPr wrap="square" rtlCol="0">
            <a:spAutoFit/>
          </a:bodyPr>
          <a:lstStyle/>
          <a:p>
            <a:r>
              <a:rPr lang="en-GB" sz="1600" dirty="0" smtClean="0"/>
              <a:t>Adam and Lewis (1992)</a:t>
            </a:r>
            <a:r>
              <a:rPr lang="en-GB" sz="1600" dirty="0"/>
              <a:t> </a:t>
            </a:r>
            <a:r>
              <a:rPr lang="en-GB" sz="1600" dirty="0" smtClean="0"/>
              <a:t>J. Moll. Stud. 58:227-8</a:t>
            </a:r>
            <a:r>
              <a:rPr lang="en-GB" sz="1600" dirty="0"/>
              <a:t> </a:t>
            </a:r>
          </a:p>
          <a:p>
            <a:endParaRPr lang="en-GB"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pPr eaLnBrk="1" hangingPunct="1"/>
            <a:r>
              <a:rPr lang="en-GB" altLang="en-US" smtClean="0"/>
              <a:t>Lotka-Volterra interaction model: coexistence</a:t>
            </a:r>
          </a:p>
        </p:txBody>
      </p:sp>
      <p:sp>
        <p:nvSpPr>
          <p:cNvPr id="32771" name="Rectangle 3"/>
          <p:cNvSpPr>
            <a:spLocks noGrp="1"/>
          </p:cNvSpPr>
          <p:nvPr>
            <p:ph type="body" idx="1"/>
          </p:nvPr>
        </p:nvSpPr>
        <p:spPr>
          <a:xfrm>
            <a:off x="685800" y="1981200"/>
            <a:ext cx="7772400" cy="4572000"/>
          </a:xfrm>
        </p:spPr>
        <p:txBody>
          <a:bodyPr/>
          <a:lstStyle/>
          <a:p>
            <a:pPr eaLnBrk="1" hangingPunct="1">
              <a:buFont typeface="Arial" panose="020B0604020202020204" pitchFamily="34" charset="0"/>
              <a:buNone/>
            </a:pPr>
            <a:r>
              <a:rPr lang="en-GB" altLang="en-US" smtClean="0"/>
              <a:t>Other outcomes of the model:</a:t>
            </a:r>
          </a:p>
          <a:p>
            <a:pPr eaLnBrk="1" hangingPunct="1">
              <a:buFont typeface="Arial" panose="020B0604020202020204" pitchFamily="34" charset="0"/>
              <a:buNone/>
            </a:pPr>
            <a:r>
              <a:rPr lang="en-GB" altLang="en-US" smtClean="0"/>
              <a:t>Species 1 and 2 can coexist</a:t>
            </a:r>
          </a:p>
        </p:txBody>
      </p:sp>
      <p:graphicFrame>
        <p:nvGraphicFramePr>
          <p:cNvPr id="32772" name="Object 4"/>
          <p:cNvGraphicFramePr>
            <a:graphicFrameLocks noChangeAspect="1"/>
          </p:cNvGraphicFramePr>
          <p:nvPr/>
        </p:nvGraphicFramePr>
        <p:xfrm>
          <a:off x="2390775" y="3219450"/>
          <a:ext cx="4362450" cy="3714750"/>
        </p:xfrm>
        <a:graphic>
          <a:graphicData uri="http://schemas.openxmlformats.org/presentationml/2006/ole">
            <mc:AlternateContent xmlns:mc="http://schemas.openxmlformats.org/markup-compatibility/2006">
              <mc:Choice xmlns:v="urn:schemas-microsoft-com:vml" Requires="v">
                <p:oleObj spid="_x0000_s32819" name="Artwork" r:id="rId3" imgW="4361905" imgH="3715269" progId="Adobe.Illustrator.7">
                  <p:embed/>
                </p:oleObj>
              </mc:Choice>
              <mc:Fallback>
                <p:oleObj name="Artwork" r:id="rId3" imgW="4361905" imgH="3715269" progId="Adobe.Illustrator.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3219450"/>
                        <a:ext cx="43624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7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3048000"/>
            <a:ext cx="56499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pPr eaLnBrk="1" hangingPunct="1"/>
            <a:r>
              <a:rPr lang="en-GB" altLang="en-US" smtClean="0"/>
              <a:t>Lotka-Volterra interaction model: coexistence</a:t>
            </a:r>
          </a:p>
        </p:txBody>
      </p:sp>
      <p:sp>
        <p:nvSpPr>
          <p:cNvPr id="33795" name="Rectangle 3"/>
          <p:cNvSpPr>
            <a:spLocks noGrp="1"/>
          </p:cNvSpPr>
          <p:nvPr>
            <p:ph type="body" idx="1"/>
          </p:nvPr>
        </p:nvSpPr>
        <p:spPr>
          <a:xfrm>
            <a:off x="685800" y="1981200"/>
            <a:ext cx="7772400" cy="4572000"/>
          </a:xfrm>
        </p:spPr>
        <p:txBody>
          <a:bodyPr/>
          <a:lstStyle/>
          <a:p>
            <a:pPr eaLnBrk="1" hangingPunct="1">
              <a:lnSpc>
                <a:spcPct val="90000"/>
              </a:lnSpc>
            </a:pPr>
            <a:r>
              <a:rPr lang="en-GB" altLang="en-US" smtClean="0"/>
              <a:t>This for different parameters</a:t>
            </a:r>
          </a:p>
          <a:p>
            <a:pPr eaLnBrk="1" hangingPunct="1">
              <a:lnSpc>
                <a:spcPct val="90000"/>
              </a:lnSpc>
            </a:pPr>
            <a:endParaRPr lang="en-GB" altLang="en-US" smtClean="0"/>
          </a:p>
          <a:p>
            <a:pPr eaLnBrk="1" hangingPunct="1">
              <a:lnSpc>
                <a:spcPct val="90000"/>
              </a:lnSpc>
            </a:pPr>
            <a:endParaRPr lang="en-GB" altLang="en-US" smtClean="0"/>
          </a:p>
          <a:p>
            <a:pPr eaLnBrk="1" hangingPunct="1">
              <a:lnSpc>
                <a:spcPct val="90000"/>
              </a:lnSpc>
            </a:pPr>
            <a:endParaRPr lang="en-GB" altLang="en-US" smtClean="0"/>
          </a:p>
          <a:p>
            <a:pPr eaLnBrk="1" hangingPunct="1">
              <a:lnSpc>
                <a:spcPct val="90000"/>
              </a:lnSpc>
            </a:pPr>
            <a:endParaRPr lang="en-GB" altLang="en-US" smtClean="0"/>
          </a:p>
          <a:p>
            <a:pPr eaLnBrk="1" hangingPunct="1">
              <a:lnSpc>
                <a:spcPct val="90000"/>
              </a:lnSpc>
            </a:pPr>
            <a:endParaRPr lang="en-GB" altLang="en-US" smtClean="0"/>
          </a:p>
          <a:p>
            <a:pPr eaLnBrk="1" hangingPunct="1">
              <a:lnSpc>
                <a:spcPct val="90000"/>
              </a:lnSpc>
            </a:pPr>
            <a:endParaRPr lang="en-GB" altLang="en-US" smtClean="0"/>
          </a:p>
          <a:p>
            <a:pPr eaLnBrk="1" hangingPunct="1">
              <a:lnSpc>
                <a:spcPct val="90000"/>
              </a:lnSpc>
            </a:pPr>
            <a:r>
              <a:rPr lang="en-GB" altLang="en-US" smtClean="0"/>
              <a:t>Gause also found coexistence</a:t>
            </a:r>
          </a:p>
        </p:txBody>
      </p:sp>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25" y="2722563"/>
            <a:ext cx="4243387"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722563"/>
            <a:ext cx="4243388"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Rot="1" noChangeAspect="1" noMove="1" noResize="1" noEditPoints="1" noAdjustHandles="1" noChangeArrowheads="1" noChangeShapeType="1" noTextEdit="1"/>
          </p:cNvSpPr>
          <p:nvPr/>
        </p:nvSpPr>
        <p:spPr>
          <a:xfrm>
            <a:off x="-116080" y="3452892"/>
            <a:ext cx="812115" cy="461665"/>
          </a:xfrm>
          <a:prstGeom prst="rect">
            <a:avLst/>
          </a:prstGeom>
          <a:blipFill rotWithShape="1">
            <a:blip r:embed="rId4"/>
            <a:stretch>
              <a:fillRect b="-1316"/>
            </a:stretch>
          </a:blipFill>
        </p:spPr>
        <p:txBody>
          <a:bodyPr/>
          <a:lstStyle/>
          <a:p>
            <a:pPr eaLnBrk="1" hangingPunct="1">
              <a:defRPr/>
            </a:pPr>
            <a:r>
              <a:rPr lang="en-GB">
                <a:noFill/>
              </a:rPr>
              <a:t> </a:t>
            </a:r>
          </a:p>
        </p:txBody>
      </p:sp>
      <p:sp>
        <p:nvSpPr>
          <p:cNvPr id="8" name="TextBox 7"/>
          <p:cNvSpPr txBox="1">
            <a:spLocks noRot="1" noChangeAspect="1" noMove="1" noResize="1" noEditPoints="1" noAdjustHandles="1" noChangeArrowheads="1" noChangeShapeType="1" noTextEdit="1"/>
          </p:cNvSpPr>
          <p:nvPr/>
        </p:nvSpPr>
        <p:spPr>
          <a:xfrm>
            <a:off x="4292224" y="3275468"/>
            <a:ext cx="812115" cy="461665"/>
          </a:xfrm>
          <a:prstGeom prst="rect">
            <a:avLst/>
          </a:prstGeom>
          <a:blipFill rotWithShape="1">
            <a:blip r:embed="rId5"/>
            <a:stretch>
              <a:fillRect l="-1504" r="-15789" b="-1316"/>
            </a:stretch>
          </a:blipFill>
        </p:spPr>
        <p:txBody>
          <a:bodyPr/>
          <a:lstStyle/>
          <a:p>
            <a:pPr eaLnBrk="1" hangingPunct="1">
              <a:defRPr/>
            </a:pPr>
            <a:r>
              <a:rPr lang="en-GB">
                <a:noFill/>
              </a:rPr>
              <a:t> </a:t>
            </a:r>
          </a:p>
        </p:txBody>
      </p:sp>
      <p:sp>
        <p:nvSpPr>
          <p:cNvPr id="11" name="TextBox 10"/>
          <p:cNvSpPr txBox="1">
            <a:spLocks noRot="1" noChangeAspect="1" noMove="1" noResize="1" noEditPoints="1" noAdjustHandles="1" noChangeArrowheads="1" noChangeShapeType="1" noTextEdit="1"/>
          </p:cNvSpPr>
          <p:nvPr/>
        </p:nvSpPr>
        <p:spPr>
          <a:xfrm>
            <a:off x="4294496" y="3345980"/>
            <a:ext cx="812115" cy="461665"/>
          </a:xfrm>
          <a:prstGeom prst="rect">
            <a:avLst/>
          </a:prstGeom>
          <a:blipFill rotWithShape="1">
            <a:blip r:embed="rId6"/>
            <a:stretch>
              <a:fillRect l="-1493" r="-14925" b="-1316"/>
            </a:stretch>
          </a:blipFill>
        </p:spPr>
        <p:txBody>
          <a:bodyPr/>
          <a:lstStyle/>
          <a:p>
            <a:pPr eaLnBrk="1" hangingPunct="1">
              <a:defRPr/>
            </a:pPr>
            <a:r>
              <a:rPr lang="en-GB">
                <a:noFill/>
              </a:rPr>
              <a:t> </a:t>
            </a:r>
          </a:p>
        </p:txBody>
      </p:sp>
      <p:sp>
        <p:nvSpPr>
          <p:cNvPr id="12" name="TextBox 11"/>
          <p:cNvSpPr txBox="1">
            <a:spLocks noRot="1" noChangeAspect="1" noMove="1" noResize="1" noEditPoints="1" noAdjustHandles="1" noChangeArrowheads="1" noChangeShapeType="1" noTextEdit="1"/>
          </p:cNvSpPr>
          <p:nvPr/>
        </p:nvSpPr>
        <p:spPr>
          <a:xfrm>
            <a:off x="4296768" y="3825932"/>
            <a:ext cx="812115" cy="461665"/>
          </a:xfrm>
          <a:prstGeom prst="rect">
            <a:avLst/>
          </a:prstGeom>
          <a:blipFill rotWithShape="1">
            <a:blip r:embed="rId7"/>
            <a:stretch>
              <a:fillRect l="-2256" r="-15038" b="-2667"/>
            </a:stretch>
          </a:blipFill>
        </p:spPr>
        <p:txBody>
          <a:bodyPr/>
          <a:lstStyle/>
          <a:p>
            <a:pPr eaLnBrk="1" hangingPunct="1">
              <a:defRPr/>
            </a:pPr>
            <a:r>
              <a:rPr lang="en-GB">
                <a:noFill/>
              </a:rPr>
              <a:t> </a:t>
            </a:r>
          </a:p>
        </p:txBody>
      </p:sp>
      <p:sp>
        <p:nvSpPr>
          <p:cNvPr id="13" name="TextBox 12"/>
          <p:cNvSpPr txBox="1">
            <a:spLocks noRot="1" noChangeAspect="1" noMove="1" noResize="1" noEditPoints="1" noAdjustHandles="1" noChangeArrowheads="1" noChangeShapeType="1" noTextEdit="1"/>
          </p:cNvSpPr>
          <p:nvPr/>
        </p:nvSpPr>
        <p:spPr>
          <a:xfrm>
            <a:off x="4285392" y="4360476"/>
            <a:ext cx="812115" cy="461665"/>
          </a:xfrm>
          <a:prstGeom prst="rect">
            <a:avLst/>
          </a:prstGeom>
          <a:blipFill rotWithShape="1">
            <a:blip r:embed="rId8"/>
            <a:stretch>
              <a:fillRect l="-2256" r="-15038" b="-1316"/>
            </a:stretch>
          </a:blipFill>
        </p:spPr>
        <p:txBody>
          <a:bodyPr/>
          <a:lstStyle/>
          <a:p>
            <a:pPr eaLnBrk="1" hangingPunct="1">
              <a:defRPr/>
            </a:pPr>
            <a:r>
              <a:rPr lang="en-GB">
                <a:noFill/>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685800" y="228600"/>
            <a:ext cx="7772400" cy="1143000"/>
          </a:xfrm>
        </p:spPr>
        <p:txBody>
          <a:bodyPr/>
          <a:lstStyle/>
          <a:p>
            <a:pPr eaLnBrk="1" hangingPunct="1"/>
            <a:r>
              <a:rPr lang="en-GB" altLang="en-US" dirty="0" err="1" smtClean="0"/>
              <a:t>Gause’s</a:t>
            </a:r>
            <a:r>
              <a:rPr lang="en-GB" altLang="en-US" dirty="0" smtClean="0"/>
              <a:t> experiments:</a:t>
            </a:r>
            <a:br>
              <a:rPr lang="en-GB" altLang="en-US" dirty="0" smtClean="0"/>
            </a:br>
            <a:r>
              <a:rPr lang="en-GB" altLang="en-US" dirty="0" smtClean="0"/>
              <a:t>Coexistence</a:t>
            </a:r>
          </a:p>
        </p:txBody>
      </p:sp>
      <p:pic>
        <p:nvPicPr>
          <p:cNvPr id="14340" name="Picture 4" descr="The image “file:///C:/MyDocuments/teaching/BS3120/The%20Struggle%20for%20Existence%20by%20G_%20F_%20Gause_files/fig18.gif” cannot be displayed, because it contains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162" y="1584325"/>
            <a:ext cx="45720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598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50813" y="274638"/>
            <a:ext cx="8535987" cy="1143000"/>
          </a:xfrm>
        </p:spPr>
        <p:txBody>
          <a:bodyPr/>
          <a:lstStyle/>
          <a:p>
            <a:pPr eaLnBrk="1" hangingPunct="1"/>
            <a:r>
              <a:rPr lang="en-GB" altLang="en-US" sz="4000" dirty="0" smtClean="0"/>
              <a:t>L-V interaction model: </a:t>
            </a:r>
            <a:br>
              <a:rPr lang="en-GB" altLang="en-US" sz="4000" dirty="0" smtClean="0"/>
            </a:br>
            <a:r>
              <a:rPr lang="en-GB" altLang="en-US" sz="4000" dirty="0" smtClean="0"/>
              <a:t>alternative stable states</a:t>
            </a:r>
          </a:p>
        </p:txBody>
      </p:sp>
      <p:sp>
        <p:nvSpPr>
          <p:cNvPr id="34819" name="Rectangle 3"/>
          <p:cNvSpPr>
            <a:spLocks noGrp="1"/>
          </p:cNvSpPr>
          <p:nvPr>
            <p:ph type="body" idx="1"/>
          </p:nvPr>
        </p:nvSpPr>
        <p:spPr>
          <a:xfrm>
            <a:off x="685800" y="1422400"/>
            <a:ext cx="7772400" cy="4572000"/>
          </a:xfrm>
        </p:spPr>
        <p:txBody>
          <a:bodyPr/>
          <a:lstStyle/>
          <a:p>
            <a:pPr eaLnBrk="1" hangingPunct="1">
              <a:buFont typeface="Arial" panose="020B0604020202020204" pitchFamily="34" charset="0"/>
              <a:buNone/>
            </a:pPr>
            <a:r>
              <a:rPr lang="en-GB" altLang="en-US" sz="2800" smtClean="0"/>
              <a:t>Another outcome of the model:</a:t>
            </a:r>
          </a:p>
          <a:p>
            <a:pPr eaLnBrk="1" hangingPunct="1">
              <a:buFont typeface="Arial" panose="020B0604020202020204" pitchFamily="34" charset="0"/>
              <a:buNone/>
            </a:pPr>
            <a:r>
              <a:rPr lang="en-GB" altLang="en-US" sz="2800" smtClean="0"/>
              <a:t>An unstable equilibrium exists, yet there is no lasting coexistence. The winner of the competition depends on the initial conditions</a:t>
            </a:r>
          </a:p>
        </p:txBody>
      </p:sp>
      <p:graphicFrame>
        <p:nvGraphicFramePr>
          <p:cNvPr id="234500" name="Object 4"/>
          <p:cNvGraphicFramePr>
            <a:graphicFrameLocks noChangeAspect="1"/>
          </p:cNvGraphicFramePr>
          <p:nvPr/>
        </p:nvGraphicFramePr>
        <p:xfrm>
          <a:off x="1804988" y="3330575"/>
          <a:ext cx="4308475" cy="3876675"/>
        </p:xfrm>
        <a:graphic>
          <a:graphicData uri="http://schemas.openxmlformats.org/presentationml/2006/ole">
            <mc:AlternateContent xmlns:mc="http://schemas.openxmlformats.org/markup-compatibility/2006">
              <mc:Choice xmlns:v="urn:schemas-microsoft-com:vml" Requires="v">
                <p:oleObj spid="_x0000_s34866" name="Artwork" r:id="rId3" imgW="4361905" imgH="3924848" progId="Adobe.Illustrator.7">
                  <p:embed/>
                </p:oleObj>
              </mc:Choice>
              <mc:Fallback>
                <p:oleObj name="Artwork" r:id="rId3" imgW="4361905" imgH="3924848" progId="Adobe.Illustrator.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3330575"/>
                        <a:ext cx="4308475"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4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a:solidFill>
                  <a:schemeClr val="bg2">
                    <a:lumMod val="90000"/>
                  </a:schemeClr>
                </a:solidFill>
              </a:rPr>
              <a:t>2-1 Generalised Logistic Growth </a:t>
            </a:r>
          </a:p>
          <a:p>
            <a:pPr eaLnBrk="1" hangingPunct="1">
              <a:lnSpc>
                <a:spcPct val="90000"/>
              </a:lnSpc>
            </a:pPr>
            <a:r>
              <a:rPr lang="en-GB" altLang="en-US" sz="2800" dirty="0" smtClean="0"/>
              <a:t>2-2 The </a:t>
            </a:r>
            <a:r>
              <a:rPr lang="en-GB" altLang="en-US" sz="2800" dirty="0" err="1" smtClean="0"/>
              <a:t>Lotka-Volterra</a:t>
            </a:r>
            <a:r>
              <a:rPr lang="en-GB" altLang="en-US" sz="2800" dirty="0" smtClean="0"/>
              <a:t> Interaction model  </a:t>
            </a:r>
          </a:p>
          <a:p>
            <a:pPr eaLnBrk="1" hangingPunct="1">
              <a:lnSpc>
                <a:spcPct val="90000"/>
              </a:lnSpc>
            </a:pPr>
            <a:r>
              <a:rPr lang="en-GB" altLang="en-US" sz="2800" dirty="0" smtClean="0">
                <a:solidFill>
                  <a:schemeClr val="bg2">
                    <a:lumMod val="90000"/>
                  </a:schemeClr>
                </a:solidFill>
              </a:rPr>
              <a:t>2-3 Equilibria and Stability  </a:t>
            </a:r>
            <a:endParaRPr lang="en-GB" altLang="en-US" sz="2800" dirty="0">
              <a:solidFill>
                <a:schemeClr val="bg2">
                  <a:lumMod val="90000"/>
                </a:schemeClr>
              </a:solidFill>
            </a:endParaRPr>
          </a:p>
          <a:p>
            <a:pPr eaLnBrk="1" hangingPunct="1">
              <a:lnSpc>
                <a:spcPct val="90000"/>
              </a:lnSpc>
            </a:pPr>
            <a:r>
              <a:rPr lang="en-GB" altLang="en-US" sz="2800" dirty="0" smtClean="0">
                <a:solidFill>
                  <a:schemeClr val="bg2">
                    <a:lumMod val="90000"/>
                  </a:schemeClr>
                </a:solidFill>
              </a:rPr>
              <a:t>2-4 Apparent Competition</a:t>
            </a:r>
            <a:endParaRPr lang="en-GB" altLang="en-US" sz="2800" dirty="0">
              <a:solidFill>
                <a:schemeClr val="bg2">
                  <a:lumMod val="90000"/>
                </a:schemeClr>
              </a:solidFill>
            </a:endParaRPr>
          </a:p>
        </p:txBody>
      </p:sp>
    </p:spTree>
    <p:extLst>
      <p:ext uri="{BB962C8B-B14F-4D97-AF65-F5344CB8AC3E}">
        <p14:creationId xmlns:p14="http://schemas.microsoft.com/office/powerpoint/2010/main" val="2531506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pPr eaLnBrk="1" hangingPunct="1"/>
            <a:r>
              <a:rPr lang="en-GB" altLang="en-US" smtClean="0"/>
              <a:t>Alternative stable states</a:t>
            </a:r>
          </a:p>
        </p:txBody>
      </p:sp>
      <p:sp>
        <p:nvSpPr>
          <p:cNvPr id="35843" name="Rectangle 3"/>
          <p:cNvSpPr>
            <a:spLocks noGrp="1"/>
          </p:cNvSpPr>
          <p:nvPr>
            <p:ph type="body" idx="1"/>
          </p:nvPr>
        </p:nvSpPr>
        <p:spPr>
          <a:xfrm>
            <a:off x="685800" y="1981200"/>
            <a:ext cx="7772400" cy="4572000"/>
          </a:xfrm>
        </p:spPr>
        <p:txBody>
          <a:bodyPr/>
          <a:lstStyle/>
          <a:p>
            <a:pPr eaLnBrk="1" hangingPunct="1"/>
            <a:r>
              <a:rPr lang="en-GB" altLang="en-US" smtClean="0"/>
              <a:t>This for different parameters again</a:t>
            </a:r>
          </a:p>
          <a:p>
            <a:pPr eaLnBrk="1" hangingPunct="1"/>
            <a:r>
              <a:rPr lang="en-GB" altLang="en-US" smtClean="0"/>
              <a:t>Either species 1 outcompetes species 2</a:t>
            </a:r>
          </a:p>
          <a:p>
            <a:pPr eaLnBrk="1" hangingPunct="1">
              <a:buFont typeface="Arial" panose="020B0604020202020204" pitchFamily="34" charset="0"/>
              <a:buNone/>
            </a:pPr>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p:txBody>
      </p:sp>
      <p:grpSp>
        <p:nvGrpSpPr>
          <p:cNvPr id="35844" name="Group 4"/>
          <p:cNvGrpSpPr>
            <a:grpSpLocks/>
          </p:cNvGrpSpPr>
          <p:nvPr/>
        </p:nvGrpSpPr>
        <p:grpSpPr bwMode="auto">
          <a:xfrm>
            <a:off x="-198438" y="3640138"/>
            <a:ext cx="8809038" cy="2532062"/>
            <a:chOff x="-197968" y="3640138"/>
            <a:chExt cx="8808568" cy="2532062"/>
          </a:xfrm>
        </p:grpSpPr>
        <p:grpSp>
          <p:nvGrpSpPr>
            <p:cNvPr id="35853" name="Group 4"/>
            <p:cNvGrpSpPr>
              <a:grpSpLocks/>
            </p:cNvGrpSpPr>
            <p:nvPr/>
          </p:nvGrpSpPr>
          <p:grpSpPr bwMode="auto">
            <a:xfrm>
              <a:off x="304800" y="3640138"/>
              <a:ext cx="8305800" cy="2532062"/>
              <a:chOff x="192" y="2293"/>
              <a:chExt cx="5232" cy="1595"/>
            </a:xfrm>
          </p:grpSpPr>
          <p:pic>
            <p:nvPicPr>
              <p:cNvPr id="358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2302"/>
                <a:ext cx="2577" cy="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 y="2293"/>
                <a:ext cx="2592" cy="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Box 13"/>
            <p:cNvSpPr txBox="1">
              <a:spLocks noRot="1" noChangeAspect="1" noMove="1" noResize="1" noEditPoints="1" noAdjustHandles="1" noChangeArrowheads="1" noChangeShapeType="1" noTextEdit="1"/>
            </p:cNvSpPr>
            <p:nvPr/>
          </p:nvSpPr>
          <p:spPr>
            <a:xfrm>
              <a:off x="-197968" y="4735804"/>
              <a:ext cx="812115" cy="461665"/>
            </a:xfrm>
            <a:prstGeom prst="rect">
              <a:avLst/>
            </a:prstGeom>
            <a:blipFill rotWithShape="1">
              <a:blip r:embed="rId4"/>
              <a:stretch>
                <a:fillRect l="-2256" r="-14286" b="-1316"/>
              </a:stretch>
            </a:blipFill>
          </p:spPr>
          <p:txBody>
            <a:bodyPr/>
            <a:lstStyle/>
            <a:p>
              <a:pPr eaLnBrk="1" hangingPunct="1">
                <a:defRPr/>
              </a:pPr>
              <a:r>
                <a:rPr lang="en-GB">
                  <a:noFill/>
                </a:rPr>
                <a:t> </a:t>
              </a:r>
            </a:p>
          </p:txBody>
        </p:sp>
      </p:grpSp>
      <p:sp>
        <p:nvSpPr>
          <p:cNvPr id="235527" name="Text Box 7"/>
          <p:cNvSpPr txBox="1">
            <a:spLocks noChangeArrowheads="1"/>
          </p:cNvSpPr>
          <p:nvPr/>
        </p:nvSpPr>
        <p:spPr bwMode="auto">
          <a:xfrm>
            <a:off x="457200" y="2543175"/>
            <a:ext cx="8458200"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800"/>
              <a:t>Or, for different initial conditions, but the same parameters,  the outcome is reversed</a:t>
            </a:r>
          </a:p>
        </p:txBody>
      </p:sp>
      <p:grpSp>
        <p:nvGrpSpPr>
          <p:cNvPr id="7" name="Group 6"/>
          <p:cNvGrpSpPr>
            <a:grpSpLocks/>
          </p:cNvGrpSpPr>
          <p:nvPr/>
        </p:nvGrpSpPr>
        <p:grpSpPr bwMode="auto">
          <a:xfrm>
            <a:off x="-1201738" y="1928813"/>
            <a:ext cx="12420601" cy="4527550"/>
            <a:chOff x="-1201003" y="1979590"/>
            <a:chExt cx="12419463" cy="4527191"/>
          </a:xfrm>
        </p:grpSpPr>
        <p:sp>
          <p:nvSpPr>
            <p:cNvPr id="2" name="Rectangle 1"/>
            <p:cNvSpPr/>
            <p:nvPr/>
          </p:nvSpPr>
          <p:spPr>
            <a:xfrm>
              <a:off x="-1201003" y="1979590"/>
              <a:ext cx="12419463" cy="45271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35848" name="Group 3"/>
            <p:cNvGrpSpPr>
              <a:grpSpLocks/>
            </p:cNvGrpSpPr>
            <p:nvPr/>
          </p:nvGrpSpPr>
          <p:grpSpPr bwMode="auto">
            <a:xfrm>
              <a:off x="469923" y="3585523"/>
              <a:ext cx="8434387" cy="2566988"/>
              <a:chOff x="538163" y="3571875"/>
              <a:chExt cx="8434387" cy="2566988"/>
            </a:xfrm>
          </p:grpSpPr>
          <p:grpSp>
            <p:nvGrpSpPr>
              <p:cNvPr id="35849" name="Group 8"/>
              <p:cNvGrpSpPr>
                <a:grpSpLocks/>
              </p:cNvGrpSpPr>
              <p:nvPr/>
            </p:nvGrpSpPr>
            <p:grpSpPr bwMode="auto">
              <a:xfrm>
                <a:off x="538163" y="3571875"/>
                <a:ext cx="8434387" cy="2566988"/>
                <a:chOff x="144" y="2271"/>
                <a:chExt cx="5313" cy="1617"/>
              </a:xfrm>
            </p:grpSpPr>
            <p:pic>
              <p:nvPicPr>
                <p:cNvPr id="3585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2271"/>
                  <a:ext cx="2625" cy="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2273"/>
                  <a:ext cx="262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p:cNvSpPr txBox="1">
                <a:spLocks noRot="1" noChangeAspect="1" noMove="1" noResize="1" noEditPoints="1" noAdjustHandles="1" noChangeArrowheads="1" noChangeShapeType="1" noTextEdit="1"/>
              </p:cNvSpPr>
              <p:nvPr/>
            </p:nvSpPr>
            <p:spPr>
              <a:xfrm>
                <a:off x="4292224" y="4749452"/>
                <a:ext cx="812115" cy="461665"/>
              </a:xfrm>
              <a:prstGeom prst="rect">
                <a:avLst/>
              </a:prstGeom>
              <a:blipFill rotWithShape="1">
                <a:blip r:embed="rId7"/>
                <a:stretch>
                  <a:fillRect l="-2256" r="-12782" b="-1316"/>
                </a:stretch>
              </a:blipFill>
            </p:spPr>
            <p:txBody>
              <a:bodyPr/>
              <a:lstStyle/>
              <a:p>
                <a:pPr eaLnBrk="1" hangingPunct="1">
                  <a:defRPr/>
                </a:pPr>
                <a:r>
                  <a:rPr lang="en-GB">
                    <a:noFill/>
                  </a:rPr>
                  <a:t> </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pPr eaLnBrk="1" hangingPunct="1"/>
            <a:r>
              <a:rPr lang="en-GB" altLang="en-US" smtClean="0"/>
              <a:t>Alternative stable states</a:t>
            </a:r>
          </a:p>
        </p:txBody>
      </p:sp>
      <p:grpSp>
        <p:nvGrpSpPr>
          <p:cNvPr id="4" name="Group 3"/>
          <p:cNvGrpSpPr>
            <a:grpSpLocks/>
          </p:cNvGrpSpPr>
          <p:nvPr/>
        </p:nvGrpSpPr>
        <p:grpSpPr bwMode="auto">
          <a:xfrm>
            <a:off x="455613" y="3819525"/>
            <a:ext cx="8434387" cy="2592388"/>
            <a:chOff x="538163" y="3546476"/>
            <a:chExt cx="8434387" cy="2592389"/>
          </a:xfrm>
        </p:grpSpPr>
        <p:grpSp>
          <p:nvGrpSpPr>
            <p:cNvPr id="36872" name="Group 8"/>
            <p:cNvGrpSpPr>
              <a:grpSpLocks/>
            </p:cNvGrpSpPr>
            <p:nvPr/>
          </p:nvGrpSpPr>
          <p:grpSpPr bwMode="auto">
            <a:xfrm>
              <a:off x="538163" y="3546476"/>
              <a:ext cx="8434387" cy="2592389"/>
              <a:chOff x="144" y="2255"/>
              <a:chExt cx="5313" cy="1633"/>
            </a:xfrm>
          </p:grpSpPr>
          <p:pic>
            <p:nvPicPr>
              <p:cNvPr id="3687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 y="2271"/>
                <a:ext cx="2625" cy="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2255"/>
                <a:ext cx="262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p:cNvSpPr txBox="1">
              <a:spLocks noRot="1" noChangeAspect="1" noMove="1" noResize="1" noEditPoints="1" noAdjustHandles="1" noChangeArrowheads="1" noChangeShapeType="1" noTextEdit="1"/>
            </p:cNvSpPr>
            <p:nvPr/>
          </p:nvSpPr>
          <p:spPr>
            <a:xfrm>
              <a:off x="4292224" y="4749452"/>
              <a:ext cx="812115" cy="461665"/>
            </a:xfrm>
            <a:prstGeom prst="rect">
              <a:avLst/>
            </a:prstGeom>
            <a:blipFill rotWithShape="1">
              <a:blip r:embed="rId4"/>
              <a:stretch>
                <a:fillRect l="-2256" r="-12782" b="-1316"/>
              </a:stretch>
            </a:blipFill>
          </p:spPr>
          <p:txBody>
            <a:bodyPr/>
            <a:lstStyle/>
            <a:p>
              <a:pPr eaLnBrk="1" hangingPunct="1">
                <a:defRPr/>
              </a:pPr>
              <a:r>
                <a:rPr lang="en-GB">
                  <a:noFill/>
                </a:rPr>
                <a:t> </a:t>
              </a:r>
            </a:p>
          </p:txBody>
        </p:sp>
      </p:grpSp>
      <p:grpSp>
        <p:nvGrpSpPr>
          <p:cNvPr id="36868" name="Group 4"/>
          <p:cNvGrpSpPr>
            <a:grpSpLocks/>
          </p:cNvGrpSpPr>
          <p:nvPr/>
        </p:nvGrpSpPr>
        <p:grpSpPr bwMode="auto">
          <a:xfrm>
            <a:off x="277813" y="1101725"/>
            <a:ext cx="8691562" cy="2532063"/>
            <a:chOff x="192" y="2293"/>
            <a:chExt cx="5475" cy="1595"/>
          </a:xfrm>
        </p:grpSpPr>
        <p:pic>
          <p:nvPicPr>
            <p:cNvPr id="3687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302"/>
              <a:ext cx="2577" cy="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5" y="2293"/>
              <a:ext cx="2592" cy="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Box 13"/>
          <p:cNvSpPr txBox="1">
            <a:spLocks noRot="1" noChangeAspect="1" noMove="1" noResize="1" noEditPoints="1" noAdjustHandles="1" noChangeArrowheads="1" noChangeShapeType="1" noTextEdit="1"/>
          </p:cNvSpPr>
          <p:nvPr/>
        </p:nvSpPr>
        <p:spPr>
          <a:xfrm>
            <a:off x="-225264" y="2197276"/>
            <a:ext cx="812115" cy="461665"/>
          </a:xfrm>
          <a:prstGeom prst="rect">
            <a:avLst/>
          </a:prstGeom>
          <a:blipFill rotWithShape="1">
            <a:blip r:embed="rId7"/>
            <a:stretch>
              <a:fillRect l="-1504" r="-15038" b="-1316"/>
            </a:stretch>
          </a:blipFill>
        </p:spPr>
        <p:txBody>
          <a:bodyPr/>
          <a:lstStyle/>
          <a:p>
            <a:pPr eaLnBrk="1" hangingPunct="1">
              <a:defRPr/>
            </a:pPr>
            <a:r>
              <a:rPr lang="en-GB">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685800" y="381000"/>
            <a:ext cx="7772400" cy="1143000"/>
          </a:xfrm>
        </p:spPr>
        <p:txBody>
          <a:bodyPr/>
          <a:lstStyle/>
          <a:p>
            <a:pPr eaLnBrk="1" hangingPunct="1"/>
            <a:r>
              <a:rPr lang="en-GB" altLang="en-US" smtClean="0"/>
              <a:t>Alternative stable states</a:t>
            </a:r>
          </a:p>
        </p:txBody>
      </p:sp>
      <p:grpSp>
        <p:nvGrpSpPr>
          <p:cNvPr id="37891" name="Group 9"/>
          <p:cNvGrpSpPr>
            <a:grpSpLocks/>
          </p:cNvGrpSpPr>
          <p:nvPr/>
        </p:nvGrpSpPr>
        <p:grpSpPr bwMode="auto">
          <a:xfrm>
            <a:off x="327025" y="1371600"/>
            <a:ext cx="9753600" cy="6553200"/>
            <a:chOff x="192" y="864"/>
            <a:chExt cx="6144" cy="4128"/>
          </a:xfrm>
        </p:grpSpPr>
        <p:sp>
          <p:nvSpPr>
            <p:cNvPr id="37893" name="Rectangle 10"/>
            <p:cNvSpPr>
              <a:spLocks noChangeArrowheads="1"/>
            </p:cNvSpPr>
            <p:nvPr/>
          </p:nvSpPr>
          <p:spPr bwMode="auto">
            <a:xfrm>
              <a:off x="192" y="864"/>
              <a:ext cx="6144" cy="41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37894" name="Object 11"/>
            <p:cNvGraphicFramePr>
              <a:graphicFrameLocks noChangeAspect="1"/>
            </p:cNvGraphicFramePr>
            <p:nvPr/>
          </p:nvGraphicFramePr>
          <p:xfrm>
            <a:off x="960" y="1089"/>
            <a:ext cx="3843" cy="3039"/>
          </p:xfrm>
          <a:graphic>
            <a:graphicData uri="http://schemas.openxmlformats.org/presentationml/2006/ole">
              <mc:AlternateContent xmlns:mc="http://schemas.openxmlformats.org/markup-compatibility/2006">
                <mc:Choice xmlns:v="urn:schemas-microsoft-com:vml" Requires="v">
                  <p:oleObj spid="_x0000_s37985" name="Artwork" r:id="rId3" imgW="5191850" imgH="4105848" progId="Adobe.Illustrator.7">
                    <p:embed/>
                  </p:oleObj>
                </mc:Choice>
                <mc:Fallback>
                  <p:oleObj name="Artwork" r:id="rId3" imgW="5191850" imgH="4105848" progId="Adobe.Illustrator.7">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089"/>
                          <a:ext cx="3843" cy="30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36556" name="Object 12"/>
          <p:cNvGraphicFramePr>
            <a:graphicFrameLocks noChangeAspect="1"/>
          </p:cNvGraphicFramePr>
          <p:nvPr/>
        </p:nvGraphicFramePr>
        <p:xfrm>
          <a:off x="1595438" y="1752600"/>
          <a:ext cx="6024562" cy="4764088"/>
        </p:xfrm>
        <a:graphic>
          <a:graphicData uri="http://schemas.openxmlformats.org/presentationml/2006/ole">
            <mc:AlternateContent xmlns:mc="http://schemas.openxmlformats.org/markup-compatibility/2006">
              <mc:Choice xmlns:v="urn:schemas-microsoft-com:vml" Requires="v">
                <p:oleObj spid="_x0000_s37986" name="Artwork" r:id="rId5" imgW="5191850" imgH="4105848" progId="Adobe.Illustrator.7">
                  <p:embed/>
                </p:oleObj>
              </mc:Choice>
              <mc:Fallback>
                <p:oleObj name="Artwork" r:id="rId5" imgW="5191850" imgH="4105848" progId="Adobe.Illustrator.7">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5438" y="1752600"/>
                        <a:ext cx="6024562" cy="476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36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pPr eaLnBrk="1" hangingPunct="1"/>
            <a:r>
              <a:rPr lang="en-GB" altLang="en-US" smtClean="0"/>
              <a:t>The phase plane</a:t>
            </a:r>
            <a:endParaRPr lang="en-US" altLang="en-US" smtClean="0"/>
          </a:p>
        </p:txBody>
      </p:sp>
      <p:sp>
        <p:nvSpPr>
          <p:cNvPr id="38915" name="Rectangle 3"/>
          <p:cNvSpPr>
            <a:spLocks noGrp="1"/>
          </p:cNvSpPr>
          <p:nvPr>
            <p:ph type="body" idx="1"/>
          </p:nvPr>
        </p:nvSpPr>
        <p:spPr/>
        <p:txBody>
          <a:bodyPr/>
          <a:lstStyle/>
          <a:p>
            <a:pPr eaLnBrk="1" hangingPunct="1">
              <a:lnSpc>
                <a:spcPct val="90000"/>
              </a:lnSpc>
            </a:pPr>
            <a:r>
              <a:rPr lang="en-GB" altLang="en-US" smtClean="0"/>
              <a:t>The previous plot captures the information about the solution in a very convenient way</a:t>
            </a:r>
          </a:p>
          <a:p>
            <a:pPr eaLnBrk="1" hangingPunct="1">
              <a:lnSpc>
                <a:spcPct val="90000"/>
              </a:lnSpc>
            </a:pPr>
            <a:r>
              <a:rPr lang="en-GB" altLang="en-US" smtClean="0"/>
              <a:t>Rather than plotting N</a:t>
            </a:r>
            <a:r>
              <a:rPr lang="en-GB" altLang="en-US" baseline="-25000" smtClean="0"/>
              <a:t>1</a:t>
            </a:r>
            <a:r>
              <a:rPr lang="en-GB" altLang="en-US" smtClean="0"/>
              <a:t> and N</a:t>
            </a:r>
            <a:r>
              <a:rPr lang="en-GB" altLang="en-US" baseline="-25000" smtClean="0"/>
              <a:t>2</a:t>
            </a:r>
            <a:r>
              <a:rPr lang="en-GB" altLang="en-US" smtClean="0"/>
              <a:t> versus time, we have plotted the values of N</a:t>
            </a:r>
            <a:r>
              <a:rPr lang="en-GB" altLang="en-US" baseline="-25000" smtClean="0"/>
              <a:t>1</a:t>
            </a:r>
            <a:r>
              <a:rPr lang="en-GB" altLang="en-US" smtClean="0"/>
              <a:t> and N</a:t>
            </a:r>
            <a:r>
              <a:rPr lang="en-GB" altLang="en-US" baseline="-25000" smtClean="0"/>
              <a:t>2</a:t>
            </a:r>
            <a:r>
              <a:rPr lang="en-GB" altLang="en-US" smtClean="0"/>
              <a:t> at various time points</a:t>
            </a:r>
          </a:p>
          <a:p>
            <a:pPr eaLnBrk="1" hangingPunct="1">
              <a:lnSpc>
                <a:spcPct val="90000"/>
              </a:lnSpc>
            </a:pPr>
            <a:r>
              <a:rPr lang="en-GB" altLang="en-US" smtClean="0"/>
              <a:t>The solution traverses the N</a:t>
            </a:r>
            <a:r>
              <a:rPr lang="en-GB" altLang="en-US" baseline="-25000" smtClean="0"/>
              <a:t>1</a:t>
            </a:r>
            <a:r>
              <a:rPr lang="en-GB" altLang="en-US" smtClean="0"/>
              <a:t>, N</a:t>
            </a:r>
            <a:r>
              <a:rPr lang="en-GB" altLang="en-US" baseline="-25000" smtClean="0"/>
              <a:t>2</a:t>
            </a:r>
            <a:r>
              <a:rPr lang="en-GB" altLang="en-US" smtClean="0"/>
              <a:t> plane over time, the path it covers is called an orbit</a:t>
            </a:r>
          </a:p>
          <a:p>
            <a:pPr eaLnBrk="1" hangingPunct="1">
              <a:lnSpc>
                <a:spcPct val="90000"/>
              </a:lnSpc>
            </a:pPr>
            <a:r>
              <a:rPr lang="en-GB" altLang="en-US" smtClean="0"/>
              <a:t>The N</a:t>
            </a:r>
            <a:r>
              <a:rPr lang="en-GB" altLang="en-US" baseline="-25000" smtClean="0"/>
              <a:t>1</a:t>
            </a:r>
            <a:r>
              <a:rPr lang="en-GB" altLang="en-US" smtClean="0"/>
              <a:t>, N</a:t>
            </a:r>
            <a:r>
              <a:rPr lang="en-GB" altLang="en-US" baseline="-25000" smtClean="0"/>
              <a:t>2</a:t>
            </a:r>
            <a:r>
              <a:rPr lang="en-GB" altLang="en-US" smtClean="0"/>
              <a:t> plane is the phase plane</a:t>
            </a:r>
          </a:p>
          <a:p>
            <a:pPr eaLnBrk="1" hangingPunct="1">
              <a:lnSpc>
                <a:spcPct val="90000"/>
              </a:lnSpc>
            </a:pPr>
            <a:r>
              <a:rPr lang="en-GB" altLang="en-US" smtClean="0"/>
              <a:t>All orbits together give you the phase portrait</a:t>
            </a:r>
            <a:endParaRPr lang="en-US"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altLang="en-US" smtClean="0"/>
          </a:p>
        </p:txBody>
      </p:sp>
      <p:sp>
        <p:nvSpPr>
          <p:cNvPr id="39939" name="Content Placeholder 2"/>
          <p:cNvSpPr>
            <a:spLocks noGrp="1"/>
          </p:cNvSpPr>
          <p:nvPr>
            <p:ph idx="1"/>
          </p:nvPr>
        </p:nvSpPr>
        <p:spPr/>
        <p:txBody>
          <a:bodyPr/>
          <a:lstStyle/>
          <a:p>
            <a:r>
              <a:rPr lang="en-GB" altLang="en-US" i="1" smtClean="0"/>
              <a:t>Do Practical 2: </a:t>
            </a:r>
            <a:r>
              <a:rPr lang="en-GB" altLang="en-US" smtClean="0"/>
              <a:t>Investigate the phase portrait of the Lotka-Volterra competition model</a:t>
            </a:r>
          </a:p>
          <a:p>
            <a:endParaRPr lang="en-GB" altLang="en-US"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a:lstStyle/>
          <a:p>
            <a:pPr eaLnBrk="1" hangingPunct="1"/>
            <a:r>
              <a:rPr lang="en-GB" altLang="en-US" smtClean="0"/>
              <a:t>The phase plane</a:t>
            </a:r>
            <a:endParaRPr lang="en-US" altLang="en-US" smtClean="0"/>
          </a:p>
        </p:txBody>
      </p:sp>
      <p:sp>
        <p:nvSpPr>
          <p:cNvPr id="40963" name="Rectangle 3"/>
          <p:cNvSpPr>
            <a:spLocks noGrp="1"/>
          </p:cNvSpPr>
          <p:nvPr>
            <p:ph type="body" idx="1"/>
          </p:nvPr>
        </p:nvSpPr>
        <p:spPr/>
        <p:txBody>
          <a:bodyPr/>
          <a:lstStyle/>
          <a:p>
            <a:pPr eaLnBrk="1" hangingPunct="1"/>
            <a:endParaRPr lang="en-US" altLang="en-US" smtClean="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96975"/>
            <a:ext cx="6775450" cy="535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25438" y="381000"/>
            <a:ext cx="84947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3200">
                <a:solidFill>
                  <a:schemeClr val="tx1"/>
                </a:solidFill>
                <a:latin typeface="Calibri" panose="020F0502020204030204" pitchFamily="34" charset="0"/>
              </a:defRPr>
            </a:lvl1pPr>
            <a:lvl2pPr marL="742950" indent="-28575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800">
                <a:solidFill>
                  <a:schemeClr val="tx1"/>
                </a:solidFill>
                <a:latin typeface="Calibri" panose="020F0502020204030204" pitchFamily="34" charset="0"/>
              </a:defRPr>
            </a:lvl2pPr>
            <a:lvl3pPr marL="11430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Calibri" panose="020F0502020204030204" pitchFamily="34" charset="0"/>
              </a:defRPr>
            </a:lvl3pPr>
            <a:lvl4pPr marL="16002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4pPr>
            <a:lvl5pPr marL="20574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5pPr>
            <a:lvl6pPr marL="25146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6pPr>
            <a:lvl7pPr marL="29718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7pPr>
            <a:lvl8pPr marL="34290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8pPr>
            <a:lvl9pPr marL="38862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9pPr>
          </a:lstStyle>
          <a:p>
            <a:pPr algn="ctr" eaLnBrk="1">
              <a:lnSpc>
                <a:spcPct val="97000"/>
              </a:lnSpc>
              <a:spcBef>
                <a:spcPct val="0"/>
              </a:spcBef>
              <a:buClr>
                <a:srgbClr val="000000"/>
              </a:buClr>
              <a:buSzPct val="45000"/>
              <a:buFont typeface="StarSymbol" charset="0"/>
              <a:buNone/>
            </a:pPr>
            <a:r>
              <a:rPr lang="en-GB" altLang="en-US" sz="2400" b="1">
                <a:solidFill>
                  <a:srgbClr val="000000"/>
                </a:solidFill>
                <a:latin typeface="Times New Roman" panose="02020603050405020304" pitchFamily="18" charset="0"/>
              </a:rPr>
              <a:t>Theoretical growth trajectories in competition experiments of a submerged plant and a floating plant</a:t>
            </a: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3" y="1454150"/>
            <a:ext cx="780415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4"/>
          <p:cNvSpPr txBox="1">
            <a:spLocks noChangeArrowheads="1"/>
          </p:cNvSpPr>
          <p:nvPr/>
        </p:nvSpPr>
        <p:spPr bwMode="auto">
          <a:xfrm>
            <a:off x="671513" y="5972175"/>
            <a:ext cx="39179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Font typeface="Arial" panose="020B0604020202020204" pitchFamily="34" charset="0"/>
              <a:buChar char="•"/>
              <a:tabLst>
                <a:tab pos="657225" algn="l"/>
                <a:tab pos="1312863" algn="l"/>
                <a:tab pos="1970088" algn="l"/>
                <a:tab pos="2627313" algn="l"/>
                <a:tab pos="3282950" algn="l"/>
              </a:tabLst>
              <a:defRPr sz="3200">
                <a:solidFill>
                  <a:schemeClr val="tx1"/>
                </a:solidFill>
                <a:latin typeface="Calibri" panose="020F0502020204030204" pitchFamily="34" charset="0"/>
              </a:defRPr>
            </a:lvl1pPr>
            <a:lvl2pPr marL="742950" indent="-285750" defTabSz="828675">
              <a:spcBef>
                <a:spcPct val="20000"/>
              </a:spcBef>
              <a:buFont typeface="Arial" panose="020B0604020202020204" pitchFamily="34" charset="0"/>
              <a:buChar char="–"/>
              <a:tabLst>
                <a:tab pos="657225" algn="l"/>
                <a:tab pos="1312863" algn="l"/>
                <a:tab pos="1970088" algn="l"/>
                <a:tab pos="2627313" algn="l"/>
                <a:tab pos="3282950" algn="l"/>
              </a:tabLst>
              <a:defRPr sz="2800">
                <a:solidFill>
                  <a:schemeClr val="tx1"/>
                </a:solidFill>
                <a:latin typeface="Calibri" panose="020F0502020204030204" pitchFamily="34" charset="0"/>
              </a:defRPr>
            </a:lvl2pPr>
            <a:lvl3pPr marL="1143000" indent="-228600" defTabSz="828675">
              <a:spcBef>
                <a:spcPct val="20000"/>
              </a:spcBef>
              <a:buFont typeface="Arial" panose="020B0604020202020204" pitchFamily="34" charset="0"/>
              <a:buChar char="•"/>
              <a:tabLst>
                <a:tab pos="657225" algn="l"/>
                <a:tab pos="1312863" algn="l"/>
                <a:tab pos="1970088" algn="l"/>
                <a:tab pos="2627313" algn="l"/>
                <a:tab pos="3282950" algn="l"/>
              </a:tabLst>
              <a:defRPr sz="2400">
                <a:solidFill>
                  <a:schemeClr val="tx1"/>
                </a:solidFill>
                <a:latin typeface="Calibri" panose="020F0502020204030204" pitchFamily="34" charset="0"/>
              </a:defRPr>
            </a:lvl3pPr>
            <a:lvl4pPr marL="1600200" indent="-228600" defTabSz="828675">
              <a:spcBef>
                <a:spcPct val="20000"/>
              </a:spcBef>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4pPr>
            <a:lvl5pPr marL="2057400" indent="-228600" defTabSz="828675">
              <a:spcBef>
                <a:spcPct val="20000"/>
              </a:spcBef>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5pPr>
            <a:lvl6pPr marL="25146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6pPr>
            <a:lvl7pPr marL="29718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7pPr>
            <a:lvl8pPr marL="34290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8pPr>
            <a:lvl9pPr marL="38862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9pPr>
          </a:lstStyle>
          <a:p>
            <a:pPr eaLnBrk="1">
              <a:lnSpc>
                <a:spcPct val="97000"/>
              </a:lnSpc>
              <a:spcBef>
                <a:spcPct val="0"/>
              </a:spcBef>
              <a:buClr>
                <a:srgbClr val="000000"/>
              </a:buClr>
              <a:buSzPct val="45000"/>
              <a:buFont typeface="StarSymbol" charset="0"/>
              <a:buNone/>
            </a:pPr>
            <a:r>
              <a:rPr lang="en-GB" altLang="en-US" sz="1100" b="1">
                <a:solidFill>
                  <a:srgbClr val="000000"/>
                </a:solidFill>
                <a:latin typeface="Arial" panose="020B0604020202020204" pitchFamily="34" charset="0"/>
              </a:rPr>
              <a:t>Scheffer M et al. PNAS 2003;100:4040-4045</a:t>
            </a:r>
          </a:p>
        </p:txBody>
      </p:sp>
      <p:sp>
        <p:nvSpPr>
          <p:cNvPr id="41989" name="Text Box 5"/>
          <p:cNvSpPr txBox="1">
            <a:spLocks noChangeArrowheads="1"/>
          </p:cNvSpPr>
          <p:nvPr/>
        </p:nvSpPr>
        <p:spPr bwMode="auto">
          <a:xfrm>
            <a:off x="98425" y="6613525"/>
            <a:ext cx="49307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7788" indent="-77788"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3200">
                <a:solidFill>
                  <a:schemeClr val="tx1"/>
                </a:solidFill>
                <a:latin typeface="Calibri" panose="020F0502020204030204" pitchFamily="34" charset="0"/>
              </a:defRPr>
            </a:lvl1pPr>
            <a:lvl2pPr marL="742950" indent="-28575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2800">
                <a:solidFill>
                  <a:schemeClr val="tx1"/>
                </a:solidFill>
                <a:latin typeface="Calibri" panose="020F0502020204030204" pitchFamily="34" charset="0"/>
              </a:defRPr>
            </a:lvl2pPr>
            <a:lvl3pPr marL="11430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2400">
                <a:solidFill>
                  <a:schemeClr val="tx1"/>
                </a:solidFill>
                <a:latin typeface="Calibri" panose="020F0502020204030204" pitchFamily="34" charset="0"/>
              </a:defRPr>
            </a:lvl3pPr>
            <a:lvl4pPr marL="16002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4pPr>
            <a:lvl5pPr marL="20574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5pPr>
            <a:lvl6pPr marL="25146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6pPr>
            <a:lvl7pPr marL="29718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7pPr>
            <a:lvl8pPr marL="34290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8pPr>
            <a:lvl9pPr marL="38862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9pPr>
          </a:lstStyle>
          <a:p>
            <a:pPr eaLnBrk="1">
              <a:lnSpc>
                <a:spcPct val="94000"/>
              </a:lnSpc>
              <a:spcBef>
                <a:spcPct val="0"/>
              </a:spcBef>
              <a:buClr>
                <a:srgbClr val="000000"/>
              </a:buClr>
              <a:buSzPct val="45000"/>
              <a:buFont typeface="StarSymbol" charset="0"/>
              <a:buNone/>
            </a:pPr>
            <a:r>
              <a:rPr lang="en-GB" altLang="en-US" sz="700">
                <a:solidFill>
                  <a:srgbClr val="000000"/>
                </a:solidFill>
                <a:latin typeface="Arial" panose="020B0604020202020204" pitchFamily="34" charset="0"/>
              </a:rPr>
              <a:t>©2003 by The National Academy of Sciences</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25438" y="381000"/>
            <a:ext cx="849471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3200">
                <a:solidFill>
                  <a:schemeClr val="tx1"/>
                </a:solidFill>
                <a:latin typeface="Calibri" panose="020F0502020204030204" pitchFamily="34" charset="0"/>
              </a:defRPr>
            </a:lvl1pPr>
            <a:lvl2pPr marL="742950" indent="-28575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800">
                <a:solidFill>
                  <a:schemeClr val="tx1"/>
                </a:solidFill>
                <a:latin typeface="Calibri" panose="020F0502020204030204" pitchFamily="34" charset="0"/>
              </a:defRPr>
            </a:lvl2pPr>
            <a:lvl3pPr marL="11430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400">
                <a:solidFill>
                  <a:schemeClr val="tx1"/>
                </a:solidFill>
                <a:latin typeface="Calibri" panose="020F0502020204030204" pitchFamily="34" charset="0"/>
              </a:defRPr>
            </a:lvl3pPr>
            <a:lvl4pPr marL="16002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4pPr>
            <a:lvl5pPr marL="20574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5pPr>
            <a:lvl6pPr marL="25146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6pPr>
            <a:lvl7pPr marL="29718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7pPr>
            <a:lvl8pPr marL="34290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8pPr>
            <a:lvl9pPr marL="38862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 pos="5253038" algn="l"/>
                <a:tab pos="5910263" algn="l"/>
                <a:tab pos="6565900" algn="l"/>
                <a:tab pos="7223125" algn="l"/>
                <a:tab pos="7880350" algn="l"/>
              </a:tabLst>
              <a:defRPr sz="2000">
                <a:solidFill>
                  <a:schemeClr val="tx1"/>
                </a:solidFill>
                <a:latin typeface="Calibri" panose="020F0502020204030204" pitchFamily="34" charset="0"/>
              </a:defRPr>
            </a:lvl9pPr>
          </a:lstStyle>
          <a:p>
            <a:pPr algn="ctr" eaLnBrk="1">
              <a:lnSpc>
                <a:spcPct val="97000"/>
              </a:lnSpc>
              <a:spcBef>
                <a:spcPct val="0"/>
              </a:spcBef>
              <a:buClr>
                <a:srgbClr val="000000"/>
              </a:buClr>
              <a:buSzPct val="45000"/>
              <a:buFont typeface="StarSymbol" charset="0"/>
              <a:buNone/>
            </a:pPr>
            <a:r>
              <a:rPr lang="en-GB" altLang="en-US" sz="1500" b="1">
                <a:solidFill>
                  <a:srgbClr val="000000"/>
                </a:solidFill>
                <a:latin typeface="Arial" panose="020B0604020202020204" pitchFamily="34" charset="0"/>
              </a:rPr>
              <a:t>Observed growth trajectories in competition experiments of a submerged plant (Elodea) and a floating plant (Lemna) tend to different final states, depending on the initial plant densities</a:t>
            </a:r>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979488"/>
            <a:ext cx="5405437"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p:cNvSpPr txBox="1">
            <a:spLocks noChangeArrowheads="1"/>
          </p:cNvSpPr>
          <p:nvPr/>
        </p:nvSpPr>
        <p:spPr bwMode="auto">
          <a:xfrm>
            <a:off x="1871663" y="5972175"/>
            <a:ext cx="3917950"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spcBef>
                <a:spcPct val="20000"/>
              </a:spcBef>
              <a:buFont typeface="Arial" panose="020B0604020202020204" pitchFamily="34" charset="0"/>
              <a:buChar char="•"/>
              <a:tabLst>
                <a:tab pos="657225" algn="l"/>
                <a:tab pos="1312863" algn="l"/>
                <a:tab pos="1970088" algn="l"/>
                <a:tab pos="2627313" algn="l"/>
                <a:tab pos="3282950" algn="l"/>
              </a:tabLst>
              <a:defRPr sz="3200">
                <a:solidFill>
                  <a:schemeClr val="tx1"/>
                </a:solidFill>
                <a:latin typeface="Calibri" panose="020F0502020204030204" pitchFamily="34" charset="0"/>
              </a:defRPr>
            </a:lvl1pPr>
            <a:lvl2pPr marL="742950" indent="-285750" defTabSz="828675">
              <a:spcBef>
                <a:spcPct val="20000"/>
              </a:spcBef>
              <a:buFont typeface="Arial" panose="020B0604020202020204" pitchFamily="34" charset="0"/>
              <a:buChar char="–"/>
              <a:tabLst>
                <a:tab pos="657225" algn="l"/>
                <a:tab pos="1312863" algn="l"/>
                <a:tab pos="1970088" algn="l"/>
                <a:tab pos="2627313" algn="l"/>
                <a:tab pos="3282950" algn="l"/>
              </a:tabLst>
              <a:defRPr sz="2800">
                <a:solidFill>
                  <a:schemeClr val="tx1"/>
                </a:solidFill>
                <a:latin typeface="Calibri" panose="020F0502020204030204" pitchFamily="34" charset="0"/>
              </a:defRPr>
            </a:lvl2pPr>
            <a:lvl3pPr marL="1143000" indent="-228600" defTabSz="828675">
              <a:spcBef>
                <a:spcPct val="20000"/>
              </a:spcBef>
              <a:buFont typeface="Arial" panose="020B0604020202020204" pitchFamily="34" charset="0"/>
              <a:buChar char="•"/>
              <a:tabLst>
                <a:tab pos="657225" algn="l"/>
                <a:tab pos="1312863" algn="l"/>
                <a:tab pos="1970088" algn="l"/>
                <a:tab pos="2627313" algn="l"/>
                <a:tab pos="3282950" algn="l"/>
              </a:tabLst>
              <a:defRPr sz="2400">
                <a:solidFill>
                  <a:schemeClr val="tx1"/>
                </a:solidFill>
                <a:latin typeface="Calibri" panose="020F0502020204030204" pitchFamily="34" charset="0"/>
              </a:defRPr>
            </a:lvl3pPr>
            <a:lvl4pPr marL="1600200" indent="-228600" defTabSz="828675">
              <a:spcBef>
                <a:spcPct val="20000"/>
              </a:spcBef>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4pPr>
            <a:lvl5pPr marL="2057400" indent="-228600" defTabSz="828675">
              <a:spcBef>
                <a:spcPct val="20000"/>
              </a:spcBef>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5pPr>
            <a:lvl6pPr marL="25146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6pPr>
            <a:lvl7pPr marL="29718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7pPr>
            <a:lvl8pPr marL="34290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8pPr>
            <a:lvl9pPr marL="38862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Lst>
              <a:defRPr sz="2000">
                <a:solidFill>
                  <a:schemeClr val="tx1"/>
                </a:solidFill>
                <a:latin typeface="Calibri" panose="020F0502020204030204" pitchFamily="34" charset="0"/>
              </a:defRPr>
            </a:lvl9pPr>
          </a:lstStyle>
          <a:p>
            <a:pPr eaLnBrk="1">
              <a:lnSpc>
                <a:spcPct val="97000"/>
              </a:lnSpc>
              <a:spcBef>
                <a:spcPct val="0"/>
              </a:spcBef>
              <a:buClr>
                <a:srgbClr val="000000"/>
              </a:buClr>
              <a:buSzPct val="45000"/>
              <a:buFont typeface="StarSymbol" charset="0"/>
              <a:buNone/>
            </a:pPr>
            <a:r>
              <a:rPr lang="en-GB" altLang="en-US" sz="1100" b="1">
                <a:solidFill>
                  <a:srgbClr val="000000"/>
                </a:solidFill>
                <a:latin typeface="Arial" panose="020B0604020202020204" pitchFamily="34" charset="0"/>
              </a:rPr>
              <a:t>Scheffer M et al. PNAS 2003;100:4040-4045</a:t>
            </a:r>
          </a:p>
        </p:txBody>
      </p:sp>
      <p:sp>
        <p:nvSpPr>
          <p:cNvPr id="44037" name="Text Box 5"/>
          <p:cNvSpPr txBox="1">
            <a:spLocks noChangeArrowheads="1"/>
          </p:cNvSpPr>
          <p:nvPr/>
        </p:nvSpPr>
        <p:spPr bwMode="auto">
          <a:xfrm>
            <a:off x="98425" y="6613525"/>
            <a:ext cx="49307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7788" indent="-77788"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3200">
                <a:solidFill>
                  <a:schemeClr val="tx1"/>
                </a:solidFill>
                <a:latin typeface="Calibri" panose="020F0502020204030204" pitchFamily="34" charset="0"/>
              </a:defRPr>
            </a:lvl1pPr>
            <a:lvl2pPr marL="742950" indent="-28575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2800">
                <a:solidFill>
                  <a:schemeClr val="tx1"/>
                </a:solidFill>
                <a:latin typeface="Calibri" panose="020F0502020204030204" pitchFamily="34" charset="0"/>
              </a:defRPr>
            </a:lvl2pPr>
            <a:lvl3pPr marL="11430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2400">
                <a:solidFill>
                  <a:schemeClr val="tx1"/>
                </a:solidFill>
                <a:latin typeface="Calibri" panose="020F0502020204030204" pitchFamily="34" charset="0"/>
              </a:defRPr>
            </a:lvl3pPr>
            <a:lvl4pPr marL="16002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4pPr>
            <a:lvl5pPr marL="2057400" indent="-228600" defTabSz="828675">
              <a:spcBef>
                <a:spcPct val="20000"/>
              </a:spcBef>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5pPr>
            <a:lvl6pPr marL="25146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6pPr>
            <a:lvl7pPr marL="29718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7pPr>
            <a:lvl8pPr marL="34290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8pPr>
            <a:lvl9pPr marL="3886200" indent="-228600" defTabSz="828675" eaLnBrk="0" fontAlgn="base" hangingPunct="0">
              <a:spcBef>
                <a:spcPct val="20000"/>
              </a:spcBef>
              <a:spcAft>
                <a:spcPct val="0"/>
              </a:spcAft>
              <a:buFont typeface="Arial" panose="020B0604020202020204" pitchFamily="34" charset="0"/>
              <a:buChar char="»"/>
              <a:tabLst>
                <a:tab pos="657225" algn="l"/>
                <a:tab pos="1312863" algn="l"/>
                <a:tab pos="1970088" algn="l"/>
                <a:tab pos="2627313" algn="l"/>
                <a:tab pos="3282950" algn="l"/>
                <a:tab pos="3940175" algn="l"/>
                <a:tab pos="4595813" algn="l"/>
              </a:tabLst>
              <a:defRPr sz="2000">
                <a:solidFill>
                  <a:schemeClr val="tx1"/>
                </a:solidFill>
                <a:latin typeface="Calibri" panose="020F0502020204030204" pitchFamily="34" charset="0"/>
              </a:defRPr>
            </a:lvl9pPr>
          </a:lstStyle>
          <a:p>
            <a:pPr eaLnBrk="1">
              <a:lnSpc>
                <a:spcPct val="94000"/>
              </a:lnSpc>
              <a:spcBef>
                <a:spcPct val="0"/>
              </a:spcBef>
              <a:buClr>
                <a:srgbClr val="000000"/>
              </a:buClr>
              <a:buSzPct val="45000"/>
              <a:buFont typeface="StarSymbol" charset="0"/>
              <a:buNone/>
            </a:pPr>
            <a:r>
              <a:rPr lang="en-GB" altLang="en-US" sz="700">
                <a:solidFill>
                  <a:srgbClr val="000000"/>
                </a:solidFill>
                <a:latin typeface="Arial" panose="020B0604020202020204" pitchFamily="34" charset="0"/>
              </a:rPr>
              <a:t>©2003 by The National Academy of Sciences</a:t>
            </a:r>
          </a:p>
        </p:txBody>
      </p:sp>
      <p:pic>
        <p:nvPicPr>
          <p:cNvPr id="440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532438"/>
            <a:ext cx="20161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981075"/>
            <a:ext cx="1731963"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pPr eaLnBrk="1" hangingPunct="1"/>
            <a:r>
              <a:rPr lang="en-US" altLang="en-US" smtClean="0"/>
              <a:t>Alternative Stable States in freshwater lakes</a:t>
            </a:r>
          </a:p>
        </p:txBody>
      </p:sp>
      <p:sp>
        <p:nvSpPr>
          <p:cNvPr id="46083" name="Rectangle 3"/>
          <p:cNvSpPr>
            <a:spLocks noGrp="1"/>
          </p:cNvSpPr>
          <p:nvPr>
            <p:ph type="body" idx="1"/>
          </p:nvPr>
        </p:nvSpPr>
        <p:spPr/>
        <p:txBody>
          <a:bodyPr/>
          <a:lstStyle/>
          <a:p>
            <a:pPr eaLnBrk="1" hangingPunct="1">
              <a:lnSpc>
                <a:spcPct val="90000"/>
              </a:lnSpc>
            </a:pPr>
            <a:r>
              <a:rPr lang="en-GB" altLang="en-US" sz="2800" smtClean="0"/>
              <a:t>The two species compete for light and nutrients:</a:t>
            </a:r>
          </a:p>
          <a:p>
            <a:pPr lvl="1" eaLnBrk="1" hangingPunct="1">
              <a:lnSpc>
                <a:spcPct val="90000"/>
              </a:lnSpc>
            </a:pPr>
            <a:r>
              <a:rPr lang="en-GB" altLang="en-US" sz="2600" smtClean="0"/>
              <a:t>If the floating plants become dominant they block out light, preventing establishment of the benthic species</a:t>
            </a:r>
          </a:p>
          <a:p>
            <a:pPr lvl="1" eaLnBrk="1" hangingPunct="1">
              <a:lnSpc>
                <a:spcPct val="90000"/>
              </a:lnSpc>
            </a:pPr>
            <a:r>
              <a:rPr lang="en-GB" altLang="en-US" sz="2600" smtClean="0"/>
              <a:t>If the benthic plants become dominant they sequester the nutrients, preventing establishment of the floating species</a:t>
            </a:r>
          </a:p>
          <a:p>
            <a:pPr eaLnBrk="1" hangingPunct="1">
              <a:lnSpc>
                <a:spcPct val="90000"/>
              </a:lnSpc>
            </a:pPr>
            <a:r>
              <a:rPr lang="en-GB" altLang="en-US" sz="2800" smtClean="0"/>
              <a:t>The same principle seems to apply to many freshwater lakes, and explains the sudden change in turbidity in freshwater lakes under eutrophication (see Scheffer et al. 2001)</a:t>
            </a:r>
          </a:p>
          <a:p>
            <a:pPr eaLnBrk="1" hangingPunct="1">
              <a:lnSpc>
                <a:spcPct val="90000"/>
              </a:lnSpc>
            </a:pPr>
            <a:endParaRPr lang="en-US" altLang="en-US" smtClean="0"/>
          </a:p>
          <a:p>
            <a:pPr eaLnBrk="1" hangingPunct="1">
              <a:lnSpc>
                <a:spcPct val="90000"/>
              </a:lnSpc>
            </a:pPr>
            <a:endParaRPr lang="en-US" altLang="en-US"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a:lstStyle/>
          <a:p>
            <a:pPr eaLnBrk="1" hangingPunct="1"/>
            <a:r>
              <a:rPr lang="en-GB" altLang="en-US" sz="4000" smtClean="0"/>
              <a:t>Changes in vegetation on Lake Kariba </a:t>
            </a:r>
            <a:endParaRPr lang="en-US" altLang="en-US" sz="4000" smtClean="0"/>
          </a:p>
        </p:txBody>
      </p:sp>
      <p:sp>
        <p:nvSpPr>
          <p:cNvPr id="47107" name="Rectangle 3"/>
          <p:cNvSpPr>
            <a:spLocks noGrp="1"/>
          </p:cNvSpPr>
          <p:nvPr>
            <p:ph type="body" idx="1"/>
          </p:nvPr>
        </p:nvSpPr>
        <p:spPr/>
        <p:txBody>
          <a:bodyPr/>
          <a:lstStyle/>
          <a:p>
            <a:pPr eaLnBrk="1" hangingPunct="1"/>
            <a:endParaRPr lang="en-US" altLang="en-US" smtClean="0"/>
          </a:p>
        </p:txBody>
      </p:sp>
      <p:pic>
        <p:nvPicPr>
          <p:cNvPr id="47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844675"/>
            <a:ext cx="47625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450" y="3573463"/>
            <a:ext cx="47625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6"/>
          <p:cNvSpPr txBox="1">
            <a:spLocks noChangeArrowheads="1"/>
          </p:cNvSpPr>
          <p:nvPr/>
        </p:nvSpPr>
        <p:spPr bwMode="auto">
          <a:xfrm>
            <a:off x="755650" y="5661025"/>
            <a:ext cx="7416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800">
                <a:ea typeface="Calibri" panose="020F0502020204030204" pitchFamily="34" charset="0"/>
                <a:cs typeface="Calibri" panose="020F0502020204030204" pitchFamily="34" charset="0"/>
              </a:rPr>
              <a:t>Lake Kariba: coverage of </a:t>
            </a:r>
            <a:r>
              <a:rPr lang="en-US" altLang="en-US" sz="1800" i="1">
                <a:ea typeface="Calibri" panose="020F0502020204030204" pitchFamily="34" charset="0"/>
                <a:cs typeface="Calibri" panose="020F0502020204030204" pitchFamily="34" charset="0"/>
              </a:rPr>
              <a:t>Salvinia molesta</a:t>
            </a:r>
            <a:r>
              <a:rPr lang="en-US" altLang="en-US" sz="1800">
                <a:ea typeface="Calibri" panose="020F0502020204030204" pitchFamily="34" charset="0"/>
                <a:cs typeface="Calibri" panose="020F0502020204030204" pitchFamily="34" charset="0"/>
              </a:rPr>
              <a:t>, changes in the benthic (Lamellibranchiata) and aquatic macrophyte biomass (</a:t>
            </a:r>
            <a:r>
              <a:rPr lang="en-US" altLang="en-US" sz="1800" i="1">
                <a:ea typeface="Calibri" panose="020F0502020204030204" pitchFamily="34" charset="0"/>
                <a:cs typeface="Calibri" panose="020F0502020204030204" pitchFamily="34" charset="0"/>
              </a:rPr>
              <a:t>Lagarosiphon</a:t>
            </a:r>
            <a:r>
              <a:rPr lang="en-US" altLang="en-US" sz="1800">
                <a:ea typeface="Calibri" panose="020F0502020204030204" pitchFamily="34" charset="0"/>
                <a:cs typeface="Calibri" panose="020F0502020204030204" pitchFamily="34" charset="0"/>
              </a:rPr>
              <a:t>). (From Karenge and Kolding, 1995). </a:t>
            </a:r>
          </a:p>
        </p:txBody>
      </p:sp>
      <p:pic>
        <p:nvPicPr>
          <p:cNvPr id="471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3573463"/>
            <a:ext cx="2738438"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1844675"/>
            <a:ext cx="22971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916113"/>
            <a:ext cx="262413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4" name="Text Box 10"/>
          <p:cNvSpPr txBox="1">
            <a:spLocks noChangeArrowheads="1"/>
          </p:cNvSpPr>
          <p:nvPr/>
        </p:nvSpPr>
        <p:spPr bwMode="auto">
          <a:xfrm>
            <a:off x="-396875" y="5300663"/>
            <a:ext cx="2447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solidFill>
                  <a:schemeClr val="bg1"/>
                </a:solidFill>
                <a:latin typeface="Comic Sans MS" panose="030F0702030302020204" pitchFamily="66" charset="0"/>
              </a:rPr>
              <a:t>Lagarosiphon major</a:t>
            </a:r>
            <a:endParaRPr lang="en-US" altLang="en-US" sz="1400">
              <a:solidFill>
                <a:schemeClr val="bg1"/>
              </a:solidFill>
              <a:latin typeface="Comic Sans MS" panose="030F0702030302020204" pitchFamily="66" charset="0"/>
            </a:endParaRPr>
          </a:p>
        </p:txBody>
      </p:sp>
      <p:sp>
        <p:nvSpPr>
          <p:cNvPr id="47115" name="Text Box 11"/>
          <p:cNvSpPr txBox="1">
            <a:spLocks noChangeArrowheads="1"/>
          </p:cNvSpPr>
          <p:nvPr/>
        </p:nvSpPr>
        <p:spPr bwMode="auto">
          <a:xfrm>
            <a:off x="7453313" y="5373688"/>
            <a:ext cx="2447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400">
                <a:solidFill>
                  <a:schemeClr val="bg1"/>
                </a:solidFill>
                <a:latin typeface="Comic Sans MS" panose="030F0702030302020204" pitchFamily="66" charset="0"/>
              </a:rPr>
              <a:t>Salvina molesta</a:t>
            </a:r>
            <a:endParaRPr lang="en-US" altLang="en-US" sz="1400">
              <a:solidFill>
                <a:schemeClr val="bg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85800" y="381000"/>
            <a:ext cx="7772400" cy="1143000"/>
          </a:xfrm>
        </p:spPr>
        <p:txBody>
          <a:bodyPr/>
          <a:lstStyle/>
          <a:p>
            <a:pPr eaLnBrk="1" hangingPunct="1"/>
            <a:r>
              <a:rPr lang="en-GB" altLang="en-US" smtClean="0"/>
              <a:t>Lotka-Volterra interaction model</a:t>
            </a:r>
          </a:p>
        </p:txBody>
      </p:sp>
      <p:sp>
        <p:nvSpPr>
          <p:cNvPr id="24579" name="Rectangle 3"/>
          <p:cNvSpPr>
            <a:spLocks noGrp="1"/>
          </p:cNvSpPr>
          <p:nvPr>
            <p:ph type="body" idx="1"/>
          </p:nvPr>
        </p:nvSpPr>
        <p:spPr>
          <a:xfrm>
            <a:off x="685800" y="1600200"/>
            <a:ext cx="7772400" cy="4114800"/>
          </a:xfrm>
        </p:spPr>
        <p:txBody>
          <a:bodyPr/>
          <a:lstStyle/>
          <a:p>
            <a:pPr eaLnBrk="1" hangingPunct="1">
              <a:lnSpc>
                <a:spcPct val="90000"/>
              </a:lnSpc>
            </a:pPr>
            <a:r>
              <a:rPr lang="en-GB" altLang="en-US" sz="2800" dirty="0" smtClean="0"/>
              <a:t>Describes how the densities of two competing species change simultaneously </a:t>
            </a:r>
          </a:p>
          <a:p>
            <a:pPr eaLnBrk="1" hangingPunct="1">
              <a:lnSpc>
                <a:spcPct val="90000"/>
              </a:lnSpc>
            </a:pPr>
            <a:r>
              <a:rPr lang="en-GB" altLang="en-US" sz="2800" dirty="0" smtClean="0"/>
              <a:t>It </a:t>
            </a:r>
            <a:r>
              <a:rPr lang="en-GB" altLang="en-US" sz="2800" dirty="0"/>
              <a:t>i</a:t>
            </a:r>
            <a:r>
              <a:rPr lang="en-GB" altLang="en-US" sz="2800" dirty="0" smtClean="0"/>
              <a:t>s a system of 2 differential equations:</a:t>
            </a:r>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p:txBody>
      </p:sp>
      <p:graphicFrame>
        <p:nvGraphicFramePr>
          <p:cNvPr id="24580" name="Object 4"/>
          <p:cNvGraphicFramePr>
            <a:graphicFrameLocks noChangeAspect="1"/>
          </p:cNvGraphicFramePr>
          <p:nvPr/>
        </p:nvGraphicFramePr>
        <p:xfrm>
          <a:off x="1905000" y="3457575"/>
          <a:ext cx="4645025" cy="2228850"/>
        </p:xfrm>
        <a:graphic>
          <a:graphicData uri="http://schemas.openxmlformats.org/presentationml/2006/ole">
            <mc:AlternateContent xmlns:mc="http://schemas.openxmlformats.org/markup-compatibility/2006">
              <mc:Choice xmlns:v="urn:schemas-microsoft-com:vml" Requires="v">
                <p:oleObj spid="_x0000_s24628" name="Equation" r:id="rId3" imgW="1688367" imgH="812447" progId="Equation.3">
                  <p:embed/>
                </p:oleObj>
              </mc:Choice>
              <mc:Fallback>
                <p:oleObj name="Equation" r:id="rId3" imgW="1688367" imgH="81244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457575"/>
                        <a:ext cx="4645025"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685800" y="304800"/>
            <a:ext cx="7772400" cy="1143000"/>
          </a:xfrm>
        </p:spPr>
        <p:txBody>
          <a:bodyPr/>
          <a:lstStyle/>
          <a:p>
            <a:pPr eaLnBrk="1" hangingPunct="1"/>
            <a:r>
              <a:rPr lang="en-GB" altLang="en-US" smtClean="0"/>
              <a:t>The outcomes of competition</a:t>
            </a:r>
          </a:p>
        </p:txBody>
      </p:sp>
      <p:graphicFrame>
        <p:nvGraphicFramePr>
          <p:cNvPr id="49155" name="Object 3"/>
          <p:cNvGraphicFramePr>
            <a:graphicFrameLocks noChangeAspect="1"/>
          </p:cNvGraphicFramePr>
          <p:nvPr/>
        </p:nvGraphicFramePr>
        <p:xfrm>
          <a:off x="5029200" y="1295400"/>
          <a:ext cx="3124200" cy="2473325"/>
        </p:xfrm>
        <a:graphic>
          <a:graphicData uri="http://schemas.openxmlformats.org/presentationml/2006/ole">
            <mc:AlternateContent xmlns:mc="http://schemas.openxmlformats.org/markup-compatibility/2006">
              <mc:Choice xmlns:v="urn:schemas-microsoft-com:vml" Requires="v">
                <p:oleObj spid="_x0000_s49298" name="Artwork" r:id="rId3" imgW="4619048" imgH="3657143" progId="Adobe.Illustrator.7">
                  <p:embed/>
                </p:oleObj>
              </mc:Choice>
              <mc:Fallback>
                <p:oleObj name="Artwork" r:id="rId3" imgW="4619048" imgH="3657143" progId="Adobe.Illustrator.7">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1295400"/>
                        <a:ext cx="31242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6" name="Object 4"/>
          <p:cNvGraphicFramePr>
            <a:graphicFrameLocks noChangeAspect="1"/>
          </p:cNvGraphicFramePr>
          <p:nvPr/>
        </p:nvGraphicFramePr>
        <p:xfrm>
          <a:off x="685800" y="1295400"/>
          <a:ext cx="3124200" cy="2490788"/>
        </p:xfrm>
        <a:graphic>
          <a:graphicData uri="http://schemas.openxmlformats.org/presentationml/2006/ole">
            <mc:AlternateContent xmlns:mc="http://schemas.openxmlformats.org/markup-compatibility/2006">
              <mc:Choice xmlns:v="urn:schemas-microsoft-com:vml" Requires="v">
                <p:oleObj spid="_x0000_s49299" name="Artwork" r:id="rId5" imgW="4657143" imgH="3715269" progId="Adobe.Illustrator.7">
                  <p:embed/>
                </p:oleObj>
              </mc:Choice>
              <mc:Fallback>
                <p:oleObj name="Artwork" r:id="rId5" imgW="4657143" imgH="3715269" progId="Adobe.Illustrator.7">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295400"/>
                        <a:ext cx="3124200" cy="249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7" name="Object 5"/>
          <p:cNvGraphicFramePr>
            <a:graphicFrameLocks noChangeAspect="1"/>
          </p:cNvGraphicFramePr>
          <p:nvPr/>
        </p:nvGraphicFramePr>
        <p:xfrm>
          <a:off x="5029200" y="4038600"/>
          <a:ext cx="3124200" cy="2809875"/>
        </p:xfrm>
        <a:graphic>
          <a:graphicData uri="http://schemas.openxmlformats.org/presentationml/2006/ole">
            <mc:AlternateContent xmlns:mc="http://schemas.openxmlformats.org/markup-compatibility/2006">
              <mc:Choice xmlns:v="urn:schemas-microsoft-com:vml" Requires="v">
                <p:oleObj spid="_x0000_s49300" name="Artwork" r:id="rId7" imgW="4361905" imgH="3924848" progId="Adobe.Illustrator.7">
                  <p:embed/>
                </p:oleObj>
              </mc:Choice>
              <mc:Fallback>
                <p:oleObj name="Artwork" r:id="rId7" imgW="4361905" imgH="3924848" progId="Adobe.Illustrator.7">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4038600"/>
                        <a:ext cx="31242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8" name="Text Box 6"/>
          <p:cNvSpPr txBox="1">
            <a:spLocks noChangeArrowheads="1"/>
          </p:cNvSpPr>
          <p:nvPr/>
        </p:nvSpPr>
        <p:spPr bwMode="auto">
          <a:xfrm>
            <a:off x="4953000" y="34290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Species 2 excludes 1</a:t>
            </a:r>
          </a:p>
        </p:txBody>
      </p:sp>
      <p:sp>
        <p:nvSpPr>
          <p:cNvPr id="49159" name="Text Box 7"/>
          <p:cNvSpPr txBox="1">
            <a:spLocks noChangeArrowheads="1"/>
          </p:cNvSpPr>
          <p:nvPr/>
        </p:nvSpPr>
        <p:spPr bwMode="auto">
          <a:xfrm>
            <a:off x="609600" y="34290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Species 1 excludes 2</a:t>
            </a:r>
          </a:p>
        </p:txBody>
      </p:sp>
      <p:sp>
        <p:nvSpPr>
          <p:cNvPr id="49160" name="Text Box 8"/>
          <p:cNvSpPr txBox="1">
            <a:spLocks noChangeArrowheads="1"/>
          </p:cNvSpPr>
          <p:nvPr/>
        </p:nvSpPr>
        <p:spPr bwMode="auto">
          <a:xfrm>
            <a:off x="762000" y="63246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Coexistence</a:t>
            </a:r>
          </a:p>
        </p:txBody>
      </p:sp>
      <p:sp>
        <p:nvSpPr>
          <p:cNvPr id="49161" name="Text Box 9"/>
          <p:cNvSpPr txBox="1">
            <a:spLocks noChangeArrowheads="1"/>
          </p:cNvSpPr>
          <p:nvPr/>
        </p:nvSpPr>
        <p:spPr bwMode="auto">
          <a:xfrm>
            <a:off x="5029200" y="6324600"/>
            <a:ext cx="4114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t>Alternative stable states</a:t>
            </a:r>
          </a:p>
        </p:txBody>
      </p:sp>
      <p:pic>
        <p:nvPicPr>
          <p:cNvPr id="4916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3886200"/>
            <a:ext cx="3276600"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pPr eaLnBrk="1" hangingPunct="1"/>
            <a:r>
              <a:rPr lang="en-GB" altLang="en-US" smtClean="0"/>
              <a:t>Learning outcomes</a:t>
            </a:r>
          </a:p>
        </p:txBody>
      </p:sp>
      <p:sp>
        <p:nvSpPr>
          <p:cNvPr id="100355" name="Rectangle 3"/>
          <p:cNvSpPr>
            <a:spLocks noGrp="1"/>
          </p:cNvSpPr>
          <p:nvPr>
            <p:ph type="body" idx="1"/>
          </p:nvPr>
        </p:nvSpPr>
        <p:spPr/>
        <p:txBody>
          <a:bodyPr/>
          <a:lstStyle/>
          <a:p>
            <a:pPr eaLnBrk="1" hangingPunct="1"/>
            <a:r>
              <a:rPr lang="en-GB" altLang="en-US" dirty="0" smtClean="0"/>
              <a:t>Know what an isocline is and how they can be used to infer dynamics</a:t>
            </a:r>
          </a:p>
          <a:p>
            <a:pPr eaLnBrk="1" hangingPunct="1"/>
            <a:r>
              <a:rPr lang="en-GB" altLang="en-US" smtClean="0"/>
              <a:t>Know the </a:t>
            </a:r>
            <a:r>
              <a:rPr lang="en-GB" altLang="en-US" dirty="0" smtClean="0"/>
              <a:t>possible outcomes of competition</a:t>
            </a:r>
          </a:p>
          <a:p>
            <a:pPr eaLnBrk="1" hangingPunct="1"/>
            <a:r>
              <a:rPr lang="en-GB" altLang="en-US" dirty="0" smtClean="0"/>
              <a:t>Understand phase plots</a:t>
            </a:r>
          </a:p>
        </p:txBody>
      </p:sp>
    </p:spTree>
    <p:extLst>
      <p:ext uri="{BB962C8B-B14F-4D97-AF65-F5344CB8AC3E}">
        <p14:creationId xmlns:p14="http://schemas.microsoft.com/office/powerpoint/2010/main" val="993517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685800" y="381000"/>
            <a:ext cx="7772400" cy="1143000"/>
          </a:xfrm>
        </p:spPr>
        <p:txBody>
          <a:bodyPr/>
          <a:lstStyle/>
          <a:p>
            <a:pPr eaLnBrk="1" hangingPunct="1"/>
            <a:r>
              <a:rPr lang="en-GB" altLang="en-US" dirty="0" err="1" smtClean="0"/>
              <a:t>Lotka-Volterra</a:t>
            </a:r>
            <a:r>
              <a:rPr lang="en-GB" altLang="en-US" dirty="0" smtClean="0"/>
              <a:t> interaction model</a:t>
            </a:r>
          </a:p>
        </p:txBody>
      </p:sp>
      <p:sp>
        <p:nvSpPr>
          <p:cNvPr id="25603" name="Rectangle 3"/>
          <p:cNvSpPr>
            <a:spLocks noGrp="1"/>
          </p:cNvSpPr>
          <p:nvPr>
            <p:ph type="body" idx="1"/>
          </p:nvPr>
        </p:nvSpPr>
        <p:spPr>
          <a:xfrm>
            <a:off x="685800" y="1600200"/>
            <a:ext cx="7772400" cy="4114800"/>
          </a:xfrm>
        </p:spPr>
        <p:txBody>
          <a:bodyPr/>
          <a:lstStyle/>
          <a:p>
            <a:pPr eaLnBrk="1" hangingPunct="1"/>
            <a:r>
              <a:rPr lang="en-GB" altLang="en-US" sz="2800" smtClean="0"/>
              <a:t>The curves on which either species does not grow are called isoclines</a:t>
            </a:r>
          </a:p>
          <a:p>
            <a:pPr eaLnBrk="1" hangingPunct="1"/>
            <a:r>
              <a:rPr lang="en-GB" altLang="en-US" sz="2800" smtClean="0"/>
              <a:t>The isoclines delimit the parts of the state space for which the density of that species increases or decreases in number</a:t>
            </a:r>
          </a:p>
          <a:p>
            <a:pPr eaLnBrk="1" hangingPunct="1"/>
            <a:r>
              <a:rPr lang="en-GB" altLang="en-US" sz="2800" smtClean="0"/>
              <a:t>By combining the isoclines for the two species we can get an idea of the population dynamics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7955" y="2128758"/>
            <a:ext cx="5528090" cy="3468846"/>
          </a:xfrm>
        </p:spPr>
      </p:pic>
      <p:sp>
        <p:nvSpPr>
          <p:cNvPr id="2" name="Title 1"/>
          <p:cNvSpPr>
            <a:spLocks noGrp="1"/>
          </p:cNvSpPr>
          <p:nvPr>
            <p:ph type="title"/>
          </p:nvPr>
        </p:nvSpPr>
        <p:spPr/>
        <p:txBody>
          <a:bodyPr/>
          <a:lstStyle/>
          <a:p>
            <a:r>
              <a:rPr lang="en-GB" dirty="0" smtClean="0"/>
              <a:t>Isoclines</a:t>
            </a:r>
            <a:endParaRPr lang="en-GB" dirty="0"/>
          </a:p>
        </p:txBody>
      </p:sp>
    </p:spTree>
    <p:extLst>
      <p:ext uri="{BB962C8B-B14F-4D97-AF65-F5344CB8AC3E}">
        <p14:creationId xmlns:p14="http://schemas.microsoft.com/office/powerpoint/2010/main" val="1929903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201" y="2373962"/>
            <a:ext cx="4473953" cy="3088866"/>
          </a:xfrm>
          <a:prstGeom prst="rect">
            <a:avLst/>
          </a:prstGeom>
        </p:spPr>
      </p:pic>
      <p:sp>
        <p:nvSpPr>
          <p:cNvPr id="2" name="Title 1"/>
          <p:cNvSpPr>
            <a:spLocks noGrp="1"/>
          </p:cNvSpPr>
          <p:nvPr>
            <p:ph type="title"/>
          </p:nvPr>
        </p:nvSpPr>
        <p:spPr/>
        <p:txBody>
          <a:bodyPr/>
          <a:lstStyle/>
          <a:p>
            <a:r>
              <a:rPr lang="en-GB" dirty="0" smtClean="0"/>
              <a:t>Isoclines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750221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955" y="2132457"/>
            <a:ext cx="5528090" cy="3468846"/>
          </a:xfrm>
          <a:prstGeom prst="rect">
            <a:avLst/>
          </a:prstGeom>
        </p:spPr>
      </p:pic>
      <p:sp>
        <p:nvSpPr>
          <p:cNvPr id="2" name="Title 1"/>
          <p:cNvSpPr>
            <a:spLocks noGrp="1"/>
          </p:cNvSpPr>
          <p:nvPr>
            <p:ph type="title"/>
          </p:nvPr>
        </p:nvSpPr>
        <p:spPr/>
        <p:txBody>
          <a:bodyPr/>
          <a:lstStyle/>
          <a:p>
            <a:r>
              <a:rPr lang="en-GB" dirty="0" smtClean="0"/>
              <a:t>Inferring dynamics from the isoclines</a:t>
            </a:r>
            <a:endParaRPr lang="en-GB" dirty="0"/>
          </a:p>
        </p:txBody>
      </p:sp>
    </p:spTree>
    <p:extLst>
      <p:ext uri="{BB962C8B-B14F-4D97-AF65-F5344CB8AC3E}">
        <p14:creationId xmlns:p14="http://schemas.microsoft.com/office/powerpoint/2010/main" val="3676765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955" y="2119578"/>
            <a:ext cx="5528090" cy="3468846"/>
          </a:xfrm>
          <a:prstGeom prst="rect">
            <a:avLst/>
          </a:prstGeom>
        </p:spPr>
      </p:pic>
      <p:sp>
        <p:nvSpPr>
          <p:cNvPr id="2" name="Title 1"/>
          <p:cNvSpPr>
            <a:spLocks noGrp="1"/>
          </p:cNvSpPr>
          <p:nvPr>
            <p:ph type="title"/>
          </p:nvPr>
        </p:nvSpPr>
        <p:spPr/>
        <p:txBody>
          <a:bodyPr/>
          <a:lstStyle/>
          <a:p>
            <a:r>
              <a:rPr lang="en-GB" dirty="0" smtClean="0"/>
              <a:t>Inferring dynamics from the isoclines</a:t>
            </a:r>
            <a:endParaRPr lang="en-GB" dirty="0"/>
          </a:p>
        </p:txBody>
      </p:sp>
    </p:spTree>
    <p:extLst>
      <p:ext uri="{BB962C8B-B14F-4D97-AF65-F5344CB8AC3E}">
        <p14:creationId xmlns:p14="http://schemas.microsoft.com/office/powerpoint/2010/main" val="1462163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082" y="2355581"/>
            <a:ext cx="4473953" cy="3125638"/>
          </a:xfrm>
          <a:prstGeom prst="rect">
            <a:avLst/>
          </a:prstGeom>
        </p:spPr>
      </p:pic>
      <p:sp>
        <p:nvSpPr>
          <p:cNvPr id="2" name="Title 1"/>
          <p:cNvSpPr>
            <a:spLocks noGrp="1"/>
          </p:cNvSpPr>
          <p:nvPr>
            <p:ph type="title"/>
          </p:nvPr>
        </p:nvSpPr>
        <p:spPr/>
        <p:txBody>
          <a:bodyPr/>
          <a:lstStyle/>
          <a:p>
            <a:r>
              <a:rPr lang="en-GB" altLang="en-US" dirty="0" err="1"/>
              <a:t>Lotka-Volterra</a:t>
            </a:r>
            <a:r>
              <a:rPr lang="en-GB" altLang="en-US" dirty="0"/>
              <a:t> interaction model: exclusion</a:t>
            </a:r>
            <a:endParaRPr lang="en-GB" dirty="0"/>
          </a:p>
        </p:txBody>
      </p:sp>
    </p:spTree>
    <p:extLst>
      <p:ext uri="{BB962C8B-B14F-4D97-AF65-F5344CB8AC3E}">
        <p14:creationId xmlns:p14="http://schemas.microsoft.com/office/powerpoint/2010/main" val="2800187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5403E55EBA5F45B25A01EADE153578" ma:contentTypeVersion="3" ma:contentTypeDescription="Create a new document." ma:contentTypeScope="" ma:versionID="89a1949bb7a1654da5eee3025d3a153c">
  <xsd:schema xmlns:xsd="http://www.w3.org/2001/XMLSchema" xmlns:xs="http://www.w3.org/2001/XMLSchema" xmlns:p="http://schemas.microsoft.com/office/2006/metadata/properties" xmlns:ns2="3adaf70a-a570-4315-a8ec-5e7e6d120ca2" targetNamespace="http://schemas.microsoft.com/office/2006/metadata/properties" ma:root="true" ma:fieldsID="5b1612122bf7719c40ba19e6305c05e3" ns2:_="">
    <xsd:import namespace="3adaf70a-a570-4315-a8ec-5e7e6d120ca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daf70a-a570-4315-a8ec-5e7e6d120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08A442-2503-4FDC-B8B9-0587332C3DBD}"/>
</file>

<file path=customXml/itemProps2.xml><?xml version="1.0" encoding="utf-8"?>
<ds:datastoreItem xmlns:ds="http://schemas.openxmlformats.org/officeDocument/2006/customXml" ds:itemID="{9E5CE75C-C708-4663-800B-95B1D3FDFF82}"/>
</file>

<file path=customXml/itemProps3.xml><?xml version="1.0" encoding="utf-8"?>
<ds:datastoreItem xmlns:ds="http://schemas.openxmlformats.org/officeDocument/2006/customXml" ds:itemID="{1BADE0D6-B4DA-44B7-928B-60E0850AC4EC}"/>
</file>

<file path=docProps/app.xml><?xml version="1.0" encoding="utf-8"?>
<Properties xmlns="http://schemas.openxmlformats.org/officeDocument/2006/extended-properties" xmlns:vt="http://schemas.openxmlformats.org/officeDocument/2006/docPropsVTypes">
  <Template/>
  <TotalTime>24416</TotalTime>
  <Words>862</Words>
  <Application>Microsoft Office PowerPoint</Application>
  <PresentationFormat>On-screen Show (4:3)</PresentationFormat>
  <Paragraphs>133</Paragraphs>
  <Slides>31</Slides>
  <Notes>4</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0" baseType="lpstr">
      <vt:lpstr>Arial</vt:lpstr>
      <vt:lpstr>Calibri</vt:lpstr>
      <vt:lpstr>Calibri Light</vt:lpstr>
      <vt:lpstr>Comic Sans MS</vt:lpstr>
      <vt:lpstr>StarSymbol</vt:lpstr>
      <vt:lpstr>Times New Roman</vt:lpstr>
      <vt:lpstr>Office Theme</vt:lpstr>
      <vt:lpstr>Equation</vt:lpstr>
      <vt:lpstr>Artwork</vt:lpstr>
      <vt:lpstr>2020-21 2-2 Interspecific competition between two species The Lotka-Volterra Interaction model</vt:lpstr>
      <vt:lpstr>Outline</vt:lpstr>
      <vt:lpstr>Lotka-Volterra interaction model</vt:lpstr>
      <vt:lpstr>Lotka-Volterra interaction model</vt:lpstr>
      <vt:lpstr>Isoclines</vt:lpstr>
      <vt:lpstr>Isoclines</vt:lpstr>
      <vt:lpstr>Inferring dynamics from the isoclines</vt:lpstr>
      <vt:lpstr>Inferring dynamics from the isoclines</vt:lpstr>
      <vt:lpstr>Lotka-Volterra interaction model: exclusion</vt:lpstr>
      <vt:lpstr>Lotka-Volterra interaction model: exclusion</vt:lpstr>
      <vt:lpstr>Lotka-Volterra interaction model: exclusion</vt:lpstr>
      <vt:lpstr>Lotka-Volterra interaction model: exclusion</vt:lpstr>
      <vt:lpstr>Gause’s experiments: Exclusion </vt:lpstr>
      <vt:lpstr>Exclusion of a watersnail in Wraysbury </vt:lpstr>
      <vt:lpstr>PowerPoint Presentation</vt:lpstr>
      <vt:lpstr>Lotka-Volterra interaction model: coexistence</vt:lpstr>
      <vt:lpstr>Lotka-Volterra interaction model: coexistence</vt:lpstr>
      <vt:lpstr>Gause’s experiments: Coexistence</vt:lpstr>
      <vt:lpstr>L-V interaction model:  alternative stable states</vt:lpstr>
      <vt:lpstr>Alternative stable states</vt:lpstr>
      <vt:lpstr>Alternative stable states</vt:lpstr>
      <vt:lpstr>Alternative stable states</vt:lpstr>
      <vt:lpstr>The phase plane</vt:lpstr>
      <vt:lpstr>PowerPoint Presentation</vt:lpstr>
      <vt:lpstr>The phase plane</vt:lpstr>
      <vt:lpstr>PowerPoint Presentation</vt:lpstr>
      <vt:lpstr>PowerPoint Presentation</vt:lpstr>
      <vt:lpstr>Alternative Stable States in freshwater lakes</vt:lpstr>
      <vt:lpstr>Changes in vegetation on Lake Kariba </vt:lpstr>
      <vt:lpstr>The outcomes of competition</vt:lpstr>
      <vt:lpstr>Learning outcomes</vt:lpstr>
    </vt:vector>
  </TitlesOfParts>
  <Company>RHUL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Jansen</dc:creator>
  <cp:lastModifiedBy>Jansen, Vincent</cp:lastModifiedBy>
  <cp:revision>262</cp:revision>
  <dcterms:created xsi:type="dcterms:W3CDTF">2002-06-29T18:19:19Z</dcterms:created>
  <dcterms:modified xsi:type="dcterms:W3CDTF">2021-02-03T12:34:08Z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0x0101007F5403E55EBA5F45B25A01EADE153578</vt:lpwstr>
  </property>
</Properties>
</file>