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_rels/notesSlide9.xml.rels" ContentType="application/vnd.openxmlformats-package.relationships+xml"/>
  <Override PartName="/ppt/notesSlides/_rels/notesSlide8.xml.rels" ContentType="application/vnd.openxmlformats-package.relationship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28.wmf" ContentType="image/x-wmf"/>
  <Override PartName="/ppt/media/image27.wmf" ContentType="image/x-wmf"/>
  <Override PartName="/ppt/media/image26.wmf" ContentType="image/x-wmf"/>
  <Override PartName="/ppt/media/image25.wmf" ContentType="image/x-wmf"/>
  <Override PartName="/ppt/media/image24.wmf" ContentType="image/x-wmf"/>
  <Override PartName="/ppt/media/image23.wmf" ContentType="image/x-wmf"/>
  <Override PartName="/ppt/media/image22.wmf" ContentType="image/x-wmf"/>
  <Override PartName="/ppt/media/image21.wmf" ContentType="image/x-wmf"/>
  <Override PartName="/ppt/media/image19.wmf" ContentType="image/x-wmf"/>
  <Override PartName="/ppt/media/image20.wmf" ContentType="image/x-wmf"/>
  <Override PartName="/ppt/media/image18.wmf" ContentType="image/x-wmf"/>
  <Override PartName="/ppt/media/image17.wmf" ContentType="image/x-wmf"/>
  <Override PartName="/ppt/media/image16.wmf" ContentType="image/x-wmf"/>
  <Override PartName="/ppt/media/image14.wmf" ContentType="image/x-wmf"/>
  <Override PartName="/ppt/media/image29.wmf" ContentType="image/x-wmf"/>
  <Override PartName="/ppt/media/image6.wmf" ContentType="image/x-wmf"/>
  <Override PartName="/ppt/media/image36.wmf" ContentType="image/x-wmf"/>
  <Override PartName="/ppt/media/image15.wmf" ContentType="image/x-wmf"/>
  <Override PartName="/ppt/media/image1.jpeg" ContentType="image/jpeg"/>
  <Override PartName="/ppt/media/image47.png" ContentType="image/png"/>
  <Override PartName="/ppt/media/image7.png" ContentType="image/png"/>
  <Override PartName="/ppt/media/image40.wmf" ContentType="image/x-wmf"/>
  <Override PartName="/ppt/media/image37.wmf" ContentType="image/x-wmf"/>
  <Override PartName="/ppt/media/image41.wmf" ContentType="image/x-wmf"/>
  <Override PartName="/ppt/media/image42.wmf" ContentType="image/x-wmf"/>
  <Override PartName="/ppt/media/image43.wmf" ContentType="image/x-wmf"/>
  <Override PartName="/ppt/media/image44.wmf" ContentType="image/x-wmf"/>
  <Override PartName="/ppt/media/image33.wmf" ContentType="image/x-wmf"/>
  <Override PartName="/ppt/media/image45.wmf" ContentType="image/x-wmf"/>
  <Override PartName="/ppt/media/image10.wmf" ContentType="image/x-wmf"/>
  <Override PartName="/ppt/media/image2.png" ContentType="image/png"/>
  <Override PartName="/ppt/media/image34.wmf" ContentType="image/x-wmf"/>
  <Override PartName="/ppt/media/image49.png" ContentType="image/png"/>
  <Override PartName="/ppt/media/image39.wmf" ContentType="image/x-wmf"/>
  <Override PartName="/ppt/media/image9.wmf" ContentType="image/x-wmf"/>
  <Override PartName="/ppt/media/image46.wmf" ContentType="image/x-wmf"/>
  <Override PartName="/ppt/media/image50.png" ContentType="image/png"/>
  <Override PartName="/ppt/media/image11.wmf" ContentType="image/x-wmf"/>
  <Override PartName="/ppt/media/image3.png" ContentType="image/png"/>
  <Override PartName="/ppt/media/image35.wmf" ContentType="image/x-wmf"/>
  <Override PartName="/ppt/media/image48.png" ContentType="image/png"/>
  <Override PartName="/ppt/media/image51.wmf" ContentType="image/x-wmf"/>
  <Override PartName="/ppt/media/image32.wmf" ContentType="image/x-wmf"/>
  <Override PartName="/ppt/media/image31.wmf" ContentType="image/x-wmf"/>
  <Override PartName="/ppt/media/image30.wmf" ContentType="image/x-wmf"/>
  <Override PartName="/ppt/media/image12.wmf" ContentType="image/x-wmf"/>
  <Override PartName="/ppt/media/image4.png" ContentType="image/png"/>
  <Override PartName="/ppt/media/image13.wmf" ContentType="image/x-wmf"/>
  <Override PartName="/ppt/media/image5.png" ContentType="image/png"/>
  <Override PartName="/ppt/media/image8.wmf" ContentType="image/x-wmf"/>
  <Override PartName="/ppt/media/image38.wmf" ContentType="image/x-wmf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17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34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29.xml.rels" ContentType="application/vnd.openxmlformats-package.relationships+xml"/>
  <Override PartName="/ppt/slides/_rels/slide14.xml.rels" ContentType="application/vnd.openxmlformats-package.relationships+xml"/>
  <Override PartName="/ppt/slides/_rels/slide30.xml.rels" ContentType="application/vnd.openxmlformats-package.relationships+xml"/>
  <Override PartName="/ppt/slides/_rels/slide23.xml.rels" ContentType="application/vnd.openxmlformats-package.relationships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22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8.xml.rels" ContentType="application/vnd.openxmlformats-package.relationships+xml"/>
  <Override PartName="/ppt/slides/_rels/slide24.xml.rels" ContentType="application/vnd.openxmlformats-package.relationships+xml"/>
  <Override PartName="/ppt/slides/_rels/slide39.xml.rels" ContentType="application/vnd.openxmlformats-package.relationships+xml"/>
  <Override PartName="/ppt/slides/_rels/slide31.xml.rels" ContentType="application/vnd.openxmlformats-package.relationships+xml"/>
  <Override PartName="/ppt/slides/_rels/slide15.xml.rels" ContentType="application/vnd.openxmlformats-package.relationships+xml"/>
  <Override PartName="/ppt/slides/_rels/slide21.xml.rels" ContentType="application/vnd.openxmlformats-package.relationships+xml"/>
  <Override PartName="/ppt/slides/_rels/slide36.xml.rels" ContentType="application/vnd.openxmlformats-package.relationships+xml"/>
  <Override PartName="/ppt/slides/_rels/slide27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32.xml.rels" ContentType="application/vnd.openxmlformats-package.relationships+xml"/>
  <Override PartName="/ppt/slides/_rels/slide16.xml.rels" ContentType="application/vnd.openxmlformats-package.relationships+xml"/>
  <Override PartName="/ppt/slides/_rels/slide35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.xml" ContentType="application/vnd.openxmlformats-officedocument.presentationml.slide+xml"/>
  <Override PartName="/ppt/slides/slide38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GB" sz="2400" spc="-1" strike="noStrike">
                <a:solidFill>
                  <a:srgbClr val="000000"/>
                </a:solidFill>
                <a:latin typeface="Times New Roman"/>
              </a:rPr>
              <a:t>Click to move the slide</a:t>
            </a:r>
            <a:endParaRPr b="0" lang="en-GB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GB" sz="2000" spc="-1" strike="noStrike">
                <a:latin typeface="Arial"/>
              </a:rPr>
              <a:t>Click to edit the notes' format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GB" sz="1400" spc="-1" strike="noStrike">
                <a:latin typeface="Times New Roman"/>
              </a:rPr>
              <a:t>&lt;header&gt;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GB" sz="1400" spc="-1" strike="noStrike">
                <a:latin typeface="Times New Roman"/>
              </a:rPr>
              <a:t>&lt;date/time&gt;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172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GB" sz="1400" spc="-1" strike="noStrike">
                <a:latin typeface="Times New Roman"/>
              </a:rPr>
              <a:t>&lt;footer&gt;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173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5FFDBD52-B7B4-4EF4-9F27-D6BC87D150D4}" type="slidenum">
              <a:rPr b="0" lang="en-GB" sz="1400" spc="-1" strike="noStrike">
                <a:latin typeface="Times New Roman"/>
              </a:rPr>
              <a:t>&lt;number&gt;</a:t>
            </a:fld>
            <a:endParaRPr b="0" lang="en-GB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27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328" name="TextShape 3"/>
          <p:cNvSpPr txBox="1"/>
          <p:nvPr/>
        </p:nvSpPr>
        <p:spPr>
          <a:xfrm>
            <a:off x="3886200" y="868680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4A694B57-FB27-429D-A070-FC1A24E904B5}" type="slidenum">
              <a:rPr b="0" lang="en-GB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30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331" name="TextShape 3"/>
          <p:cNvSpPr txBox="1"/>
          <p:nvPr/>
        </p:nvSpPr>
        <p:spPr>
          <a:xfrm>
            <a:off x="3886200" y="868680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F1B58A98-0101-4300-B7D7-4C856155798C}" type="slidenum">
              <a:rPr b="0" lang="en-GB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0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5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6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7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Master title style</a:t>
            </a:r>
            <a:endParaRPr b="0" lang="en-GB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GB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GB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GB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GB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CB3375EB-63B6-481C-A951-8B43B21C6B1A}" type="slidenum">
              <a:rPr b="0" lang="en-GB" sz="1200" spc="-1" strike="noStrike">
                <a:solidFill>
                  <a:srgbClr val="898989"/>
                </a:solidFill>
                <a:latin typeface="Times New Roman"/>
              </a:rPr>
              <a:t>14</a:t>
            </a:fld>
            <a:endParaRPr b="0" lang="en-GB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GB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38120" cy="4525560"/>
          </a:xfrm>
          <a:prstGeom prst="rect">
            <a:avLst/>
          </a:prstGeom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GB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GB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GB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GB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648320" y="1600200"/>
            <a:ext cx="4038120" cy="2185560"/>
          </a:xfrm>
          <a:prstGeom prst="rect">
            <a:avLst/>
          </a:prstGeom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GB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GB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GB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GB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4648320" y="3938760"/>
            <a:ext cx="4038120" cy="2187360"/>
          </a:xfrm>
          <a:prstGeom prst="rect">
            <a:avLst/>
          </a:prstGeom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GB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GB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GB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GB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09DC558D-9975-4E8C-A9AA-151140AAE723}" type="slidenum">
              <a:rPr b="0" lang="en-GB" sz="1200" spc="-1" strike="noStrike">
                <a:solidFill>
                  <a:srgbClr val="898989"/>
                </a:solidFill>
                <a:latin typeface="Times New Roman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GB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38120" cy="4525560"/>
          </a:xfrm>
          <a:prstGeom prst="rect">
            <a:avLst/>
          </a:prstGeom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GB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GB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GB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GB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648320" y="1600200"/>
            <a:ext cx="4038120" cy="4525560"/>
          </a:xfrm>
          <a:prstGeom prst="rect">
            <a:avLst/>
          </a:prstGeom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GB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GB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GB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GB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5A019CB4-F5C0-466A-B82A-1655A91570CA}" type="slidenum">
              <a:rPr b="0" lang="en-GB" sz="1200" spc="-1" strike="noStrike">
                <a:solidFill>
                  <a:srgbClr val="898989"/>
                </a:solidFill>
                <a:latin typeface="Times New Roman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GB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38120" cy="4525560"/>
          </a:xfrm>
          <a:prstGeom prst="rect">
            <a:avLst/>
          </a:prstGeom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GB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GB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GB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GB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4648320" y="1600200"/>
            <a:ext cx="4038120" cy="4525560"/>
          </a:xfrm>
          <a:prstGeom prst="rect">
            <a:avLst/>
          </a:prstGeom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GB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GB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GB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GB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131" name="PlaceHolder 6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B32B8070-5C8B-4C67-AE4C-B762AA941A4D}" type="slidenum">
              <a:rPr b="0" lang="en-GB" sz="1200" spc="-1" strike="noStrike">
                <a:solidFill>
                  <a:srgbClr val="898989"/>
                </a:solidFill>
                <a:latin typeface="Times New Roman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4.wmf"/><Relationship Id="rId2" Type="http://schemas.openxmlformats.org/officeDocument/2006/relationships/image" Target="../media/image15.wmf"/><Relationship Id="rId3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6.wmf"/><Relationship Id="rId2" Type="http://schemas.openxmlformats.org/officeDocument/2006/relationships/image" Target="../media/image17.wmf"/><Relationship Id="rId3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0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8.wmf"/><Relationship Id="rId2" Type="http://schemas.openxmlformats.org/officeDocument/2006/relationships/image" Target="../media/image19.wmf"/><Relationship Id="rId3" Type="http://schemas.openxmlformats.org/officeDocument/2006/relationships/slideLayout" Target="../slideLayouts/slideLayout40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0.wmf"/><Relationship Id="rId2" Type="http://schemas.openxmlformats.org/officeDocument/2006/relationships/slideLayout" Target="../slideLayouts/slideLayout20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1.wmf"/><Relationship Id="rId2" Type="http://schemas.openxmlformats.org/officeDocument/2006/relationships/slideLayout" Target="../slideLayouts/slideLayout20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2.wmf"/><Relationship Id="rId2" Type="http://schemas.openxmlformats.org/officeDocument/2006/relationships/image" Target="../media/image23.wmf"/><Relationship Id="rId3" Type="http://schemas.openxmlformats.org/officeDocument/2006/relationships/image" Target="../media/image24.wmf"/><Relationship Id="rId4" Type="http://schemas.openxmlformats.org/officeDocument/2006/relationships/slideLayout" Target="../slideLayouts/slideLayout20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5.wmf"/><Relationship Id="rId2" Type="http://schemas.openxmlformats.org/officeDocument/2006/relationships/image" Target="../media/image26.wmf"/><Relationship Id="rId3" Type="http://schemas.openxmlformats.org/officeDocument/2006/relationships/slideLayout" Target="../slideLayouts/slideLayout20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7.wmf"/><Relationship Id="rId2" Type="http://schemas.openxmlformats.org/officeDocument/2006/relationships/image" Target="../media/image28.wmf"/><Relationship Id="rId3" Type="http://schemas.openxmlformats.org/officeDocument/2006/relationships/image" Target="../media/image29.wmf"/><Relationship Id="rId4" Type="http://schemas.openxmlformats.org/officeDocument/2006/relationships/slideLayout" Target="../slideLayouts/slideLayout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30.wmf"/><Relationship Id="rId2" Type="http://schemas.openxmlformats.org/officeDocument/2006/relationships/image" Target="../media/image31.wmf"/><Relationship Id="rId3" Type="http://schemas.openxmlformats.org/officeDocument/2006/relationships/image" Target="../media/image32.wmf"/><Relationship Id="rId4" Type="http://schemas.openxmlformats.org/officeDocument/2006/relationships/slideLayout" Target="../slideLayouts/slideLayout20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33.wmf"/><Relationship Id="rId2" Type="http://schemas.openxmlformats.org/officeDocument/2006/relationships/image" Target="../media/image34.wmf"/><Relationship Id="rId3" Type="http://schemas.openxmlformats.org/officeDocument/2006/relationships/slideLayout" Target="../slideLayouts/slideLayout20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35.wmf"/><Relationship Id="rId2" Type="http://schemas.openxmlformats.org/officeDocument/2006/relationships/image" Target="../media/image36.wmf"/><Relationship Id="rId3" Type="http://schemas.openxmlformats.org/officeDocument/2006/relationships/slideLayout" Target="../slideLayouts/slideLayout20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37.wmf"/><Relationship Id="rId2" Type="http://schemas.openxmlformats.org/officeDocument/2006/relationships/image" Target="../media/image38.wmf"/><Relationship Id="rId3" Type="http://schemas.openxmlformats.org/officeDocument/2006/relationships/image" Target="../media/image39.wmf"/><Relationship Id="rId4" Type="http://schemas.openxmlformats.org/officeDocument/2006/relationships/slideLayout" Target="../slideLayouts/slideLayout20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40.wmf"/><Relationship Id="rId2" Type="http://schemas.openxmlformats.org/officeDocument/2006/relationships/image" Target="../media/image41.wmf"/><Relationship Id="rId3" Type="http://schemas.openxmlformats.org/officeDocument/2006/relationships/slideLayout" Target="../slideLayouts/slideLayout20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42.wmf"/><Relationship Id="rId2" Type="http://schemas.openxmlformats.org/officeDocument/2006/relationships/image" Target="../media/image43.wmf"/><Relationship Id="rId3" Type="http://schemas.openxmlformats.org/officeDocument/2006/relationships/image" Target="../media/image44.wmf"/><Relationship Id="rId4" Type="http://schemas.openxmlformats.org/officeDocument/2006/relationships/image" Target="../media/image45.wmf"/><Relationship Id="rId5" Type="http://schemas.openxmlformats.org/officeDocument/2006/relationships/slideLayout" Target="../slideLayouts/slideLayout20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46.wmf"/><Relationship Id="rId2" Type="http://schemas.openxmlformats.org/officeDocument/2006/relationships/image" Target="../media/image47.png"/><Relationship Id="rId3" Type="http://schemas.openxmlformats.org/officeDocument/2006/relationships/image" Target="../media/image48.png"/><Relationship Id="rId4" Type="http://schemas.openxmlformats.org/officeDocument/2006/relationships/image" Target="../media/image49.png"/><Relationship Id="rId5" Type="http://schemas.openxmlformats.org/officeDocument/2006/relationships/image" Target="../media/image50.png"/><Relationship Id="rId6" Type="http://schemas.openxmlformats.org/officeDocument/2006/relationships/slideLayout" Target="../slideLayouts/slideLayout1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51.wmf"/><Relationship Id="rId2" Type="http://schemas.openxmlformats.org/officeDocument/2006/relationships/slideLayout" Target="../slideLayouts/slideLayout1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wmf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wmf"/><Relationship Id="rId3" Type="http://schemas.openxmlformats.org/officeDocument/2006/relationships/image" Target="../media/image9.wmf"/><Relationship Id="rId4" Type="http://schemas.openxmlformats.org/officeDocument/2006/relationships/slideLayout" Target="../slideLayouts/slideLayout20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wmf"/><Relationship Id="rId2" Type="http://schemas.openxmlformats.org/officeDocument/2006/relationships/image" Target="../media/image11.wmf"/><Relationship Id="rId3" Type="http://schemas.openxmlformats.org/officeDocument/2006/relationships/image" Target="../media/image12.wmf"/><Relationship Id="rId4" Type="http://schemas.openxmlformats.org/officeDocument/2006/relationships/slideLayout" Target="../slideLayouts/slideLayout20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3.wmf"/><Relationship Id="rId2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685800" y="217800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32000"/>
          </a:bodyPr>
          <a:p>
            <a:pPr algn="ctr">
              <a:lnSpc>
                <a:spcPct val="100000"/>
              </a:lnSpc>
            </a:pPr>
            <a:r>
              <a:rPr b="0" lang="en-US" sz="3100" spc="-1" strike="noStrike">
                <a:solidFill>
                  <a:srgbClr val="000000"/>
                </a:solidFill>
                <a:latin typeface="Calibri"/>
              </a:rPr>
              <a:t>2020-21</a:t>
            </a:r>
            <a:br/>
            <a:r>
              <a:rPr b="0" lang="en-US" sz="3100" spc="-1" strike="noStrike">
                <a:solidFill>
                  <a:srgbClr val="000000"/>
                </a:solidFill>
                <a:latin typeface="Calibri"/>
              </a:rPr>
              <a:t>2-3 Interspecific competition between two species</a:t>
            </a:r>
            <a:br/>
            <a:r>
              <a:rPr b="0" lang="en-GB" sz="4000" spc="-1" strike="noStrike">
                <a:solidFill>
                  <a:srgbClr val="000000"/>
                </a:solidFill>
                <a:latin typeface="Calibri"/>
              </a:rPr>
              <a:t>Equilibria and stability of the L-V model</a:t>
            </a:r>
            <a:endParaRPr b="0" lang="en-GB" sz="4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1523880" y="3565440"/>
            <a:ext cx="6248160" cy="97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Vincent Jansen</a:t>
            </a:r>
            <a:endParaRPr b="0" lang="en-GB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99"/>
              </a:spcBef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vincent.jansen@rhul.ac.uk</a:t>
            </a:r>
            <a:endParaRPr b="0" lang="en-GB" sz="2400" spc="-1" strike="noStrike">
              <a:latin typeface="Arial"/>
            </a:endParaRPr>
          </a:p>
        </p:txBody>
      </p:sp>
      <p:pic>
        <p:nvPicPr>
          <p:cNvPr id="176" name="Picture 6" descr="Logo"/>
          <p:cNvPicPr/>
          <p:nvPr/>
        </p:nvPicPr>
        <p:blipFill>
          <a:blip r:embed="rId1"/>
          <a:stretch/>
        </p:blipFill>
        <p:spPr>
          <a:xfrm>
            <a:off x="6948360" y="198360"/>
            <a:ext cx="2015640" cy="1007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Calibri"/>
              </a:rPr>
              <a:t>Linearised dynamics</a:t>
            </a:r>
            <a:endParaRPr b="0" lang="en-GB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0" name="TextShape 2"/>
          <p:cNvSpPr txBox="1"/>
          <p:nvPr/>
        </p:nvSpPr>
        <p:spPr>
          <a:xfrm>
            <a:off x="457200" y="1600200"/>
            <a:ext cx="771480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By using </a:t>
            </a: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    and</a:t>
            </a: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We can write the linearised dynamics as:</a:t>
            </a: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 algn="ctr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 algn="ctr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 algn="ctr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 algn="just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And we get a system of linear ODEs</a:t>
            </a: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 algn="ctr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 algn="ctr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 algn="ctr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11" name="" descr=""/>
          <p:cNvPicPr/>
          <p:nvPr/>
        </p:nvPicPr>
        <p:blipFill>
          <a:blip r:embed="rId1"/>
          <a:stretch/>
        </p:blipFill>
        <p:spPr>
          <a:xfrm>
            <a:off x="1765440" y="1587600"/>
            <a:ext cx="1803240" cy="533520"/>
          </a:xfrm>
          <a:prstGeom prst="rect">
            <a:avLst/>
          </a:prstGeom>
          <a:ln>
            <a:noFill/>
          </a:ln>
        </p:spPr>
      </p:pic>
      <p:pic>
        <p:nvPicPr>
          <p:cNvPr id="212" name="" descr=""/>
          <p:cNvPicPr/>
          <p:nvPr/>
        </p:nvPicPr>
        <p:blipFill>
          <a:blip r:embed="rId2"/>
          <a:stretch/>
        </p:blipFill>
        <p:spPr>
          <a:xfrm>
            <a:off x="4343400" y="1574640"/>
            <a:ext cx="1803240" cy="533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Calibri"/>
              </a:rPr>
              <a:t>Linearised dynamics</a:t>
            </a:r>
            <a:endParaRPr b="0" lang="en-GB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4" name="TextShape 2"/>
          <p:cNvSpPr txBox="1"/>
          <p:nvPr/>
        </p:nvSpPr>
        <p:spPr>
          <a:xfrm>
            <a:off x="457200" y="1600200"/>
            <a:ext cx="771480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By using </a:t>
            </a: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    and</a:t>
            </a: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We can write the linearised dynamics as:</a:t>
            </a: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                                        </a:t>
            </a: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1" lang="en-GB" sz="2800" spc="-1" strike="noStrike">
                <a:solidFill>
                  <a:srgbClr val="000000"/>
                </a:solidFill>
                <a:latin typeface="Calibri"/>
              </a:rPr>
              <a:t>J</a:t>
            </a: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 is known as the Jacobian matrix</a:t>
            </a: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15" name="" descr=""/>
          <p:cNvPicPr/>
          <p:nvPr/>
        </p:nvPicPr>
        <p:blipFill>
          <a:blip r:embed="rId1"/>
          <a:stretch/>
        </p:blipFill>
        <p:spPr>
          <a:xfrm>
            <a:off x="1765440" y="1587600"/>
            <a:ext cx="1803240" cy="533520"/>
          </a:xfrm>
          <a:prstGeom prst="rect">
            <a:avLst/>
          </a:prstGeom>
          <a:ln>
            <a:noFill/>
          </a:ln>
        </p:spPr>
      </p:pic>
      <p:pic>
        <p:nvPicPr>
          <p:cNvPr id="216" name="" descr=""/>
          <p:cNvPicPr/>
          <p:nvPr/>
        </p:nvPicPr>
        <p:blipFill>
          <a:blip r:embed="rId2"/>
          <a:stretch/>
        </p:blipFill>
        <p:spPr>
          <a:xfrm>
            <a:off x="4343400" y="1574640"/>
            <a:ext cx="1803240" cy="533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Calibri"/>
              </a:rPr>
              <a:t>Linearised dynamics</a:t>
            </a:r>
            <a:endParaRPr b="0" lang="en-GB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8" name="TextShape 2"/>
          <p:cNvSpPr txBox="1"/>
          <p:nvPr/>
        </p:nvSpPr>
        <p:spPr>
          <a:xfrm>
            <a:off x="457200" y="1600200"/>
            <a:ext cx="771480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Solutions of this linear system of ODEs are of the form </a:t>
            </a: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Or in vector form</a:t>
            </a: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where </a:t>
            </a:r>
            <a:r>
              <a:rPr b="0" lang="en-GB" sz="2800" spc="-1" strike="noStrike">
                <a:solidFill>
                  <a:srgbClr val="000000"/>
                </a:solidFill>
                <a:latin typeface="Symbol"/>
              </a:rPr>
              <a:t>l</a:t>
            </a:r>
            <a:r>
              <a:rPr b="0" lang="en-GB" sz="2800" spc="-1" strike="noStrike" baseline="-25000">
                <a:solidFill>
                  <a:srgbClr val="000000"/>
                </a:solidFill>
                <a:latin typeface="Calibri"/>
              </a:rPr>
              <a:t>1</a:t>
            </a: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, </a:t>
            </a:r>
            <a:r>
              <a:rPr b="0" lang="en-GB" sz="2800" spc="-1" strike="noStrike">
                <a:solidFill>
                  <a:srgbClr val="000000"/>
                </a:solidFill>
                <a:latin typeface="Symbol"/>
              </a:rPr>
              <a:t>l</a:t>
            </a:r>
            <a:r>
              <a:rPr b="0" lang="en-GB" sz="2800" spc="-1" strike="noStrike" baseline="-25000">
                <a:solidFill>
                  <a:srgbClr val="000000"/>
                </a:solidFill>
                <a:latin typeface="Calibri"/>
              </a:rPr>
              <a:t>2</a:t>
            </a: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 are eigenvalues, and  and of </a:t>
            </a:r>
            <a:r>
              <a:rPr b="1" lang="en-GB" sz="2800" spc="-1" strike="noStrike">
                <a:solidFill>
                  <a:srgbClr val="000000"/>
                </a:solidFill>
                <a:latin typeface="Calibri"/>
              </a:rPr>
              <a:t>J</a:t>
            </a: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Calibri"/>
              </a:rPr>
              <a:t>Linearised dynamics</a:t>
            </a:r>
            <a:endParaRPr b="0" lang="en-GB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0" name="TextShape 2"/>
          <p:cNvSpPr txBox="1"/>
          <p:nvPr/>
        </p:nvSpPr>
        <p:spPr>
          <a:xfrm>
            <a:off x="457200" y="1600200"/>
            <a:ext cx="771480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Just looking at the solution </a:t>
            </a: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notice that when the real parts of </a:t>
            </a:r>
            <a:r>
              <a:rPr b="0" lang="en-GB" sz="2800" spc="-1" strike="noStrike">
                <a:solidFill>
                  <a:srgbClr val="000000"/>
                </a:solidFill>
                <a:latin typeface="Symbol"/>
              </a:rPr>
              <a:t>l</a:t>
            </a:r>
            <a:r>
              <a:rPr b="0" lang="en-GB" sz="2800" spc="-1" strike="noStrike" baseline="-25000">
                <a:solidFill>
                  <a:srgbClr val="000000"/>
                </a:solidFill>
                <a:latin typeface="Calibri"/>
              </a:rPr>
              <a:t>1</a:t>
            </a: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, </a:t>
            </a:r>
            <a:r>
              <a:rPr b="0" lang="en-GB" sz="2800" spc="-1" strike="noStrike">
                <a:solidFill>
                  <a:srgbClr val="000000"/>
                </a:solidFill>
                <a:latin typeface="Symbol"/>
              </a:rPr>
              <a:t>l</a:t>
            </a:r>
            <a:r>
              <a:rPr b="0" lang="en-GB" sz="2800" spc="-1" strike="noStrike" baseline="-25000">
                <a:solidFill>
                  <a:srgbClr val="000000"/>
                </a:solidFill>
                <a:latin typeface="Calibri"/>
              </a:rPr>
              <a:t>2</a:t>
            </a: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 &lt;0, x and y will get smaller and smaller. The dynamics get closer and closer to the equilibrium. The equilibrium is then stable. </a:t>
            </a: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But to decide this we need to know the eigenvalues of the matrix </a:t>
            </a:r>
            <a:r>
              <a:rPr b="1" lang="en-GB" sz="2800" spc="-1" strike="noStrike">
                <a:solidFill>
                  <a:srgbClr val="000000"/>
                </a:solidFill>
                <a:latin typeface="Calibri"/>
              </a:rPr>
              <a:t>J</a:t>
            </a: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extShape 1"/>
          <p:cNvSpPr txBox="1"/>
          <p:nvPr/>
        </p:nvSpPr>
        <p:spPr>
          <a:xfrm>
            <a:off x="250920" y="27000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000" spc="-1" strike="noStrike">
                <a:solidFill>
                  <a:srgbClr val="000000"/>
                </a:solidFill>
                <a:latin typeface="Calibri"/>
              </a:rPr>
              <a:t>Do I really need to find the eigenvalues?</a:t>
            </a:r>
            <a:endParaRPr b="0" lang="en-GB" sz="4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2" name="TextShape 2"/>
          <p:cNvSpPr txBox="1"/>
          <p:nvPr/>
        </p:nvSpPr>
        <p:spPr>
          <a:xfrm>
            <a:off x="457200" y="1600200"/>
            <a:ext cx="86864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561"/>
              </a:spcBef>
            </a:pPr>
            <a:endParaRPr b="0" lang="en-GB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Determine the eigenvalues of a matrix can be cumbersome. There is a handy trick to determine if the real parts of eigenvalues are all smaller than 0. </a:t>
            </a: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You can use </a:t>
            </a:r>
            <a:r>
              <a:rPr b="0" i="1" lang="en-GB" sz="2800" spc="-1" strike="noStrike">
                <a:solidFill>
                  <a:srgbClr val="000000"/>
                </a:solidFill>
                <a:latin typeface="Calibri"/>
              </a:rPr>
              <a:t>Routh-Hurwitz </a:t>
            </a: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criteria:</a:t>
            </a: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The real parts of the eigenvalues of a 2x2 matrix are all negative if and only if</a:t>
            </a: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The trace (sum over the diagonal) is negative: +</a:t>
            </a:r>
            <a:endParaRPr b="0" lang="en-GB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The determinant is positive: </a:t>
            </a:r>
            <a:endParaRPr b="0" lang="en-GB" sz="2400" spc="-1" strike="noStrike">
              <a:solidFill>
                <a:srgbClr val="000000"/>
              </a:solidFill>
              <a:latin typeface="Calibri"/>
            </a:endParaRPr>
          </a:p>
          <a:p>
            <a:endParaRPr b="0" lang="en-GB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000" spc="-1" strike="noStrike">
                <a:solidFill>
                  <a:srgbClr val="000000"/>
                </a:solidFill>
                <a:latin typeface="Calibri"/>
              </a:rPr>
              <a:t>On the blackboard, show RH criteria for 2x2</a:t>
            </a:r>
            <a:endParaRPr b="0" lang="en-GB" sz="40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224" name="" descr=""/>
          <p:cNvPicPr/>
          <p:nvPr/>
        </p:nvPicPr>
        <p:blipFill>
          <a:blip r:embed="rId1"/>
          <a:stretch/>
        </p:blipFill>
        <p:spPr>
          <a:xfrm>
            <a:off x="838080" y="901800"/>
            <a:ext cx="5676840" cy="2070000"/>
          </a:xfrm>
          <a:prstGeom prst="rect">
            <a:avLst/>
          </a:prstGeom>
          <a:ln>
            <a:noFill/>
          </a:ln>
        </p:spPr>
      </p:pic>
      <p:pic>
        <p:nvPicPr>
          <p:cNvPr id="225" name="" descr=""/>
          <p:cNvPicPr/>
          <p:nvPr/>
        </p:nvPicPr>
        <p:blipFill>
          <a:blip r:embed="rId2"/>
          <a:stretch/>
        </p:blipFill>
        <p:spPr>
          <a:xfrm>
            <a:off x="800280" y="3530520"/>
            <a:ext cx="6883560" cy="2844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Calibri"/>
              </a:rPr>
              <a:t>Equilibria and stability</a:t>
            </a:r>
            <a:endParaRPr b="0" lang="en-GB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7" name="TextShape 2"/>
          <p:cNvSpPr txBox="1"/>
          <p:nvPr/>
        </p:nvSpPr>
        <p:spPr>
          <a:xfrm>
            <a:off x="457200" y="1600200"/>
            <a:ext cx="800208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Now we will apply this to the Lotka-Volterra interaction model</a:t>
            </a: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28" name="" descr=""/>
          <p:cNvPicPr/>
          <p:nvPr/>
        </p:nvPicPr>
        <p:blipFill>
          <a:blip r:embed="rId1"/>
          <a:stretch/>
        </p:blipFill>
        <p:spPr>
          <a:xfrm>
            <a:off x="1905120" y="2793960"/>
            <a:ext cx="4635360" cy="2222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Calibri"/>
              </a:rPr>
              <a:t>Equilibria and stability</a:t>
            </a:r>
            <a:endParaRPr b="0" lang="en-GB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0" name="TextShape 2"/>
          <p:cNvSpPr txBox="1"/>
          <p:nvPr/>
        </p:nvSpPr>
        <p:spPr>
          <a:xfrm>
            <a:off x="457200" y="1600200"/>
            <a:ext cx="800208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Using vector notation</a:t>
            </a: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31" name="" descr=""/>
          <p:cNvPicPr/>
          <p:nvPr/>
        </p:nvPicPr>
        <p:blipFill>
          <a:blip r:embed="rId1"/>
          <a:stretch/>
        </p:blipFill>
        <p:spPr>
          <a:xfrm>
            <a:off x="749160" y="2349360"/>
            <a:ext cx="7264440" cy="1663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Calibri"/>
              </a:rPr>
              <a:t>Equilibria and stability</a:t>
            </a:r>
            <a:endParaRPr b="0" lang="en-GB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3" name="TextShape 2"/>
          <p:cNvSpPr txBox="1"/>
          <p:nvPr/>
        </p:nvSpPr>
        <p:spPr>
          <a:xfrm>
            <a:off x="457200" y="1600200"/>
            <a:ext cx="800208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endParaRPr b="0" lang="en-GB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Let                    and  </a:t>
            </a: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The dynamics close to an equilibrium are approximately: </a:t>
            </a: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Next we will look at the 4 equilibria and study their stability</a:t>
            </a: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34" name="" descr=""/>
          <p:cNvPicPr/>
          <p:nvPr/>
        </p:nvPicPr>
        <p:blipFill>
          <a:blip r:embed="rId1"/>
          <a:stretch/>
        </p:blipFill>
        <p:spPr>
          <a:xfrm>
            <a:off x="1384200" y="2120760"/>
            <a:ext cx="1523880" cy="469800"/>
          </a:xfrm>
          <a:prstGeom prst="rect">
            <a:avLst/>
          </a:prstGeom>
          <a:ln>
            <a:noFill/>
          </a:ln>
        </p:spPr>
      </p:pic>
      <p:pic>
        <p:nvPicPr>
          <p:cNvPr id="235" name="" descr=""/>
          <p:cNvPicPr/>
          <p:nvPr/>
        </p:nvPicPr>
        <p:blipFill>
          <a:blip r:embed="rId2"/>
          <a:stretch/>
        </p:blipFill>
        <p:spPr>
          <a:xfrm>
            <a:off x="3632040" y="2108160"/>
            <a:ext cx="1587600" cy="469800"/>
          </a:xfrm>
          <a:prstGeom prst="rect">
            <a:avLst/>
          </a:prstGeom>
          <a:ln>
            <a:noFill/>
          </a:ln>
        </p:spPr>
      </p:pic>
      <p:pic>
        <p:nvPicPr>
          <p:cNvPr id="236" name="" descr=""/>
          <p:cNvPicPr/>
          <p:nvPr/>
        </p:nvPicPr>
        <p:blipFill>
          <a:blip r:embed="rId3"/>
          <a:stretch/>
        </p:blipFill>
        <p:spPr>
          <a:xfrm>
            <a:off x="1968480" y="3645000"/>
            <a:ext cx="4597560" cy="1574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extShape 1"/>
          <p:cNvSpPr txBox="1"/>
          <p:nvPr/>
        </p:nvSpPr>
        <p:spPr>
          <a:xfrm>
            <a:off x="-97308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Calibri"/>
              </a:rPr>
              <a:t>Stability of</a:t>
            </a:r>
            <a:endParaRPr b="0" lang="en-GB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8" name="TextShape 2"/>
          <p:cNvSpPr txBox="1"/>
          <p:nvPr/>
        </p:nvSpPr>
        <p:spPr>
          <a:xfrm>
            <a:off x="457200" y="1600200"/>
            <a:ext cx="86864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The dynamics close to equilibrium are approximately: </a:t>
            </a: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9" name="TextShape 3"/>
          <p:cNvSpPr txBox="1"/>
          <p:nvPr/>
        </p:nvSpPr>
        <p:spPr>
          <a:xfrm>
            <a:off x="4648320" y="1600200"/>
            <a:ext cx="4038120" cy="218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en-GB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40" name="" descr=""/>
          <p:cNvPicPr/>
          <p:nvPr/>
        </p:nvPicPr>
        <p:blipFill>
          <a:blip r:embed="rId1"/>
          <a:stretch/>
        </p:blipFill>
        <p:spPr>
          <a:xfrm>
            <a:off x="4572000" y="469800"/>
            <a:ext cx="3454560" cy="698400"/>
          </a:xfrm>
          <a:prstGeom prst="rect">
            <a:avLst/>
          </a:prstGeom>
          <a:ln>
            <a:noFill/>
          </a:ln>
        </p:spPr>
      </p:pic>
      <p:pic>
        <p:nvPicPr>
          <p:cNvPr id="241" name="" descr=""/>
          <p:cNvPicPr/>
          <p:nvPr/>
        </p:nvPicPr>
        <p:blipFill>
          <a:blip r:embed="rId2"/>
          <a:stretch/>
        </p:blipFill>
        <p:spPr>
          <a:xfrm>
            <a:off x="1447920" y="2286000"/>
            <a:ext cx="5931000" cy="2031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Calibri"/>
              </a:rPr>
              <a:t>Outline</a:t>
            </a:r>
            <a:endParaRPr b="0" lang="en-GB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90000"/>
              </a:lnSpc>
              <a:spcBef>
                <a:spcPts val="561"/>
              </a:spcBef>
              <a:buClr>
                <a:srgbClr val="ddd9c3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ddd9c3"/>
                </a:solidFill>
                <a:latin typeface="Calibri"/>
              </a:rPr>
              <a:t>2-1 Generalised Logistic Growth </a:t>
            </a: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90000"/>
              </a:lnSpc>
              <a:spcBef>
                <a:spcPts val="561"/>
              </a:spcBef>
              <a:buClr>
                <a:srgbClr val="ddd9c3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ddd9c3"/>
                </a:solidFill>
                <a:latin typeface="Calibri"/>
              </a:rPr>
              <a:t>2-2 The Lotka-Volterra Interaction model  </a:t>
            </a: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9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2-3 Equilibria and Stability  </a:t>
            </a: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90000"/>
              </a:lnSpc>
              <a:spcBef>
                <a:spcPts val="561"/>
              </a:spcBef>
              <a:buClr>
                <a:srgbClr val="ddd9c3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ddd9c3"/>
                </a:solidFill>
                <a:latin typeface="Calibri"/>
              </a:rPr>
              <a:t>2-4 Apparent Competition</a:t>
            </a: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TextShape 1"/>
          <p:cNvSpPr txBox="1"/>
          <p:nvPr/>
        </p:nvSpPr>
        <p:spPr>
          <a:xfrm>
            <a:off x="-97308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Calibri"/>
              </a:rPr>
              <a:t>Stability of</a:t>
            </a:r>
            <a:endParaRPr b="0" lang="en-GB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3" name="TextShape 2"/>
          <p:cNvSpPr txBox="1"/>
          <p:nvPr/>
        </p:nvSpPr>
        <p:spPr>
          <a:xfrm>
            <a:off x="457200" y="1600200"/>
            <a:ext cx="7976880" cy="54558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The Jacobian matrix is </a:t>
            </a:r>
            <a:endParaRPr b="0" lang="en-GB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479"/>
              </a:spcBef>
            </a:pPr>
            <a:endParaRPr b="0" lang="en-GB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479"/>
              </a:spcBef>
            </a:pPr>
            <a:endParaRPr b="0" lang="en-GB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479"/>
              </a:spcBef>
            </a:pPr>
            <a:endParaRPr b="0" lang="en-GB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479"/>
              </a:spcBef>
            </a:pPr>
            <a:endParaRPr b="0" lang="en-GB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One eigenvalue is -</a:t>
            </a:r>
            <a:r>
              <a:rPr b="0" i="1" lang="en-GB" sz="24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0" i="1" lang="en-GB" sz="2400" spc="-1" strike="noStrike" baseline="-25000">
                <a:solidFill>
                  <a:srgbClr val="000000"/>
                </a:solidFill>
                <a:latin typeface="Calibri"/>
              </a:rPr>
              <a:t>1</a:t>
            </a:r>
            <a:r>
              <a:rPr b="0" i="1" lang="en-GB" sz="2400" spc="-1" strike="noStrike">
                <a:solidFill>
                  <a:srgbClr val="000000"/>
                </a:solidFill>
                <a:latin typeface="Calibri"/>
              </a:rPr>
              <a:t>k</a:t>
            </a:r>
            <a:r>
              <a:rPr b="0" i="1" lang="en-GB" sz="2400" spc="-1" strike="noStrike" baseline="-25000">
                <a:solidFill>
                  <a:srgbClr val="000000"/>
                </a:solidFill>
                <a:latin typeface="Calibri"/>
              </a:rPr>
              <a:t>1</a:t>
            </a: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 (same as the logistic model), the other one is </a:t>
            </a:r>
            <a:r>
              <a:rPr b="0" i="1" lang="en-GB" sz="24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0" i="1" lang="en-GB" sz="2400" spc="-1" strike="noStrike" baseline="-25000">
                <a:solidFill>
                  <a:srgbClr val="000000"/>
                </a:solidFill>
                <a:latin typeface="Calibri"/>
              </a:rPr>
              <a:t>2</a:t>
            </a:r>
            <a:r>
              <a:rPr b="0" i="1" lang="en-GB" sz="2400" spc="-1" strike="noStrike">
                <a:solidFill>
                  <a:srgbClr val="000000"/>
                </a:solidFill>
                <a:latin typeface="Calibri"/>
              </a:rPr>
              <a:t>k</a:t>
            </a:r>
            <a:r>
              <a:rPr b="0" i="1" lang="en-GB" sz="2400" spc="-1" strike="noStrike" baseline="-25000">
                <a:solidFill>
                  <a:srgbClr val="000000"/>
                </a:solidFill>
                <a:latin typeface="Calibri"/>
              </a:rPr>
              <a:t>2</a:t>
            </a: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 (</a:t>
            </a:r>
            <a:r>
              <a:rPr b="0" i="1" lang="en-GB" sz="2400" spc="-1" strike="noStrike">
                <a:solidFill>
                  <a:srgbClr val="000000"/>
                </a:solidFill>
                <a:latin typeface="Calibri"/>
              </a:rPr>
              <a:t>1-</a:t>
            </a:r>
            <a:r>
              <a:rPr b="0" i="1" lang="en-GB" sz="2400" spc="-1" strike="noStrike">
                <a:solidFill>
                  <a:srgbClr val="000000"/>
                </a:solidFill>
                <a:latin typeface="Symbol"/>
              </a:rPr>
              <a:t>b</a:t>
            </a:r>
            <a:r>
              <a:rPr b="0" i="1" lang="en-GB" sz="2400" spc="-1" strike="noStrike">
                <a:solidFill>
                  <a:srgbClr val="000000"/>
                </a:solidFill>
                <a:latin typeface="Calibri"/>
              </a:rPr>
              <a:t>k</a:t>
            </a:r>
            <a:r>
              <a:rPr b="0" i="1" lang="en-GB" sz="2400" spc="-1" strike="noStrike" baseline="-25000">
                <a:solidFill>
                  <a:srgbClr val="000000"/>
                </a:solidFill>
                <a:latin typeface="Calibri"/>
              </a:rPr>
              <a:t>1</a:t>
            </a:r>
            <a:r>
              <a:rPr b="0" i="1" lang="en-GB" sz="2400" spc="-1" strike="noStrike">
                <a:solidFill>
                  <a:srgbClr val="000000"/>
                </a:solidFill>
                <a:latin typeface="Calibri"/>
              </a:rPr>
              <a:t>/k</a:t>
            </a:r>
            <a:r>
              <a:rPr b="0" i="1" lang="en-GB" sz="2400" spc="-1" strike="noStrike" baseline="-25000">
                <a:solidFill>
                  <a:srgbClr val="000000"/>
                </a:solidFill>
                <a:latin typeface="Calibri"/>
              </a:rPr>
              <a:t>2</a:t>
            </a: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)</a:t>
            </a:r>
            <a:endParaRPr b="0" lang="en-GB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If r</a:t>
            </a:r>
            <a:r>
              <a:rPr b="0" lang="en-GB" sz="2400" spc="-1" strike="noStrike" baseline="-25000">
                <a:solidFill>
                  <a:srgbClr val="000000"/>
                </a:solidFill>
                <a:latin typeface="Calibri"/>
              </a:rPr>
              <a:t>2</a:t>
            </a:r>
            <a:r>
              <a:rPr b="0" i="1" lang="en-GB" sz="2400" spc="-1" strike="noStrike">
                <a:solidFill>
                  <a:srgbClr val="000000"/>
                </a:solidFill>
                <a:latin typeface="Calibri"/>
              </a:rPr>
              <a:t>k</a:t>
            </a:r>
            <a:r>
              <a:rPr b="0" i="1" lang="en-GB" sz="2400" spc="-1" strike="noStrike" baseline="-25000">
                <a:solidFill>
                  <a:srgbClr val="000000"/>
                </a:solidFill>
                <a:latin typeface="Calibri"/>
              </a:rPr>
              <a:t>2</a:t>
            </a: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&gt;0 and </a:t>
            </a:r>
            <a:r>
              <a:rPr b="0" i="1" lang="en-GB" sz="2400" spc="-1" strike="noStrike">
                <a:solidFill>
                  <a:srgbClr val="000000"/>
                </a:solidFill>
                <a:latin typeface="Calibri"/>
              </a:rPr>
              <a:t>1-</a:t>
            </a:r>
            <a:r>
              <a:rPr b="0" i="1" lang="en-GB" sz="2400" spc="-1" strike="noStrike">
                <a:solidFill>
                  <a:srgbClr val="000000"/>
                </a:solidFill>
                <a:latin typeface="Symbol"/>
              </a:rPr>
              <a:t>b</a:t>
            </a:r>
            <a:r>
              <a:rPr b="0" i="1" lang="en-GB" sz="2400" spc="-1" strike="noStrike">
                <a:solidFill>
                  <a:srgbClr val="000000"/>
                </a:solidFill>
                <a:latin typeface="Calibri"/>
              </a:rPr>
              <a:t>k</a:t>
            </a:r>
            <a:r>
              <a:rPr b="0" i="1" lang="en-GB" sz="2400" spc="-1" strike="noStrike" baseline="-25000">
                <a:solidFill>
                  <a:srgbClr val="000000"/>
                </a:solidFill>
                <a:latin typeface="Calibri"/>
              </a:rPr>
              <a:t>1</a:t>
            </a:r>
            <a:r>
              <a:rPr b="0" i="1" lang="en-GB" sz="2400" spc="-1" strike="noStrike">
                <a:solidFill>
                  <a:srgbClr val="000000"/>
                </a:solidFill>
                <a:latin typeface="Calibri"/>
              </a:rPr>
              <a:t>/k</a:t>
            </a:r>
            <a:r>
              <a:rPr b="0" i="1" lang="en-GB" sz="2400" spc="-1" strike="noStrike" baseline="-25000">
                <a:solidFill>
                  <a:srgbClr val="000000"/>
                </a:solidFill>
                <a:latin typeface="Calibri"/>
              </a:rPr>
              <a:t>2</a:t>
            </a: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&lt;0 y moves towards </a:t>
            </a:r>
            <a:r>
              <a:rPr b="0" i="1" lang="en-GB" sz="2400" spc="-1" strike="noStrike">
                <a:solidFill>
                  <a:srgbClr val="000000"/>
                </a:solidFill>
                <a:latin typeface="Calibri"/>
              </a:rPr>
              <a:t>y</a:t>
            </a: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=0 and</a:t>
            </a:r>
            <a:endParaRPr b="0" lang="en-GB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9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if r</a:t>
            </a:r>
            <a:r>
              <a:rPr b="0" lang="en-GB" sz="2400" spc="-1" strike="noStrike" baseline="-25000">
                <a:solidFill>
                  <a:srgbClr val="000000"/>
                </a:solidFill>
                <a:latin typeface="Calibri"/>
              </a:rPr>
              <a:t>2</a:t>
            </a:r>
            <a:r>
              <a:rPr b="0" i="1" lang="en-GB" sz="2400" spc="-1" strike="noStrike">
                <a:solidFill>
                  <a:srgbClr val="000000"/>
                </a:solidFill>
                <a:latin typeface="Calibri"/>
              </a:rPr>
              <a:t>k</a:t>
            </a:r>
            <a:r>
              <a:rPr b="0" i="1" lang="en-GB" sz="2400" spc="-1" strike="noStrike" baseline="-25000">
                <a:solidFill>
                  <a:srgbClr val="000000"/>
                </a:solidFill>
                <a:latin typeface="Calibri"/>
              </a:rPr>
              <a:t>2</a:t>
            </a: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&gt;0 and </a:t>
            </a:r>
            <a:r>
              <a:rPr b="0" i="1" lang="en-GB" sz="2400" spc="-1" strike="noStrike">
                <a:solidFill>
                  <a:srgbClr val="000000"/>
                </a:solidFill>
                <a:latin typeface="Calibri"/>
              </a:rPr>
              <a:t>1-</a:t>
            </a:r>
            <a:r>
              <a:rPr b="0" i="1" lang="en-GB" sz="2400" spc="-1" strike="noStrike">
                <a:solidFill>
                  <a:srgbClr val="000000"/>
                </a:solidFill>
                <a:latin typeface="Symbol"/>
              </a:rPr>
              <a:t>b</a:t>
            </a:r>
            <a:r>
              <a:rPr b="0" i="1" lang="en-GB" sz="2400" spc="-1" strike="noStrike">
                <a:solidFill>
                  <a:srgbClr val="000000"/>
                </a:solidFill>
                <a:latin typeface="Calibri"/>
              </a:rPr>
              <a:t>k</a:t>
            </a:r>
            <a:r>
              <a:rPr b="0" i="1" lang="en-GB" sz="2400" spc="-1" strike="noStrike" baseline="-25000">
                <a:solidFill>
                  <a:srgbClr val="000000"/>
                </a:solidFill>
                <a:latin typeface="Calibri"/>
              </a:rPr>
              <a:t>1</a:t>
            </a:r>
            <a:r>
              <a:rPr b="0" i="1" lang="en-GB" sz="2400" spc="-1" strike="noStrike">
                <a:solidFill>
                  <a:srgbClr val="000000"/>
                </a:solidFill>
                <a:latin typeface="Calibri"/>
              </a:rPr>
              <a:t>/k</a:t>
            </a:r>
            <a:r>
              <a:rPr b="0" i="1" lang="en-GB" sz="2400" spc="-1" strike="noStrike" baseline="-25000">
                <a:solidFill>
                  <a:srgbClr val="000000"/>
                </a:solidFill>
                <a:latin typeface="Calibri"/>
              </a:rPr>
              <a:t>2</a:t>
            </a: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&gt;0 y moves away from </a:t>
            </a:r>
            <a:r>
              <a:rPr b="0" i="1" lang="en-GB" sz="2400" spc="-1" strike="noStrike">
                <a:solidFill>
                  <a:srgbClr val="000000"/>
                </a:solidFill>
                <a:latin typeface="Calibri"/>
              </a:rPr>
              <a:t>y</a:t>
            </a: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=0 (equilibrium unstable)</a:t>
            </a:r>
            <a:endParaRPr b="0" lang="en-GB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This  allows the interpretation that if </a:t>
            </a:r>
            <a:r>
              <a:rPr b="0" i="1" lang="en-GB" sz="2400" spc="-1" strike="noStrike">
                <a:solidFill>
                  <a:srgbClr val="000000"/>
                </a:solidFill>
                <a:latin typeface="Calibri"/>
              </a:rPr>
              <a:t>1/</a:t>
            </a:r>
            <a:r>
              <a:rPr b="0" i="1" lang="en-GB" sz="2400" spc="-1" strike="noStrike">
                <a:solidFill>
                  <a:srgbClr val="000000"/>
                </a:solidFill>
                <a:latin typeface="Symbol"/>
              </a:rPr>
              <a:t>b&gt;</a:t>
            </a:r>
            <a:r>
              <a:rPr b="0" i="1" lang="en-GB" sz="2400" spc="-1" strike="noStrike">
                <a:solidFill>
                  <a:srgbClr val="000000"/>
                </a:solidFill>
                <a:latin typeface="Calibri"/>
              </a:rPr>
              <a:t>k</a:t>
            </a:r>
            <a:r>
              <a:rPr b="0" i="1" lang="en-GB" sz="2400" spc="-1" strike="noStrike" baseline="-25000">
                <a:solidFill>
                  <a:srgbClr val="000000"/>
                </a:solidFill>
                <a:latin typeface="Calibri"/>
              </a:rPr>
              <a:t>1</a:t>
            </a:r>
            <a:r>
              <a:rPr b="0" i="1" lang="en-GB" sz="2400" spc="-1" strike="noStrike">
                <a:solidFill>
                  <a:srgbClr val="000000"/>
                </a:solidFill>
                <a:latin typeface="Calibri"/>
              </a:rPr>
              <a:t>/k</a:t>
            </a:r>
            <a:r>
              <a:rPr b="0" i="1" lang="en-GB" sz="2400" spc="-1" strike="noStrike" baseline="-25000">
                <a:solidFill>
                  <a:srgbClr val="000000"/>
                </a:solidFill>
                <a:latin typeface="Calibri"/>
              </a:rPr>
              <a:t>2 </a:t>
            </a: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then </a:t>
            </a:r>
            <a:r>
              <a:rPr b="0" i="1" lang="en-GB" sz="24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0" i="1" lang="en-GB" sz="2400" spc="-1" strike="noStrike" baseline="-25000">
                <a:solidFill>
                  <a:srgbClr val="000000"/>
                </a:solidFill>
                <a:latin typeface="Calibri"/>
              </a:rPr>
              <a:t>2 </a:t>
            </a:r>
            <a:r>
              <a:rPr b="0" i="1" lang="en-GB" sz="24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GB" sz="2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44" name="" descr=""/>
          <p:cNvPicPr/>
          <p:nvPr/>
        </p:nvPicPr>
        <p:blipFill>
          <a:blip r:embed="rId1"/>
          <a:stretch/>
        </p:blipFill>
        <p:spPr>
          <a:xfrm>
            <a:off x="4572000" y="469800"/>
            <a:ext cx="3454560" cy="698400"/>
          </a:xfrm>
          <a:prstGeom prst="rect">
            <a:avLst/>
          </a:prstGeom>
          <a:ln>
            <a:noFill/>
          </a:ln>
        </p:spPr>
      </p:pic>
      <p:pic>
        <p:nvPicPr>
          <p:cNvPr id="245" name="" descr=""/>
          <p:cNvPicPr/>
          <p:nvPr/>
        </p:nvPicPr>
        <p:blipFill>
          <a:blip r:embed="rId2"/>
          <a:stretch/>
        </p:blipFill>
        <p:spPr>
          <a:xfrm>
            <a:off x="2184480" y="2362320"/>
            <a:ext cx="3809880" cy="990720"/>
          </a:xfrm>
          <a:prstGeom prst="rect">
            <a:avLst/>
          </a:prstGeom>
          <a:ln>
            <a:noFill/>
          </a:ln>
        </p:spPr>
      </p:pic>
      <p:pic>
        <p:nvPicPr>
          <p:cNvPr id="246" name="" descr=""/>
          <p:cNvPicPr/>
          <p:nvPr/>
        </p:nvPicPr>
        <p:blipFill>
          <a:blip r:embed="rId3"/>
          <a:stretch/>
        </p:blipFill>
        <p:spPr>
          <a:xfrm>
            <a:off x="2044800" y="5803920"/>
            <a:ext cx="1866960" cy="380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>
                <p:childTnLst>
                  <p:par>
                    <p:cTn id="9" nodeType="clickEffect" fill="hold">
                      <p:stCondLst>
                        <p:cond delay="indefinite"/>
                      </p:stCondLst>
                      <p:childTnLst>
                        <p:par>
                          <p:cTn id="1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nodeType="clickEffect" fill="hold">
                      <p:stCondLst>
                        <p:cond delay="indefinite"/>
                      </p:stCondLst>
                      <p:childTnLst>
                        <p:par>
                          <p:cTn id="1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nodeType="clickEffect" fill="hold">
                      <p:stCondLst>
                        <p:cond delay="indefinite"/>
                      </p:stCondLst>
                      <p:childTnLst>
                        <p:par>
                          <p:cTn id="1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TextShape 1"/>
          <p:cNvSpPr txBox="1"/>
          <p:nvPr/>
        </p:nvSpPr>
        <p:spPr>
          <a:xfrm>
            <a:off x="-97308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Calibri"/>
              </a:rPr>
              <a:t>Stability of</a:t>
            </a:r>
            <a:endParaRPr b="0" lang="en-GB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8" name="TextShape 2"/>
          <p:cNvSpPr txBox="1"/>
          <p:nvPr/>
        </p:nvSpPr>
        <p:spPr>
          <a:xfrm>
            <a:off x="457200" y="1600200"/>
            <a:ext cx="7976880" cy="54558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The Jacobian matrix is </a:t>
            </a:r>
            <a:endParaRPr b="0" lang="en-GB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479"/>
              </a:spcBef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479"/>
              </a:spcBef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479"/>
              </a:spcBef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479"/>
              </a:spcBef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The equilibrium is stable if     and</a:t>
            </a:r>
            <a:endParaRPr b="0" lang="en-GB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If  are all +ive, this can only be if  </a:t>
            </a:r>
            <a:endParaRPr b="0" lang="en-GB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If  the equilibrium                             is unstable and </a:t>
            </a:r>
            <a:r>
              <a:rPr b="0" i="1" lang="en-GB" sz="24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0" i="1" lang="en-GB" sz="2400" spc="-1" strike="noStrike" baseline="-25000">
                <a:solidFill>
                  <a:srgbClr val="000000"/>
                </a:solidFill>
                <a:latin typeface="Calibri"/>
              </a:rPr>
              <a:t>2 </a:t>
            </a: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can invade in  the equilibrium</a:t>
            </a:r>
            <a:endParaRPr b="0" lang="en-GB" sz="2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49" name="" descr=""/>
          <p:cNvPicPr/>
          <p:nvPr/>
        </p:nvPicPr>
        <p:blipFill>
          <a:blip r:embed="rId1"/>
          <a:stretch/>
        </p:blipFill>
        <p:spPr>
          <a:xfrm>
            <a:off x="4572000" y="469800"/>
            <a:ext cx="3454560" cy="698400"/>
          </a:xfrm>
          <a:prstGeom prst="rect">
            <a:avLst/>
          </a:prstGeom>
          <a:ln>
            <a:noFill/>
          </a:ln>
        </p:spPr>
      </p:pic>
      <p:pic>
        <p:nvPicPr>
          <p:cNvPr id="250" name="" descr=""/>
          <p:cNvPicPr/>
          <p:nvPr/>
        </p:nvPicPr>
        <p:blipFill>
          <a:blip r:embed="rId2"/>
          <a:stretch/>
        </p:blipFill>
        <p:spPr>
          <a:xfrm>
            <a:off x="2184480" y="2362320"/>
            <a:ext cx="3809880" cy="990720"/>
          </a:xfrm>
          <a:prstGeom prst="rect">
            <a:avLst/>
          </a:prstGeom>
          <a:ln>
            <a:noFill/>
          </a:ln>
        </p:spPr>
      </p:pic>
      <p:pic>
        <p:nvPicPr>
          <p:cNvPr id="251" name="" descr=""/>
          <p:cNvPicPr/>
          <p:nvPr/>
        </p:nvPicPr>
        <p:blipFill>
          <a:blip r:embed="rId3"/>
          <a:stretch/>
        </p:blipFill>
        <p:spPr>
          <a:xfrm>
            <a:off x="4025880" y="5511960"/>
            <a:ext cx="1866960" cy="380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TextShape 1"/>
          <p:cNvSpPr txBox="1"/>
          <p:nvPr/>
        </p:nvSpPr>
        <p:spPr>
          <a:xfrm>
            <a:off x="-97308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Calibri"/>
              </a:rPr>
              <a:t>Stability of</a:t>
            </a:r>
            <a:endParaRPr b="0" lang="en-GB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3" name="TextShape 2"/>
          <p:cNvSpPr txBox="1"/>
          <p:nvPr/>
        </p:nvSpPr>
        <p:spPr>
          <a:xfrm>
            <a:off x="457200" y="1600200"/>
            <a:ext cx="86864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The dynamics close to equilibrium are approximately: </a:t>
            </a: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4" name="TextShape 3"/>
          <p:cNvSpPr txBox="1"/>
          <p:nvPr/>
        </p:nvSpPr>
        <p:spPr>
          <a:xfrm>
            <a:off x="4648320" y="1600200"/>
            <a:ext cx="4038120" cy="218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en-GB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55" name="" descr=""/>
          <p:cNvPicPr/>
          <p:nvPr/>
        </p:nvPicPr>
        <p:blipFill>
          <a:blip r:embed="rId1"/>
          <a:stretch/>
        </p:blipFill>
        <p:spPr>
          <a:xfrm>
            <a:off x="4572000" y="469800"/>
            <a:ext cx="3454560" cy="698400"/>
          </a:xfrm>
          <a:prstGeom prst="rect">
            <a:avLst/>
          </a:prstGeom>
          <a:ln>
            <a:noFill/>
          </a:ln>
        </p:spPr>
      </p:pic>
      <p:pic>
        <p:nvPicPr>
          <p:cNvPr id="256" name="" descr=""/>
          <p:cNvPicPr/>
          <p:nvPr/>
        </p:nvPicPr>
        <p:blipFill>
          <a:blip r:embed="rId2"/>
          <a:stretch/>
        </p:blipFill>
        <p:spPr>
          <a:xfrm>
            <a:off x="1447920" y="2286000"/>
            <a:ext cx="5931000" cy="2031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TextShape 1"/>
          <p:cNvSpPr txBox="1"/>
          <p:nvPr/>
        </p:nvSpPr>
        <p:spPr>
          <a:xfrm>
            <a:off x="-54144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Calibri"/>
              </a:rPr>
              <a:t>Stability of</a:t>
            </a:r>
            <a:endParaRPr b="0" lang="en-GB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8" name="TextShape 2"/>
          <p:cNvSpPr txBox="1"/>
          <p:nvPr/>
        </p:nvSpPr>
        <p:spPr>
          <a:xfrm>
            <a:off x="457200" y="1600200"/>
            <a:ext cx="86864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The dynamics close to equilibrium are approximately: </a:t>
            </a: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59" name="" descr=""/>
          <p:cNvPicPr/>
          <p:nvPr/>
        </p:nvPicPr>
        <p:blipFill>
          <a:blip r:embed="rId1"/>
          <a:stretch/>
        </p:blipFill>
        <p:spPr>
          <a:xfrm>
            <a:off x="5067360" y="469800"/>
            <a:ext cx="3454560" cy="698400"/>
          </a:xfrm>
          <a:prstGeom prst="rect">
            <a:avLst/>
          </a:prstGeom>
          <a:ln>
            <a:noFill/>
          </a:ln>
        </p:spPr>
      </p:pic>
      <p:pic>
        <p:nvPicPr>
          <p:cNvPr id="260" name="" descr=""/>
          <p:cNvPicPr/>
          <p:nvPr/>
        </p:nvPicPr>
        <p:blipFill>
          <a:blip r:embed="rId2"/>
          <a:stretch/>
        </p:blipFill>
        <p:spPr>
          <a:xfrm>
            <a:off x="1752480" y="2057400"/>
            <a:ext cx="5181480" cy="1841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TextShape 1"/>
          <p:cNvSpPr txBox="1"/>
          <p:nvPr/>
        </p:nvSpPr>
        <p:spPr>
          <a:xfrm>
            <a:off x="-54144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Calibri"/>
              </a:rPr>
              <a:t>Stability of</a:t>
            </a:r>
            <a:endParaRPr b="0" lang="en-GB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2" name="TextShape 2"/>
          <p:cNvSpPr txBox="1"/>
          <p:nvPr/>
        </p:nvSpPr>
        <p:spPr>
          <a:xfrm>
            <a:off x="457200" y="1600200"/>
            <a:ext cx="86864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8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The Jacobian matrix is</a:t>
            </a:r>
            <a:endParaRPr b="0" lang="en-GB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80000"/>
              </a:lnSpc>
              <a:spcBef>
                <a:spcPts val="479"/>
              </a:spcBef>
            </a:pPr>
            <a:endParaRPr b="0" lang="en-GB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80000"/>
              </a:lnSpc>
              <a:spcBef>
                <a:spcPts val="479"/>
              </a:spcBef>
            </a:pPr>
            <a:endParaRPr b="0" lang="en-GB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80000"/>
              </a:lnSpc>
              <a:spcBef>
                <a:spcPts val="479"/>
              </a:spcBef>
            </a:pPr>
            <a:endParaRPr b="0" lang="en-GB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80000"/>
              </a:lnSpc>
              <a:spcBef>
                <a:spcPts val="479"/>
              </a:spcBef>
            </a:pPr>
            <a:endParaRPr b="0" lang="en-GB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80000"/>
              </a:lnSpc>
              <a:spcBef>
                <a:spcPts val="479"/>
              </a:spcBef>
            </a:pPr>
            <a:endParaRPr b="0" lang="en-GB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The equilibrium is stable if     and</a:t>
            </a:r>
            <a:endParaRPr b="0" lang="en-GB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If  are all +ive, this can only be if </a:t>
            </a:r>
            <a:endParaRPr b="0" lang="en-GB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If this equilibrium                                   is unstable and </a:t>
            </a:r>
            <a:r>
              <a:rPr b="0" i="1" lang="en-GB" sz="24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0" i="1" lang="en-GB" sz="2400" spc="-1" strike="noStrike" baseline="-25000">
                <a:solidFill>
                  <a:srgbClr val="000000"/>
                </a:solidFill>
                <a:latin typeface="Calibri"/>
              </a:rPr>
              <a:t>1 </a:t>
            </a: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can invade in the equilibrium</a:t>
            </a:r>
            <a:endParaRPr b="0" lang="en-GB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80000"/>
              </a:lnSpc>
              <a:spcBef>
                <a:spcPts val="479"/>
              </a:spcBef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80000"/>
              </a:lnSpc>
              <a:spcBef>
                <a:spcPts val="479"/>
              </a:spcBef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63" name="" descr=""/>
          <p:cNvPicPr/>
          <p:nvPr/>
        </p:nvPicPr>
        <p:blipFill>
          <a:blip r:embed="rId1"/>
          <a:stretch/>
        </p:blipFill>
        <p:spPr>
          <a:xfrm>
            <a:off x="5067360" y="469800"/>
            <a:ext cx="3454560" cy="698400"/>
          </a:xfrm>
          <a:prstGeom prst="rect">
            <a:avLst/>
          </a:prstGeom>
          <a:ln>
            <a:noFill/>
          </a:ln>
        </p:spPr>
      </p:pic>
      <p:pic>
        <p:nvPicPr>
          <p:cNvPr id="264" name="" descr=""/>
          <p:cNvPicPr/>
          <p:nvPr/>
        </p:nvPicPr>
        <p:blipFill>
          <a:blip r:embed="rId2"/>
          <a:stretch/>
        </p:blipFill>
        <p:spPr>
          <a:xfrm>
            <a:off x="1930320" y="2298600"/>
            <a:ext cx="4838760" cy="1257480"/>
          </a:xfrm>
          <a:prstGeom prst="rect">
            <a:avLst/>
          </a:prstGeom>
          <a:ln>
            <a:noFill/>
          </a:ln>
        </p:spPr>
      </p:pic>
      <p:pic>
        <p:nvPicPr>
          <p:cNvPr id="265" name="" descr=""/>
          <p:cNvPicPr/>
          <p:nvPr/>
        </p:nvPicPr>
        <p:blipFill>
          <a:blip r:embed="rId3"/>
          <a:stretch/>
        </p:blipFill>
        <p:spPr>
          <a:xfrm>
            <a:off x="4089240" y="5638680"/>
            <a:ext cx="2374920" cy="469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Calibri"/>
              </a:rPr>
              <a:t>Formal criteria</a:t>
            </a:r>
            <a:endParaRPr b="0" lang="en-GB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7" name="TextShape 2"/>
          <p:cNvSpPr txBox="1"/>
          <p:nvPr/>
        </p:nvSpPr>
        <p:spPr>
          <a:xfrm>
            <a:off x="457200" y="1600200"/>
            <a:ext cx="829116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The following inequalities predict the outcome of competition (if all </a:t>
            </a:r>
            <a:r>
              <a:rPr b="0" i="1" lang="en-GB" sz="28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s and </a:t>
            </a:r>
            <a:r>
              <a:rPr b="0" i="1" lang="en-GB" sz="2800" spc="-1" strike="noStrike">
                <a:solidFill>
                  <a:srgbClr val="000000"/>
                </a:solidFill>
                <a:latin typeface="Calibri"/>
              </a:rPr>
              <a:t>k</a:t>
            </a: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s +ive)</a:t>
            </a: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8" name="CustomShape 3"/>
          <p:cNvSpPr/>
          <p:nvPr/>
        </p:nvSpPr>
        <p:spPr>
          <a:xfrm>
            <a:off x="-2316600" y="274680"/>
            <a:ext cx="1828440" cy="678600"/>
          </a:xfrm>
          <a:prstGeom prst="rect">
            <a:avLst/>
          </a:prstGeom>
          <a:solidFill>
            <a:srgbClr val="fcff91"/>
          </a:solidFill>
          <a:ln w="9360">
            <a:solidFill>
              <a:srgbClr val="000000"/>
            </a:solidFill>
            <a:miter/>
          </a:ln>
          <a:effectLst>
            <a:outerShdw algn="ctr" dir="2700000" dist="107423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799"/>
              </a:spcBef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</a:pPr>
            <a:endParaRPr b="0" lang="en-GB" sz="1800" spc="-1" strike="noStrike">
              <a:latin typeface="Arial"/>
            </a:endParaRPr>
          </a:p>
        </p:txBody>
      </p:sp>
      <p:graphicFrame>
        <p:nvGraphicFramePr>
          <p:cNvPr id="269" name="Table 4"/>
          <p:cNvGraphicFramePr/>
          <p:nvPr/>
        </p:nvGraphicFramePr>
        <p:xfrm>
          <a:off x="1476360" y="2741760"/>
          <a:ext cx="6119280" cy="3704760"/>
        </p:xfrm>
        <a:graphic>
          <a:graphicData uri="http://schemas.openxmlformats.org/drawingml/2006/table">
            <a:tbl>
              <a:tblPr/>
              <a:tblGrid>
                <a:gridCol w="1436400"/>
                <a:gridCol w="2265120"/>
                <a:gridCol w="2417760"/>
              </a:tblGrid>
              <a:tr h="846000">
                <a:tc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tabLst>
                          <a:tab algn="l" pos="0"/>
                        </a:tabLst>
                      </a:pPr>
                      <a:r>
                        <a:rPr b="0" lang="en-GB" sz="2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  <a:r>
                        <a:rPr b="0" i="1" lang="en-GB" sz="2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/</a:t>
                      </a:r>
                      <a:r>
                        <a:rPr b="0" i="1" lang="en-GB" sz="2800" spc="-1" strike="noStrike">
                          <a:solidFill>
                            <a:srgbClr val="000000"/>
                          </a:solidFill>
                          <a:latin typeface="Symbol"/>
                        </a:rPr>
                        <a:t>b</a:t>
                      </a:r>
                      <a:r>
                        <a:rPr b="0" i="1" lang="en-GB" sz="2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&lt;k</a:t>
                      </a:r>
                      <a:r>
                        <a:rPr b="0" i="1" lang="en-GB" sz="2800" spc="-1" strike="noStrike" baseline="-25000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  <a:r>
                        <a:rPr b="0" i="1" lang="en-GB" sz="2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/k</a:t>
                      </a:r>
                      <a:r>
                        <a:rPr b="0" i="1" lang="en-GB" sz="2800" spc="-1" strike="noStrike" baseline="-25000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  <a:endParaRPr b="0" lang="en-GB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tabLst>
                          <a:tab algn="l" pos="0"/>
                        </a:tabLst>
                      </a:pPr>
                      <a:r>
                        <a:rPr b="0" lang="en-GB" sz="2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  <a:r>
                        <a:rPr b="0" i="1" lang="en-GB" sz="2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/</a:t>
                      </a:r>
                      <a:r>
                        <a:rPr b="0" i="1" lang="en-GB" sz="2800" spc="-1" strike="noStrike">
                          <a:solidFill>
                            <a:srgbClr val="000000"/>
                          </a:solidFill>
                          <a:latin typeface="Symbol"/>
                        </a:rPr>
                        <a:t>b</a:t>
                      </a:r>
                      <a:r>
                        <a:rPr b="0" i="1" lang="en-GB" sz="2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&gt;k</a:t>
                      </a:r>
                      <a:r>
                        <a:rPr b="0" i="1" lang="en-GB" sz="2800" spc="-1" strike="noStrike" baseline="-25000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  <a:r>
                        <a:rPr b="0" i="1" lang="en-GB" sz="2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/k</a:t>
                      </a:r>
                      <a:r>
                        <a:rPr b="0" i="1" lang="en-GB" sz="2800" spc="-1" strike="noStrike" baseline="-25000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  <a:endParaRPr b="0" lang="en-GB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3161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tabLst>
                          <a:tab algn="l" pos="0"/>
                        </a:tabLst>
                      </a:pPr>
                      <a:r>
                        <a:rPr b="0" lang="en-GB" sz="2800" spc="-1" strike="noStrike">
                          <a:solidFill>
                            <a:srgbClr val="000000"/>
                          </a:solidFill>
                          <a:latin typeface="Symbol"/>
                        </a:rPr>
                        <a:t>a</a:t>
                      </a:r>
                      <a:r>
                        <a:rPr b="0" i="1" lang="en-GB" sz="2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&gt;k</a:t>
                      </a:r>
                      <a:r>
                        <a:rPr b="0" i="1" lang="en-GB" sz="2800" spc="-1" strike="noStrike" baseline="-25000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  <a:r>
                        <a:rPr b="0" i="1" lang="en-GB" sz="2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/k</a:t>
                      </a:r>
                      <a:r>
                        <a:rPr b="0" i="1" lang="en-GB" sz="2800" spc="-1" strike="noStrike" baseline="-25000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  <a:endParaRPr b="0" lang="en-GB" sz="28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479"/>
                        </a:spcBef>
                        <a:tabLst>
                          <a:tab algn="l" pos="0"/>
                        </a:tabLst>
                      </a:pPr>
                      <a:r>
                        <a:rPr b="0" lang="en-GB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0" lang="en-GB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stable</a:t>
                      </a:r>
                      <a:endParaRPr b="0" lang="en-GB" sz="2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79"/>
                        </a:spcBef>
                        <a:tabLst>
                          <a:tab algn="l" pos="0"/>
                        </a:tabLst>
                      </a:pPr>
                      <a:r>
                        <a:rPr b="0" lang="en-GB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0" lang="en-GB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stable</a:t>
                      </a:r>
                      <a:endParaRPr b="0" lang="en-GB" sz="2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79"/>
                        </a:spcBef>
                        <a:tabLst>
                          <a:tab algn="l" pos="0"/>
                        </a:tabLst>
                      </a:pPr>
                      <a:endParaRPr b="0" lang="en-GB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479"/>
                        </a:spcBef>
                        <a:tabLst>
                          <a:tab algn="l" pos="0"/>
                        </a:tabLst>
                      </a:pPr>
                      <a:r>
                        <a:rPr b="0" lang="en-GB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0" lang="en-GB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unstable</a:t>
                      </a:r>
                      <a:endParaRPr b="0" lang="en-GB" sz="2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79"/>
                        </a:spcBef>
                        <a:tabLst>
                          <a:tab algn="l" pos="0"/>
                        </a:tabLst>
                      </a:pPr>
                      <a:r>
                        <a:rPr b="0" lang="en-GB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0" lang="en-GB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stable</a:t>
                      </a:r>
                      <a:endParaRPr b="0" lang="en-GB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5426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tabLst>
                          <a:tab algn="l" pos="0"/>
                        </a:tabLst>
                      </a:pPr>
                      <a:r>
                        <a:rPr b="0" lang="en-GB" sz="2800" spc="-1" strike="noStrike">
                          <a:solidFill>
                            <a:srgbClr val="000000"/>
                          </a:solidFill>
                          <a:latin typeface="Symbol"/>
                        </a:rPr>
                        <a:t>a</a:t>
                      </a:r>
                      <a:r>
                        <a:rPr b="0" i="1" lang="en-GB" sz="2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&lt;k</a:t>
                      </a:r>
                      <a:r>
                        <a:rPr b="0" i="1" lang="en-GB" sz="2800" spc="-1" strike="noStrike" baseline="-25000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  <a:r>
                        <a:rPr b="0" i="1" lang="en-GB" sz="2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/k</a:t>
                      </a:r>
                      <a:r>
                        <a:rPr b="0" i="1" lang="en-GB" sz="2800" spc="-1" strike="noStrike" baseline="-25000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  <a:endParaRPr b="0" lang="en-GB" sz="28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479"/>
                        </a:spcBef>
                        <a:tabLst>
                          <a:tab algn="l" pos="0"/>
                        </a:tabLst>
                      </a:pPr>
                      <a:r>
                        <a:rPr b="0" lang="en-GB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0" lang="en-GB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stable</a:t>
                      </a:r>
                      <a:endParaRPr b="0" lang="en-GB" sz="2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79"/>
                        </a:spcBef>
                        <a:tabLst>
                          <a:tab algn="l" pos="0"/>
                        </a:tabLst>
                      </a:pPr>
                      <a:r>
                        <a:rPr b="0" lang="en-GB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0" lang="en-GB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unstable</a:t>
                      </a:r>
                      <a:endParaRPr b="0" lang="en-GB" sz="2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79"/>
                        </a:spcBef>
                        <a:tabLst>
                          <a:tab algn="l" pos="0"/>
                        </a:tabLst>
                      </a:pPr>
                      <a:endParaRPr b="0" lang="en-GB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479"/>
                        </a:spcBef>
                        <a:tabLst>
                          <a:tab algn="l" pos="0"/>
                        </a:tabLst>
                      </a:pPr>
                      <a:r>
                        <a:rPr b="0" lang="en-GB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0" lang="en-GB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unstable</a:t>
                      </a:r>
                      <a:endParaRPr b="0" lang="en-GB" sz="2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79"/>
                        </a:spcBef>
                        <a:tabLst>
                          <a:tab algn="l" pos="0"/>
                        </a:tabLst>
                      </a:pPr>
                      <a:r>
                        <a:rPr b="0" lang="en-GB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0" lang="en-GB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unstable</a:t>
                      </a:r>
                      <a:endParaRPr b="0" lang="en-GB" sz="2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79"/>
                        </a:spcBef>
                        <a:tabLst>
                          <a:tab algn="l" pos="0"/>
                        </a:tabLst>
                      </a:pPr>
                      <a:endParaRPr b="0" lang="en-GB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Calibri"/>
              </a:rPr>
              <a:t>Formal criteria</a:t>
            </a:r>
            <a:endParaRPr b="0" lang="en-GB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1" name="TextShape 2"/>
          <p:cNvSpPr txBox="1"/>
          <p:nvPr/>
        </p:nvSpPr>
        <p:spPr>
          <a:xfrm>
            <a:off x="457200" y="1600200"/>
            <a:ext cx="829116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The following inequalities predict the outcome of competition (if all </a:t>
            </a:r>
            <a:r>
              <a:rPr b="0" i="1" lang="en-GB" sz="28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s and </a:t>
            </a:r>
            <a:r>
              <a:rPr b="0" i="1" lang="en-GB" sz="2800" spc="-1" strike="noStrike">
                <a:solidFill>
                  <a:srgbClr val="000000"/>
                </a:solidFill>
                <a:latin typeface="Calibri"/>
              </a:rPr>
              <a:t>k</a:t>
            </a: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s +ive)</a:t>
            </a: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2" name="CustomShape 3"/>
          <p:cNvSpPr/>
          <p:nvPr/>
        </p:nvSpPr>
        <p:spPr>
          <a:xfrm>
            <a:off x="-1828800" y="0"/>
            <a:ext cx="1828440" cy="678600"/>
          </a:xfrm>
          <a:prstGeom prst="rect">
            <a:avLst/>
          </a:prstGeom>
          <a:solidFill>
            <a:srgbClr val="fcff91"/>
          </a:solidFill>
          <a:ln w="9360">
            <a:solidFill>
              <a:srgbClr val="000000"/>
            </a:solidFill>
            <a:miter/>
          </a:ln>
          <a:effectLst>
            <a:outerShdw algn="ctr" dir="2700000" dist="107423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799"/>
              </a:spcBef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</a:pPr>
            <a:endParaRPr b="0" lang="en-GB" sz="1800" spc="-1" strike="noStrike">
              <a:latin typeface="Arial"/>
            </a:endParaRPr>
          </a:p>
        </p:txBody>
      </p:sp>
      <p:graphicFrame>
        <p:nvGraphicFramePr>
          <p:cNvPr id="273" name="Table 4"/>
          <p:cNvGraphicFramePr/>
          <p:nvPr/>
        </p:nvGraphicFramePr>
        <p:xfrm>
          <a:off x="1476360" y="2741760"/>
          <a:ext cx="6119280" cy="3704760"/>
        </p:xfrm>
        <a:graphic>
          <a:graphicData uri="http://schemas.openxmlformats.org/drawingml/2006/table">
            <a:tbl>
              <a:tblPr/>
              <a:tblGrid>
                <a:gridCol w="1436400"/>
                <a:gridCol w="2265120"/>
                <a:gridCol w="2417760"/>
              </a:tblGrid>
              <a:tr h="846000">
                <a:tc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tabLst>
                          <a:tab algn="l" pos="0"/>
                        </a:tabLst>
                      </a:pPr>
                      <a:r>
                        <a:rPr b="0" lang="en-GB" sz="2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  <a:r>
                        <a:rPr b="0" i="1" lang="en-GB" sz="2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/</a:t>
                      </a:r>
                      <a:r>
                        <a:rPr b="0" i="1" lang="en-GB" sz="2800" spc="-1" strike="noStrike">
                          <a:solidFill>
                            <a:srgbClr val="000000"/>
                          </a:solidFill>
                          <a:latin typeface="Symbol"/>
                        </a:rPr>
                        <a:t>b</a:t>
                      </a:r>
                      <a:r>
                        <a:rPr b="0" i="1" lang="en-GB" sz="2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&lt;k</a:t>
                      </a:r>
                      <a:r>
                        <a:rPr b="0" i="1" lang="en-GB" sz="2800" spc="-1" strike="noStrike" baseline="-25000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  <a:r>
                        <a:rPr b="0" i="1" lang="en-GB" sz="2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/k</a:t>
                      </a:r>
                      <a:r>
                        <a:rPr b="0" i="1" lang="en-GB" sz="2800" spc="-1" strike="noStrike" baseline="-25000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  <a:endParaRPr b="0" lang="en-GB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tabLst>
                          <a:tab algn="l" pos="0"/>
                        </a:tabLst>
                      </a:pPr>
                      <a:r>
                        <a:rPr b="0" lang="en-GB" sz="2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  <a:r>
                        <a:rPr b="0" i="1" lang="en-GB" sz="2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/</a:t>
                      </a:r>
                      <a:r>
                        <a:rPr b="0" i="1" lang="en-GB" sz="2800" spc="-1" strike="noStrike">
                          <a:solidFill>
                            <a:srgbClr val="000000"/>
                          </a:solidFill>
                          <a:latin typeface="Symbol"/>
                        </a:rPr>
                        <a:t>b</a:t>
                      </a:r>
                      <a:r>
                        <a:rPr b="0" i="1" lang="en-GB" sz="2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&gt;k</a:t>
                      </a:r>
                      <a:r>
                        <a:rPr b="0" i="1" lang="en-GB" sz="2800" spc="-1" strike="noStrike" baseline="-25000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  <a:r>
                        <a:rPr b="0" i="1" lang="en-GB" sz="2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/k</a:t>
                      </a:r>
                      <a:r>
                        <a:rPr b="0" i="1" lang="en-GB" sz="2800" spc="-1" strike="noStrike" baseline="-25000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  <a:endParaRPr b="0" lang="en-GB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3161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tabLst>
                          <a:tab algn="l" pos="0"/>
                        </a:tabLst>
                      </a:pPr>
                      <a:r>
                        <a:rPr b="0" lang="en-GB" sz="2800" spc="-1" strike="noStrike">
                          <a:solidFill>
                            <a:srgbClr val="000000"/>
                          </a:solidFill>
                          <a:latin typeface="Symbol"/>
                        </a:rPr>
                        <a:t>a</a:t>
                      </a:r>
                      <a:r>
                        <a:rPr b="0" i="1" lang="en-GB" sz="2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&gt;k</a:t>
                      </a:r>
                      <a:r>
                        <a:rPr b="0" i="1" lang="en-GB" sz="2800" spc="-1" strike="noStrike" baseline="-25000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  <a:r>
                        <a:rPr b="0" i="1" lang="en-GB" sz="2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/k</a:t>
                      </a:r>
                      <a:r>
                        <a:rPr b="0" i="1" lang="en-GB" sz="2800" spc="-1" strike="noStrike" baseline="-25000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  <a:endParaRPr b="0" lang="en-GB" sz="28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tabLst>
                          <a:tab algn="l" pos="0"/>
                        </a:tabLst>
                      </a:pPr>
                      <a:r>
                        <a:rPr b="0" lang="en-GB" sz="2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Neither can invade</a:t>
                      </a:r>
                      <a:endParaRPr b="0" lang="en-GB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tabLst>
                          <a:tab algn="l" pos="0"/>
                        </a:tabLst>
                      </a:pPr>
                      <a:r>
                        <a:rPr b="0" i="1" lang="en-GB" sz="2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</a:t>
                      </a:r>
                      <a:r>
                        <a:rPr b="0" i="1" lang="en-GB" sz="2800" spc="-1" strike="noStrike" baseline="-25000">
                          <a:solidFill>
                            <a:srgbClr val="000000"/>
                          </a:solidFill>
                          <a:latin typeface="Calibri"/>
                        </a:rPr>
                        <a:t>1 </a:t>
                      </a:r>
                      <a:r>
                        <a:rPr b="0" lang="en-GB" sz="2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no invasion,</a:t>
                      </a:r>
                      <a:endParaRPr b="0" lang="en-GB" sz="2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tabLst>
                          <a:tab algn="l" pos="0"/>
                        </a:tabLst>
                      </a:pPr>
                      <a:r>
                        <a:rPr b="0" i="1" lang="en-GB" sz="2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</a:t>
                      </a:r>
                      <a:r>
                        <a:rPr b="0" i="1" lang="en-GB" sz="2800" spc="-1" strike="noStrike" baseline="-25000">
                          <a:solidFill>
                            <a:srgbClr val="000000"/>
                          </a:solidFill>
                          <a:latin typeface="Calibri"/>
                        </a:rPr>
                        <a:t>2 </a:t>
                      </a:r>
                      <a:r>
                        <a:rPr b="0" lang="en-GB" sz="2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invades</a:t>
                      </a:r>
                      <a:endParaRPr b="0" lang="en-GB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5426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tabLst>
                          <a:tab algn="l" pos="0"/>
                        </a:tabLst>
                      </a:pPr>
                      <a:r>
                        <a:rPr b="0" lang="en-GB" sz="2800" spc="-1" strike="noStrike">
                          <a:solidFill>
                            <a:srgbClr val="000000"/>
                          </a:solidFill>
                          <a:latin typeface="Symbol"/>
                        </a:rPr>
                        <a:t>a</a:t>
                      </a:r>
                      <a:r>
                        <a:rPr b="0" i="1" lang="en-GB" sz="2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&lt;k</a:t>
                      </a:r>
                      <a:r>
                        <a:rPr b="0" i="1" lang="en-GB" sz="2800" spc="-1" strike="noStrike" baseline="-25000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  <a:r>
                        <a:rPr b="0" i="1" lang="en-GB" sz="2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/k</a:t>
                      </a:r>
                      <a:r>
                        <a:rPr b="0" i="1" lang="en-GB" sz="2800" spc="-1" strike="noStrike" baseline="-25000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  <a:endParaRPr b="0" lang="en-GB" sz="28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tabLst>
                          <a:tab algn="l" pos="0"/>
                        </a:tabLst>
                      </a:pPr>
                      <a:r>
                        <a:rPr b="0" i="1" lang="en-GB" sz="2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</a:t>
                      </a:r>
                      <a:r>
                        <a:rPr b="0" i="1" lang="en-GB" sz="2800" spc="-1" strike="noStrike" baseline="-25000">
                          <a:solidFill>
                            <a:srgbClr val="000000"/>
                          </a:solidFill>
                          <a:latin typeface="Calibri"/>
                        </a:rPr>
                        <a:t>1 </a:t>
                      </a:r>
                      <a:r>
                        <a:rPr b="0" lang="en-GB" sz="2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invades,</a:t>
                      </a:r>
                      <a:endParaRPr b="0" lang="en-GB" sz="2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tabLst>
                          <a:tab algn="l" pos="0"/>
                        </a:tabLst>
                      </a:pPr>
                      <a:r>
                        <a:rPr b="0" i="1" lang="en-GB" sz="2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</a:t>
                      </a:r>
                      <a:r>
                        <a:rPr b="0" i="1" lang="en-GB" sz="2800" spc="-1" strike="noStrike" baseline="-25000">
                          <a:solidFill>
                            <a:srgbClr val="000000"/>
                          </a:solidFill>
                          <a:latin typeface="Calibri"/>
                        </a:rPr>
                        <a:t>2 </a:t>
                      </a:r>
                      <a:r>
                        <a:rPr b="0" lang="en-GB" sz="2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doesnot</a:t>
                      </a:r>
                      <a:endParaRPr b="0" lang="en-GB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tabLst>
                          <a:tab algn="l" pos="0"/>
                        </a:tabLst>
                      </a:pPr>
                      <a:r>
                        <a:rPr b="0" lang="en-GB" sz="2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Both invade</a:t>
                      </a:r>
                      <a:endParaRPr b="0" lang="en-GB" sz="2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tabLst>
                          <a:tab algn="l" pos="0"/>
                        </a:tabLst>
                      </a:pPr>
                      <a:endParaRPr b="0" lang="en-GB" sz="2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tabLst>
                          <a:tab algn="l" pos="0"/>
                        </a:tabLst>
                      </a:pPr>
                      <a:endParaRPr b="0" lang="en-GB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000" spc="-1" strike="noStrike">
                <a:solidFill>
                  <a:srgbClr val="000000"/>
                </a:solidFill>
                <a:latin typeface="Calibri"/>
              </a:rPr>
              <a:t>Formal criteria to predict the outcome of the LV model</a:t>
            </a:r>
            <a:endParaRPr b="0" lang="en-GB" sz="4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5" name="TextShape 2"/>
          <p:cNvSpPr txBox="1"/>
          <p:nvPr/>
        </p:nvSpPr>
        <p:spPr>
          <a:xfrm>
            <a:off x="457200" y="1600200"/>
            <a:ext cx="77864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The following inequalities predict the outcome of competition (if all </a:t>
            </a:r>
            <a:r>
              <a:rPr b="0" i="1" lang="en-GB" sz="28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s and </a:t>
            </a:r>
            <a:r>
              <a:rPr b="0" i="1" lang="en-GB" sz="2800" spc="-1" strike="noStrike">
                <a:solidFill>
                  <a:srgbClr val="000000"/>
                </a:solidFill>
                <a:latin typeface="Calibri"/>
              </a:rPr>
              <a:t>k</a:t>
            </a: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s +ive)</a:t>
            </a: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276" name="Table 3"/>
          <p:cNvGraphicFramePr/>
          <p:nvPr/>
        </p:nvGraphicFramePr>
        <p:xfrm>
          <a:off x="1447920" y="2649600"/>
          <a:ext cx="6171840" cy="3352320"/>
        </p:xfrm>
        <a:graphic>
          <a:graphicData uri="http://schemas.openxmlformats.org/drawingml/2006/table">
            <a:tbl>
              <a:tblPr/>
              <a:tblGrid>
                <a:gridCol w="1447560"/>
                <a:gridCol w="2286000"/>
                <a:gridCol w="2438280"/>
              </a:tblGrid>
              <a:tr h="830880">
                <a:tc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tabLst>
                          <a:tab algn="l" pos="0"/>
                        </a:tabLst>
                      </a:pPr>
                      <a:r>
                        <a:rPr b="0" lang="en-GB" sz="2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  <a:r>
                        <a:rPr b="0" i="1" lang="en-GB" sz="2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/</a:t>
                      </a:r>
                      <a:r>
                        <a:rPr b="0" lang="en-GB" sz="2800" spc="-1" strike="noStrike">
                          <a:solidFill>
                            <a:srgbClr val="000000"/>
                          </a:solidFill>
                          <a:latin typeface="Symbol"/>
                        </a:rPr>
                        <a:t>b</a:t>
                      </a:r>
                      <a:r>
                        <a:rPr b="0" i="1" lang="en-GB" sz="2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&lt;k</a:t>
                      </a:r>
                      <a:r>
                        <a:rPr b="0" i="1" lang="en-GB" sz="2800" spc="-1" strike="noStrike" baseline="-25000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  <a:r>
                        <a:rPr b="0" i="1" lang="en-GB" sz="2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/k</a:t>
                      </a:r>
                      <a:r>
                        <a:rPr b="0" i="1" lang="en-GB" sz="2800" spc="-1" strike="noStrike" baseline="-25000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  <a:endParaRPr b="0" lang="en-GB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tabLst>
                          <a:tab algn="l" pos="0"/>
                        </a:tabLst>
                      </a:pPr>
                      <a:r>
                        <a:rPr b="0" lang="en-GB" sz="2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  <a:r>
                        <a:rPr b="0" i="1" lang="en-GB" sz="2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/</a:t>
                      </a:r>
                      <a:r>
                        <a:rPr b="0" lang="en-GB" sz="2800" spc="-1" strike="noStrike">
                          <a:solidFill>
                            <a:srgbClr val="000000"/>
                          </a:solidFill>
                          <a:latin typeface="Symbol"/>
                        </a:rPr>
                        <a:t>b</a:t>
                      </a:r>
                      <a:r>
                        <a:rPr b="0" i="1" lang="en-GB" sz="2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&gt;k</a:t>
                      </a:r>
                      <a:r>
                        <a:rPr b="0" i="1" lang="en-GB" sz="2800" spc="-1" strike="noStrike" baseline="-25000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  <a:r>
                        <a:rPr b="0" i="1" lang="en-GB" sz="2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/k</a:t>
                      </a:r>
                      <a:r>
                        <a:rPr b="0" i="1" lang="en-GB" sz="2800" spc="-1" strike="noStrike" baseline="-25000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  <a:endParaRPr b="0" lang="en-GB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2927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tabLst>
                          <a:tab algn="l" pos="0"/>
                        </a:tabLst>
                      </a:pPr>
                      <a:r>
                        <a:rPr b="0" lang="en-GB" sz="2800" spc="-1" strike="noStrike">
                          <a:solidFill>
                            <a:srgbClr val="000000"/>
                          </a:solidFill>
                          <a:latin typeface="Symbol"/>
                        </a:rPr>
                        <a:t>a</a:t>
                      </a:r>
                      <a:r>
                        <a:rPr b="0" i="1" lang="en-GB" sz="2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&gt;k</a:t>
                      </a:r>
                      <a:r>
                        <a:rPr b="0" i="1" lang="en-GB" sz="2800" spc="-1" strike="noStrike" baseline="-25000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  <a:r>
                        <a:rPr b="0" i="1" lang="en-GB" sz="2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/k</a:t>
                      </a:r>
                      <a:r>
                        <a:rPr b="0" i="1" lang="en-GB" sz="2800" spc="-1" strike="noStrike" baseline="-25000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  <a:endParaRPr b="0" lang="en-GB" sz="28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tabLst>
                          <a:tab algn="l" pos="0"/>
                        </a:tabLst>
                      </a:pPr>
                      <a:r>
                        <a:rPr b="0" lang="en-GB" sz="2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Alternative stable states</a:t>
                      </a:r>
                      <a:endParaRPr b="0" lang="en-GB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tabLst>
                          <a:tab algn="l" pos="0"/>
                        </a:tabLst>
                      </a:pPr>
                      <a:r>
                        <a:rPr b="0" lang="en-GB" sz="2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Species 2 excludes 1</a:t>
                      </a:r>
                      <a:endParaRPr b="0" lang="en-GB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2290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tabLst>
                          <a:tab algn="l" pos="0"/>
                        </a:tabLst>
                      </a:pPr>
                      <a:r>
                        <a:rPr b="0" lang="en-GB" sz="2800" spc="-1" strike="noStrike">
                          <a:solidFill>
                            <a:srgbClr val="000000"/>
                          </a:solidFill>
                          <a:latin typeface="Symbol"/>
                        </a:rPr>
                        <a:t>a</a:t>
                      </a:r>
                      <a:r>
                        <a:rPr b="0" i="1" lang="en-GB" sz="2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&lt;k</a:t>
                      </a:r>
                      <a:r>
                        <a:rPr b="0" i="1" lang="en-GB" sz="2800" spc="-1" strike="noStrike" baseline="-25000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  <a:r>
                        <a:rPr b="0" i="1" lang="en-GB" sz="2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/k</a:t>
                      </a:r>
                      <a:r>
                        <a:rPr b="0" i="1" lang="en-GB" sz="2800" spc="-1" strike="noStrike" baseline="-25000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  <a:endParaRPr b="0" lang="en-GB" sz="28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tabLst>
                          <a:tab algn="l" pos="0"/>
                        </a:tabLst>
                      </a:pPr>
                      <a:r>
                        <a:rPr b="0" lang="en-GB" sz="2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Species 1 excludes 2</a:t>
                      </a:r>
                      <a:endParaRPr b="0" lang="en-GB" sz="2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tabLst>
                          <a:tab algn="l" pos="0"/>
                        </a:tabLst>
                      </a:pPr>
                      <a:endParaRPr b="0" lang="en-GB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tabLst>
                          <a:tab algn="l" pos="0"/>
                        </a:tabLst>
                      </a:pPr>
                      <a:r>
                        <a:rPr b="0" lang="en-GB" sz="2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Coexistence</a:t>
                      </a:r>
                      <a:endParaRPr b="0" lang="en-GB" sz="2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tabLst>
                          <a:tab algn="l" pos="0"/>
                        </a:tabLst>
                      </a:pPr>
                      <a:endParaRPr b="0" lang="en-GB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77" name="CustomShape 4"/>
          <p:cNvSpPr/>
          <p:nvPr/>
        </p:nvSpPr>
        <p:spPr>
          <a:xfrm>
            <a:off x="-1828800" y="0"/>
            <a:ext cx="1828440" cy="678600"/>
          </a:xfrm>
          <a:prstGeom prst="rect">
            <a:avLst/>
          </a:prstGeom>
          <a:solidFill>
            <a:srgbClr val="fcff91"/>
          </a:solidFill>
          <a:ln w="9360">
            <a:solidFill>
              <a:srgbClr val="000000"/>
            </a:solidFill>
            <a:miter/>
          </a:ln>
          <a:effectLst>
            <a:outerShdw algn="ctr" dir="2700000" dist="107423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799"/>
              </a:spcBef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</a:pP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TextShape 1"/>
          <p:cNvSpPr txBox="1"/>
          <p:nvPr/>
        </p:nvSpPr>
        <p:spPr>
          <a:xfrm>
            <a:off x="250920" y="27000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000" spc="-1" strike="noStrike">
                <a:solidFill>
                  <a:srgbClr val="000000"/>
                </a:solidFill>
                <a:latin typeface="Calibri"/>
              </a:rPr>
              <a:t>But how about the stability of the 4</a:t>
            </a:r>
            <a:r>
              <a:rPr b="0" lang="en-GB" sz="4000" spc="-1" strike="noStrike" baseline="30000">
                <a:solidFill>
                  <a:srgbClr val="000000"/>
                </a:solidFill>
                <a:latin typeface="Calibri"/>
              </a:rPr>
              <a:t>th</a:t>
            </a:r>
            <a:r>
              <a:rPr b="0" lang="en-GB" sz="4000" spc="-1" strike="noStrike">
                <a:solidFill>
                  <a:srgbClr val="000000"/>
                </a:solidFill>
                <a:latin typeface="Calibri"/>
              </a:rPr>
              <a:t> equilibrium?</a:t>
            </a:r>
            <a:endParaRPr b="0" lang="en-GB" sz="4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9" name="TextShape 2"/>
          <p:cNvSpPr txBox="1"/>
          <p:nvPr/>
        </p:nvSpPr>
        <p:spPr>
          <a:xfrm>
            <a:off x="457200" y="1600200"/>
            <a:ext cx="86864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Equilibrium is given by </a:t>
            </a: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The dynamics close to equilibrium are approximately:</a:t>
            </a: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And from this we can calculate the eigenvalues and eigenvectors </a:t>
            </a: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80" name="" descr=""/>
          <p:cNvPicPr/>
          <p:nvPr/>
        </p:nvPicPr>
        <p:blipFill>
          <a:blip r:embed="rId1"/>
          <a:stretch/>
        </p:blipFill>
        <p:spPr>
          <a:xfrm>
            <a:off x="2120760" y="2108160"/>
            <a:ext cx="4597560" cy="749160"/>
          </a:xfrm>
          <a:prstGeom prst="rect">
            <a:avLst/>
          </a:prstGeom>
          <a:ln>
            <a:noFill/>
          </a:ln>
        </p:spPr>
      </p:pic>
      <p:pic>
        <p:nvPicPr>
          <p:cNvPr id="281" name="" descr=""/>
          <p:cNvPicPr/>
          <p:nvPr/>
        </p:nvPicPr>
        <p:blipFill>
          <a:blip r:embed="rId2"/>
          <a:stretch/>
        </p:blipFill>
        <p:spPr>
          <a:xfrm>
            <a:off x="1981080" y="3022560"/>
            <a:ext cx="4381560" cy="2298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250920" y="27000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000" spc="-1" strike="noStrike">
                <a:solidFill>
                  <a:srgbClr val="000000"/>
                </a:solidFill>
                <a:latin typeface="Calibri"/>
              </a:rPr>
              <a:t>But how about the stability of the 4</a:t>
            </a:r>
            <a:r>
              <a:rPr b="0" lang="en-GB" sz="4000" spc="-1" strike="noStrike" baseline="30000">
                <a:solidFill>
                  <a:srgbClr val="000000"/>
                </a:solidFill>
                <a:latin typeface="Calibri"/>
              </a:rPr>
              <a:t>th</a:t>
            </a:r>
            <a:r>
              <a:rPr b="0" lang="en-GB" sz="4000" spc="-1" strike="noStrike">
                <a:solidFill>
                  <a:srgbClr val="000000"/>
                </a:solidFill>
                <a:latin typeface="Calibri"/>
              </a:rPr>
              <a:t> equilibrium?</a:t>
            </a:r>
            <a:endParaRPr b="0" lang="en-GB" sz="4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457200" y="1600200"/>
            <a:ext cx="86864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561"/>
              </a:spcBef>
            </a:pPr>
            <a:endParaRPr b="0" lang="en-GB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9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The matrix</a:t>
            </a: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561"/>
              </a:spcBef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9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Has as trace</a:t>
            </a: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9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And as determinant</a:t>
            </a: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561"/>
              </a:spcBef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561"/>
              </a:spcBef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9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So if                     the trace is always negative and the determinant is positive if (which is the same as </a:t>
            </a: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561"/>
              </a:spcBef>
              <a:tabLst>
                <a:tab algn="l" pos="0"/>
              </a:tabLst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90000"/>
              </a:lnSpc>
              <a:spcBef>
                <a:spcPts val="561"/>
              </a:spcBef>
              <a:tabLst>
                <a:tab algn="l" pos="0"/>
              </a:tabLst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561"/>
              </a:spcBef>
              <a:tabLst>
                <a:tab algn="l" pos="0"/>
              </a:tabLst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561"/>
              </a:spcBef>
              <a:tabLst>
                <a:tab algn="l" pos="0"/>
              </a:tabLst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561"/>
              </a:spcBef>
              <a:tabLst>
                <a:tab algn="l" pos="0"/>
              </a:tabLst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90000"/>
              </a:lnSpc>
              <a:spcBef>
                <a:spcPts val="561"/>
              </a:spcBef>
              <a:tabLst>
                <a:tab algn="l" pos="0"/>
              </a:tabLst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84" name="" descr=""/>
          <p:cNvPicPr/>
          <p:nvPr/>
        </p:nvPicPr>
        <p:blipFill>
          <a:blip r:embed="rId1"/>
          <a:stretch/>
        </p:blipFill>
        <p:spPr>
          <a:xfrm>
            <a:off x="2832120" y="2997360"/>
            <a:ext cx="1790640" cy="482760"/>
          </a:xfrm>
          <a:prstGeom prst="rect">
            <a:avLst/>
          </a:prstGeom>
          <a:ln>
            <a:noFill/>
          </a:ln>
        </p:spPr>
      </p:pic>
      <p:pic>
        <p:nvPicPr>
          <p:cNvPr id="285" name="" descr=""/>
          <p:cNvPicPr/>
          <p:nvPr/>
        </p:nvPicPr>
        <p:blipFill>
          <a:blip r:embed="rId2"/>
          <a:stretch/>
        </p:blipFill>
        <p:spPr>
          <a:xfrm>
            <a:off x="2641680" y="1917720"/>
            <a:ext cx="3086280" cy="990720"/>
          </a:xfrm>
          <a:prstGeom prst="rect">
            <a:avLst/>
          </a:prstGeom>
          <a:ln>
            <a:noFill/>
          </a:ln>
        </p:spPr>
      </p:pic>
      <p:pic>
        <p:nvPicPr>
          <p:cNvPr id="286" name="" descr=""/>
          <p:cNvPicPr/>
          <p:nvPr/>
        </p:nvPicPr>
        <p:blipFill>
          <a:blip r:embed="rId3"/>
          <a:stretch/>
        </p:blipFill>
        <p:spPr>
          <a:xfrm>
            <a:off x="1104840" y="3924360"/>
            <a:ext cx="6477120" cy="558720"/>
          </a:xfrm>
          <a:prstGeom prst="rect">
            <a:avLst/>
          </a:prstGeom>
          <a:ln>
            <a:noFill/>
          </a:ln>
        </p:spPr>
      </p:pic>
      <p:pic>
        <p:nvPicPr>
          <p:cNvPr id="287" name="" descr=""/>
          <p:cNvPicPr/>
          <p:nvPr/>
        </p:nvPicPr>
        <p:blipFill>
          <a:blip r:embed="rId4"/>
          <a:stretch/>
        </p:blipFill>
        <p:spPr>
          <a:xfrm>
            <a:off x="1587600" y="4876920"/>
            <a:ext cx="1536840" cy="482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685800" y="30492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Calibri"/>
              </a:rPr>
              <a:t>The outcomes of competition</a:t>
            </a:r>
            <a:endParaRPr b="0" lang="en-GB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4952880" y="3429000"/>
            <a:ext cx="41144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Species 2 excludes 1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181" name="CustomShape 3"/>
          <p:cNvSpPr/>
          <p:nvPr/>
        </p:nvSpPr>
        <p:spPr>
          <a:xfrm>
            <a:off x="609480" y="3429000"/>
            <a:ext cx="41144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Species 1 excludes 2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182" name="CustomShape 4"/>
          <p:cNvSpPr/>
          <p:nvPr/>
        </p:nvSpPr>
        <p:spPr>
          <a:xfrm>
            <a:off x="762120" y="6324480"/>
            <a:ext cx="41144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Coexistence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183" name="CustomShape 5"/>
          <p:cNvSpPr/>
          <p:nvPr/>
        </p:nvSpPr>
        <p:spPr>
          <a:xfrm>
            <a:off x="5029200" y="6324480"/>
            <a:ext cx="4114440" cy="456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Alternative stable states</a:t>
            </a:r>
            <a:endParaRPr b="0" lang="en-GB" sz="2400" spc="-1" strike="noStrike">
              <a:latin typeface="Arial"/>
            </a:endParaRPr>
          </a:p>
        </p:txBody>
      </p:sp>
      <p:pic>
        <p:nvPicPr>
          <p:cNvPr id="184" name="Picture 10" descr=""/>
          <p:cNvPicPr/>
          <p:nvPr/>
        </p:nvPicPr>
        <p:blipFill>
          <a:blip r:embed="rId1"/>
          <a:stretch/>
        </p:blipFill>
        <p:spPr>
          <a:xfrm>
            <a:off x="685800" y="3886200"/>
            <a:ext cx="3276360" cy="2420640"/>
          </a:xfrm>
          <a:prstGeom prst="rect">
            <a:avLst/>
          </a:prstGeom>
          <a:ln>
            <a:noFill/>
          </a:ln>
        </p:spPr>
      </p:pic>
      <p:pic>
        <p:nvPicPr>
          <p:cNvPr id="185" name="" descr=""/>
          <p:cNvPicPr/>
          <p:nvPr/>
        </p:nvPicPr>
        <p:blipFill>
          <a:blip r:embed="rId2"/>
          <a:stretch/>
        </p:blipFill>
        <p:spPr>
          <a:xfrm>
            <a:off x="5029200" y="1295280"/>
            <a:ext cx="3124080" cy="2463840"/>
          </a:xfrm>
          <a:prstGeom prst="rect">
            <a:avLst/>
          </a:prstGeom>
          <a:ln>
            <a:noFill/>
          </a:ln>
        </p:spPr>
      </p:pic>
      <p:pic>
        <p:nvPicPr>
          <p:cNvPr id="186" name="" descr=""/>
          <p:cNvPicPr/>
          <p:nvPr/>
        </p:nvPicPr>
        <p:blipFill>
          <a:blip r:embed="rId3"/>
          <a:stretch/>
        </p:blipFill>
        <p:spPr>
          <a:xfrm>
            <a:off x="685800" y="1295280"/>
            <a:ext cx="3124080" cy="2489040"/>
          </a:xfrm>
          <a:prstGeom prst="rect">
            <a:avLst/>
          </a:prstGeom>
          <a:ln>
            <a:noFill/>
          </a:ln>
        </p:spPr>
      </p:pic>
      <p:pic>
        <p:nvPicPr>
          <p:cNvPr id="187" name="" descr=""/>
          <p:cNvPicPr/>
          <p:nvPr/>
        </p:nvPicPr>
        <p:blipFill>
          <a:blip r:embed="rId4"/>
          <a:stretch/>
        </p:blipFill>
        <p:spPr>
          <a:xfrm>
            <a:off x="5029200" y="4038480"/>
            <a:ext cx="3124080" cy="2806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Calibri"/>
              </a:rPr>
              <a:t>Formal criteria</a:t>
            </a:r>
            <a:endParaRPr b="0" lang="en-GB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9" name="TextShape 2"/>
          <p:cNvSpPr txBox="1"/>
          <p:nvPr/>
        </p:nvSpPr>
        <p:spPr>
          <a:xfrm>
            <a:off x="457200" y="1600200"/>
            <a:ext cx="829116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The following inequalities predict the outcome of competition (if all </a:t>
            </a:r>
            <a:r>
              <a:rPr b="0" i="1" lang="en-GB" sz="28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s and </a:t>
            </a:r>
            <a:r>
              <a:rPr b="0" i="1" lang="en-GB" sz="2800" spc="-1" strike="noStrike">
                <a:solidFill>
                  <a:srgbClr val="000000"/>
                </a:solidFill>
                <a:latin typeface="Calibri"/>
              </a:rPr>
              <a:t>k</a:t>
            </a: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s +ive)</a:t>
            </a: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0" name="CustomShape 3"/>
          <p:cNvSpPr/>
          <p:nvPr/>
        </p:nvSpPr>
        <p:spPr>
          <a:xfrm>
            <a:off x="-2151000" y="0"/>
            <a:ext cx="1828440" cy="678600"/>
          </a:xfrm>
          <a:prstGeom prst="rect">
            <a:avLst/>
          </a:prstGeom>
          <a:solidFill>
            <a:srgbClr val="fcff91"/>
          </a:solidFill>
          <a:ln w="9360">
            <a:solidFill>
              <a:srgbClr val="000000"/>
            </a:solidFill>
            <a:miter/>
          </a:ln>
          <a:effectLst>
            <a:outerShdw algn="ctr" dir="2700000" dist="107423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799"/>
              </a:spcBef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</a:pPr>
            <a:endParaRPr b="0" lang="en-GB" sz="1800" spc="-1" strike="noStrike">
              <a:latin typeface="Arial"/>
            </a:endParaRPr>
          </a:p>
        </p:txBody>
      </p:sp>
      <p:graphicFrame>
        <p:nvGraphicFramePr>
          <p:cNvPr id="291" name="Table 4"/>
          <p:cNvGraphicFramePr/>
          <p:nvPr/>
        </p:nvGraphicFramePr>
        <p:xfrm>
          <a:off x="1476360" y="2741760"/>
          <a:ext cx="6119280" cy="3930120"/>
        </p:xfrm>
        <a:graphic>
          <a:graphicData uri="http://schemas.openxmlformats.org/drawingml/2006/table">
            <a:tbl>
              <a:tblPr/>
              <a:tblGrid>
                <a:gridCol w="1436400"/>
                <a:gridCol w="2265120"/>
                <a:gridCol w="2417760"/>
              </a:tblGrid>
              <a:tr h="846000">
                <a:tc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tIns="45360" bIns="4536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tabLst>
                          <a:tab algn="l" pos="0"/>
                        </a:tabLst>
                      </a:pPr>
                      <a:r>
                        <a:rPr b="0" lang="en-GB" sz="2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  <a:r>
                        <a:rPr b="0" i="1" lang="en-GB" sz="2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/</a:t>
                      </a:r>
                      <a:r>
                        <a:rPr b="0" lang="en-GB" sz="2800" spc="-1" strike="noStrike">
                          <a:solidFill>
                            <a:srgbClr val="000000"/>
                          </a:solidFill>
                          <a:latin typeface="Symbol"/>
                        </a:rPr>
                        <a:t>b</a:t>
                      </a:r>
                      <a:r>
                        <a:rPr b="0" i="1" lang="en-GB" sz="2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&lt;k</a:t>
                      </a:r>
                      <a:r>
                        <a:rPr b="0" i="1" lang="en-GB" sz="2800" spc="-1" strike="noStrike" baseline="-25000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  <a:r>
                        <a:rPr b="0" i="1" lang="en-GB" sz="2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/k</a:t>
                      </a:r>
                      <a:r>
                        <a:rPr b="0" i="1" lang="en-GB" sz="2800" spc="-1" strike="noStrike" baseline="-25000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  <a:endParaRPr b="0" lang="en-GB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tIns="45360" bIns="4536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tabLst>
                          <a:tab algn="l" pos="0"/>
                        </a:tabLst>
                      </a:pPr>
                      <a:r>
                        <a:rPr b="0" lang="en-GB" sz="2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  <a:r>
                        <a:rPr b="0" i="1" lang="en-GB" sz="2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/</a:t>
                      </a:r>
                      <a:r>
                        <a:rPr b="0" lang="en-GB" sz="2800" spc="-1" strike="noStrike">
                          <a:solidFill>
                            <a:srgbClr val="000000"/>
                          </a:solidFill>
                          <a:latin typeface="Symbol"/>
                        </a:rPr>
                        <a:t>b</a:t>
                      </a:r>
                      <a:r>
                        <a:rPr b="0" i="1" lang="en-GB" sz="2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&gt;k</a:t>
                      </a:r>
                      <a:r>
                        <a:rPr b="0" i="1" lang="en-GB" sz="2800" spc="-1" strike="noStrike" baseline="-25000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  <a:r>
                        <a:rPr b="0" i="1" lang="en-GB" sz="2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/k</a:t>
                      </a:r>
                      <a:r>
                        <a:rPr b="0" i="1" lang="en-GB" sz="2800" spc="-1" strike="noStrike" baseline="-25000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  <a:endParaRPr b="0" lang="en-GB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542240">
                <a:tc>
                  <a:txBody>
                    <a:bodyPr tIns="45360" bIns="4536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tabLst>
                          <a:tab algn="l" pos="0"/>
                        </a:tabLst>
                      </a:pPr>
                      <a:r>
                        <a:rPr b="0" lang="en-GB" sz="2800" spc="-1" strike="noStrike">
                          <a:solidFill>
                            <a:srgbClr val="000000"/>
                          </a:solidFill>
                          <a:latin typeface="Symbol"/>
                        </a:rPr>
                        <a:t>a</a:t>
                      </a:r>
                      <a:r>
                        <a:rPr b="0" i="1" lang="en-GB" sz="2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&gt;k</a:t>
                      </a:r>
                      <a:r>
                        <a:rPr b="0" i="1" lang="en-GB" sz="2800" spc="-1" strike="noStrike" baseline="-25000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  <a:r>
                        <a:rPr b="0" i="1" lang="en-GB" sz="2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/k</a:t>
                      </a:r>
                      <a:r>
                        <a:rPr b="0" i="1" lang="en-GB" sz="2800" spc="-1" strike="noStrike" baseline="-25000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  <a:endParaRPr b="0" lang="en-GB" sz="28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tIns="45360" bIns="4536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tabLst>
                          <a:tab algn="l" pos="0"/>
                        </a:tabLst>
                      </a:pPr>
                      <a:r>
                        <a:rPr b="0" lang="en-GB" sz="2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Neither can invade</a:t>
                      </a:r>
                      <a:endParaRPr b="0" lang="en-GB" sz="2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tabLst>
                          <a:tab algn="l" pos="0"/>
                        </a:tabLst>
                      </a:pPr>
                      <a:r>
                        <a:rPr b="0" lang="en-GB" sz="2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Eq. 4 unstable</a:t>
                      </a:r>
                      <a:endParaRPr b="0" lang="en-GB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tIns="45360" bIns="4536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tabLst>
                          <a:tab algn="l" pos="0"/>
                        </a:tabLst>
                      </a:pPr>
                      <a:r>
                        <a:rPr b="0" i="1" lang="en-GB" sz="2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</a:t>
                      </a:r>
                      <a:r>
                        <a:rPr b="0" i="1" lang="en-GB" sz="2800" spc="-1" strike="noStrike" baseline="-25000">
                          <a:solidFill>
                            <a:srgbClr val="000000"/>
                          </a:solidFill>
                          <a:latin typeface="Calibri"/>
                        </a:rPr>
                        <a:t>1 </a:t>
                      </a:r>
                      <a:r>
                        <a:rPr b="0" lang="en-GB" sz="2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no invasion,</a:t>
                      </a:r>
                      <a:endParaRPr b="0" lang="en-GB" sz="2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tabLst>
                          <a:tab algn="l" pos="0"/>
                        </a:tabLst>
                      </a:pPr>
                      <a:r>
                        <a:rPr b="0" i="1" lang="en-GB" sz="2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</a:t>
                      </a:r>
                      <a:r>
                        <a:rPr b="0" i="1" lang="en-GB" sz="2800" spc="-1" strike="noStrike" baseline="-25000">
                          <a:solidFill>
                            <a:srgbClr val="000000"/>
                          </a:solidFill>
                          <a:latin typeface="Calibri"/>
                        </a:rPr>
                        <a:t>2 </a:t>
                      </a:r>
                      <a:r>
                        <a:rPr b="0" lang="en-GB" sz="2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invades</a:t>
                      </a:r>
                      <a:endParaRPr b="0" lang="en-GB" sz="2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tabLst>
                          <a:tab algn="l" pos="0"/>
                        </a:tabLst>
                      </a:pPr>
                      <a:r>
                        <a:rPr b="0" lang="en-GB" sz="2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Eq. 4 not +ive</a:t>
                      </a:r>
                      <a:endParaRPr b="0" lang="en-GB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542240">
                <a:tc>
                  <a:txBody>
                    <a:bodyPr tIns="45360" bIns="4536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tabLst>
                          <a:tab algn="l" pos="0"/>
                        </a:tabLst>
                      </a:pPr>
                      <a:r>
                        <a:rPr b="0" lang="en-GB" sz="2800" spc="-1" strike="noStrike">
                          <a:solidFill>
                            <a:srgbClr val="000000"/>
                          </a:solidFill>
                          <a:latin typeface="Symbol"/>
                        </a:rPr>
                        <a:t>a</a:t>
                      </a:r>
                      <a:r>
                        <a:rPr b="0" i="1" lang="en-GB" sz="2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&lt;k</a:t>
                      </a:r>
                      <a:r>
                        <a:rPr b="0" i="1" lang="en-GB" sz="2800" spc="-1" strike="noStrike" baseline="-25000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  <a:r>
                        <a:rPr b="0" i="1" lang="en-GB" sz="2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/k</a:t>
                      </a:r>
                      <a:r>
                        <a:rPr b="0" i="1" lang="en-GB" sz="2800" spc="-1" strike="noStrike" baseline="-25000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  <a:endParaRPr b="0" lang="en-GB" sz="28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tIns="45360" bIns="4536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tabLst>
                          <a:tab algn="l" pos="0"/>
                        </a:tabLst>
                      </a:pPr>
                      <a:r>
                        <a:rPr b="0" i="1" lang="en-GB" sz="2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</a:t>
                      </a:r>
                      <a:r>
                        <a:rPr b="0" i="1" lang="en-GB" sz="2800" spc="-1" strike="noStrike" baseline="-25000">
                          <a:solidFill>
                            <a:srgbClr val="000000"/>
                          </a:solidFill>
                          <a:latin typeface="Calibri"/>
                        </a:rPr>
                        <a:t>1 </a:t>
                      </a:r>
                      <a:r>
                        <a:rPr b="0" lang="en-GB" sz="2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invades,</a:t>
                      </a:r>
                      <a:endParaRPr b="0" lang="en-GB" sz="2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tabLst>
                          <a:tab algn="l" pos="0"/>
                        </a:tabLst>
                      </a:pPr>
                      <a:r>
                        <a:rPr b="0" i="1" lang="en-GB" sz="2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</a:t>
                      </a:r>
                      <a:r>
                        <a:rPr b="0" i="1" lang="en-GB" sz="2800" spc="-1" strike="noStrike" baseline="-25000">
                          <a:solidFill>
                            <a:srgbClr val="000000"/>
                          </a:solidFill>
                          <a:latin typeface="Calibri"/>
                        </a:rPr>
                        <a:t>2 </a:t>
                      </a:r>
                      <a:r>
                        <a:rPr b="0" lang="en-GB" sz="2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no invasion</a:t>
                      </a:r>
                      <a:endParaRPr b="0" lang="en-GB" sz="2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tabLst>
                          <a:tab algn="l" pos="0"/>
                        </a:tabLst>
                      </a:pPr>
                      <a:r>
                        <a:rPr b="0" lang="en-GB" sz="2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Eq. 4 not +ive</a:t>
                      </a:r>
                      <a:endParaRPr b="0" lang="en-GB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tIns="45360" bIns="4536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tabLst>
                          <a:tab algn="l" pos="0"/>
                        </a:tabLst>
                      </a:pPr>
                      <a:r>
                        <a:rPr b="0" lang="en-GB" sz="2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Both invade</a:t>
                      </a:r>
                      <a:endParaRPr b="0" lang="en-GB" sz="2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tabLst>
                          <a:tab algn="l" pos="0"/>
                        </a:tabLst>
                      </a:pPr>
                      <a:endParaRPr b="0" lang="en-GB" sz="2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tabLst>
                          <a:tab algn="l" pos="0"/>
                        </a:tabLst>
                      </a:pPr>
                      <a:r>
                        <a:rPr b="0" lang="en-GB" sz="2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Eq. 4 stable</a:t>
                      </a:r>
                      <a:endParaRPr b="0" lang="en-GB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000" spc="-1" strike="noStrike">
                <a:solidFill>
                  <a:srgbClr val="000000"/>
                </a:solidFill>
                <a:latin typeface="Calibri"/>
              </a:rPr>
              <a:t>Formal criteria to predict the outcome of the LV model</a:t>
            </a:r>
            <a:endParaRPr b="0" lang="en-GB" sz="4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3" name="TextShape 2"/>
          <p:cNvSpPr txBox="1"/>
          <p:nvPr/>
        </p:nvSpPr>
        <p:spPr>
          <a:xfrm>
            <a:off x="457200" y="1600200"/>
            <a:ext cx="77864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The following inequalities predict the outcome of competition (if all </a:t>
            </a:r>
            <a:r>
              <a:rPr b="0" i="1" lang="en-GB" sz="28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s and </a:t>
            </a:r>
            <a:r>
              <a:rPr b="0" i="1" lang="en-GB" sz="2800" spc="-1" strike="noStrike">
                <a:solidFill>
                  <a:srgbClr val="000000"/>
                </a:solidFill>
                <a:latin typeface="Calibri"/>
              </a:rPr>
              <a:t>k</a:t>
            </a: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s +ive)</a:t>
            </a: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294" name="Table 3"/>
          <p:cNvGraphicFramePr/>
          <p:nvPr/>
        </p:nvGraphicFramePr>
        <p:xfrm>
          <a:off x="1447920" y="2649600"/>
          <a:ext cx="6171840" cy="3352320"/>
        </p:xfrm>
        <a:graphic>
          <a:graphicData uri="http://schemas.openxmlformats.org/drawingml/2006/table">
            <a:tbl>
              <a:tblPr/>
              <a:tblGrid>
                <a:gridCol w="1447560"/>
                <a:gridCol w="2286000"/>
                <a:gridCol w="2438280"/>
              </a:tblGrid>
              <a:tr h="871200">
                <a:tc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tabLst>
                          <a:tab algn="l" pos="0"/>
                        </a:tabLst>
                      </a:pPr>
                      <a:r>
                        <a:rPr b="0" lang="en-GB" sz="2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  <a:r>
                        <a:rPr b="0" i="1" lang="en-GB" sz="2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/</a:t>
                      </a:r>
                      <a:r>
                        <a:rPr b="0" lang="en-GB" sz="2800" spc="-1" strike="noStrike">
                          <a:solidFill>
                            <a:srgbClr val="000000"/>
                          </a:solidFill>
                          <a:latin typeface="Symbol"/>
                        </a:rPr>
                        <a:t>b</a:t>
                      </a:r>
                      <a:r>
                        <a:rPr b="0" i="1" lang="en-GB" sz="2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&lt;k</a:t>
                      </a:r>
                      <a:r>
                        <a:rPr b="0" i="1" lang="en-GB" sz="2800" spc="-1" strike="noStrike" baseline="-25000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  <a:r>
                        <a:rPr b="0" i="1" lang="en-GB" sz="2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/k</a:t>
                      </a:r>
                      <a:r>
                        <a:rPr b="0" i="1" lang="en-GB" sz="2800" spc="-1" strike="noStrike" baseline="-25000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  <a:endParaRPr b="0" lang="en-GB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tabLst>
                          <a:tab algn="l" pos="0"/>
                        </a:tabLst>
                      </a:pPr>
                      <a:r>
                        <a:rPr b="0" lang="en-GB" sz="2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  <a:r>
                        <a:rPr b="0" i="1" lang="en-GB" sz="2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/</a:t>
                      </a:r>
                      <a:r>
                        <a:rPr b="0" lang="en-GB" sz="2800" spc="-1" strike="noStrike">
                          <a:solidFill>
                            <a:srgbClr val="000000"/>
                          </a:solidFill>
                          <a:latin typeface="Symbol"/>
                        </a:rPr>
                        <a:t>b</a:t>
                      </a:r>
                      <a:r>
                        <a:rPr b="0" i="1" lang="en-GB" sz="2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&gt;k</a:t>
                      </a:r>
                      <a:r>
                        <a:rPr b="0" i="1" lang="en-GB" sz="2800" spc="-1" strike="noStrike" baseline="-25000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  <a:r>
                        <a:rPr b="0" i="1" lang="en-GB" sz="2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/k</a:t>
                      </a:r>
                      <a:r>
                        <a:rPr b="0" i="1" lang="en-GB" sz="2800" spc="-1" strike="noStrike" baseline="-25000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  <a:endParaRPr b="0" lang="en-GB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3554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tabLst>
                          <a:tab algn="l" pos="0"/>
                        </a:tabLst>
                      </a:pPr>
                      <a:r>
                        <a:rPr b="0" lang="en-GB" sz="2800" spc="-1" strike="noStrike">
                          <a:solidFill>
                            <a:srgbClr val="000000"/>
                          </a:solidFill>
                          <a:latin typeface="Symbol"/>
                        </a:rPr>
                        <a:t>a</a:t>
                      </a:r>
                      <a:r>
                        <a:rPr b="0" i="1" lang="en-GB" sz="2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&gt;k</a:t>
                      </a:r>
                      <a:r>
                        <a:rPr b="0" i="1" lang="en-GB" sz="2800" spc="-1" strike="noStrike" baseline="-25000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  <a:r>
                        <a:rPr b="0" i="1" lang="en-GB" sz="2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/k</a:t>
                      </a:r>
                      <a:r>
                        <a:rPr b="0" i="1" lang="en-GB" sz="2800" spc="-1" strike="noStrike" baseline="-25000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  <a:endParaRPr b="0" lang="en-GB" sz="28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tabLst>
                          <a:tab algn="l" pos="0"/>
                        </a:tabLst>
                      </a:pPr>
                      <a:r>
                        <a:rPr b="0" lang="en-GB" sz="2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Alternative stable states</a:t>
                      </a:r>
                      <a:endParaRPr b="0" lang="en-GB" sz="2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tabLst>
                          <a:tab algn="l" pos="0"/>
                        </a:tabLst>
                      </a:pPr>
                      <a:endParaRPr b="0" lang="en-GB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tabLst>
                          <a:tab algn="l" pos="0"/>
                        </a:tabLst>
                      </a:pPr>
                      <a:r>
                        <a:rPr b="0" lang="en-GB" sz="2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Species 2 excludes 1</a:t>
                      </a:r>
                      <a:endParaRPr b="0" lang="en-GB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257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tabLst>
                          <a:tab algn="l" pos="0"/>
                        </a:tabLst>
                      </a:pPr>
                      <a:r>
                        <a:rPr b="0" lang="en-GB" sz="2800" spc="-1" strike="noStrike">
                          <a:solidFill>
                            <a:srgbClr val="000000"/>
                          </a:solidFill>
                          <a:latin typeface="Symbol"/>
                        </a:rPr>
                        <a:t>a</a:t>
                      </a:r>
                      <a:r>
                        <a:rPr b="0" i="1" lang="en-GB" sz="2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&lt;k</a:t>
                      </a:r>
                      <a:r>
                        <a:rPr b="0" i="1" lang="en-GB" sz="2800" spc="-1" strike="noStrike" baseline="-25000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  <a:r>
                        <a:rPr b="0" i="1" lang="en-GB" sz="2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/k</a:t>
                      </a:r>
                      <a:r>
                        <a:rPr b="0" i="1" lang="en-GB" sz="2800" spc="-1" strike="noStrike" baseline="-25000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  <a:endParaRPr b="0" lang="en-GB" sz="28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tabLst>
                          <a:tab algn="l" pos="0"/>
                        </a:tabLst>
                      </a:pPr>
                      <a:r>
                        <a:rPr b="0" lang="en-GB" sz="2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Species 1 excludes 2</a:t>
                      </a:r>
                      <a:endParaRPr b="0" lang="en-GB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tabLst>
                          <a:tab algn="l" pos="0"/>
                        </a:tabLst>
                      </a:pPr>
                      <a:r>
                        <a:rPr b="0" lang="en-GB" sz="2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Coexistence</a:t>
                      </a:r>
                      <a:endParaRPr b="0" lang="en-GB" sz="2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  <a:tabLst>
                          <a:tab algn="l" pos="0"/>
                        </a:tabLst>
                      </a:pPr>
                      <a:endParaRPr b="0" lang="en-GB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95" name="CustomShape 4"/>
          <p:cNvSpPr/>
          <p:nvPr/>
        </p:nvSpPr>
        <p:spPr>
          <a:xfrm>
            <a:off x="-1828800" y="0"/>
            <a:ext cx="1828440" cy="678600"/>
          </a:xfrm>
          <a:prstGeom prst="rect">
            <a:avLst/>
          </a:prstGeom>
          <a:solidFill>
            <a:srgbClr val="fcff91"/>
          </a:solidFill>
          <a:ln w="9360">
            <a:solidFill>
              <a:srgbClr val="000000"/>
            </a:solidFill>
            <a:miter/>
          </a:ln>
          <a:effectLst>
            <a:outerShdw algn="ctr" dir="2700000" dist="107423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799"/>
              </a:spcBef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</a:pP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Calibri"/>
              </a:rPr>
              <a:t>Classification as bifurcations</a:t>
            </a:r>
            <a:endParaRPr b="0" lang="en-GB" sz="4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297" name="Picture 4" descr=""/>
          <p:cNvPicPr/>
          <p:nvPr/>
        </p:nvPicPr>
        <p:blipFill>
          <a:blip r:embed="rId1"/>
          <a:stretch/>
        </p:blipFill>
        <p:spPr>
          <a:xfrm>
            <a:off x="1546200" y="1954080"/>
            <a:ext cx="6838560" cy="4203360"/>
          </a:xfrm>
          <a:prstGeom prst="rect">
            <a:avLst/>
          </a:prstGeom>
          <a:ln>
            <a:noFill/>
          </a:ln>
        </p:spPr>
      </p:pic>
      <p:sp>
        <p:nvSpPr>
          <p:cNvPr id="298" name="Line 2"/>
          <p:cNvSpPr/>
          <p:nvPr/>
        </p:nvSpPr>
        <p:spPr>
          <a:xfrm>
            <a:off x="7529400" y="6508440"/>
            <a:ext cx="1251000" cy="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9" name="Line 3"/>
          <p:cNvSpPr/>
          <p:nvPr/>
        </p:nvSpPr>
        <p:spPr>
          <a:xfrm flipV="1">
            <a:off x="631800" y="2393640"/>
            <a:ext cx="0" cy="102240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00" name="CustomShape 4"/>
          <p:cNvSpPr/>
          <p:nvPr/>
        </p:nvSpPr>
        <p:spPr>
          <a:xfrm>
            <a:off x="419040" y="3424320"/>
            <a:ext cx="5331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en-GB" sz="2400" spc="-1" strike="noStrike">
                <a:solidFill>
                  <a:srgbClr val="000000"/>
                </a:solidFill>
                <a:latin typeface="Symbol"/>
              </a:rPr>
              <a:t>a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301" name="CustomShape 5"/>
          <p:cNvSpPr/>
          <p:nvPr/>
        </p:nvSpPr>
        <p:spPr>
          <a:xfrm>
            <a:off x="6756480" y="6205680"/>
            <a:ext cx="6854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en-GB" sz="2400" spc="-1" strike="noStrike">
                <a:solidFill>
                  <a:srgbClr val="000000"/>
                </a:solidFill>
                <a:latin typeface="Symbol"/>
              </a:rPr>
              <a:t>1/b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302" name="CustomShape 6"/>
          <p:cNvSpPr/>
          <p:nvPr/>
        </p:nvSpPr>
        <p:spPr>
          <a:xfrm>
            <a:off x="4633920" y="6180120"/>
            <a:ext cx="1115640" cy="50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k</a:t>
            </a:r>
            <a:r>
              <a:rPr b="0" lang="en-GB" sz="2400" spc="-1" strike="noStrike" baseline="-25000">
                <a:solidFill>
                  <a:srgbClr val="000000"/>
                </a:solidFill>
                <a:latin typeface="Arial"/>
              </a:rPr>
              <a:t>1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/k</a:t>
            </a:r>
            <a:r>
              <a:rPr b="0" lang="en-GB" sz="2400" spc="-1" strike="noStrike" baseline="-25000">
                <a:solidFill>
                  <a:srgbClr val="000000"/>
                </a:solidFill>
                <a:latin typeface="Arial"/>
              </a:rPr>
              <a:t>2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303" name="CustomShape 7"/>
          <p:cNvSpPr/>
          <p:nvPr/>
        </p:nvSpPr>
        <p:spPr>
          <a:xfrm>
            <a:off x="988920" y="3827520"/>
            <a:ext cx="860040" cy="50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k</a:t>
            </a:r>
            <a:r>
              <a:rPr b="0" lang="en-GB" sz="2400" spc="-1" strike="noStrike" baseline="-25000">
                <a:solidFill>
                  <a:srgbClr val="000000"/>
                </a:solidFill>
                <a:latin typeface="Arial"/>
              </a:rPr>
              <a:t>1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/k</a:t>
            </a:r>
            <a:r>
              <a:rPr b="0" lang="en-GB" sz="2400" spc="-1" strike="noStrike" baseline="-25000">
                <a:solidFill>
                  <a:srgbClr val="000000"/>
                </a:solidFill>
                <a:latin typeface="Arial"/>
              </a:rPr>
              <a:t>2</a:t>
            </a:r>
            <a:endParaRPr b="0" lang="en-GB" sz="2400" spc="-1" strike="noStrike">
              <a:latin typeface="Arial"/>
            </a:endParaRPr>
          </a:p>
        </p:txBody>
      </p:sp>
      <p:pic>
        <p:nvPicPr>
          <p:cNvPr id="304" name="Picture 14" descr=""/>
          <p:cNvPicPr/>
          <p:nvPr/>
        </p:nvPicPr>
        <p:blipFill>
          <a:blip r:embed="rId2"/>
          <a:stretch/>
        </p:blipFill>
        <p:spPr>
          <a:xfrm>
            <a:off x="5629320" y="4383000"/>
            <a:ext cx="1649160" cy="1218960"/>
          </a:xfrm>
          <a:prstGeom prst="rect">
            <a:avLst/>
          </a:prstGeom>
          <a:ln>
            <a:noFill/>
          </a:ln>
        </p:spPr>
      </p:pic>
      <p:pic>
        <p:nvPicPr>
          <p:cNvPr id="305" name="" descr=""/>
          <p:cNvPicPr/>
          <p:nvPr/>
        </p:nvPicPr>
        <p:blipFill>
          <a:blip r:embed="rId3"/>
          <a:stretch/>
        </p:blipFill>
        <p:spPr>
          <a:xfrm>
            <a:off x="5524560" y="2286000"/>
            <a:ext cx="1562040" cy="1244520"/>
          </a:xfrm>
          <a:prstGeom prst="rect">
            <a:avLst/>
          </a:prstGeom>
          <a:ln>
            <a:noFill/>
          </a:ln>
        </p:spPr>
      </p:pic>
      <p:pic>
        <p:nvPicPr>
          <p:cNvPr id="306" name="" descr=""/>
          <p:cNvPicPr/>
          <p:nvPr/>
        </p:nvPicPr>
        <p:blipFill>
          <a:blip r:embed="rId4"/>
          <a:stretch/>
        </p:blipFill>
        <p:spPr>
          <a:xfrm>
            <a:off x="2413080" y="4457880"/>
            <a:ext cx="1562040" cy="1244520"/>
          </a:xfrm>
          <a:prstGeom prst="rect">
            <a:avLst/>
          </a:prstGeom>
          <a:ln>
            <a:noFill/>
          </a:ln>
        </p:spPr>
      </p:pic>
      <p:pic>
        <p:nvPicPr>
          <p:cNvPr id="307" name="" descr=""/>
          <p:cNvPicPr/>
          <p:nvPr/>
        </p:nvPicPr>
        <p:blipFill>
          <a:blip r:embed="rId5"/>
          <a:stretch/>
        </p:blipFill>
        <p:spPr>
          <a:xfrm>
            <a:off x="2514600" y="2247840"/>
            <a:ext cx="1562040" cy="1409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TextShape 1"/>
          <p:cNvSpPr txBox="1"/>
          <p:nvPr/>
        </p:nvSpPr>
        <p:spPr>
          <a:xfrm>
            <a:off x="685800" y="1522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Calibri"/>
              </a:rPr>
              <a:t>Graphical method</a:t>
            </a:r>
            <a:endParaRPr b="0" lang="en-GB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9" name="TextShape 2"/>
          <p:cNvSpPr txBox="1"/>
          <p:nvPr/>
        </p:nvSpPr>
        <p:spPr>
          <a:xfrm>
            <a:off x="380880" y="1295280"/>
            <a:ext cx="8457840" cy="41144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609480" indent="-609120">
              <a:lnSpc>
                <a:spcPct val="9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to establish the outcome of competition</a:t>
            </a: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  <a:p>
            <a:pPr lvl="1" marL="990720" indent="-53316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Arial"/>
              <a:buAutoNum type="arabicPeriod"/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Mark the position of the carrying capacities on the appropriate axes</a:t>
            </a:r>
            <a:endParaRPr b="0" lang="en-GB" sz="2400" spc="-1" strike="noStrike">
              <a:solidFill>
                <a:srgbClr val="000000"/>
              </a:solidFill>
              <a:latin typeface="Calibri"/>
            </a:endParaRPr>
          </a:p>
          <a:p>
            <a:pPr lvl="1" marL="990720" indent="-53316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Arial"/>
              <a:buAutoNum type="arabicPeriod"/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Draw the isoclines</a:t>
            </a:r>
            <a:endParaRPr b="0" lang="en-GB" sz="2400" spc="-1" strike="noStrike">
              <a:solidFill>
                <a:srgbClr val="000000"/>
              </a:solidFill>
              <a:latin typeface="Calibri"/>
            </a:endParaRPr>
          </a:p>
          <a:p>
            <a:pPr lvl="1" marL="990720" indent="-53316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Arial"/>
              <a:buAutoNum type="arabicPeriod"/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If the isoclines do not intersect, the competition will lead to the equilibrium associated with the topmost isocline</a:t>
            </a:r>
            <a:endParaRPr b="0" lang="en-GB" sz="2400" spc="-1" strike="noStrike">
              <a:solidFill>
                <a:srgbClr val="000000"/>
              </a:solidFill>
              <a:latin typeface="Calibri"/>
            </a:endParaRPr>
          </a:p>
          <a:p>
            <a:pPr lvl="1" marL="990720" indent="-53316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Arial"/>
              <a:buAutoNum type="arabicPeriod"/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If the isoclines do intersect, draw a straight line between the carrying capacities. If the intersection of the isoclines is positioned above this line the two species will coexist.</a:t>
            </a:r>
            <a:endParaRPr b="0" lang="en-GB" sz="2400" spc="-1" strike="noStrike">
              <a:solidFill>
                <a:srgbClr val="000000"/>
              </a:solidFill>
              <a:latin typeface="Calibri"/>
            </a:endParaRPr>
          </a:p>
          <a:p>
            <a:pPr lvl="1" marL="990720" indent="-53316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Arial"/>
              <a:buAutoNum type="arabicPeriod"/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If the intersection of the isoclines is positioned below this line two alternative stable states (the carrying capacities) exist</a:t>
            </a:r>
            <a:endParaRPr b="0" lang="en-GB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000" spc="-1" strike="noStrike">
                <a:solidFill>
                  <a:srgbClr val="000000"/>
                </a:solidFill>
                <a:latin typeface="Calibri"/>
              </a:rPr>
              <a:t>What do the eigenvalues and eigenvectors mean?</a:t>
            </a:r>
            <a:endParaRPr b="0" lang="en-GB" sz="4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In the phase plane, eigenvectors are linear approaches over which you can move away from, or towards, an equilibrium (close to the equilibrium)</a:t>
            </a: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The eigenvalues are the speed with which you move towards, or away from the equilibrium over these eigenvectors</a:t>
            </a: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In the vicinity of the equilibrium the directions are the weighted vector sums of the eigenvectors</a:t>
            </a: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000" spc="-1" strike="noStrike">
                <a:solidFill>
                  <a:srgbClr val="000000"/>
                </a:solidFill>
                <a:latin typeface="Calibri"/>
              </a:rPr>
              <a:t>What do the eigenvalues and eigenvectors mean?</a:t>
            </a:r>
            <a:endParaRPr b="0" lang="en-GB" sz="40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313" name="Picture 4" descr=""/>
          <p:cNvPicPr/>
          <p:nvPr/>
        </p:nvPicPr>
        <p:blipFill>
          <a:blip r:embed="rId1"/>
          <a:stretch/>
        </p:blipFill>
        <p:spPr>
          <a:xfrm>
            <a:off x="250920" y="1413000"/>
            <a:ext cx="8208720" cy="5047920"/>
          </a:xfrm>
          <a:prstGeom prst="rect">
            <a:avLst/>
          </a:prstGeom>
          <a:ln>
            <a:noFill/>
          </a:ln>
        </p:spPr>
      </p:pic>
      <p:sp>
        <p:nvSpPr>
          <p:cNvPr id="314" name="Line 2"/>
          <p:cNvSpPr/>
          <p:nvPr/>
        </p:nvSpPr>
        <p:spPr>
          <a:xfrm flipV="1">
            <a:off x="1476360" y="4292280"/>
            <a:ext cx="2519280" cy="151308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15" name="Line 3"/>
          <p:cNvSpPr/>
          <p:nvPr/>
        </p:nvSpPr>
        <p:spPr>
          <a:xfrm flipH="1" flipV="1">
            <a:off x="3670200" y="4087800"/>
            <a:ext cx="309600" cy="18864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16" name="CustomShape 4"/>
          <p:cNvSpPr/>
          <p:nvPr/>
        </p:nvSpPr>
        <p:spPr>
          <a:xfrm>
            <a:off x="4773600" y="1855800"/>
            <a:ext cx="4370040" cy="82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Eigenvectors for the unstable equilibrium</a:t>
            </a:r>
            <a:endParaRPr b="0" lang="en-GB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000" spc="-1" strike="noStrike">
                <a:solidFill>
                  <a:srgbClr val="000000"/>
                </a:solidFill>
                <a:latin typeface="Calibri"/>
              </a:rPr>
              <a:t>What do the eigenvalues and eigenvectors mean?</a:t>
            </a:r>
            <a:endParaRPr b="0" lang="en-GB" sz="4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9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If one of the eigenvalues is positive, the equilibrium is unstable, you will move away from it</a:t>
            </a: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9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If some eigenvalues are positive whilst others are negative, the point is a saddle: you can move towards it from certain directions, but move away from it once you get closer</a:t>
            </a: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9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The eigenvalues are the speed with which you move towards, or away from the equilibrium over these eigenvectors</a:t>
            </a: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Calibri"/>
              </a:rPr>
              <a:t>Competitive exclusion principle</a:t>
            </a:r>
            <a:endParaRPr b="0" lang="en-GB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For coexistence we require </a:t>
            </a:r>
            <a:r>
              <a:rPr b="0" lang="en-GB" sz="3200" spc="-1" strike="noStrike">
                <a:solidFill>
                  <a:srgbClr val="000000"/>
                </a:solidFill>
                <a:latin typeface="Times New Roman"/>
              </a:rPr>
              <a:t>1</a:t>
            </a:r>
            <a:r>
              <a:rPr b="0" i="1" lang="en-GB" sz="3200" spc="-1" strike="noStrike">
                <a:solidFill>
                  <a:srgbClr val="000000"/>
                </a:solidFill>
                <a:latin typeface="Times New Roman"/>
              </a:rPr>
              <a:t>/</a:t>
            </a:r>
            <a:r>
              <a:rPr b="0" lang="en-GB" sz="3200" spc="-1" strike="noStrike">
                <a:solidFill>
                  <a:srgbClr val="000000"/>
                </a:solidFill>
                <a:latin typeface="Symbol"/>
              </a:rPr>
              <a:t>b</a:t>
            </a:r>
            <a:r>
              <a:rPr b="0" i="1" lang="en-GB" sz="3200" spc="-1" strike="noStrike">
                <a:solidFill>
                  <a:srgbClr val="000000"/>
                </a:solidFill>
                <a:latin typeface="Times New Roman"/>
              </a:rPr>
              <a:t>&gt;k</a:t>
            </a:r>
            <a:r>
              <a:rPr b="0" i="1" lang="en-GB" sz="3200" spc="-1" strike="noStrike" baseline="-25000">
                <a:solidFill>
                  <a:srgbClr val="000000"/>
                </a:solidFill>
                <a:latin typeface="Times New Roman"/>
              </a:rPr>
              <a:t>1</a:t>
            </a:r>
            <a:r>
              <a:rPr b="0" i="1" lang="en-GB" sz="3200" spc="-1" strike="noStrike">
                <a:solidFill>
                  <a:srgbClr val="000000"/>
                </a:solidFill>
                <a:latin typeface="Times New Roman"/>
              </a:rPr>
              <a:t>/k</a:t>
            </a:r>
            <a:r>
              <a:rPr b="0" i="1" lang="en-GB" sz="3200" spc="-1" strike="noStrike" baseline="-25000">
                <a:solidFill>
                  <a:srgbClr val="000000"/>
                </a:solidFill>
                <a:latin typeface="Times New Roman"/>
              </a:rPr>
              <a:t>2 </a:t>
            </a: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 and </a:t>
            </a:r>
            <a:r>
              <a:rPr b="0" lang="en-GB" sz="3200" spc="-1" strike="noStrike">
                <a:solidFill>
                  <a:srgbClr val="000000"/>
                </a:solidFill>
                <a:latin typeface="Symbol"/>
              </a:rPr>
              <a:t>a</a:t>
            </a:r>
            <a:r>
              <a:rPr b="0" i="1" lang="en-GB" sz="3200" spc="-1" strike="noStrike">
                <a:solidFill>
                  <a:srgbClr val="000000"/>
                </a:solidFill>
                <a:latin typeface="Times New Roman"/>
              </a:rPr>
              <a:t>&lt;k</a:t>
            </a:r>
            <a:r>
              <a:rPr b="0" i="1" lang="en-GB" sz="3200" spc="-1" strike="noStrike" baseline="-25000">
                <a:solidFill>
                  <a:srgbClr val="000000"/>
                </a:solidFill>
                <a:latin typeface="Times New Roman"/>
              </a:rPr>
              <a:t>1</a:t>
            </a:r>
            <a:r>
              <a:rPr b="0" i="1" lang="en-GB" sz="3200" spc="-1" strike="noStrike">
                <a:solidFill>
                  <a:srgbClr val="000000"/>
                </a:solidFill>
                <a:latin typeface="Times New Roman"/>
              </a:rPr>
              <a:t>/k</a:t>
            </a:r>
            <a:r>
              <a:rPr b="0" i="1" lang="en-GB" sz="3200" spc="-1" strike="noStrike" baseline="-25000">
                <a:solidFill>
                  <a:srgbClr val="000000"/>
                </a:solidFill>
                <a:latin typeface="Times New Roman"/>
              </a:rPr>
              <a:t>2</a:t>
            </a: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 (hence </a:t>
            </a:r>
            <a:r>
              <a:rPr b="0" lang="en-GB" sz="3200" spc="-1" strike="noStrike">
                <a:solidFill>
                  <a:srgbClr val="000000"/>
                </a:solidFill>
                <a:latin typeface="Times New Roman"/>
              </a:rPr>
              <a:t>1</a:t>
            </a:r>
            <a:r>
              <a:rPr b="0" i="1" lang="en-GB" sz="3200" spc="-1" strike="noStrike">
                <a:solidFill>
                  <a:srgbClr val="000000"/>
                </a:solidFill>
                <a:latin typeface="Times New Roman"/>
              </a:rPr>
              <a:t>/</a:t>
            </a:r>
            <a:r>
              <a:rPr b="0" lang="en-GB" sz="3200" spc="-1" strike="noStrike">
                <a:solidFill>
                  <a:srgbClr val="000000"/>
                </a:solidFill>
                <a:latin typeface="Symbol"/>
              </a:rPr>
              <a:t>b</a:t>
            </a:r>
            <a:r>
              <a:rPr b="0" i="1" lang="en-GB" sz="3200" spc="-1" strike="noStrike">
                <a:solidFill>
                  <a:srgbClr val="000000"/>
                </a:solidFill>
                <a:latin typeface="Times New Roman"/>
              </a:rPr>
              <a:t>&gt;</a:t>
            </a:r>
            <a:r>
              <a:rPr b="0" lang="en-GB" sz="3200" spc="-1" strike="noStrike">
                <a:solidFill>
                  <a:srgbClr val="000000"/>
                </a:solidFill>
                <a:latin typeface="Symbol"/>
              </a:rPr>
              <a:t>a</a:t>
            </a:r>
            <a:r>
              <a:rPr b="0" i="1" lang="en-GB" sz="3200" spc="-1" strike="noStrike" baseline="-25000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)</a:t>
            </a:r>
            <a:endParaRPr b="0" lang="en-GB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In words this means:</a:t>
            </a:r>
            <a:endParaRPr b="0" lang="en-GB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   </a:t>
            </a: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for coexistence we require that</a:t>
            </a:r>
            <a:endParaRPr b="0" lang="en-GB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   </a:t>
            </a: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the </a:t>
            </a: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interspecific competition should be weaker than the intraspecific competition. </a:t>
            </a:r>
            <a:endParaRPr b="0" lang="en-GB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Calibri"/>
              </a:rPr>
              <a:t>Competitive exclusion principle</a:t>
            </a:r>
            <a:endParaRPr b="0" lang="en-GB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For coexistence we require  </a:t>
            </a:r>
            <a:r>
              <a:rPr b="0" lang="en-GB" sz="2800" spc="-1" strike="noStrike">
                <a:solidFill>
                  <a:srgbClr val="000000"/>
                </a:solidFill>
                <a:latin typeface="Symbol"/>
              </a:rPr>
              <a:t>a</a:t>
            </a:r>
            <a:r>
              <a:rPr b="0" i="1" lang="en-GB" sz="2800" spc="-1" strike="noStrike">
                <a:solidFill>
                  <a:srgbClr val="000000"/>
                </a:solidFill>
                <a:latin typeface="Times New Roman"/>
              </a:rPr>
              <a:t>&gt;1/</a:t>
            </a:r>
            <a:r>
              <a:rPr b="0" lang="en-GB" sz="2800" spc="-1" strike="noStrike">
                <a:solidFill>
                  <a:srgbClr val="000000"/>
                </a:solidFill>
                <a:latin typeface="Symbol"/>
              </a:rPr>
              <a:t>b</a:t>
            </a:r>
            <a:r>
              <a:rPr b="0" i="1" lang="en-GB" sz="2800" spc="-1" strike="noStrike" baseline="-25000">
                <a:solidFill>
                  <a:srgbClr val="000000"/>
                </a:solidFill>
                <a:latin typeface="Times New Roman"/>
              </a:rPr>
              <a:t> </a:t>
            </a: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If two species use resources in exactly the same way </a:t>
            </a:r>
            <a:r>
              <a:rPr b="0" lang="en-GB" sz="2800" spc="-1" strike="noStrike">
                <a:solidFill>
                  <a:srgbClr val="000000"/>
                </a:solidFill>
                <a:latin typeface="Symbol"/>
              </a:rPr>
              <a:t>a=</a:t>
            </a:r>
            <a:r>
              <a:rPr b="0" lang="en-GB" sz="2800" spc="-1" strike="noStrike">
                <a:solidFill>
                  <a:srgbClr val="000000"/>
                </a:solidFill>
                <a:latin typeface="Times New Roman"/>
              </a:rPr>
              <a:t>1</a:t>
            </a:r>
            <a:r>
              <a:rPr b="0" i="1" lang="en-GB" sz="2800" spc="-1" strike="noStrike">
                <a:solidFill>
                  <a:srgbClr val="000000"/>
                </a:solidFill>
                <a:latin typeface="Times New Roman"/>
              </a:rPr>
              <a:t>/</a:t>
            </a:r>
            <a:r>
              <a:rPr b="0" lang="en-GB" sz="2800" spc="-1" strike="noStrike">
                <a:solidFill>
                  <a:srgbClr val="000000"/>
                </a:solidFill>
                <a:latin typeface="Symbol"/>
              </a:rPr>
              <a:t>b </a:t>
            </a: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(isoclines are parallel)</a:t>
            </a: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If</a:t>
            </a:r>
            <a:r>
              <a:rPr b="0" lang="en-GB" sz="2800" spc="-1" strike="noStrike">
                <a:solidFill>
                  <a:srgbClr val="000000"/>
                </a:solidFill>
                <a:latin typeface="Symbol"/>
              </a:rPr>
              <a:t> a » </a:t>
            </a:r>
            <a:r>
              <a:rPr b="0" lang="en-GB" sz="2800" spc="-1" strike="noStrike">
                <a:solidFill>
                  <a:srgbClr val="000000"/>
                </a:solidFill>
                <a:latin typeface="Times New Roman"/>
              </a:rPr>
              <a:t>1</a:t>
            </a:r>
            <a:r>
              <a:rPr b="0" i="1" lang="en-GB" sz="2800" spc="-1" strike="noStrike">
                <a:solidFill>
                  <a:srgbClr val="000000"/>
                </a:solidFill>
                <a:latin typeface="Times New Roman"/>
              </a:rPr>
              <a:t>/</a:t>
            </a:r>
            <a:r>
              <a:rPr b="0" lang="en-GB" sz="2800" spc="-1" strike="noStrike">
                <a:solidFill>
                  <a:srgbClr val="000000"/>
                </a:solidFill>
                <a:latin typeface="Symbol"/>
              </a:rPr>
              <a:t>b  </a:t>
            </a: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the two species are very similar in their resource use (isoclines almost parallel)</a:t>
            </a: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In that case there is only a narrow range of carrying capacities for which coexistence is possible</a:t>
            </a: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If</a:t>
            </a:r>
            <a:r>
              <a:rPr b="0" lang="en-GB" sz="2800" spc="-1" strike="noStrike">
                <a:solidFill>
                  <a:srgbClr val="000000"/>
                </a:solidFill>
                <a:latin typeface="Symbol"/>
              </a:rPr>
              <a:t> a = </a:t>
            </a:r>
            <a:r>
              <a:rPr b="0" lang="en-GB" sz="2800" spc="-1" strike="noStrike">
                <a:solidFill>
                  <a:srgbClr val="000000"/>
                </a:solidFill>
                <a:latin typeface="Times New Roman"/>
              </a:rPr>
              <a:t>1</a:t>
            </a:r>
            <a:r>
              <a:rPr b="0" i="1" lang="en-GB" sz="2800" spc="-1" strike="noStrike">
                <a:solidFill>
                  <a:srgbClr val="000000"/>
                </a:solidFill>
                <a:latin typeface="Times New Roman"/>
              </a:rPr>
              <a:t>/</a:t>
            </a:r>
            <a:r>
              <a:rPr b="0" lang="en-GB" sz="2800" spc="-1" strike="noStrike">
                <a:solidFill>
                  <a:srgbClr val="000000"/>
                </a:solidFill>
                <a:latin typeface="Symbol"/>
              </a:rPr>
              <a:t>b  </a:t>
            </a: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the two species are the same in their resource use (isoclines parallel), no coexistence is possible</a:t>
            </a: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3" name="CustomShape 3"/>
          <p:cNvSpPr/>
          <p:nvPr/>
        </p:nvSpPr>
        <p:spPr>
          <a:xfrm>
            <a:off x="-5638680" y="15840"/>
            <a:ext cx="5546520" cy="4858200"/>
          </a:xfrm>
          <a:prstGeom prst="rect">
            <a:avLst/>
          </a:prstGeom>
          <a:solidFill>
            <a:srgbClr val="fcff91"/>
          </a:solidFill>
          <a:ln w="9360">
            <a:solidFill>
              <a:srgbClr val="000000"/>
            </a:solidFill>
            <a:miter/>
          </a:ln>
          <a:effectLst>
            <a:outerShdw algn="ctr" dir="2700000" dist="107423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1599"/>
              </a:spcBef>
            </a:pPr>
            <a:r>
              <a:rPr b="1" lang="en-GB" sz="1600" spc="-1" strike="noStrike">
                <a:solidFill>
                  <a:srgbClr val="000000"/>
                </a:solidFill>
                <a:latin typeface="Arial"/>
              </a:rPr>
              <a:t>If </a:t>
            </a:r>
            <a:r>
              <a:rPr b="0" lang="en-GB" sz="3200" spc="-1" strike="noStrike">
                <a:solidFill>
                  <a:srgbClr val="000000"/>
                </a:solidFill>
                <a:latin typeface="Times New Roman"/>
              </a:rPr>
              <a:t>1</a:t>
            </a:r>
            <a:r>
              <a:rPr b="0" i="1" lang="en-GB" sz="3200" spc="-1" strike="noStrike">
                <a:solidFill>
                  <a:srgbClr val="000000"/>
                </a:solidFill>
                <a:latin typeface="Times New Roman"/>
              </a:rPr>
              <a:t>/</a:t>
            </a:r>
            <a:r>
              <a:rPr b="0" lang="en-GB" sz="3200" spc="-1" strike="noStrike">
                <a:solidFill>
                  <a:srgbClr val="000000"/>
                </a:solidFill>
                <a:latin typeface="Symbol"/>
              </a:rPr>
              <a:t>b=a</a:t>
            </a:r>
            <a:r>
              <a:rPr b="1" lang="en-GB" sz="1600" spc="-1" strike="noStrike">
                <a:solidFill>
                  <a:srgbClr val="000000"/>
                </a:solidFill>
                <a:latin typeface="Arial"/>
              </a:rPr>
              <a:t> the dd parts of the eqns can be rewritten as 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</a:pPr>
            <a:r>
              <a:rPr b="1" lang="en-GB" sz="1600" spc="-1" strike="noStrike">
                <a:solidFill>
                  <a:srgbClr val="000000"/>
                </a:solidFill>
                <a:latin typeface="Arial"/>
              </a:rPr>
              <a:t>K1-(N1+aN2)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</a:pPr>
            <a:r>
              <a:rPr b="1" lang="en-GB" sz="1600" spc="-1" strike="noStrike">
                <a:solidFill>
                  <a:srgbClr val="000000"/>
                </a:solidFill>
                <a:latin typeface="Arial"/>
              </a:rPr>
              <a:t>And 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</a:pPr>
            <a:r>
              <a:rPr b="1" lang="en-GB" sz="1600" spc="-1" strike="noStrike">
                <a:solidFill>
                  <a:srgbClr val="000000"/>
                </a:solidFill>
                <a:latin typeface="Arial"/>
              </a:rPr>
              <a:t>K2-(N1+aN2)/a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</a:pPr>
            <a:r>
              <a:rPr b="1" lang="en-GB" sz="1600" spc="-1" strike="noStrike">
                <a:solidFill>
                  <a:srgbClr val="000000"/>
                </a:solidFill>
                <a:latin typeface="Arial"/>
              </a:rPr>
              <a:t>N1+aN2 is the part of the resource that is locked up in the pops.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</a:pPr>
            <a:r>
              <a:rPr b="1" lang="en-GB" sz="1600" spc="-1" strike="noStrike">
                <a:solidFill>
                  <a:srgbClr val="000000"/>
                </a:solidFill>
                <a:latin typeface="Arial"/>
              </a:rPr>
              <a:t>TO explain: say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</a:pPr>
            <a:r>
              <a:rPr b="1" lang="en-GB" sz="1600" spc="-1" strike="noStrike">
                <a:solidFill>
                  <a:srgbClr val="000000"/>
                </a:solidFill>
                <a:latin typeface="Arial"/>
              </a:rPr>
              <a:t>R=R0-N1-aN2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</a:pP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</a:pPr>
            <a:r>
              <a:rPr b="1" lang="en-GB" sz="1600" spc="-1" strike="noStrike">
                <a:solidFill>
                  <a:srgbClr val="000000"/>
                </a:solidFill>
                <a:latin typeface="Arial"/>
              </a:rPr>
              <a:t>Let dN1/dt=r1 N1(C1+R)= r1 N1 (C1+R0-N1-aN2)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</a:pPr>
            <a:r>
              <a:rPr b="1" lang="en-GB" sz="1600" spc="-1" strike="noStrike">
                <a:solidFill>
                  <a:srgbClr val="000000"/>
                </a:solidFill>
                <a:latin typeface="Arial"/>
              </a:rPr>
              <a:t>And dN2/dt=r2 N2 (C2+R)= r2 a N2 (C2/a+ R0/a-N1/a-N2)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</a:rPr>
              <a:t>doesn’t seem to clarify much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</a:pPr>
            <a:endParaRPr b="0" lang="en-GB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Calibri"/>
              </a:rPr>
              <a:t>Learning outcomes</a:t>
            </a:r>
            <a:endParaRPr b="0" lang="en-GB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Understand the concept of local stability means in a model with 2 species</a:t>
            </a:r>
            <a:endParaRPr b="0" lang="en-GB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Being able to predict the outcome of competition in the L-V interaction model </a:t>
            </a:r>
            <a:endParaRPr b="0" lang="en-GB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Shape 1"/>
          <p:cNvSpPr txBox="1"/>
          <p:nvPr/>
        </p:nvSpPr>
        <p:spPr>
          <a:xfrm>
            <a:off x="685800" y="3808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Calibri"/>
              </a:rPr>
              <a:t>Lotka-Volterra interaction model</a:t>
            </a:r>
            <a:endParaRPr b="0" lang="en-GB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9" name="TextShape 2"/>
          <p:cNvSpPr txBox="1"/>
          <p:nvPr/>
        </p:nvSpPr>
        <p:spPr>
          <a:xfrm>
            <a:off x="685800" y="1600200"/>
            <a:ext cx="7772040" cy="41144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9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Describes how the densities of two competing species change simultaneously </a:t>
            </a: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9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It is a system of 2 differential equations:</a:t>
            </a: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561"/>
              </a:spcBef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561"/>
              </a:spcBef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561"/>
              </a:spcBef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561"/>
              </a:spcBef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561"/>
              </a:spcBef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90" name="" descr=""/>
          <p:cNvPicPr/>
          <p:nvPr/>
        </p:nvPicPr>
        <p:blipFill>
          <a:blip r:embed="rId1"/>
          <a:stretch/>
        </p:blipFill>
        <p:spPr>
          <a:xfrm>
            <a:off x="1905120" y="3454560"/>
            <a:ext cx="4635360" cy="2222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Calibri"/>
              </a:rPr>
              <a:t>Equilibria and stability</a:t>
            </a:r>
            <a:endParaRPr b="0" lang="en-GB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2" name="TextShape 2"/>
          <p:cNvSpPr txBox="1"/>
          <p:nvPr/>
        </p:nvSpPr>
        <p:spPr>
          <a:xfrm>
            <a:off x="457200" y="1600200"/>
            <a:ext cx="800208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The L-V competition model can have 4 different equilibria</a:t>
            </a: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We can find these by solving:</a:t>
            </a: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Which gives </a:t>
            </a: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93" name="Picture 4" descr=""/>
          <p:cNvPicPr/>
          <p:nvPr/>
        </p:nvPicPr>
        <p:blipFill>
          <a:blip r:embed="rId1"/>
          <a:stretch/>
        </p:blipFill>
        <p:spPr>
          <a:xfrm>
            <a:off x="6443640" y="4724280"/>
            <a:ext cx="2484000" cy="1834920"/>
          </a:xfrm>
          <a:prstGeom prst="rect">
            <a:avLst/>
          </a:prstGeom>
          <a:ln>
            <a:noFill/>
          </a:ln>
        </p:spPr>
      </p:pic>
      <p:sp>
        <p:nvSpPr>
          <p:cNvPr id="194" name="CustomShape 3"/>
          <p:cNvSpPr/>
          <p:nvPr/>
        </p:nvSpPr>
        <p:spPr>
          <a:xfrm>
            <a:off x="6609960" y="6305040"/>
            <a:ext cx="78120" cy="86760"/>
          </a:xfrm>
          <a:prstGeom prst="ellipse">
            <a:avLst/>
          </a:prstGeom>
          <a:solidFill>
            <a:schemeClr val="bg1"/>
          </a:solidFill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95" name="" descr=""/>
          <p:cNvPicPr/>
          <p:nvPr/>
        </p:nvPicPr>
        <p:blipFill>
          <a:blip r:embed="rId2"/>
          <a:stretch/>
        </p:blipFill>
        <p:spPr>
          <a:xfrm>
            <a:off x="1117440" y="3009960"/>
            <a:ext cx="3645000" cy="1143000"/>
          </a:xfrm>
          <a:prstGeom prst="rect">
            <a:avLst/>
          </a:prstGeom>
          <a:ln>
            <a:noFill/>
          </a:ln>
        </p:spPr>
      </p:pic>
      <p:pic>
        <p:nvPicPr>
          <p:cNvPr id="196" name="" descr=""/>
          <p:cNvPicPr/>
          <p:nvPr/>
        </p:nvPicPr>
        <p:blipFill>
          <a:blip r:embed="rId3"/>
          <a:stretch/>
        </p:blipFill>
        <p:spPr>
          <a:xfrm>
            <a:off x="1308240" y="4775040"/>
            <a:ext cx="4051440" cy="1066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Calibri"/>
              </a:rPr>
              <a:t>Equilibria and stability</a:t>
            </a:r>
            <a:endParaRPr b="0" lang="en-GB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8" name="TextShape 2"/>
          <p:cNvSpPr txBox="1"/>
          <p:nvPr/>
        </p:nvSpPr>
        <p:spPr>
          <a:xfrm>
            <a:off x="457200" y="1600200"/>
            <a:ext cx="800208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3 equilibria are:</a:t>
            </a: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The 4</a:t>
            </a:r>
            <a:r>
              <a:rPr b="0" lang="en-GB" sz="2800" spc="-1" strike="noStrike" baseline="30000">
                <a:solidFill>
                  <a:srgbClr val="000000"/>
                </a:solidFill>
                <a:latin typeface="Calibri"/>
              </a:rPr>
              <a:t>th</a:t>
            </a: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 one you can find by solving:</a:t>
            </a: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Which gives </a:t>
            </a: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99" name="" descr=""/>
          <p:cNvPicPr/>
          <p:nvPr/>
        </p:nvPicPr>
        <p:blipFill>
          <a:blip r:embed="rId1"/>
          <a:stretch/>
        </p:blipFill>
        <p:spPr>
          <a:xfrm>
            <a:off x="1790640" y="4152960"/>
            <a:ext cx="2666880" cy="1117440"/>
          </a:xfrm>
          <a:prstGeom prst="rect">
            <a:avLst/>
          </a:prstGeom>
          <a:ln>
            <a:noFill/>
          </a:ln>
        </p:spPr>
      </p:pic>
      <p:pic>
        <p:nvPicPr>
          <p:cNvPr id="200" name="" descr=""/>
          <p:cNvPicPr/>
          <p:nvPr/>
        </p:nvPicPr>
        <p:blipFill>
          <a:blip r:embed="rId2"/>
          <a:stretch/>
        </p:blipFill>
        <p:spPr>
          <a:xfrm>
            <a:off x="3124080" y="2171880"/>
            <a:ext cx="2616120" cy="1689120"/>
          </a:xfrm>
          <a:prstGeom prst="rect">
            <a:avLst/>
          </a:prstGeom>
          <a:ln>
            <a:noFill/>
          </a:ln>
        </p:spPr>
      </p:pic>
      <p:pic>
        <p:nvPicPr>
          <p:cNvPr id="201" name="" descr=""/>
          <p:cNvPicPr/>
          <p:nvPr/>
        </p:nvPicPr>
        <p:blipFill>
          <a:blip r:embed="rId3"/>
          <a:stretch/>
        </p:blipFill>
        <p:spPr>
          <a:xfrm>
            <a:off x="1676520" y="5689440"/>
            <a:ext cx="6629400" cy="1066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Calibri"/>
              </a:rPr>
              <a:t>Local stability analysis</a:t>
            </a:r>
            <a:br/>
            <a:r>
              <a:rPr b="0" lang="en-GB" sz="4400" spc="-1" strike="noStrike">
                <a:solidFill>
                  <a:srgbClr val="000000"/>
                </a:solidFill>
                <a:latin typeface="Calibri"/>
              </a:rPr>
              <a:t>(in general for 2D system)</a:t>
            </a:r>
            <a:endParaRPr b="0" lang="en-GB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3" name="TextShape 2"/>
          <p:cNvSpPr txBox="1"/>
          <p:nvPr/>
        </p:nvSpPr>
        <p:spPr>
          <a:xfrm>
            <a:off x="457200" y="1600200"/>
            <a:ext cx="771480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We study the dynamics close to the equilibrium  </a:t>
            </a: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Let the dynamics be given by</a:t>
            </a: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Equilibria can be found by solving:</a:t>
            </a: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04" name="" descr=""/>
          <p:cNvPicPr/>
          <p:nvPr/>
        </p:nvPicPr>
        <p:blipFill>
          <a:blip r:embed="rId1"/>
          <a:stretch/>
        </p:blipFill>
        <p:spPr>
          <a:xfrm>
            <a:off x="7531200" y="1562040"/>
            <a:ext cx="1486080" cy="558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Calibri"/>
              </a:rPr>
              <a:t>Linearised dynamics</a:t>
            </a:r>
            <a:endParaRPr b="0" lang="en-GB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6" name="TextShape 2"/>
          <p:cNvSpPr txBox="1"/>
          <p:nvPr/>
        </p:nvSpPr>
        <p:spPr>
          <a:xfrm>
            <a:off x="457200" y="1600200"/>
            <a:ext cx="85676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We will linearise the dynamics around the equilibrium  by approximating </a:t>
            </a:r>
            <a:r>
              <a:rPr b="0" i="1" lang="en-GB" sz="2800" spc="-1" strike="noStrike">
                <a:solidFill>
                  <a:srgbClr val="000000"/>
                </a:solidFill>
                <a:latin typeface="Calibri"/>
              </a:rPr>
              <a:t>f </a:t>
            </a: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by a truncated Taylor series</a:t>
            </a: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Calibri"/>
              </a:rPr>
              <a:t>Linearised dynamics</a:t>
            </a:r>
            <a:endParaRPr b="0" lang="en-GB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8" name="TextShape 2"/>
          <p:cNvSpPr txBox="1"/>
          <p:nvPr/>
        </p:nvSpPr>
        <p:spPr>
          <a:xfrm>
            <a:off x="457200" y="1600200"/>
            <a:ext cx="85676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We do the same for </a:t>
            </a:r>
            <a:r>
              <a:rPr b="0" i="1" lang="en-GB" sz="2800" spc="-1" strike="noStrike">
                <a:solidFill>
                  <a:srgbClr val="000000"/>
                </a:solidFill>
                <a:latin typeface="Calibri"/>
              </a:rPr>
              <a:t>g</a:t>
            </a: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endParaRPr b="0" lang="en-GB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5403E55EBA5F45B25A01EADE153578" ma:contentTypeVersion="3" ma:contentTypeDescription="Create a new document." ma:contentTypeScope="" ma:versionID="89a1949bb7a1654da5eee3025d3a153c">
  <xsd:schema xmlns:xsd="http://www.w3.org/2001/XMLSchema" xmlns:xs="http://www.w3.org/2001/XMLSchema" xmlns:p="http://schemas.microsoft.com/office/2006/metadata/properties" xmlns:ns2="3adaf70a-a570-4315-a8ec-5e7e6d120ca2" targetNamespace="http://schemas.microsoft.com/office/2006/metadata/properties" ma:root="true" ma:fieldsID="5b1612122bf7719c40ba19e6305c05e3" ns2:_="">
    <xsd:import namespace="3adaf70a-a570-4315-a8ec-5e7e6d120ca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daf70a-a570-4315-a8ec-5e7e6d120c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0CC47DF-CD53-435E-B3DE-E3A221E805ED}"/>
</file>

<file path=customXml/itemProps2.xml><?xml version="1.0" encoding="utf-8"?>
<ds:datastoreItem xmlns:ds="http://schemas.openxmlformats.org/officeDocument/2006/customXml" ds:itemID="{DAB82268-A548-482C-A1E8-8407613810A4}"/>
</file>

<file path=customXml/itemProps3.xml><?xml version="1.0" encoding="utf-8"?>
<ds:datastoreItem xmlns:ds="http://schemas.openxmlformats.org/officeDocument/2006/customXml" ds:itemID="{3E06B809-1820-42D2-8220-61D857582BA3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23731</TotalTime>
  <Application>LibreOffice/6.4.6.2$Linux_X86_64 LibreOffice_project/40$Build-2</Application>
  <Words>1152</Words>
  <Paragraphs>390</Paragraphs>
  <Company>RHUL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2002-06-29T18:19:19Z</dcterms:created>
  <dc:creator>Vincent Jansen</dc:creator>
  <dc:description/>
  <dc:language>en-GB</dc:language>
  <cp:lastModifiedBy>Jansen, Vincent</cp:lastModifiedBy>
  <dcterms:modified xsi:type="dcterms:W3CDTF">2021-02-03T15:02:32Z</dcterms:modified>
  <cp:revision>264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RHUL</vt:lpwstr>
  </property>
  <property fmtid="{D5CDD505-2E9C-101B-9397-08002B2CF9AE}" pid="4" name="ContentTypeId">
    <vt:lpwstr>0x0101007F5403E55EBA5F45B25A01EADE153578</vt:lpwstr>
  </property>
  <property fmtid="{D5CDD505-2E9C-101B-9397-08002B2CF9AE}" pid="5" name="HiddenSlides">
    <vt:i4>8</vt:i4>
  </property>
  <property fmtid="{D5CDD505-2E9C-101B-9397-08002B2CF9AE}" pid="6" name="HyperlinksChanged">
    <vt:bool>0</vt:bool>
  </property>
  <property fmtid="{D5CDD505-2E9C-101B-9397-08002B2CF9AE}" pid="7" name="LinksUpToDate">
    <vt:bool>0</vt:bool>
  </property>
  <property fmtid="{D5CDD505-2E9C-101B-9397-08002B2CF9AE}" pid="8" name="MMClips">
    <vt:i4>0</vt:i4>
  </property>
  <property fmtid="{D5CDD505-2E9C-101B-9397-08002B2CF9AE}" pid="9" name="Notes">
    <vt:i4>2</vt:i4>
  </property>
  <property fmtid="{D5CDD505-2E9C-101B-9397-08002B2CF9AE}" pid="10" name="PresentationFormat">
    <vt:lpwstr>On-screen Show (4:3)</vt:lpwstr>
  </property>
  <property fmtid="{D5CDD505-2E9C-101B-9397-08002B2CF9AE}" pid="11" name="ScaleCrop">
    <vt:bool>0</vt:bool>
  </property>
  <property fmtid="{D5CDD505-2E9C-101B-9397-08002B2CF9AE}" pid="12" name="ShareDoc">
    <vt:bool>0</vt:bool>
  </property>
  <property fmtid="{D5CDD505-2E9C-101B-9397-08002B2CF9AE}" pid="13" name="Slides">
    <vt:i4>39</vt:i4>
  </property>
</Properties>
</file>