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61" r:id="rId2"/>
    <p:sldId id="521" r:id="rId3"/>
    <p:sldId id="532" r:id="rId4"/>
    <p:sldId id="540" r:id="rId5"/>
    <p:sldId id="535" r:id="rId6"/>
    <p:sldId id="526" r:id="rId7"/>
    <p:sldId id="527" r:id="rId8"/>
    <p:sldId id="528" r:id="rId9"/>
    <p:sldId id="545" r:id="rId10"/>
    <p:sldId id="541" r:id="rId11"/>
    <p:sldId id="542" r:id="rId12"/>
    <p:sldId id="543" r:id="rId13"/>
    <p:sldId id="536" r:id="rId14"/>
    <p:sldId id="534" r:id="rId15"/>
    <p:sldId id="538" r:id="rId16"/>
    <p:sldId id="539" r:id="rId17"/>
    <p:sldId id="546" r:id="rId18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55" autoAdjust="0"/>
  </p:normalViewPr>
  <p:slideViewPr>
    <p:cSldViewPr snapToGrid="0" showGuides="1">
      <p:cViewPr varScale="1">
        <p:scale>
          <a:sx n="88" d="100"/>
          <a:sy n="88" d="100"/>
        </p:scale>
        <p:origin x="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B6FAD4-2757-4F2B-A37A-D3E380F33B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3942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5AB0DA-A069-4D3B-B5ED-AD8739C483DB}" type="slidenum">
              <a:rPr lang="en-GB" altLang="en-US" sz="1200" smtClean="0"/>
              <a:pPr/>
              <a:t>13</a:t>
            </a:fld>
            <a:endParaRPr lang="en-GB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9878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9CD8-2CCE-4028-82AE-EF55545BAF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041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C3BA-29EF-4BEA-B66B-52FE7E473C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85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863F3-30AC-4856-BD18-9E7D4008D4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082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3FF8F-DB28-427A-B5BC-6721717C98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08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DC131-6AEC-4205-9B29-443332F5B8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52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68A7E-9685-4686-B03E-E86B4CED98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8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00D-2CA3-4188-A175-7D13820335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09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781C1-86F9-4BE1-B2ED-A00C788960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548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CAC15-30EC-4997-9AE9-D9F44E1559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9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2760-7830-486F-92ED-06E6735696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1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B161A-2533-4B53-9BDD-BBA5FBDC07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894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C263C-F6F8-4416-BBE2-B5AAE8589C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47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1533E-2E9D-46F0-A0C2-697765C326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07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EDA561-4FBB-4A13-A5D5-7953C6F7AB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.png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wmf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3-1 </a:t>
            </a:r>
            <a:r>
              <a:rPr lang="en-US" sz="3100" dirty="0"/>
              <a:t>Alternative stable states, phase shifts and catastrophic transitions</a:t>
            </a:r>
            <a:r>
              <a:rPr lang="en-GB" sz="3100" dirty="0"/>
              <a:t>. Chaos and </a:t>
            </a:r>
            <a:r>
              <a:rPr lang="en-GB" sz="3100" dirty="0" smtClean="0"/>
              <a:t>unpredictability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4000" dirty="0" smtClean="0"/>
              <a:t>Phase </a:t>
            </a:r>
            <a:r>
              <a:rPr lang="en-US" sz="4000" dirty="0"/>
              <a:t>S</a:t>
            </a:r>
            <a:r>
              <a:rPr lang="en-US" sz="4000" dirty="0" smtClean="0"/>
              <a:t>hifts and Catastrophic Transitions</a:t>
            </a:r>
            <a:r>
              <a:rPr lang="en-US" sz="4000" dirty="0" smtClean="0"/>
              <a:t>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Other option if we change the carrying capacity (for different </a:t>
            </a:r>
            <a:r>
              <a:rPr lang="en-GB" altLang="en-US" sz="4000" smtClean="0">
                <a:latin typeface="Symbol" panose="05050102010706020507" pitchFamily="18" charset="2"/>
              </a:rPr>
              <a:t>a</a:t>
            </a:r>
            <a:r>
              <a:rPr lang="en-GB" altLang="en-US" sz="4000" smtClean="0"/>
              <a:t> and </a:t>
            </a:r>
            <a:r>
              <a:rPr lang="en-GB" altLang="en-US" sz="4000" smtClean="0">
                <a:latin typeface="Symbol" panose="05050102010706020507" pitchFamily="18" charset="2"/>
              </a:rPr>
              <a:t>b</a:t>
            </a:r>
            <a:r>
              <a:rPr lang="en-GB" altLang="en-US" sz="4000" smtClean="0"/>
              <a:t>)</a:t>
            </a:r>
            <a:endParaRPr lang="en-US" altLang="en-US" sz="4000" smtClean="0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051050" y="2238375"/>
            <a:ext cx="5384800" cy="3582988"/>
            <a:chOff x="2154" y="1715"/>
            <a:chExt cx="2681" cy="1648"/>
          </a:xfrm>
        </p:grpSpPr>
        <p:pic>
          <p:nvPicPr>
            <p:cNvPr id="2663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15"/>
              <a:ext cx="2681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8" name="AutoShape 5"/>
            <p:cNvSpPr>
              <a:spLocks noChangeArrowheads="1"/>
            </p:cNvSpPr>
            <p:nvPr/>
          </p:nvSpPr>
          <p:spPr bwMode="auto">
            <a:xfrm>
              <a:off x="2247" y="215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AutoShape 6"/>
            <p:cNvSpPr>
              <a:spLocks noChangeArrowheads="1"/>
            </p:cNvSpPr>
            <p:nvPr/>
          </p:nvSpPr>
          <p:spPr bwMode="auto">
            <a:xfrm>
              <a:off x="3465" y="326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60575" y="2233613"/>
            <a:ext cx="5256213" cy="3594100"/>
            <a:chOff x="1927" y="1372"/>
            <a:chExt cx="2662" cy="1637"/>
          </a:xfrm>
        </p:grpSpPr>
        <p:pic>
          <p:nvPicPr>
            <p:cNvPr id="2663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1372"/>
              <a:ext cx="2662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AutoShape 9"/>
            <p:cNvSpPr>
              <a:spLocks noChangeArrowheads="1"/>
            </p:cNvSpPr>
            <p:nvPr/>
          </p:nvSpPr>
          <p:spPr bwMode="auto">
            <a:xfrm>
              <a:off x="2017" y="1801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5" name="AutoShape 10"/>
            <p:cNvSpPr>
              <a:spLocks noChangeArrowheads="1"/>
            </p:cNvSpPr>
            <p:nvPr/>
          </p:nvSpPr>
          <p:spPr bwMode="auto">
            <a:xfrm>
              <a:off x="3755" y="290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6" name="AutoShape 11"/>
            <p:cNvSpPr>
              <a:spLocks noChangeArrowheads="1"/>
            </p:cNvSpPr>
            <p:nvPr/>
          </p:nvSpPr>
          <p:spPr bwMode="auto">
            <a:xfrm>
              <a:off x="2753" y="236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105025" y="2230438"/>
            <a:ext cx="5278438" cy="3603625"/>
            <a:chOff x="863" y="1358"/>
            <a:chExt cx="2671" cy="1642"/>
          </a:xfrm>
        </p:grpSpPr>
        <p:pic>
          <p:nvPicPr>
            <p:cNvPr id="2663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" y="1358"/>
              <a:ext cx="2671" cy="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AutoShape 14"/>
            <p:cNvSpPr>
              <a:spLocks noChangeArrowheads="1"/>
            </p:cNvSpPr>
            <p:nvPr/>
          </p:nvSpPr>
          <p:spPr bwMode="auto">
            <a:xfrm>
              <a:off x="3221" y="2912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AutoShape 15"/>
            <p:cNvSpPr>
              <a:spLocks noChangeArrowheads="1"/>
            </p:cNvSpPr>
            <p:nvPr/>
          </p:nvSpPr>
          <p:spPr bwMode="auto">
            <a:xfrm>
              <a:off x="952" y="1786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7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04963"/>
            <a:ext cx="7416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Group 2"/>
          <p:cNvGrpSpPr>
            <a:grpSpLocks/>
          </p:cNvGrpSpPr>
          <p:nvPr/>
        </p:nvGrpSpPr>
        <p:grpSpPr bwMode="auto">
          <a:xfrm>
            <a:off x="6319838" y="539750"/>
            <a:ext cx="1836737" cy="1016000"/>
            <a:chOff x="863" y="1358"/>
            <a:chExt cx="2671" cy="1642"/>
          </a:xfrm>
        </p:grpSpPr>
        <p:pic>
          <p:nvPicPr>
            <p:cNvPr id="276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" y="1358"/>
              <a:ext cx="2671" cy="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82" name="AutoShape 4"/>
            <p:cNvSpPr>
              <a:spLocks noChangeArrowheads="1"/>
            </p:cNvSpPr>
            <p:nvPr/>
          </p:nvSpPr>
          <p:spPr bwMode="auto">
            <a:xfrm>
              <a:off x="3221" y="2912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83" name="AutoShape 5"/>
            <p:cNvSpPr>
              <a:spLocks noChangeArrowheads="1"/>
            </p:cNvSpPr>
            <p:nvPr/>
          </p:nvSpPr>
          <p:spPr bwMode="auto">
            <a:xfrm>
              <a:off x="952" y="1786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7900988" y="62372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k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endParaRPr lang="en-US" altLang="en-US" sz="2800" baseline="-25000">
              <a:latin typeface="Arial" panose="020B0604020202020204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230663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N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563938" y="61912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Arial" panose="020B0604020202020204" pitchFamily="34" charset="0"/>
              </a:rPr>
              <a:t>/</a:t>
            </a:r>
            <a:r>
              <a:rPr lang="en-GB" altLang="en-US" sz="2400">
                <a:latin typeface="Symbol" panose="05050102010706020507" pitchFamily="18" charset="2"/>
              </a:rPr>
              <a:t>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4787900" y="61976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8382000" y="652145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V="1">
            <a:off x="574675" y="175736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40200" y="2420938"/>
            <a:ext cx="3962400" cy="574675"/>
            <a:chOff x="2894" y="1125"/>
            <a:chExt cx="2496" cy="362"/>
          </a:xfrm>
        </p:grpSpPr>
        <p:sp>
          <p:nvSpPr>
            <p:cNvPr id="27679" name="AutoShape 14"/>
            <p:cNvSpPr>
              <a:spLocks noChangeArrowheads="1"/>
            </p:cNvSpPr>
            <p:nvPr/>
          </p:nvSpPr>
          <p:spPr bwMode="auto">
            <a:xfrm>
              <a:off x="2894" y="1125"/>
              <a:ext cx="2437" cy="362"/>
            </a:xfrm>
            <a:prstGeom prst="leftRightArrow">
              <a:avLst>
                <a:gd name="adj1" fmla="val 50000"/>
                <a:gd name="adj2" fmla="val 1346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80" name="Text Box 15"/>
            <p:cNvSpPr txBox="1">
              <a:spLocks noChangeArrowheads="1"/>
            </p:cNvSpPr>
            <p:nvPr/>
          </p:nvSpPr>
          <p:spPr bwMode="auto">
            <a:xfrm>
              <a:off x="3778" y="1179"/>
              <a:ext cx="1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GB" altLang="en-US" sz="2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44963" y="2060575"/>
            <a:ext cx="2659062" cy="511175"/>
            <a:chOff x="2837" y="1422"/>
            <a:chExt cx="1675" cy="322"/>
          </a:xfrm>
        </p:grpSpPr>
        <p:sp>
          <p:nvSpPr>
            <p:cNvPr id="27677" name="AutoShape 20"/>
            <p:cNvSpPr>
              <a:spLocks noChangeArrowheads="1"/>
            </p:cNvSpPr>
            <p:nvPr/>
          </p:nvSpPr>
          <p:spPr bwMode="auto">
            <a:xfrm>
              <a:off x="2837" y="1422"/>
              <a:ext cx="740" cy="322"/>
            </a:xfrm>
            <a:prstGeom prst="leftRightArrow">
              <a:avLst>
                <a:gd name="adj1" fmla="val 50000"/>
                <a:gd name="adj2" fmla="val 459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8" name="Text Box 21"/>
            <p:cNvSpPr txBox="1">
              <a:spLocks noChangeArrowheads="1"/>
            </p:cNvSpPr>
            <p:nvPr/>
          </p:nvSpPr>
          <p:spPr bwMode="auto">
            <a:xfrm>
              <a:off x="2900" y="1453"/>
              <a:ext cx="1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</a:t>
              </a:r>
              <a:r>
                <a:rPr lang="en-GB" altLang="en-US" sz="1800" baseline="-25000">
                  <a:latin typeface="Arial" panose="020B0604020202020204" pitchFamily="34" charset="0"/>
                </a:rPr>
                <a:t>1</a:t>
              </a:r>
              <a:r>
                <a:rPr lang="en-GB" altLang="en-US" sz="1800">
                  <a:latin typeface="Arial" panose="020B0604020202020204" pitchFamily="34" charset="0"/>
                </a:rPr>
                <a:t> or N</a:t>
              </a:r>
              <a:r>
                <a:rPr lang="en-GB" altLang="en-US" sz="1800" baseline="-25000">
                  <a:latin typeface="Arial" panose="020B0604020202020204" pitchFamily="34" charset="0"/>
                </a:rPr>
                <a:t>2</a:t>
              </a:r>
              <a:endParaRPr lang="en-US" altLang="en-US" sz="18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7660" name="Line 22"/>
          <p:cNvSpPr>
            <a:spLocks noChangeShapeType="1"/>
          </p:cNvSpPr>
          <p:nvPr/>
        </p:nvSpPr>
        <p:spPr bwMode="auto">
          <a:xfrm flipV="1">
            <a:off x="4572000" y="3213100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1" name="Line 23"/>
          <p:cNvSpPr>
            <a:spLocks noChangeShapeType="1"/>
          </p:cNvSpPr>
          <p:nvPr/>
        </p:nvSpPr>
        <p:spPr bwMode="auto">
          <a:xfrm>
            <a:off x="4572000" y="544512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2" name="Line 24"/>
          <p:cNvSpPr>
            <a:spLocks noChangeShapeType="1"/>
          </p:cNvSpPr>
          <p:nvPr/>
        </p:nvSpPr>
        <p:spPr bwMode="auto">
          <a:xfrm>
            <a:off x="7164388" y="549751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3" name="Line 25"/>
          <p:cNvSpPr>
            <a:spLocks noChangeShapeType="1"/>
          </p:cNvSpPr>
          <p:nvPr/>
        </p:nvSpPr>
        <p:spPr bwMode="auto">
          <a:xfrm flipV="1">
            <a:off x="2195513" y="33067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7664" name="Group 26"/>
          <p:cNvGrpSpPr>
            <a:grpSpLocks/>
          </p:cNvGrpSpPr>
          <p:nvPr/>
        </p:nvGrpSpPr>
        <p:grpSpPr bwMode="auto">
          <a:xfrm>
            <a:off x="4321175" y="588963"/>
            <a:ext cx="1577975" cy="963612"/>
            <a:chOff x="1927" y="1372"/>
            <a:chExt cx="2662" cy="1637"/>
          </a:xfrm>
        </p:grpSpPr>
        <p:pic>
          <p:nvPicPr>
            <p:cNvPr id="27673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1372"/>
              <a:ext cx="2662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4" name="AutoShape 28"/>
            <p:cNvSpPr>
              <a:spLocks noChangeArrowheads="1"/>
            </p:cNvSpPr>
            <p:nvPr/>
          </p:nvSpPr>
          <p:spPr bwMode="auto">
            <a:xfrm>
              <a:off x="2017" y="1801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5" name="AutoShape 29"/>
            <p:cNvSpPr>
              <a:spLocks noChangeArrowheads="1"/>
            </p:cNvSpPr>
            <p:nvPr/>
          </p:nvSpPr>
          <p:spPr bwMode="auto">
            <a:xfrm>
              <a:off x="3755" y="290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6" name="AutoShape 30"/>
            <p:cNvSpPr>
              <a:spLocks noChangeArrowheads="1"/>
            </p:cNvSpPr>
            <p:nvPr/>
          </p:nvSpPr>
          <p:spPr bwMode="auto">
            <a:xfrm>
              <a:off x="2753" y="236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65" name="Group 31"/>
          <p:cNvGrpSpPr>
            <a:grpSpLocks/>
          </p:cNvGrpSpPr>
          <p:nvPr/>
        </p:nvGrpSpPr>
        <p:grpSpPr bwMode="auto">
          <a:xfrm>
            <a:off x="1722438" y="644525"/>
            <a:ext cx="1798637" cy="892175"/>
            <a:chOff x="2154" y="1715"/>
            <a:chExt cx="2681" cy="1648"/>
          </a:xfrm>
        </p:grpSpPr>
        <p:pic>
          <p:nvPicPr>
            <p:cNvPr id="27670" name="Picture 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15"/>
              <a:ext cx="2681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1" name="AutoShape 33"/>
            <p:cNvSpPr>
              <a:spLocks noChangeArrowheads="1"/>
            </p:cNvSpPr>
            <p:nvPr/>
          </p:nvSpPr>
          <p:spPr bwMode="auto">
            <a:xfrm>
              <a:off x="2247" y="215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72" name="AutoShape 34"/>
            <p:cNvSpPr>
              <a:spLocks noChangeArrowheads="1"/>
            </p:cNvSpPr>
            <p:nvPr/>
          </p:nvSpPr>
          <p:spPr bwMode="auto">
            <a:xfrm>
              <a:off x="3465" y="326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49891" name="Rectangle 35"/>
          <p:cNvSpPr>
            <a:spLocks noGrp="1"/>
          </p:cNvSpPr>
          <p:nvPr>
            <p:ph type="title"/>
          </p:nvPr>
        </p:nvSpPr>
        <p:spPr>
          <a:xfrm>
            <a:off x="265113" y="230188"/>
            <a:ext cx="8594725" cy="15017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Alternative Stable States, </a:t>
            </a:r>
            <a:br>
              <a:rPr lang="en-GB" altLang="en-US" smtClean="0"/>
            </a:br>
            <a:r>
              <a:rPr lang="en-GB" altLang="en-US" smtClean="0"/>
              <a:t>Catastrophic transition</a:t>
            </a:r>
            <a:endParaRPr lang="en-US" altLang="en-US" smtClean="0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187450" y="1628775"/>
            <a:ext cx="4176713" cy="552450"/>
            <a:chOff x="766" y="1684"/>
            <a:chExt cx="2846" cy="348"/>
          </a:xfrm>
        </p:grpSpPr>
        <p:sp>
          <p:nvSpPr>
            <p:cNvPr id="27668" name="AutoShape 17"/>
            <p:cNvSpPr>
              <a:spLocks noChangeArrowheads="1"/>
            </p:cNvSpPr>
            <p:nvPr/>
          </p:nvSpPr>
          <p:spPr bwMode="auto">
            <a:xfrm>
              <a:off x="766" y="1684"/>
              <a:ext cx="2781" cy="348"/>
            </a:xfrm>
            <a:prstGeom prst="leftRightArrow">
              <a:avLst>
                <a:gd name="adj1" fmla="val 50000"/>
                <a:gd name="adj2" fmla="val 1598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2000" y="1723"/>
              <a:ext cx="1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GB" altLang="en-US" sz="2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319838" y="539750"/>
            <a:ext cx="1836737" cy="1016000"/>
            <a:chOff x="863" y="1358"/>
            <a:chExt cx="2671" cy="1642"/>
          </a:xfrm>
        </p:grpSpPr>
        <p:pic>
          <p:nvPicPr>
            <p:cNvPr id="2870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" y="1358"/>
              <a:ext cx="2671" cy="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06" name="AutoShape 4"/>
            <p:cNvSpPr>
              <a:spLocks noChangeArrowheads="1"/>
            </p:cNvSpPr>
            <p:nvPr/>
          </p:nvSpPr>
          <p:spPr bwMode="auto">
            <a:xfrm>
              <a:off x="3221" y="2912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7" name="AutoShape 5"/>
            <p:cNvSpPr>
              <a:spLocks noChangeArrowheads="1"/>
            </p:cNvSpPr>
            <p:nvPr/>
          </p:nvSpPr>
          <p:spPr bwMode="auto">
            <a:xfrm>
              <a:off x="952" y="1786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647825"/>
            <a:ext cx="764063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7900988" y="62372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k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endParaRPr lang="en-US" altLang="en-US" sz="2800" baseline="-25000">
              <a:latin typeface="Arial" panose="020B0604020202020204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23850" y="230663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N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4189413" y="61912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Arial" panose="020B0604020202020204" pitchFamily="34" charset="0"/>
              </a:rPr>
              <a:t>/</a:t>
            </a:r>
            <a:r>
              <a:rPr lang="en-GB" altLang="en-US" sz="2400">
                <a:latin typeface="Symbol" panose="05050102010706020507" pitchFamily="18" charset="2"/>
              </a:rPr>
              <a:t>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5786438" y="61976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8382000" y="652145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 flipV="1">
            <a:off x="574675" y="175736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6025" y="2673350"/>
            <a:ext cx="4518025" cy="552450"/>
            <a:chOff x="766" y="1684"/>
            <a:chExt cx="2846" cy="348"/>
          </a:xfrm>
        </p:grpSpPr>
        <p:sp>
          <p:nvSpPr>
            <p:cNvPr id="28701" name="AutoShape 17"/>
            <p:cNvSpPr>
              <a:spLocks noChangeArrowheads="1"/>
            </p:cNvSpPr>
            <p:nvPr/>
          </p:nvSpPr>
          <p:spPr bwMode="auto">
            <a:xfrm>
              <a:off x="766" y="1684"/>
              <a:ext cx="2781" cy="348"/>
            </a:xfrm>
            <a:prstGeom prst="leftRightArrow">
              <a:avLst>
                <a:gd name="adj1" fmla="val 50000"/>
                <a:gd name="adj2" fmla="val 1598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2000" y="1723"/>
              <a:ext cx="1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GB" altLang="en-US" sz="2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03738" y="2257425"/>
            <a:ext cx="2659062" cy="511175"/>
            <a:chOff x="2837" y="1422"/>
            <a:chExt cx="1675" cy="322"/>
          </a:xfrm>
        </p:grpSpPr>
        <p:sp>
          <p:nvSpPr>
            <p:cNvPr id="28699" name="AutoShape 20"/>
            <p:cNvSpPr>
              <a:spLocks noChangeArrowheads="1"/>
            </p:cNvSpPr>
            <p:nvPr/>
          </p:nvSpPr>
          <p:spPr bwMode="auto">
            <a:xfrm>
              <a:off x="2837" y="1422"/>
              <a:ext cx="740" cy="322"/>
            </a:xfrm>
            <a:prstGeom prst="leftRightArrow">
              <a:avLst>
                <a:gd name="adj1" fmla="val 50000"/>
                <a:gd name="adj2" fmla="val 459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21"/>
            <p:cNvSpPr txBox="1">
              <a:spLocks noChangeArrowheads="1"/>
            </p:cNvSpPr>
            <p:nvPr/>
          </p:nvSpPr>
          <p:spPr bwMode="auto">
            <a:xfrm>
              <a:off x="2900" y="1453"/>
              <a:ext cx="1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N</a:t>
              </a:r>
              <a:r>
                <a:rPr lang="en-GB" altLang="en-US" sz="1800" baseline="-25000">
                  <a:latin typeface="Arial" panose="020B0604020202020204" pitchFamily="34" charset="0"/>
                </a:rPr>
                <a:t>1</a:t>
              </a:r>
              <a:r>
                <a:rPr lang="en-GB" altLang="en-US" sz="1800">
                  <a:latin typeface="Arial" panose="020B0604020202020204" pitchFamily="34" charset="0"/>
                </a:rPr>
                <a:t> or N</a:t>
              </a:r>
              <a:r>
                <a:rPr lang="en-GB" altLang="en-US" sz="1800" baseline="-25000">
                  <a:latin typeface="Arial" panose="020B0604020202020204" pitchFamily="34" charset="0"/>
                </a:rPr>
                <a:t>2</a:t>
              </a:r>
              <a:endParaRPr lang="en-US" altLang="en-US" sz="18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8685" name="Line 22"/>
          <p:cNvSpPr>
            <a:spLocks noChangeShapeType="1"/>
          </p:cNvSpPr>
          <p:nvPr/>
        </p:nvSpPr>
        <p:spPr bwMode="auto">
          <a:xfrm flipV="1">
            <a:off x="5424488" y="4017963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6" name="Line 23"/>
          <p:cNvSpPr>
            <a:spLocks noChangeShapeType="1"/>
          </p:cNvSpPr>
          <p:nvPr/>
        </p:nvSpPr>
        <p:spPr bwMode="auto">
          <a:xfrm>
            <a:off x="5424488" y="5457825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7" name="Line 24"/>
          <p:cNvSpPr>
            <a:spLocks noChangeShapeType="1"/>
          </p:cNvSpPr>
          <p:nvPr/>
        </p:nvSpPr>
        <p:spPr bwMode="auto">
          <a:xfrm>
            <a:off x="2373313" y="538321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8" name="Line 25"/>
          <p:cNvSpPr>
            <a:spLocks noChangeShapeType="1"/>
          </p:cNvSpPr>
          <p:nvPr/>
        </p:nvSpPr>
        <p:spPr bwMode="auto">
          <a:xfrm flipV="1">
            <a:off x="7561263" y="2608263"/>
            <a:ext cx="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8689" name="Group 26"/>
          <p:cNvGrpSpPr>
            <a:grpSpLocks/>
          </p:cNvGrpSpPr>
          <p:nvPr/>
        </p:nvGrpSpPr>
        <p:grpSpPr bwMode="auto">
          <a:xfrm>
            <a:off x="4321175" y="588963"/>
            <a:ext cx="1577975" cy="963612"/>
            <a:chOff x="1927" y="1372"/>
            <a:chExt cx="2662" cy="1637"/>
          </a:xfrm>
        </p:grpSpPr>
        <p:pic>
          <p:nvPicPr>
            <p:cNvPr id="28695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1372"/>
              <a:ext cx="2662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6" name="AutoShape 28"/>
            <p:cNvSpPr>
              <a:spLocks noChangeArrowheads="1"/>
            </p:cNvSpPr>
            <p:nvPr/>
          </p:nvSpPr>
          <p:spPr bwMode="auto">
            <a:xfrm>
              <a:off x="2017" y="1801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7" name="AutoShape 29"/>
            <p:cNvSpPr>
              <a:spLocks noChangeArrowheads="1"/>
            </p:cNvSpPr>
            <p:nvPr/>
          </p:nvSpPr>
          <p:spPr bwMode="auto">
            <a:xfrm>
              <a:off x="3755" y="290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753" y="2363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690" name="Group 31"/>
          <p:cNvGrpSpPr>
            <a:grpSpLocks/>
          </p:cNvGrpSpPr>
          <p:nvPr/>
        </p:nvGrpSpPr>
        <p:grpSpPr bwMode="auto">
          <a:xfrm>
            <a:off x="1722438" y="644525"/>
            <a:ext cx="1798637" cy="892175"/>
            <a:chOff x="2154" y="1715"/>
            <a:chExt cx="2681" cy="1648"/>
          </a:xfrm>
        </p:grpSpPr>
        <p:pic>
          <p:nvPicPr>
            <p:cNvPr id="28692" name="Picture 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15"/>
              <a:ext cx="2681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AutoShape 33"/>
            <p:cNvSpPr>
              <a:spLocks noChangeArrowheads="1"/>
            </p:cNvSpPr>
            <p:nvPr/>
          </p:nvSpPr>
          <p:spPr bwMode="auto">
            <a:xfrm>
              <a:off x="2247" y="215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94" name="AutoShape 34"/>
            <p:cNvSpPr>
              <a:spLocks noChangeArrowheads="1"/>
            </p:cNvSpPr>
            <p:nvPr/>
          </p:nvSpPr>
          <p:spPr bwMode="auto">
            <a:xfrm>
              <a:off x="3465" y="3267"/>
              <a:ext cx="61" cy="6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4616450" y="1743538"/>
            <a:ext cx="3646201" cy="2264900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59" name="Rectangle 35"/>
          <p:cNvSpPr>
            <a:spLocks noGrp="1"/>
          </p:cNvSpPr>
          <p:nvPr>
            <p:ph type="title"/>
          </p:nvPr>
        </p:nvSpPr>
        <p:spPr>
          <a:xfrm>
            <a:off x="265113" y="230188"/>
            <a:ext cx="8594725" cy="15017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Alternative Stable States, </a:t>
            </a:r>
            <a:br>
              <a:rPr lang="en-GB" altLang="en-US" smtClean="0"/>
            </a:br>
            <a:r>
              <a:rPr lang="en-GB" altLang="en-US" smtClean="0"/>
              <a:t>Catastrophic transition</a:t>
            </a:r>
            <a:endParaRPr lang="en-US" altLang="en-US" smtClean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45594" y="6237288"/>
            <a:ext cx="5288519" cy="12758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94225" y="1785938"/>
            <a:ext cx="3962400" cy="574675"/>
            <a:chOff x="2894" y="1125"/>
            <a:chExt cx="2496" cy="362"/>
          </a:xfrm>
        </p:grpSpPr>
        <p:sp>
          <p:nvSpPr>
            <p:cNvPr id="28703" name="AutoShape 14"/>
            <p:cNvSpPr>
              <a:spLocks noChangeArrowheads="1"/>
            </p:cNvSpPr>
            <p:nvPr/>
          </p:nvSpPr>
          <p:spPr bwMode="auto">
            <a:xfrm>
              <a:off x="2894" y="1125"/>
              <a:ext cx="2437" cy="362"/>
            </a:xfrm>
            <a:prstGeom prst="leftRightArrow">
              <a:avLst>
                <a:gd name="adj1" fmla="val 50000"/>
                <a:gd name="adj2" fmla="val 1346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4" name="Text Box 15"/>
            <p:cNvSpPr txBox="1">
              <a:spLocks noChangeArrowheads="1"/>
            </p:cNvSpPr>
            <p:nvPr/>
          </p:nvSpPr>
          <p:spPr bwMode="auto">
            <a:xfrm>
              <a:off x="3778" y="1179"/>
              <a:ext cx="1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r>
                <a:rPr lang="en-GB" altLang="en-US" sz="2000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altLang="en-US" sz="2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07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Codim</a:t>
            </a:r>
            <a:r>
              <a:rPr lang="en-GB" altLang="en-US" dirty="0" smtClean="0"/>
              <a:t> 2 Bifurcation diagram of LV competition model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-373063" y="20193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>
                <a:latin typeface="Times New Roman" panose="02020603050405020304" pitchFamily="18" charset="0"/>
              </a:rPr>
              <a:t>1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595938" y="54610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>
                <a:latin typeface="Times New Roman" panose="02020603050405020304" pitchFamily="18" charset="0"/>
              </a:rPr>
              <a:t>2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8688388" y="455295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 smtClean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1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14337" y="2349500"/>
            <a:ext cx="3424237" cy="2376488"/>
            <a:chOff x="3551" y="1933"/>
            <a:chExt cx="2157" cy="1497"/>
          </a:xfrm>
        </p:grpSpPr>
        <p:pic>
          <p:nvPicPr>
            <p:cNvPr id="4199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" y="2121"/>
              <a:ext cx="191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9" name="Text Box 16"/>
            <p:cNvSpPr txBox="1">
              <a:spLocks noChangeArrowheads="1"/>
            </p:cNvSpPr>
            <p:nvPr/>
          </p:nvSpPr>
          <p:spPr bwMode="auto">
            <a:xfrm>
              <a:off x="4400" y="3212"/>
              <a:ext cx="7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600" i="1">
                  <a:latin typeface="Times New Roman" panose="02020603050405020304" pitchFamily="18" charset="0"/>
                </a:rPr>
                <a:t>k</a:t>
              </a:r>
              <a:r>
                <a:rPr lang="en-GB" altLang="en-US" sz="1600" i="1" baseline="-25000">
                  <a:latin typeface="Times New Roman" panose="02020603050405020304" pitchFamily="18" charset="0"/>
                </a:rPr>
                <a:t>1/</a:t>
              </a:r>
              <a:r>
                <a:rPr lang="en-GB" altLang="en-US" sz="1600" i="1">
                  <a:latin typeface="Symbol" panose="05050102010706020507" pitchFamily="18" charset="2"/>
                </a:rPr>
                <a:t>/a</a:t>
              </a:r>
              <a:endParaRPr lang="en-US" altLang="en-US" sz="1600" i="1">
                <a:latin typeface="Symbol" panose="05050102010706020507" pitchFamily="18" charset="2"/>
              </a:endParaRPr>
            </a:p>
          </p:txBody>
        </p:sp>
        <p:sp>
          <p:nvSpPr>
            <p:cNvPr id="42000" name="Text Box 17"/>
            <p:cNvSpPr txBox="1">
              <a:spLocks noChangeArrowheads="1"/>
            </p:cNvSpPr>
            <p:nvPr/>
          </p:nvSpPr>
          <p:spPr bwMode="auto">
            <a:xfrm>
              <a:off x="4835" y="3218"/>
              <a:ext cx="7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600" i="1">
                  <a:latin typeface="Times New Roman" panose="02020603050405020304" pitchFamily="18" charset="0"/>
                </a:rPr>
                <a:t>k</a:t>
              </a:r>
              <a:r>
                <a:rPr lang="en-GB" altLang="en-US" sz="1600" i="1" baseline="-25000">
                  <a:latin typeface="Times New Roman" panose="02020603050405020304" pitchFamily="18" charset="0"/>
                </a:rPr>
                <a:t>1</a:t>
              </a:r>
              <a:r>
                <a:rPr lang="en-GB" altLang="en-US" sz="1600" i="1">
                  <a:latin typeface="Symbol" panose="05050102010706020507" pitchFamily="18" charset="2"/>
                </a:rPr>
                <a:t>b</a:t>
              </a:r>
              <a:endParaRPr lang="en-US" altLang="en-US" sz="1600" i="1">
                <a:latin typeface="Symbol" panose="05050102010706020507" pitchFamily="18" charset="2"/>
              </a:endParaRPr>
            </a:p>
          </p:txBody>
        </p:sp>
        <p:sp>
          <p:nvSpPr>
            <p:cNvPr id="42001" name="Text Box 18"/>
            <p:cNvSpPr txBox="1">
              <a:spLocks noChangeArrowheads="1"/>
            </p:cNvSpPr>
            <p:nvPr/>
          </p:nvSpPr>
          <p:spPr bwMode="auto">
            <a:xfrm>
              <a:off x="3551" y="1933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i="1">
                  <a:latin typeface="Times New Roman" panose="02020603050405020304" pitchFamily="18" charset="0"/>
                </a:rPr>
                <a:t>N</a:t>
              </a:r>
              <a:r>
                <a:rPr lang="en-GB" altLang="en-US" sz="2400" i="1" baseline="-25000">
                  <a:latin typeface="Times New Roman" panose="02020603050405020304" pitchFamily="18" charset="0"/>
                </a:rPr>
                <a:t>2</a:t>
              </a:r>
              <a:r>
                <a:rPr lang="en-GB" altLang="en-US" sz="2400" i="1" baseline="30000">
                  <a:latin typeface="Times New Roman" panose="02020603050405020304" pitchFamily="18" charset="0"/>
                </a:rPr>
                <a:t>*</a:t>
              </a:r>
              <a:endParaRPr lang="en-US" altLang="en-US" sz="2400" i="1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615" y="2647950"/>
            <a:ext cx="4878471" cy="3488099"/>
            <a:chOff x="-169210" y="2278458"/>
            <a:chExt cx="7119937" cy="4405395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" y="2842103"/>
              <a:ext cx="5905500" cy="363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4321063" y="3895076"/>
              <a:ext cx="1729940" cy="58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i="1" dirty="0">
                  <a:latin typeface="Times New Roman" panose="02020603050405020304" pitchFamily="18" charset="0"/>
                </a:rPr>
                <a:t>k</a:t>
              </a:r>
              <a:r>
                <a:rPr lang="en-GB" altLang="en-US" sz="2400" i="1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GB" altLang="en-US" sz="2400" i="1" dirty="0" smtClean="0">
                  <a:latin typeface="Times New Roman" panose="02020603050405020304" pitchFamily="18" charset="0"/>
                </a:rPr>
                <a:t>=k</a:t>
              </a:r>
              <a:r>
                <a:rPr lang="en-GB" altLang="en-US" sz="2400" i="1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GB" altLang="en-US" sz="2400" i="1" dirty="0" smtClean="0">
                  <a:latin typeface="Symbol" panose="05050102010706020507" pitchFamily="18" charset="2"/>
                </a:rPr>
                <a:t>/a</a:t>
              </a:r>
              <a:endParaRPr lang="en-US" altLang="en-US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425758" y="2589952"/>
              <a:ext cx="1599321" cy="58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i="1" dirty="0">
                  <a:latin typeface="Times New Roman" panose="02020603050405020304" pitchFamily="18" charset="0"/>
                </a:rPr>
                <a:t>k</a:t>
              </a:r>
              <a:r>
                <a:rPr lang="en-GB" altLang="en-US" sz="2400" i="1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GB" altLang="en-US" sz="2400" i="1" dirty="0" smtClean="0">
                  <a:latin typeface="Times New Roman" panose="02020603050405020304" pitchFamily="18" charset="0"/>
                </a:rPr>
                <a:t>=k</a:t>
              </a:r>
              <a:r>
                <a:rPr lang="en-GB" altLang="en-US" sz="2400" i="1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GB" altLang="en-US" sz="2400" i="1" dirty="0" smtClean="0">
                  <a:latin typeface="Symbol" panose="05050102010706020507" pitchFamily="18" charset="2"/>
                </a:rPr>
                <a:t>b</a:t>
              </a:r>
              <a:endParaRPr lang="en-US" altLang="en-US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5834715" y="6226653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i="1" dirty="0">
                  <a:latin typeface="Times New Roman" panose="02020603050405020304" pitchFamily="18" charset="0"/>
                </a:rPr>
                <a:t>k</a:t>
              </a:r>
              <a:r>
                <a:rPr lang="en-GB" altLang="en-US" sz="2400" i="1" baseline="-25000" dirty="0">
                  <a:latin typeface="Times New Roman" panose="02020603050405020304" pitchFamily="18" charset="0"/>
                </a:rPr>
                <a:t>1</a:t>
              </a:r>
              <a:endParaRPr lang="en-US" altLang="en-US" sz="2400" i="1" dirty="0">
                <a:latin typeface="Symbol" panose="05050102010706020507" pitchFamily="18" charset="2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-169210" y="2496028"/>
              <a:ext cx="1116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i="1" dirty="0">
                  <a:latin typeface="Times New Roman" panose="02020603050405020304" pitchFamily="18" charset="0"/>
                </a:rPr>
                <a:t>k</a:t>
              </a:r>
              <a:r>
                <a:rPr lang="en-GB" altLang="en-US" sz="2400" i="1" baseline="-25000" dirty="0">
                  <a:latin typeface="Times New Roman" panose="02020603050405020304" pitchFamily="18" charset="0"/>
                </a:rPr>
                <a:t>2</a:t>
              </a:r>
              <a:endParaRPr lang="en-US" altLang="en-US" sz="2400" i="1" dirty="0">
                <a:latin typeface="Symbol" panose="05050102010706020507" pitchFamily="18" charset="2"/>
              </a:endParaRPr>
            </a:p>
          </p:txBody>
        </p:sp>
        <p:graphicFrame>
          <p:nvGraphicFramePr>
            <p:cNvPr id="2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205728"/>
                </p:ext>
              </p:extLst>
            </p:nvPr>
          </p:nvGraphicFramePr>
          <p:xfrm>
            <a:off x="4918727" y="4701065"/>
            <a:ext cx="1444625" cy="115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9" name="Artwork" r:id="rId6" imgW="4657143" imgH="3715269" progId="Adobe.Illustrator.7">
                    <p:embed/>
                  </p:oleObj>
                </mc:Choice>
                <mc:Fallback>
                  <p:oleObj name="Artwork" r:id="rId6" imgW="4657143" imgH="3715269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727" y="4701065"/>
                          <a:ext cx="1444625" cy="115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285326"/>
                </p:ext>
              </p:extLst>
            </p:nvPr>
          </p:nvGraphicFramePr>
          <p:xfrm>
            <a:off x="846790" y="2432528"/>
            <a:ext cx="1422400" cy="1125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0" name="Artwork" r:id="rId8" imgW="4619048" imgH="3657143" progId="Adobe.Illustrator.7">
                    <p:embed/>
                  </p:oleObj>
                </mc:Choice>
                <mc:Fallback>
                  <p:oleObj name="Artwork" r:id="rId8" imgW="4619048" imgH="3657143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790" y="2432528"/>
                          <a:ext cx="1422400" cy="1125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300158"/>
                </p:ext>
              </p:extLst>
            </p:nvPr>
          </p:nvGraphicFramePr>
          <p:xfrm>
            <a:off x="4211302" y="2278458"/>
            <a:ext cx="1488551" cy="1338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1" name="Artwork" r:id="rId10" imgW="4361905" imgH="3924848" progId="Adobe.Illustrator.7">
                    <p:embed/>
                  </p:oleObj>
                </mc:Choice>
                <mc:Fallback>
                  <p:oleObj name="Artwork" r:id="rId10" imgW="4361905" imgH="3924848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302" y="2278458"/>
                          <a:ext cx="1488551" cy="1338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4" name="AutoShape 13"/>
          <p:cNvSpPr>
            <a:spLocks noChangeArrowheads="1"/>
          </p:cNvSpPr>
          <p:nvPr/>
        </p:nvSpPr>
        <p:spPr bwMode="auto">
          <a:xfrm>
            <a:off x="877677" y="4638888"/>
            <a:ext cx="4836660" cy="281520"/>
          </a:xfrm>
          <a:prstGeom prst="rightArrow">
            <a:avLst>
              <a:gd name="adj1" fmla="val 50000"/>
              <a:gd name="adj2" fmla="val 5386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Generic situation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Bifurcation diagram of the metapopulation with rescue effect</a:t>
            </a:r>
            <a:endParaRPr lang="en-US" alt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43238"/>
            <a:ext cx="4967287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289175" y="30226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</a:t>
            </a:r>
            <a:endParaRPr lang="en-US" altLang="en-US" sz="24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164388" y="60674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m</a:t>
            </a:r>
            <a:endParaRPr lang="en-US" altLang="en-US" sz="2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067175" y="3835400"/>
            <a:ext cx="6121400" cy="457200"/>
            <a:chOff x="2562" y="2371"/>
            <a:chExt cx="3856" cy="288"/>
          </a:xfrm>
        </p:grpSpPr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7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3379" y="2371"/>
              <a:ext cx="3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/>
                <a:t>Eigenvalue is 0 at this point</a:t>
              </a:r>
              <a:endParaRPr lang="en-US" altLang="en-US" sz="2400"/>
            </a:p>
          </p:txBody>
        </p:sp>
      </p:grp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1763713" y="6384925"/>
            <a:ext cx="6840537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/>
              <a:t>A fold bifurcation (also called saddle-node)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6919416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Generic situation</a:t>
            </a:r>
            <a:endParaRPr lang="en-US" altLang="en-US" smtClean="0"/>
          </a:p>
        </p:txBody>
      </p:sp>
      <p:pic>
        <p:nvPicPr>
          <p:cNvPr id="27957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065463"/>
            <a:ext cx="36099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06650"/>
            <a:ext cx="4964113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24"/>
          <p:cNvSpPr>
            <a:spLocks noChangeArrowheads="1"/>
          </p:cNvSpPr>
          <p:nvPr/>
        </p:nvSpPr>
        <p:spPr bwMode="auto">
          <a:xfrm>
            <a:off x="4900613" y="5521325"/>
            <a:ext cx="938212" cy="822325"/>
          </a:xfrm>
          <a:prstGeom prst="rightArrow">
            <a:avLst>
              <a:gd name="adj1" fmla="val 50000"/>
              <a:gd name="adj2" fmla="val 28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r</a:t>
            </a:r>
            <a:endParaRPr lang="en-US" altLang="en-US" sz="2400" i="1"/>
          </a:p>
        </p:txBody>
      </p:sp>
      <p:sp>
        <p:nvSpPr>
          <p:cNvPr id="45062" name="Text Box 25"/>
          <p:cNvSpPr txBox="1">
            <a:spLocks noChangeArrowheads="1"/>
          </p:cNvSpPr>
          <p:nvPr/>
        </p:nvSpPr>
        <p:spPr bwMode="auto">
          <a:xfrm>
            <a:off x="698500" y="2701925"/>
            <a:ext cx="34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/>
              <a:t>h</a:t>
            </a:r>
            <a:endParaRPr lang="en-US" altLang="en-US" sz="2400" i="1"/>
          </a:p>
        </p:txBody>
      </p:sp>
      <p:sp>
        <p:nvSpPr>
          <p:cNvPr id="45063" name="Text Box 26"/>
          <p:cNvSpPr txBox="1">
            <a:spLocks noChangeArrowheads="1"/>
          </p:cNvSpPr>
          <p:nvPr/>
        </p:nvSpPr>
        <p:spPr bwMode="auto">
          <a:xfrm>
            <a:off x="5678488" y="309721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x</a:t>
            </a:r>
            <a:endParaRPr lang="en-US" altLang="en-US" sz="2400" i="1"/>
          </a:p>
        </p:txBody>
      </p:sp>
      <p:grpSp>
        <p:nvGrpSpPr>
          <p:cNvPr id="45064" name="Group 32"/>
          <p:cNvGrpSpPr>
            <a:grpSpLocks/>
          </p:cNvGrpSpPr>
          <p:nvPr/>
        </p:nvGrpSpPr>
        <p:grpSpPr bwMode="auto">
          <a:xfrm rot="5400000" flipV="1">
            <a:off x="1630362" y="3592513"/>
            <a:ext cx="746125" cy="44450"/>
            <a:chOff x="1296" y="2163"/>
            <a:chExt cx="470" cy="28"/>
          </a:xfrm>
        </p:grpSpPr>
        <p:sp>
          <p:nvSpPr>
            <p:cNvPr id="45082" name="Line 33"/>
            <p:cNvSpPr>
              <a:spLocks noChangeShapeType="1"/>
            </p:cNvSpPr>
            <p:nvPr/>
          </p:nvSpPr>
          <p:spPr bwMode="auto">
            <a:xfrm>
              <a:off x="1296" y="218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3" name="Line 34"/>
            <p:cNvSpPr>
              <a:spLocks noChangeShapeType="1"/>
            </p:cNvSpPr>
            <p:nvPr/>
          </p:nvSpPr>
          <p:spPr bwMode="auto">
            <a:xfrm flipH="1">
              <a:off x="1640" y="218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4" name="Oval 35"/>
            <p:cNvSpPr>
              <a:spLocks noChangeArrowheads="1"/>
            </p:cNvSpPr>
            <p:nvPr/>
          </p:nvSpPr>
          <p:spPr bwMode="auto">
            <a:xfrm>
              <a:off x="1591" y="2163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065" name="Group 45"/>
          <p:cNvGrpSpPr>
            <a:grpSpLocks/>
          </p:cNvGrpSpPr>
          <p:nvPr/>
        </p:nvGrpSpPr>
        <p:grpSpPr bwMode="auto">
          <a:xfrm rot="5400000">
            <a:off x="4149726" y="3679825"/>
            <a:ext cx="1250950" cy="47625"/>
            <a:chOff x="2140" y="2558"/>
            <a:chExt cx="788" cy="30"/>
          </a:xfrm>
        </p:grpSpPr>
        <p:sp>
          <p:nvSpPr>
            <p:cNvPr id="45075" name="Line 28"/>
            <p:cNvSpPr>
              <a:spLocks noChangeShapeType="1"/>
            </p:cNvSpPr>
            <p:nvPr/>
          </p:nvSpPr>
          <p:spPr bwMode="auto">
            <a:xfrm>
              <a:off x="2140" y="257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6" name="Line 29"/>
            <p:cNvSpPr>
              <a:spLocks noChangeShapeType="1"/>
            </p:cNvSpPr>
            <p:nvPr/>
          </p:nvSpPr>
          <p:spPr bwMode="auto">
            <a:xfrm flipH="1">
              <a:off x="2384" y="257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7" name="Oval 30"/>
            <p:cNvSpPr>
              <a:spLocks noChangeArrowheads="1"/>
            </p:cNvSpPr>
            <p:nvPr/>
          </p:nvSpPr>
          <p:spPr bwMode="auto">
            <a:xfrm>
              <a:off x="2335" y="2559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78" name="Line 37"/>
            <p:cNvSpPr>
              <a:spLocks noChangeShapeType="1"/>
            </p:cNvSpPr>
            <p:nvPr/>
          </p:nvSpPr>
          <p:spPr bwMode="auto">
            <a:xfrm rot="10800000" flipV="1">
              <a:off x="2752" y="2576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9" name="Line 38"/>
            <p:cNvSpPr>
              <a:spLocks noChangeShapeType="1"/>
            </p:cNvSpPr>
            <p:nvPr/>
          </p:nvSpPr>
          <p:spPr bwMode="auto">
            <a:xfrm rot="10800000" flipH="1" flipV="1">
              <a:off x="2564" y="2576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0" name="Oval 39"/>
            <p:cNvSpPr>
              <a:spLocks noChangeArrowheads="1"/>
            </p:cNvSpPr>
            <p:nvPr/>
          </p:nvSpPr>
          <p:spPr bwMode="auto">
            <a:xfrm rot="10800000" flipV="1">
              <a:off x="2711" y="2560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1" name="Oval 40"/>
            <p:cNvSpPr>
              <a:spLocks noChangeArrowheads="1"/>
            </p:cNvSpPr>
            <p:nvPr/>
          </p:nvSpPr>
          <p:spPr bwMode="auto">
            <a:xfrm rot="10800000" flipV="1">
              <a:off x="2523" y="2558"/>
              <a:ext cx="28" cy="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066" name="Group 41"/>
          <p:cNvGrpSpPr>
            <a:grpSpLocks/>
          </p:cNvGrpSpPr>
          <p:nvPr/>
        </p:nvGrpSpPr>
        <p:grpSpPr bwMode="auto">
          <a:xfrm rot="16200000" flipV="1">
            <a:off x="3543300" y="5238751"/>
            <a:ext cx="746125" cy="44450"/>
            <a:chOff x="1296" y="2163"/>
            <a:chExt cx="470" cy="28"/>
          </a:xfrm>
        </p:grpSpPr>
        <p:sp>
          <p:nvSpPr>
            <p:cNvPr id="45072" name="Line 42"/>
            <p:cNvSpPr>
              <a:spLocks noChangeShapeType="1"/>
            </p:cNvSpPr>
            <p:nvPr/>
          </p:nvSpPr>
          <p:spPr bwMode="auto">
            <a:xfrm>
              <a:off x="1296" y="218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3" name="Line 43"/>
            <p:cNvSpPr>
              <a:spLocks noChangeShapeType="1"/>
            </p:cNvSpPr>
            <p:nvPr/>
          </p:nvSpPr>
          <p:spPr bwMode="auto">
            <a:xfrm flipH="1">
              <a:off x="1640" y="218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4" name="Oval 44"/>
            <p:cNvSpPr>
              <a:spLocks noChangeArrowheads="1"/>
            </p:cNvSpPr>
            <p:nvPr/>
          </p:nvSpPr>
          <p:spPr bwMode="auto">
            <a:xfrm>
              <a:off x="1591" y="2163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50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39113" cy="12319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Generic codim 2 Bifurcation diagram</a:t>
            </a:r>
          </a:p>
          <a:p>
            <a:pPr eaLnBrk="1" hangingPunct="1"/>
            <a:r>
              <a:rPr lang="en-GB" altLang="en-US" sz="2800" smtClean="0"/>
              <a:t>This is a cusp bifurcation</a:t>
            </a:r>
            <a:endParaRPr lang="en-US" altLang="en-US" sz="2800" smtClean="0"/>
          </a:p>
        </p:txBody>
      </p:sp>
      <p:sp>
        <p:nvSpPr>
          <p:cNvPr id="45068" name="AutoShape 46"/>
          <p:cNvSpPr>
            <a:spLocks noChangeArrowheads="1"/>
          </p:cNvSpPr>
          <p:nvPr/>
        </p:nvSpPr>
        <p:spPr bwMode="auto">
          <a:xfrm>
            <a:off x="8440738" y="5222875"/>
            <a:ext cx="938212" cy="822325"/>
          </a:xfrm>
          <a:prstGeom prst="rightArrow">
            <a:avLst>
              <a:gd name="adj1" fmla="val 50000"/>
              <a:gd name="adj2" fmla="val 28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r</a:t>
            </a:r>
            <a:endParaRPr lang="en-US" altLang="en-US" sz="2400" i="1"/>
          </a:p>
        </p:txBody>
      </p:sp>
      <p:sp>
        <p:nvSpPr>
          <p:cNvPr id="28" name="Rectangle 27"/>
          <p:cNvSpPr/>
          <p:nvPr/>
        </p:nvSpPr>
        <p:spPr bwMode="auto">
          <a:xfrm>
            <a:off x="890588" y="3863975"/>
            <a:ext cx="509587" cy="77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1965325" y="4122738"/>
            <a:ext cx="296863" cy="61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071" name="AutoShape 27"/>
          <p:cNvSpPr>
            <a:spLocks noChangeArrowheads="1"/>
          </p:cNvSpPr>
          <p:nvPr/>
        </p:nvSpPr>
        <p:spPr bwMode="auto">
          <a:xfrm>
            <a:off x="1439863" y="4435475"/>
            <a:ext cx="3965575" cy="255588"/>
          </a:xfrm>
          <a:prstGeom prst="rightArrow">
            <a:avLst>
              <a:gd name="adj1" fmla="val 50000"/>
              <a:gd name="adj2" fmla="val 3878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Generic situation</a:t>
            </a:r>
            <a:endParaRPr lang="en-US" altLang="en-US" smtClean="0"/>
          </a:p>
        </p:txBody>
      </p:sp>
      <p:pic>
        <p:nvPicPr>
          <p:cNvPr id="27957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065463"/>
            <a:ext cx="36099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406650"/>
            <a:ext cx="4964113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24"/>
          <p:cNvSpPr>
            <a:spLocks noChangeArrowheads="1"/>
          </p:cNvSpPr>
          <p:nvPr/>
        </p:nvSpPr>
        <p:spPr bwMode="auto">
          <a:xfrm>
            <a:off x="4900613" y="5521325"/>
            <a:ext cx="938212" cy="822325"/>
          </a:xfrm>
          <a:prstGeom prst="rightArrow">
            <a:avLst>
              <a:gd name="adj1" fmla="val 50000"/>
              <a:gd name="adj2" fmla="val 28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r</a:t>
            </a:r>
            <a:endParaRPr lang="en-US" altLang="en-US" sz="2400" i="1"/>
          </a:p>
        </p:txBody>
      </p:sp>
      <p:sp>
        <p:nvSpPr>
          <p:cNvPr id="46086" name="Text Box 25"/>
          <p:cNvSpPr txBox="1">
            <a:spLocks noChangeArrowheads="1"/>
          </p:cNvSpPr>
          <p:nvPr/>
        </p:nvSpPr>
        <p:spPr bwMode="auto">
          <a:xfrm>
            <a:off x="698500" y="2701925"/>
            <a:ext cx="34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/>
              <a:t>h</a:t>
            </a:r>
            <a:endParaRPr lang="en-US" altLang="en-US" sz="2400" i="1"/>
          </a:p>
        </p:txBody>
      </p:sp>
      <p:sp>
        <p:nvSpPr>
          <p:cNvPr id="46087" name="Text Box 26"/>
          <p:cNvSpPr txBox="1">
            <a:spLocks noChangeArrowheads="1"/>
          </p:cNvSpPr>
          <p:nvPr/>
        </p:nvSpPr>
        <p:spPr bwMode="auto">
          <a:xfrm>
            <a:off x="5678488" y="3097213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x</a:t>
            </a:r>
            <a:endParaRPr lang="en-US" altLang="en-US" sz="2400" i="1"/>
          </a:p>
        </p:txBody>
      </p:sp>
      <p:sp>
        <p:nvSpPr>
          <p:cNvPr id="46088" name="AutoShape 27"/>
          <p:cNvSpPr>
            <a:spLocks noChangeArrowheads="1"/>
          </p:cNvSpPr>
          <p:nvPr/>
        </p:nvSpPr>
        <p:spPr bwMode="auto">
          <a:xfrm>
            <a:off x="1439863" y="4435475"/>
            <a:ext cx="3965575" cy="255588"/>
          </a:xfrm>
          <a:prstGeom prst="rightArrow">
            <a:avLst>
              <a:gd name="adj1" fmla="val 50000"/>
              <a:gd name="adj2" fmla="val 3878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6089" name="Group 32"/>
          <p:cNvGrpSpPr>
            <a:grpSpLocks/>
          </p:cNvGrpSpPr>
          <p:nvPr/>
        </p:nvGrpSpPr>
        <p:grpSpPr bwMode="auto">
          <a:xfrm rot="5400000" flipV="1">
            <a:off x="3292475" y="5087938"/>
            <a:ext cx="746125" cy="44450"/>
            <a:chOff x="1296" y="2163"/>
            <a:chExt cx="470" cy="28"/>
          </a:xfrm>
        </p:grpSpPr>
        <p:sp>
          <p:nvSpPr>
            <p:cNvPr id="46109" name="Line 33"/>
            <p:cNvSpPr>
              <a:spLocks noChangeShapeType="1"/>
            </p:cNvSpPr>
            <p:nvPr/>
          </p:nvSpPr>
          <p:spPr bwMode="auto">
            <a:xfrm>
              <a:off x="1296" y="218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10" name="Line 34"/>
            <p:cNvSpPr>
              <a:spLocks noChangeShapeType="1"/>
            </p:cNvSpPr>
            <p:nvPr/>
          </p:nvSpPr>
          <p:spPr bwMode="auto">
            <a:xfrm flipH="1">
              <a:off x="1640" y="218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11" name="Oval 35"/>
            <p:cNvSpPr>
              <a:spLocks noChangeArrowheads="1"/>
            </p:cNvSpPr>
            <p:nvPr/>
          </p:nvSpPr>
          <p:spPr bwMode="auto">
            <a:xfrm>
              <a:off x="1591" y="2163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090" name="Group 45"/>
          <p:cNvGrpSpPr>
            <a:grpSpLocks/>
          </p:cNvGrpSpPr>
          <p:nvPr/>
        </p:nvGrpSpPr>
        <p:grpSpPr bwMode="auto">
          <a:xfrm rot="5400000">
            <a:off x="4149726" y="3679825"/>
            <a:ext cx="1250950" cy="47625"/>
            <a:chOff x="2140" y="2558"/>
            <a:chExt cx="788" cy="30"/>
          </a:xfrm>
        </p:grpSpPr>
        <p:sp>
          <p:nvSpPr>
            <p:cNvPr id="46102" name="Line 28"/>
            <p:cNvSpPr>
              <a:spLocks noChangeShapeType="1"/>
            </p:cNvSpPr>
            <p:nvPr/>
          </p:nvSpPr>
          <p:spPr bwMode="auto">
            <a:xfrm>
              <a:off x="2140" y="257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29"/>
            <p:cNvSpPr>
              <a:spLocks noChangeShapeType="1"/>
            </p:cNvSpPr>
            <p:nvPr/>
          </p:nvSpPr>
          <p:spPr bwMode="auto">
            <a:xfrm flipH="1">
              <a:off x="2384" y="257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4" name="Oval 30"/>
            <p:cNvSpPr>
              <a:spLocks noChangeArrowheads="1"/>
            </p:cNvSpPr>
            <p:nvPr/>
          </p:nvSpPr>
          <p:spPr bwMode="auto">
            <a:xfrm>
              <a:off x="2335" y="2559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5" name="Line 37"/>
            <p:cNvSpPr>
              <a:spLocks noChangeShapeType="1"/>
            </p:cNvSpPr>
            <p:nvPr/>
          </p:nvSpPr>
          <p:spPr bwMode="auto">
            <a:xfrm rot="10800000" flipV="1">
              <a:off x="2752" y="2576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6" name="Line 38"/>
            <p:cNvSpPr>
              <a:spLocks noChangeShapeType="1"/>
            </p:cNvSpPr>
            <p:nvPr/>
          </p:nvSpPr>
          <p:spPr bwMode="auto">
            <a:xfrm rot="10800000" flipH="1" flipV="1">
              <a:off x="2564" y="2576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7" name="Oval 39"/>
            <p:cNvSpPr>
              <a:spLocks noChangeArrowheads="1"/>
            </p:cNvSpPr>
            <p:nvPr/>
          </p:nvSpPr>
          <p:spPr bwMode="auto">
            <a:xfrm rot="10800000" flipV="1">
              <a:off x="2711" y="2560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108" name="Oval 40"/>
            <p:cNvSpPr>
              <a:spLocks noChangeArrowheads="1"/>
            </p:cNvSpPr>
            <p:nvPr/>
          </p:nvSpPr>
          <p:spPr bwMode="auto">
            <a:xfrm rot="10800000" flipV="1">
              <a:off x="2523" y="2558"/>
              <a:ext cx="28" cy="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091" name="Group 41"/>
          <p:cNvGrpSpPr>
            <a:grpSpLocks/>
          </p:cNvGrpSpPr>
          <p:nvPr/>
        </p:nvGrpSpPr>
        <p:grpSpPr bwMode="auto">
          <a:xfrm rot="16200000" flipV="1">
            <a:off x="1698625" y="3694113"/>
            <a:ext cx="746125" cy="44450"/>
            <a:chOff x="1296" y="2163"/>
            <a:chExt cx="470" cy="28"/>
          </a:xfrm>
        </p:grpSpPr>
        <p:sp>
          <p:nvSpPr>
            <p:cNvPr id="46099" name="Line 42"/>
            <p:cNvSpPr>
              <a:spLocks noChangeShapeType="1"/>
            </p:cNvSpPr>
            <p:nvPr/>
          </p:nvSpPr>
          <p:spPr bwMode="auto">
            <a:xfrm>
              <a:off x="1296" y="218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0" name="Line 43"/>
            <p:cNvSpPr>
              <a:spLocks noChangeShapeType="1"/>
            </p:cNvSpPr>
            <p:nvPr/>
          </p:nvSpPr>
          <p:spPr bwMode="auto">
            <a:xfrm flipH="1">
              <a:off x="1640" y="2185"/>
              <a:ext cx="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1" name="Oval 44"/>
            <p:cNvSpPr>
              <a:spLocks noChangeArrowheads="1"/>
            </p:cNvSpPr>
            <p:nvPr/>
          </p:nvSpPr>
          <p:spPr bwMode="auto">
            <a:xfrm>
              <a:off x="1591" y="2163"/>
              <a:ext cx="28" cy="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09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39113" cy="12319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Generic codim 2 Bifurcation diagram</a:t>
            </a:r>
          </a:p>
          <a:p>
            <a:pPr eaLnBrk="1" hangingPunct="1"/>
            <a:r>
              <a:rPr lang="en-GB" altLang="en-US" sz="2800" smtClean="0"/>
              <a:t>This is cusp bifurcation</a:t>
            </a:r>
            <a:endParaRPr lang="en-US" altLang="en-US" sz="2800" smtClean="0"/>
          </a:p>
        </p:txBody>
      </p:sp>
      <p:sp>
        <p:nvSpPr>
          <p:cNvPr id="46093" name="AutoShape 46"/>
          <p:cNvSpPr>
            <a:spLocks noChangeArrowheads="1"/>
          </p:cNvSpPr>
          <p:nvPr/>
        </p:nvSpPr>
        <p:spPr bwMode="auto">
          <a:xfrm>
            <a:off x="8440738" y="5222875"/>
            <a:ext cx="938212" cy="822325"/>
          </a:xfrm>
          <a:prstGeom prst="rightArrow">
            <a:avLst>
              <a:gd name="adj1" fmla="val 50000"/>
              <a:gd name="adj2" fmla="val 28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r</a:t>
            </a:r>
            <a:endParaRPr lang="en-US" altLang="en-US" sz="2400" i="1"/>
          </a:p>
        </p:txBody>
      </p:sp>
      <p:pic>
        <p:nvPicPr>
          <p:cNvPr id="46094" name="Picture 28" descr="http://t1.gstatic.com/images?q=tbn:ANd9GcSwA8cXpKR9UYWoZK-0V7WoR0TIppnuG0tqSiIoDQrsfASkf_q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03325"/>
            <a:ext cx="63881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 bwMode="auto">
          <a:xfrm>
            <a:off x="890588" y="3863975"/>
            <a:ext cx="509587" cy="77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443413" y="6026150"/>
            <a:ext cx="1343025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1981200" y="4256088"/>
            <a:ext cx="296863" cy="61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6869113" y="2187575"/>
            <a:ext cx="1779587" cy="441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Understand how a change in carrying capacity can bring about a qualitative </a:t>
            </a:r>
            <a:r>
              <a:rPr lang="en-GB" altLang="en-US" sz="2800" dirty="0" smtClean="0"/>
              <a:t>change in th</a:t>
            </a:r>
            <a:r>
              <a:rPr lang="en-GB" altLang="en-US" sz="2800" dirty="0" smtClean="0"/>
              <a:t>e dynamics:</a:t>
            </a:r>
            <a:r>
              <a:rPr lang="en-GB" altLang="en-US" sz="2800" dirty="0" smtClean="0"/>
              <a:t> a bifurcation</a:t>
            </a:r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the difference between a phase transition and catastrophic </a:t>
            </a:r>
            <a:r>
              <a:rPr lang="en-GB" altLang="en-US" sz="2800" dirty="0" smtClean="0"/>
              <a:t>transition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383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3</a:t>
            </a:r>
            <a:r>
              <a:rPr lang="en-GB" altLang="en-US" sz="2800" dirty="0" smtClean="0"/>
              <a:t>-1 </a:t>
            </a:r>
            <a:r>
              <a:rPr lang="en-US" sz="2800" dirty="0"/>
              <a:t>Phase Shifts and Catastrophic Transitions 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Alternative Stable States in Coral Reefs</a:t>
            </a:r>
            <a:endParaRPr lang="en-GB" altLang="en-US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Evidence for Alternative Stable States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-4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Chaos and unpredictability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Dynamics of LV model and</a:t>
            </a:r>
            <a:br>
              <a:rPr lang="en-GB" altLang="en-US" dirty="0" smtClean="0"/>
            </a:br>
            <a:r>
              <a:rPr lang="en-GB" altLang="en-US" dirty="0" smtClean="0"/>
              <a:t>classification </a:t>
            </a:r>
            <a:r>
              <a:rPr lang="en-GB" altLang="en-US" dirty="0" smtClean="0"/>
              <a:t>as bifurcations</a:t>
            </a:r>
            <a:endParaRPr lang="en-US" altLang="en-US" dirty="0" smtClean="0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954213"/>
            <a:ext cx="68389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7529513" y="6508750"/>
            <a:ext cx="125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 flipV="1">
            <a:off x="631825" y="2393950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419100" y="34242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6756400" y="62055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1/b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8" name="Text Box 9"/>
          <p:cNvSpPr txBox="1">
            <a:spLocks noChangeArrowheads="1"/>
          </p:cNvSpPr>
          <p:nvPr/>
        </p:nvSpPr>
        <p:spPr bwMode="auto">
          <a:xfrm>
            <a:off x="4633913" y="61801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Arial" panose="020B0604020202020204" pitchFamily="34" charset="0"/>
              </a:rPr>
              <a:t>k</a:t>
            </a:r>
            <a:r>
              <a:rPr lang="en-GB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GB" altLang="en-US" sz="2400" i="1" dirty="0">
                <a:latin typeface="Arial" panose="020B0604020202020204" pitchFamily="34" charset="0"/>
              </a:rPr>
              <a:t>/k</a:t>
            </a:r>
            <a:r>
              <a:rPr lang="en-GB" altLang="en-US" sz="2400" i="1" baseline="-25000" dirty="0">
                <a:latin typeface="Arial" panose="020B0604020202020204" pitchFamily="34" charset="0"/>
              </a:rPr>
              <a:t>2</a:t>
            </a:r>
            <a:endParaRPr lang="en-US" altLang="en-US" sz="2400" i="1" baseline="-25000" dirty="0">
              <a:latin typeface="Arial" panose="020B0604020202020204" pitchFamily="34" charset="0"/>
            </a:endParaRPr>
          </a:p>
        </p:txBody>
      </p:sp>
      <p:sp>
        <p:nvSpPr>
          <p:cNvPr id="71689" name="Text Box 10"/>
          <p:cNvSpPr txBox="1">
            <a:spLocks noChangeArrowheads="1"/>
          </p:cNvSpPr>
          <p:nvPr/>
        </p:nvSpPr>
        <p:spPr bwMode="auto">
          <a:xfrm>
            <a:off x="989013" y="3827463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Arial" panose="020B0604020202020204" pitchFamily="34" charset="0"/>
              </a:rPr>
              <a:t>k</a:t>
            </a:r>
            <a:r>
              <a:rPr lang="en-GB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GB" altLang="en-US" sz="2400" i="1" dirty="0">
                <a:latin typeface="Arial" panose="020B0604020202020204" pitchFamily="34" charset="0"/>
              </a:rPr>
              <a:t>/k</a:t>
            </a:r>
            <a:r>
              <a:rPr lang="en-GB" altLang="en-US" sz="2400" i="1" baseline="-25000" dirty="0">
                <a:latin typeface="Arial" panose="020B0604020202020204" pitchFamily="34" charset="0"/>
              </a:rPr>
              <a:t>2</a:t>
            </a:r>
            <a:endParaRPr lang="en-US" altLang="en-US" sz="2400" i="1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71690" name="Object 11"/>
          <p:cNvGraphicFramePr>
            <a:graphicFrameLocks noChangeAspect="1"/>
          </p:cNvGraphicFramePr>
          <p:nvPr/>
        </p:nvGraphicFramePr>
        <p:xfrm>
          <a:off x="5527675" y="2289175"/>
          <a:ext cx="15732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7" name="Artwork" r:id="rId4" imgW="4619048" imgH="3657143" progId="Adobe.Illustrator.7">
                  <p:embed/>
                </p:oleObj>
              </mc:Choice>
              <mc:Fallback>
                <p:oleObj name="Artwork" r:id="rId4" imgW="4619048" imgH="365714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289175"/>
                        <a:ext cx="15732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2"/>
          <p:cNvGraphicFramePr>
            <a:graphicFrameLocks noChangeAspect="1"/>
          </p:cNvGraphicFramePr>
          <p:nvPr/>
        </p:nvGraphicFramePr>
        <p:xfrm>
          <a:off x="2420938" y="4465638"/>
          <a:ext cx="1573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Artwork" r:id="rId6" imgW="4657143" imgH="3715269" progId="Adobe.Illustrator.7">
                  <p:embed/>
                </p:oleObj>
              </mc:Choice>
              <mc:Fallback>
                <p:oleObj name="Artwork" r:id="rId6" imgW="4657143" imgH="371526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465638"/>
                        <a:ext cx="15732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3"/>
          <p:cNvGraphicFramePr>
            <a:graphicFrameLocks noChangeAspect="1"/>
          </p:cNvGraphicFramePr>
          <p:nvPr/>
        </p:nvGraphicFramePr>
        <p:xfrm>
          <a:off x="2525713" y="2257425"/>
          <a:ext cx="1573212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Artwork" r:id="rId8" imgW="4361905" imgH="3924848" progId="Adobe.Illustrator.7">
                  <p:embed/>
                </p:oleObj>
              </mc:Choice>
              <mc:Fallback>
                <p:oleObj name="Artwork" r:id="rId8" imgW="4361905" imgH="39248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257425"/>
                        <a:ext cx="1573212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3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383088"/>
            <a:ext cx="16494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5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Transitions happen when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1/</a:t>
            </a:r>
            <a:r>
              <a:rPr lang="en-GB" dirty="0" smtClean="0">
                <a:latin typeface="Symbol" panose="05050102010706020507" pitchFamily="18" charset="2"/>
              </a:rPr>
              <a:t>b</a:t>
            </a:r>
            <a:r>
              <a:rPr lang="en-GB" dirty="0" smtClean="0"/>
              <a:t>=</a:t>
            </a:r>
            <a:r>
              <a:rPr lang="en-GB" i="1" dirty="0" smtClean="0"/>
              <a:t>k</a:t>
            </a:r>
            <a:r>
              <a:rPr lang="en-GB" i="1" baseline="-25000" dirty="0" smtClean="0"/>
              <a:t>1</a:t>
            </a:r>
            <a:r>
              <a:rPr lang="en-GB" i="1" dirty="0" smtClean="0"/>
              <a:t>/k</a:t>
            </a:r>
            <a:r>
              <a:rPr lang="en-GB" i="1" baseline="-25000" dirty="0" smtClean="0"/>
              <a:t>2</a:t>
            </a:r>
          </a:p>
          <a:p>
            <a:pPr marL="0" indent="0">
              <a:buNone/>
            </a:pP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dirty="0" smtClean="0"/>
              <a:t>=</a:t>
            </a:r>
            <a:r>
              <a:rPr lang="en-GB" i="1" dirty="0" smtClean="0"/>
              <a:t>k</a:t>
            </a:r>
            <a:r>
              <a:rPr lang="en-GB" i="1" baseline="-25000" dirty="0" smtClean="0"/>
              <a:t>1</a:t>
            </a:r>
            <a:r>
              <a:rPr lang="en-GB" i="1" dirty="0" smtClean="0"/>
              <a:t>/k</a:t>
            </a:r>
            <a:r>
              <a:rPr lang="en-GB" i="1" baseline="-25000" dirty="0" smtClean="0"/>
              <a:t>2</a:t>
            </a:r>
          </a:p>
          <a:p>
            <a:pPr marL="0" indent="0">
              <a:buNone/>
            </a:pPr>
            <a:endParaRPr lang="en-GB" i="1" baseline="-25000" dirty="0"/>
          </a:p>
          <a:p>
            <a:r>
              <a:rPr lang="en-GB" dirty="0" smtClean="0"/>
              <a:t>Or, written differently, </a:t>
            </a:r>
            <a:r>
              <a:rPr lang="en-GB" dirty="0"/>
              <a:t>when</a:t>
            </a:r>
          </a:p>
          <a:p>
            <a:pPr marL="0" indent="0">
              <a:buNone/>
            </a:pPr>
            <a:r>
              <a:rPr lang="en-GB" i="1" dirty="0" smtClean="0"/>
              <a:t>k</a:t>
            </a:r>
            <a:r>
              <a:rPr lang="en-GB" i="1" baseline="-25000" dirty="0" smtClean="0"/>
              <a:t>2</a:t>
            </a:r>
            <a:r>
              <a:rPr lang="en-GB" i="1" dirty="0" smtClean="0"/>
              <a:t>=k</a:t>
            </a:r>
            <a:r>
              <a:rPr lang="en-GB" i="1" baseline="-25000" dirty="0" smtClean="0"/>
              <a:t>1</a:t>
            </a:r>
            <a:r>
              <a:rPr lang="en-GB" dirty="0" smtClean="0"/>
              <a:t>/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endParaRPr lang="en-GB" i="1" baseline="-25000" dirty="0"/>
          </a:p>
          <a:p>
            <a:pPr marL="0" indent="0">
              <a:buNone/>
            </a:pPr>
            <a:r>
              <a:rPr lang="en-GB" i="1" dirty="0" smtClean="0"/>
              <a:t>k</a:t>
            </a:r>
            <a:r>
              <a:rPr lang="en-GB" i="1" baseline="-25000" dirty="0" smtClean="0"/>
              <a:t>2</a:t>
            </a:r>
            <a:r>
              <a:rPr lang="en-GB" i="1" dirty="0" smtClean="0"/>
              <a:t>=k</a:t>
            </a:r>
            <a:r>
              <a:rPr lang="en-GB" i="1" baseline="-25000" dirty="0" smtClean="0"/>
              <a:t>1</a:t>
            </a:r>
            <a:r>
              <a:rPr lang="en-GB" dirty="0" smtClean="0">
                <a:latin typeface="Symbol" panose="05050102010706020507" pitchFamily="18" charset="2"/>
              </a:rPr>
              <a:t>b</a:t>
            </a:r>
            <a:endParaRPr lang="en-GB" i="1" baseline="-25000" dirty="0"/>
          </a:p>
          <a:p>
            <a:pPr marL="0" indent="0">
              <a:buNone/>
            </a:pPr>
            <a:endParaRPr lang="en-GB" i="1" baseline="-25000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Dynamics of LV model and</a:t>
            </a:r>
            <a:br>
              <a:rPr lang="en-GB" altLang="en-US" dirty="0" smtClean="0"/>
            </a:br>
            <a:r>
              <a:rPr lang="en-GB" altLang="en-US" dirty="0" smtClean="0"/>
              <a:t>classification </a:t>
            </a:r>
            <a:r>
              <a:rPr lang="en-GB" altLang="en-US" dirty="0" smtClean="0"/>
              <a:t>as bifurcations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3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Bifurcations in the LV model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39113" cy="12319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Codim 2 Bifurcation diagram of LV competition model</a:t>
            </a:r>
            <a:endParaRPr lang="en-US" altLang="en-US" sz="2800" smtClean="0"/>
          </a:p>
        </p:txBody>
      </p:sp>
      <p:pic>
        <p:nvPicPr>
          <p:cNvPr id="4096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897188"/>
            <a:ext cx="590550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12"/>
          <p:cNvSpPr txBox="1">
            <a:spLocks noChangeArrowheads="1"/>
          </p:cNvSpPr>
          <p:nvPr/>
        </p:nvSpPr>
        <p:spPr bwMode="auto">
          <a:xfrm>
            <a:off x="3938743" y="2937103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 smtClean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GB" altLang="en-US" sz="2400" i="1" dirty="0" smtClean="0">
                <a:latin typeface="Times New Roman" panose="02020603050405020304" pitchFamily="18" charset="0"/>
              </a:rPr>
              <a:t>=k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/a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6797675" y="3332163"/>
            <a:ext cx="111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 smtClean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GB" altLang="en-US" sz="2400" i="1" dirty="0" smtClean="0">
                <a:latin typeface="Times New Roman" panose="02020603050405020304" pitchFamily="18" charset="0"/>
              </a:rPr>
              <a:t>=k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b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7" name="Text Box 14"/>
          <p:cNvSpPr txBox="1">
            <a:spLocks noChangeArrowheads="1"/>
          </p:cNvSpPr>
          <p:nvPr/>
        </p:nvSpPr>
        <p:spPr bwMode="auto">
          <a:xfrm>
            <a:off x="7189788" y="62817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>
                <a:latin typeface="Times New Roman" panose="02020603050405020304" pitchFamily="18" charset="0"/>
              </a:rPr>
              <a:t>1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8" name="Text Box 15"/>
          <p:cNvSpPr txBox="1">
            <a:spLocks noChangeArrowheads="1"/>
          </p:cNvSpPr>
          <p:nvPr/>
        </p:nvSpPr>
        <p:spPr bwMode="auto">
          <a:xfrm>
            <a:off x="1185863" y="2551113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>
                <a:latin typeface="Times New Roman" panose="02020603050405020304" pitchFamily="18" charset="0"/>
              </a:rPr>
              <a:t>2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graphicFrame>
        <p:nvGraphicFramePr>
          <p:cNvPr id="40969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33836646"/>
              </p:ext>
            </p:extLst>
          </p:nvPr>
        </p:nvGraphicFramePr>
        <p:xfrm>
          <a:off x="6273800" y="4756150"/>
          <a:ext cx="1444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Artwork" r:id="rId4" imgW="4657143" imgH="3715269" progId="Adobe.Illustrator.7">
                  <p:embed/>
                </p:oleObj>
              </mc:Choice>
              <mc:Fallback>
                <p:oleObj name="Artwork" r:id="rId4" imgW="4657143" imgH="371526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756150"/>
                        <a:ext cx="1444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98296228"/>
              </p:ext>
            </p:extLst>
          </p:nvPr>
        </p:nvGraphicFramePr>
        <p:xfrm>
          <a:off x="2201863" y="2487613"/>
          <a:ext cx="14224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Artwork" r:id="rId6" imgW="4619048" imgH="3657143" progId="Adobe.Illustrator.7">
                  <p:embed/>
                </p:oleObj>
              </mc:Choice>
              <mc:Fallback>
                <p:oleObj name="Artwork" r:id="rId6" imgW="4619048" imgH="365714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487613"/>
                        <a:ext cx="14224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8" name="AutoShape 22"/>
          <p:cNvSpPr>
            <a:spLocks noChangeArrowheads="1"/>
          </p:cNvSpPr>
          <p:nvPr/>
        </p:nvSpPr>
        <p:spPr bwMode="auto">
          <a:xfrm>
            <a:off x="1790700" y="4102100"/>
            <a:ext cx="6092825" cy="255588"/>
          </a:xfrm>
          <a:prstGeom prst="rightArrow">
            <a:avLst>
              <a:gd name="adj1" fmla="val 50000"/>
              <a:gd name="adj2" fmla="val 5959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499567"/>
            <a:ext cx="1323975" cy="9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8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What happens if we change the carrying capacity?</a:t>
            </a:r>
            <a:endParaRPr lang="en-US" altLang="en-US" sz="4000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474788" y="2008188"/>
            <a:ext cx="6619875" cy="4173537"/>
            <a:chOff x="887" y="1168"/>
            <a:chExt cx="4170" cy="2629"/>
          </a:xfrm>
        </p:grpSpPr>
        <p:sp>
          <p:nvSpPr>
            <p:cNvPr id="23573" name="Text Box 4"/>
            <p:cNvSpPr txBox="1">
              <a:spLocks noChangeArrowheads="1"/>
            </p:cNvSpPr>
            <p:nvPr/>
          </p:nvSpPr>
          <p:spPr bwMode="auto">
            <a:xfrm>
              <a:off x="3047" y="3509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k</a:t>
              </a:r>
              <a:r>
                <a:rPr lang="en-GB" altLang="en-US" sz="2400" baseline="-25000">
                  <a:latin typeface="Arial" panose="020B0604020202020204" pitchFamily="34" charset="0"/>
                </a:rPr>
                <a:t>1</a:t>
              </a:r>
              <a:endParaRPr lang="en-US" altLang="en-US" sz="2400" baseline="-25000">
                <a:latin typeface="Arial" panose="020B0604020202020204" pitchFamily="34" charset="0"/>
              </a:endParaRPr>
            </a:p>
          </p:txBody>
        </p:sp>
        <p:pic>
          <p:nvPicPr>
            <p:cNvPr id="2357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1168"/>
              <a:ext cx="3900" cy="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AutoShape 6"/>
            <p:cNvSpPr>
              <a:spLocks noChangeArrowheads="1"/>
            </p:cNvSpPr>
            <p:nvPr/>
          </p:nvSpPr>
          <p:spPr bwMode="auto">
            <a:xfrm>
              <a:off x="1311" y="2422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6" name="AutoShape 7"/>
            <p:cNvSpPr>
              <a:spLocks noChangeArrowheads="1"/>
            </p:cNvSpPr>
            <p:nvPr/>
          </p:nvSpPr>
          <p:spPr bwMode="auto">
            <a:xfrm>
              <a:off x="3047" y="3438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8"/>
            <p:cNvSpPr txBox="1">
              <a:spLocks noChangeArrowheads="1"/>
            </p:cNvSpPr>
            <p:nvPr/>
          </p:nvSpPr>
          <p:spPr bwMode="auto">
            <a:xfrm>
              <a:off x="887" y="2483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k</a:t>
              </a:r>
              <a:r>
                <a:rPr lang="en-GB" altLang="en-US" sz="2400" baseline="-25000">
                  <a:latin typeface="Arial" panose="020B0604020202020204" pitchFamily="34" charset="0"/>
                </a:rPr>
                <a:t>1</a:t>
              </a:r>
              <a:r>
                <a:rPr lang="en-GB" altLang="en-US" sz="2400">
                  <a:latin typeface="Arial" panose="020B0604020202020204" pitchFamily="34" charset="0"/>
                </a:rPr>
                <a:t>/</a:t>
              </a:r>
              <a:r>
                <a:rPr lang="en-GB" altLang="en-US" sz="2400">
                  <a:latin typeface="Symbol" panose="05050102010706020507" pitchFamily="18" charset="2"/>
                </a:rPr>
                <a:t>a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76375" y="1839913"/>
            <a:ext cx="7612063" cy="4378325"/>
            <a:chOff x="2326" y="1356"/>
            <a:chExt cx="4795" cy="2758"/>
          </a:xfrm>
        </p:grpSpPr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2326" y="1356"/>
              <a:ext cx="4795" cy="2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3566" name="Group 11"/>
            <p:cNvGrpSpPr>
              <a:grpSpLocks/>
            </p:cNvGrpSpPr>
            <p:nvPr/>
          </p:nvGrpSpPr>
          <p:grpSpPr bwMode="auto">
            <a:xfrm>
              <a:off x="2337" y="1540"/>
              <a:ext cx="4182" cy="2574"/>
              <a:chOff x="641" y="2070"/>
              <a:chExt cx="4182" cy="2574"/>
            </a:xfrm>
          </p:grpSpPr>
          <p:pic>
            <p:nvPicPr>
              <p:cNvPr id="23567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" y="2070"/>
                <a:ext cx="3904" cy="2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8" name="AutoShape 13"/>
              <p:cNvSpPr>
                <a:spLocks noChangeArrowheads="1"/>
              </p:cNvSpPr>
              <p:nvPr/>
            </p:nvSpPr>
            <p:spPr bwMode="auto">
              <a:xfrm>
                <a:off x="1069" y="3311"/>
                <a:ext cx="59" cy="59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Text Box 14"/>
              <p:cNvSpPr txBox="1">
                <a:spLocks noChangeArrowheads="1"/>
              </p:cNvSpPr>
              <p:nvPr/>
            </p:nvSpPr>
            <p:spPr bwMode="auto">
              <a:xfrm>
                <a:off x="3613" y="4356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>
                    <a:latin typeface="Arial" panose="020B0604020202020204" pitchFamily="34" charset="0"/>
                  </a:rPr>
                  <a:t>k</a:t>
                </a:r>
                <a:r>
                  <a:rPr lang="en-GB" altLang="en-US" sz="2400" baseline="-25000">
                    <a:latin typeface="Arial" panose="020B0604020202020204" pitchFamily="34" charset="0"/>
                  </a:rPr>
                  <a:t>1</a:t>
                </a:r>
                <a:endParaRPr lang="en-US" altLang="en-US" sz="24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23570" name="Text Box 15"/>
              <p:cNvSpPr txBox="1">
                <a:spLocks noChangeArrowheads="1"/>
              </p:cNvSpPr>
              <p:nvPr/>
            </p:nvSpPr>
            <p:spPr bwMode="auto">
              <a:xfrm>
                <a:off x="641" y="2945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>
                    <a:latin typeface="Arial" panose="020B0604020202020204" pitchFamily="34" charset="0"/>
                  </a:rPr>
                  <a:t>k</a:t>
                </a:r>
                <a:r>
                  <a:rPr lang="en-GB" altLang="en-US" sz="2400" baseline="-25000">
                    <a:latin typeface="Arial" panose="020B0604020202020204" pitchFamily="34" charset="0"/>
                  </a:rPr>
                  <a:t>1</a:t>
                </a:r>
                <a:r>
                  <a:rPr lang="en-GB" altLang="en-US" sz="2400">
                    <a:latin typeface="Arial" panose="020B0604020202020204" pitchFamily="34" charset="0"/>
                  </a:rPr>
                  <a:t>/</a:t>
                </a:r>
                <a:r>
                  <a:rPr lang="en-GB" altLang="en-US" sz="2400">
                    <a:latin typeface="Symbol" panose="05050102010706020507" pitchFamily="18" charset="2"/>
                  </a:rPr>
                  <a:t>a</a:t>
                </a:r>
                <a:endParaRPr lang="en-US" altLang="en-U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23571" name="AutoShape 16"/>
              <p:cNvSpPr>
                <a:spLocks noChangeArrowheads="1"/>
              </p:cNvSpPr>
              <p:nvPr/>
            </p:nvSpPr>
            <p:spPr bwMode="auto">
              <a:xfrm>
                <a:off x="2549" y="3796"/>
                <a:ext cx="59" cy="59"/>
              </a:xfrm>
              <a:prstGeom prst="octagon">
                <a:avLst>
                  <a:gd name="adj" fmla="val 2928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72" name="AutoShape 17"/>
              <p:cNvSpPr>
                <a:spLocks noChangeArrowheads="1"/>
              </p:cNvSpPr>
              <p:nvPr/>
            </p:nvSpPr>
            <p:spPr bwMode="auto">
              <a:xfrm>
                <a:off x="3697" y="4336"/>
                <a:ext cx="59" cy="59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08100" y="1825625"/>
            <a:ext cx="7612063" cy="4370388"/>
            <a:chOff x="422" y="1212"/>
            <a:chExt cx="4795" cy="2753"/>
          </a:xfrm>
        </p:grpSpPr>
        <p:sp>
          <p:nvSpPr>
            <p:cNvPr id="23558" name="Rectangle 19"/>
            <p:cNvSpPr>
              <a:spLocks noChangeArrowheads="1"/>
            </p:cNvSpPr>
            <p:nvPr/>
          </p:nvSpPr>
          <p:spPr bwMode="auto">
            <a:xfrm>
              <a:off x="422" y="1212"/>
              <a:ext cx="4795" cy="2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3559" name="Group 20"/>
            <p:cNvGrpSpPr>
              <a:grpSpLocks/>
            </p:cNvGrpSpPr>
            <p:nvPr/>
          </p:nvGrpSpPr>
          <p:grpSpPr bwMode="auto">
            <a:xfrm>
              <a:off x="541" y="1379"/>
              <a:ext cx="4292" cy="2564"/>
              <a:chOff x="239" y="1580"/>
              <a:chExt cx="4292" cy="2564"/>
            </a:xfrm>
          </p:grpSpPr>
          <p:pic>
            <p:nvPicPr>
              <p:cNvPr id="23560" name="Picture 2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" y="1580"/>
                <a:ext cx="3910" cy="2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Text Box 22"/>
              <p:cNvSpPr txBox="1">
                <a:spLocks noChangeArrowheads="1"/>
              </p:cNvSpPr>
              <p:nvPr/>
            </p:nvSpPr>
            <p:spPr bwMode="auto">
              <a:xfrm>
                <a:off x="3941" y="3856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>
                    <a:latin typeface="Arial" panose="020B0604020202020204" pitchFamily="34" charset="0"/>
                  </a:rPr>
                  <a:t>k</a:t>
                </a:r>
                <a:r>
                  <a:rPr lang="en-GB" altLang="en-US" sz="2400" baseline="-25000">
                    <a:latin typeface="Arial" panose="020B0604020202020204" pitchFamily="34" charset="0"/>
                  </a:rPr>
                  <a:t>1</a:t>
                </a:r>
                <a:endParaRPr lang="en-US" altLang="en-US" sz="2400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23562" name="AutoShape 23"/>
              <p:cNvSpPr>
                <a:spLocks noChangeArrowheads="1"/>
              </p:cNvSpPr>
              <p:nvPr/>
            </p:nvSpPr>
            <p:spPr bwMode="auto">
              <a:xfrm>
                <a:off x="4016" y="3849"/>
                <a:ext cx="59" cy="59"/>
              </a:xfrm>
              <a:prstGeom prst="octagon">
                <a:avLst>
                  <a:gd name="adj" fmla="val 29287"/>
                </a:avLst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3" name="AutoShape 24"/>
              <p:cNvSpPr>
                <a:spLocks noChangeArrowheads="1"/>
              </p:cNvSpPr>
              <p:nvPr/>
            </p:nvSpPr>
            <p:spPr bwMode="auto">
              <a:xfrm>
                <a:off x="667" y="2829"/>
                <a:ext cx="59" cy="59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4" name="Text Box 25"/>
              <p:cNvSpPr txBox="1">
                <a:spLocks noChangeArrowheads="1"/>
              </p:cNvSpPr>
              <p:nvPr/>
            </p:nvSpPr>
            <p:spPr bwMode="auto">
              <a:xfrm>
                <a:off x="239" y="2193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>
                    <a:latin typeface="Arial" panose="020B0604020202020204" pitchFamily="34" charset="0"/>
                  </a:rPr>
                  <a:t>k</a:t>
                </a:r>
                <a:r>
                  <a:rPr lang="en-GB" altLang="en-US" sz="2400" baseline="-25000">
                    <a:latin typeface="Arial" panose="020B0604020202020204" pitchFamily="34" charset="0"/>
                  </a:rPr>
                  <a:t>1</a:t>
                </a:r>
                <a:r>
                  <a:rPr lang="en-GB" altLang="en-US" sz="2400">
                    <a:latin typeface="Arial" panose="020B0604020202020204" pitchFamily="34" charset="0"/>
                  </a:rPr>
                  <a:t>/</a:t>
                </a:r>
                <a:r>
                  <a:rPr lang="en-GB" altLang="en-US" sz="2400">
                    <a:latin typeface="Symbol" panose="05050102010706020507" pitchFamily="18" charset="2"/>
                  </a:rPr>
                  <a:t>a</a:t>
                </a:r>
                <a:endParaRPr lang="en-US" altLang="en-US" sz="2400">
                  <a:latin typeface="Symbol" panose="05050102010706020507" pitchFamily="18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7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488238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1216025" y="1806575"/>
            <a:ext cx="2419350" cy="552450"/>
          </a:xfrm>
          <a:prstGeom prst="leftRightArrow">
            <a:avLst>
              <a:gd name="adj1" fmla="val 50000"/>
              <a:gd name="adj2" fmla="val 875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779838" y="1809750"/>
            <a:ext cx="1584325" cy="511175"/>
          </a:xfrm>
          <a:prstGeom prst="leftRightArrow">
            <a:avLst>
              <a:gd name="adj1" fmla="val 50000"/>
              <a:gd name="adj2" fmla="val 619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435600" y="1785938"/>
            <a:ext cx="3027363" cy="574675"/>
          </a:xfrm>
          <a:prstGeom prst="leftRightArrow">
            <a:avLst>
              <a:gd name="adj1" fmla="val 50000"/>
              <a:gd name="adj2" fmla="val 1053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900988" y="62372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k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endParaRPr lang="en-US" altLang="en-US" sz="2800" baseline="-25000">
              <a:latin typeface="Arial" panose="020B0604020202020204" pitchFamily="34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3850" y="230663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N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6088063" y="415925"/>
            <a:ext cx="1920875" cy="1247775"/>
            <a:chOff x="1219" y="1317"/>
            <a:chExt cx="3910" cy="2404"/>
          </a:xfrm>
        </p:grpSpPr>
        <p:pic>
          <p:nvPicPr>
            <p:cNvPr id="2460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" y="1317"/>
              <a:ext cx="3910" cy="2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8" name="AutoShape 10"/>
            <p:cNvSpPr>
              <a:spLocks noChangeArrowheads="1"/>
            </p:cNvSpPr>
            <p:nvPr/>
          </p:nvSpPr>
          <p:spPr bwMode="auto">
            <a:xfrm>
              <a:off x="4720" y="3586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09" name="AutoShape 11"/>
            <p:cNvSpPr>
              <a:spLocks noChangeArrowheads="1"/>
            </p:cNvSpPr>
            <p:nvPr/>
          </p:nvSpPr>
          <p:spPr bwMode="auto">
            <a:xfrm>
              <a:off x="1371" y="2566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585" name="Group 12"/>
          <p:cNvGrpSpPr>
            <a:grpSpLocks/>
          </p:cNvGrpSpPr>
          <p:nvPr/>
        </p:nvGrpSpPr>
        <p:grpSpPr bwMode="auto">
          <a:xfrm>
            <a:off x="3135313" y="384175"/>
            <a:ext cx="2097087" cy="1271588"/>
            <a:chOff x="1219" y="1343"/>
            <a:chExt cx="3904" cy="2399"/>
          </a:xfrm>
        </p:grpSpPr>
        <p:pic>
          <p:nvPicPr>
            <p:cNvPr id="2460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" y="1343"/>
              <a:ext cx="3904" cy="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AutoShape 14"/>
            <p:cNvSpPr>
              <a:spLocks noChangeArrowheads="1"/>
            </p:cNvSpPr>
            <p:nvPr/>
          </p:nvSpPr>
          <p:spPr bwMode="auto">
            <a:xfrm>
              <a:off x="1369" y="2584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AutoShape 15"/>
            <p:cNvSpPr>
              <a:spLocks noChangeArrowheads="1"/>
            </p:cNvSpPr>
            <p:nvPr/>
          </p:nvSpPr>
          <p:spPr bwMode="auto">
            <a:xfrm>
              <a:off x="2849" y="306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06" name="AutoShape 16"/>
            <p:cNvSpPr>
              <a:spLocks noChangeArrowheads="1"/>
            </p:cNvSpPr>
            <p:nvPr/>
          </p:nvSpPr>
          <p:spPr bwMode="auto">
            <a:xfrm>
              <a:off x="3997" y="360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5435600" y="616267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Arial" panose="020B0604020202020204" pitchFamily="34" charset="0"/>
              </a:rPr>
              <a:t>/</a:t>
            </a:r>
            <a:r>
              <a:rPr lang="en-GB" altLang="en-US" sz="2400">
                <a:latin typeface="Symbol" panose="05050102010706020507" pitchFamily="18" charset="2"/>
              </a:rPr>
              <a:t>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4587" name="Text Box 18"/>
          <p:cNvSpPr txBox="1">
            <a:spLocks noChangeArrowheads="1"/>
          </p:cNvSpPr>
          <p:nvPr/>
        </p:nvSpPr>
        <p:spPr bwMode="auto">
          <a:xfrm>
            <a:off x="3310844" y="61595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grpSp>
        <p:nvGrpSpPr>
          <p:cNvPr id="24588" name="Group 19"/>
          <p:cNvGrpSpPr>
            <a:grpSpLocks/>
          </p:cNvGrpSpPr>
          <p:nvPr/>
        </p:nvGrpSpPr>
        <p:grpSpPr bwMode="auto">
          <a:xfrm>
            <a:off x="401638" y="406400"/>
            <a:ext cx="2224087" cy="1227138"/>
            <a:chOff x="1199" y="1265"/>
            <a:chExt cx="3900" cy="2398"/>
          </a:xfrm>
        </p:grpSpPr>
        <p:pic>
          <p:nvPicPr>
            <p:cNvPr id="24600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" y="1265"/>
              <a:ext cx="3900" cy="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AutoShape 21"/>
            <p:cNvSpPr>
              <a:spLocks noChangeArrowheads="1"/>
            </p:cNvSpPr>
            <p:nvPr/>
          </p:nvSpPr>
          <p:spPr bwMode="auto">
            <a:xfrm>
              <a:off x="1353" y="251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02" name="AutoShape 22"/>
            <p:cNvSpPr>
              <a:spLocks noChangeArrowheads="1"/>
            </p:cNvSpPr>
            <p:nvPr/>
          </p:nvSpPr>
          <p:spPr bwMode="auto">
            <a:xfrm>
              <a:off x="3089" y="3535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9" name="Line 23"/>
          <p:cNvSpPr>
            <a:spLocks noChangeShapeType="1"/>
          </p:cNvSpPr>
          <p:nvPr/>
        </p:nvSpPr>
        <p:spPr bwMode="auto">
          <a:xfrm>
            <a:off x="8382000" y="652145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0" name="Line 24"/>
          <p:cNvSpPr>
            <a:spLocks noChangeShapeType="1"/>
          </p:cNvSpPr>
          <p:nvPr/>
        </p:nvSpPr>
        <p:spPr bwMode="auto">
          <a:xfrm flipV="1">
            <a:off x="574675" y="175736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1" name="Text Box 25"/>
          <p:cNvSpPr txBox="1">
            <a:spLocks noChangeArrowheads="1"/>
          </p:cNvSpPr>
          <p:nvPr/>
        </p:nvSpPr>
        <p:spPr bwMode="auto">
          <a:xfrm>
            <a:off x="5997575" y="1871663"/>
            <a:ext cx="255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altLang="en-US" sz="2000" baseline="-250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 only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92" name="Text Box 26"/>
          <p:cNvSpPr txBox="1">
            <a:spLocks noChangeArrowheads="1"/>
          </p:cNvSpPr>
          <p:nvPr/>
        </p:nvSpPr>
        <p:spPr bwMode="auto">
          <a:xfrm>
            <a:off x="1965325" y="1879600"/>
            <a:ext cx="255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altLang="en-US" sz="2000" baseline="-25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 only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93" name="Text Box 27"/>
          <p:cNvSpPr txBox="1">
            <a:spLocks noChangeArrowheads="1"/>
          </p:cNvSpPr>
          <p:nvPr/>
        </p:nvSpPr>
        <p:spPr bwMode="auto">
          <a:xfrm>
            <a:off x="4100513" y="1844675"/>
            <a:ext cx="255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N</a:t>
            </a:r>
            <a:r>
              <a:rPr lang="en-GB" altLang="en-US" sz="1800" baseline="-25000">
                <a:latin typeface="Arial" panose="020B0604020202020204" pitchFamily="34" charset="0"/>
              </a:rPr>
              <a:t>1</a:t>
            </a:r>
            <a:r>
              <a:rPr lang="en-GB" altLang="en-US" sz="1800">
                <a:latin typeface="Arial" panose="020B0604020202020204" pitchFamily="34" charset="0"/>
              </a:rPr>
              <a:t> and N</a:t>
            </a:r>
            <a:r>
              <a:rPr lang="en-GB" altLang="en-US" sz="1800" baseline="-25000">
                <a:latin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48860" name="Rectangle 28"/>
          <p:cNvSpPr>
            <a:spLocks noGrp="1"/>
          </p:cNvSpPr>
          <p:nvPr>
            <p:ph type="title"/>
          </p:nvPr>
        </p:nvSpPr>
        <p:spPr>
          <a:xfrm>
            <a:off x="368300" y="195263"/>
            <a:ext cx="8594725" cy="14906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Phase shift</a:t>
            </a:r>
            <a:endParaRPr lang="en-US" altLang="en-US" smtClean="0"/>
          </a:p>
        </p:txBody>
      </p:sp>
      <p:sp>
        <p:nvSpPr>
          <p:cNvPr id="24595" name="Line 29"/>
          <p:cNvSpPr>
            <a:spLocks noChangeShapeType="1"/>
          </p:cNvSpPr>
          <p:nvPr/>
        </p:nvSpPr>
        <p:spPr bwMode="auto">
          <a:xfrm>
            <a:off x="6443663" y="5373688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6" name="Line 30"/>
          <p:cNvSpPr>
            <a:spLocks noChangeShapeType="1"/>
          </p:cNvSpPr>
          <p:nvPr/>
        </p:nvSpPr>
        <p:spPr bwMode="auto">
          <a:xfrm>
            <a:off x="4643438" y="3573463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7" name="Line 31"/>
          <p:cNvSpPr>
            <a:spLocks noChangeShapeType="1"/>
          </p:cNvSpPr>
          <p:nvPr/>
        </p:nvSpPr>
        <p:spPr bwMode="auto">
          <a:xfrm flipV="1">
            <a:off x="4643438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8" name="Line 32"/>
          <p:cNvSpPr>
            <a:spLocks noChangeShapeType="1"/>
          </p:cNvSpPr>
          <p:nvPr/>
        </p:nvSpPr>
        <p:spPr bwMode="auto">
          <a:xfrm flipV="1">
            <a:off x="197961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9" name="Line 33"/>
          <p:cNvSpPr>
            <a:spLocks noChangeShapeType="1"/>
          </p:cNvSpPr>
          <p:nvPr/>
        </p:nvSpPr>
        <p:spPr bwMode="auto">
          <a:xfrm>
            <a:off x="7667625" y="54451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797050"/>
            <a:ext cx="77946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216025" y="1806575"/>
            <a:ext cx="2513013" cy="552450"/>
          </a:xfrm>
          <a:prstGeom prst="leftRightArrow">
            <a:avLst>
              <a:gd name="adj1" fmla="val 50000"/>
              <a:gd name="adj2" fmla="val 90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779838" y="1809750"/>
            <a:ext cx="947737" cy="511175"/>
          </a:xfrm>
          <a:prstGeom prst="leftRightArrow">
            <a:avLst>
              <a:gd name="adj1" fmla="val 50000"/>
              <a:gd name="adj2" fmla="val 370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900988" y="62372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Arial" panose="020B0604020202020204" pitchFamily="34" charset="0"/>
              </a:rPr>
              <a:t>k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endParaRPr lang="en-US" altLang="en-US" sz="2800" baseline="-25000">
              <a:latin typeface="Arial" panose="020B0604020202020204" pitchFamily="34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3850" y="2306638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N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088063" y="415925"/>
            <a:ext cx="1920875" cy="1247775"/>
            <a:chOff x="1219" y="1317"/>
            <a:chExt cx="3910" cy="2404"/>
          </a:xfrm>
        </p:grpSpPr>
        <p:pic>
          <p:nvPicPr>
            <p:cNvPr id="2563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" y="1317"/>
              <a:ext cx="3910" cy="2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2" name="AutoShape 10"/>
            <p:cNvSpPr>
              <a:spLocks noChangeArrowheads="1"/>
            </p:cNvSpPr>
            <p:nvPr/>
          </p:nvSpPr>
          <p:spPr bwMode="auto">
            <a:xfrm>
              <a:off x="4720" y="3586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3" name="AutoShape 11"/>
            <p:cNvSpPr>
              <a:spLocks noChangeArrowheads="1"/>
            </p:cNvSpPr>
            <p:nvPr/>
          </p:nvSpPr>
          <p:spPr bwMode="auto">
            <a:xfrm>
              <a:off x="1371" y="2566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9" name="Group 12"/>
          <p:cNvGrpSpPr>
            <a:grpSpLocks/>
          </p:cNvGrpSpPr>
          <p:nvPr/>
        </p:nvGrpSpPr>
        <p:grpSpPr bwMode="auto">
          <a:xfrm>
            <a:off x="3135313" y="384175"/>
            <a:ext cx="2097087" cy="1271588"/>
            <a:chOff x="1219" y="1343"/>
            <a:chExt cx="3904" cy="2399"/>
          </a:xfrm>
        </p:grpSpPr>
        <p:pic>
          <p:nvPicPr>
            <p:cNvPr id="2562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" y="1343"/>
              <a:ext cx="3904" cy="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8" name="AutoShape 14"/>
            <p:cNvSpPr>
              <a:spLocks noChangeArrowheads="1"/>
            </p:cNvSpPr>
            <p:nvPr/>
          </p:nvSpPr>
          <p:spPr bwMode="auto">
            <a:xfrm>
              <a:off x="1369" y="2584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9" name="AutoShape 15"/>
            <p:cNvSpPr>
              <a:spLocks noChangeArrowheads="1"/>
            </p:cNvSpPr>
            <p:nvPr/>
          </p:nvSpPr>
          <p:spPr bwMode="auto">
            <a:xfrm>
              <a:off x="2849" y="306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0" name="AutoShape 16"/>
            <p:cNvSpPr>
              <a:spLocks noChangeArrowheads="1"/>
            </p:cNvSpPr>
            <p:nvPr/>
          </p:nvSpPr>
          <p:spPr bwMode="auto">
            <a:xfrm>
              <a:off x="3997" y="360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4465638" y="616267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r>
              <a:rPr lang="en-GB" altLang="en-US" sz="2400">
                <a:latin typeface="Arial" panose="020B0604020202020204" pitchFamily="34" charset="0"/>
              </a:rPr>
              <a:t>/</a:t>
            </a:r>
            <a:r>
              <a:rPr lang="en-GB" altLang="en-US" sz="2400">
                <a:latin typeface="Symbol" panose="05050102010706020507" pitchFamily="18" charset="2"/>
              </a:rPr>
              <a:t>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3376613" y="61595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k</a:t>
            </a:r>
            <a:r>
              <a:rPr lang="en-GB" altLang="en-US" sz="2400" baseline="-25000" dirty="0">
                <a:latin typeface="Arial" panose="020B0604020202020204" pitchFamily="34" charset="0"/>
              </a:rPr>
              <a:t>2</a:t>
            </a:r>
            <a:r>
              <a:rPr lang="en-GB" altLang="en-US" sz="2400" dirty="0">
                <a:latin typeface="Symbol" panose="05050102010706020507" pitchFamily="18" charset="2"/>
              </a:rPr>
              <a:t>a</a:t>
            </a:r>
            <a:endParaRPr lang="en-US" altLang="en-US" sz="2400" dirty="0">
              <a:latin typeface="Symbol" panose="05050102010706020507" pitchFamily="18" charset="2"/>
            </a:endParaRPr>
          </a:p>
        </p:txBody>
      </p:sp>
      <p:grpSp>
        <p:nvGrpSpPr>
          <p:cNvPr id="25612" name="Group 19"/>
          <p:cNvGrpSpPr>
            <a:grpSpLocks/>
          </p:cNvGrpSpPr>
          <p:nvPr/>
        </p:nvGrpSpPr>
        <p:grpSpPr bwMode="auto">
          <a:xfrm>
            <a:off x="401638" y="406400"/>
            <a:ext cx="2224087" cy="1227138"/>
            <a:chOff x="1199" y="1265"/>
            <a:chExt cx="3900" cy="2398"/>
          </a:xfrm>
        </p:grpSpPr>
        <p:pic>
          <p:nvPicPr>
            <p:cNvPr id="2562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" y="1265"/>
              <a:ext cx="3900" cy="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5" name="AutoShape 21"/>
            <p:cNvSpPr>
              <a:spLocks noChangeArrowheads="1"/>
            </p:cNvSpPr>
            <p:nvPr/>
          </p:nvSpPr>
          <p:spPr bwMode="auto">
            <a:xfrm>
              <a:off x="1353" y="2519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6" name="AutoShape 22"/>
            <p:cNvSpPr>
              <a:spLocks noChangeArrowheads="1"/>
            </p:cNvSpPr>
            <p:nvPr/>
          </p:nvSpPr>
          <p:spPr bwMode="auto">
            <a:xfrm>
              <a:off x="3089" y="3535"/>
              <a:ext cx="59" cy="59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13" name="Line 23"/>
          <p:cNvSpPr>
            <a:spLocks noChangeShapeType="1"/>
          </p:cNvSpPr>
          <p:nvPr/>
        </p:nvSpPr>
        <p:spPr bwMode="auto">
          <a:xfrm>
            <a:off x="8382000" y="652145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4" name="Line 24"/>
          <p:cNvSpPr>
            <a:spLocks noChangeShapeType="1"/>
          </p:cNvSpPr>
          <p:nvPr/>
        </p:nvSpPr>
        <p:spPr bwMode="auto">
          <a:xfrm flipV="1">
            <a:off x="574675" y="1757363"/>
            <a:ext cx="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79975" y="1884362"/>
            <a:ext cx="3737770" cy="2167335"/>
          </a:xfrm>
          <a:prstGeom prst="line">
            <a:avLst/>
          </a:prstGeom>
          <a:ln w="1174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1965325" y="1878013"/>
            <a:ext cx="255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altLang="en-US" sz="2000" baseline="-25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000">
                <a:solidFill>
                  <a:schemeClr val="bg1"/>
                </a:solidFill>
                <a:latin typeface="Arial" panose="020B0604020202020204" pitchFamily="34" charset="0"/>
              </a:rPr>
              <a:t> only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17" name="Text Box 27"/>
          <p:cNvSpPr txBox="1">
            <a:spLocks noChangeArrowheads="1"/>
          </p:cNvSpPr>
          <p:nvPr/>
        </p:nvSpPr>
        <p:spPr bwMode="auto">
          <a:xfrm>
            <a:off x="3641725" y="1868488"/>
            <a:ext cx="255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N</a:t>
            </a:r>
            <a:r>
              <a:rPr lang="en-GB" altLang="en-US" sz="1800" baseline="-25000">
                <a:latin typeface="Arial" panose="020B0604020202020204" pitchFamily="34" charset="0"/>
              </a:rPr>
              <a:t>1</a:t>
            </a:r>
            <a:r>
              <a:rPr lang="en-GB" altLang="en-US" sz="1800">
                <a:latin typeface="Arial" panose="020B0604020202020204" pitchFamily="34" charset="0"/>
              </a:rPr>
              <a:t> and N</a:t>
            </a:r>
            <a:r>
              <a:rPr lang="en-GB" altLang="en-US" sz="1800" baseline="-25000">
                <a:latin typeface="Arial" panose="020B0604020202020204" pitchFamily="34" charset="0"/>
              </a:rPr>
              <a:t>2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sp>
        <p:nvSpPr>
          <p:cNvPr id="229404" name="Rectangle 28"/>
          <p:cNvSpPr>
            <a:spLocks noGrp="1"/>
          </p:cNvSpPr>
          <p:nvPr>
            <p:ph type="title"/>
          </p:nvPr>
        </p:nvSpPr>
        <p:spPr>
          <a:xfrm>
            <a:off x="368300" y="195263"/>
            <a:ext cx="8594725" cy="14906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Phase shift</a:t>
            </a:r>
            <a:endParaRPr lang="en-US" altLang="en-US" smtClean="0"/>
          </a:p>
        </p:txBody>
      </p:sp>
      <p:sp>
        <p:nvSpPr>
          <p:cNvPr id="25619" name="Line 29"/>
          <p:cNvSpPr>
            <a:spLocks noChangeShapeType="1"/>
          </p:cNvSpPr>
          <p:nvPr/>
        </p:nvSpPr>
        <p:spPr bwMode="auto">
          <a:xfrm>
            <a:off x="2249488" y="5260975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0" name="Line 30"/>
          <p:cNvSpPr>
            <a:spLocks noChangeShapeType="1"/>
          </p:cNvSpPr>
          <p:nvPr/>
        </p:nvSpPr>
        <p:spPr bwMode="auto">
          <a:xfrm>
            <a:off x="4183063" y="413067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1" name="Line 31"/>
          <p:cNvSpPr>
            <a:spLocks noChangeShapeType="1"/>
          </p:cNvSpPr>
          <p:nvPr/>
        </p:nvSpPr>
        <p:spPr bwMode="auto">
          <a:xfrm flipV="1">
            <a:off x="4208463" y="56054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2" name="Line 32"/>
          <p:cNvSpPr>
            <a:spLocks noChangeShapeType="1"/>
          </p:cNvSpPr>
          <p:nvPr/>
        </p:nvSpPr>
        <p:spPr bwMode="auto">
          <a:xfrm flipV="1">
            <a:off x="5624513" y="41449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23" name="Line 33"/>
          <p:cNvSpPr>
            <a:spLocks noChangeShapeType="1"/>
          </p:cNvSpPr>
          <p:nvPr/>
        </p:nvSpPr>
        <p:spPr bwMode="auto">
          <a:xfrm>
            <a:off x="5618163" y="2879725"/>
            <a:ext cx="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45619" y="6194085"/>
            <a:ext cx="2583419" cy="1472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729039" y="4064000"/>
            <a:ext cx="1150936" cy="218440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4748213" y="1785938"/>
            <a:ext cx="3714750" cy="574675"/>
          </a:xfrm>
          <a:prstGeom prst="leftRightArrow">
            <a:avLst>
              <a:gd name="adj1" fmla="val 50000"/>
              <a:gd name="adj2" fmla="val 129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5" name="Text Box 25"/>
          <p:cNvSpPr txBox="1">
            <a:spLocks noChangeArrowheads="1"/>
          </p:cNvSpPr>
          <p:nvPr/>
        </p:nvSpPr>
        <p:spPr bwMode="auto">
          <a:xfrm>
            <a:off x="5997575" y="1871663"/>
            <a:ext cx="255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GB" altLang="en-US" sz="2000" baseline="-25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only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43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Bifurcations in the LV model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39113" cy="123190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Codim 2 Bifurcation diagram of LV competition model</a:t>
            </a:r>
            <a:endParaRPr lang="en-US" altLang="en-US" sz="2800" smtClean="0"/>
          </a:p>
        </p:txBody>
      </p:sp>
      <p:pic>
        <p:nvPicPr>
          <p:cNvPr id="4096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897188"/>
            <a:ext cx="590550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12"/>
          <p:cNvSpPr txBox="1">
            <a:spLocks noChangeArrowheads="1"/>
          </p:cNvSpPr>
          <p:nvPr/>
        </p:nvSpPr>
        <p:spPr bwMode="auto">
          <a:xfrm>
            <a:off x="6946351" y="3449254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GB" altLang="en-US" sz="2400" i="1" dirty="0" smtClean="0">
                <a:latin typeface="Times New Roman" panose="02020603050405020304" pitchFamily="18" charset="0"/>
              </a:rPr>
              <a:t>=k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/a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4440064" y="2505894"/>
            <a:ext cx="111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GB" altLang="en-US" sz="2400" i="1" dirty="0" smtClean="0">
                <a:latin typeface="Times New Roman" panose="02020603050405020304" pitchFamily="18" charset="0"/>
              </a:rPr>
              <a:t>=k</a:t>
            </a:r>
            <a:r>
              <a:rPr lang="en-GB" altLang="en-US" sz="2400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b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7" name="Text Box 14"/>
          <p:cNvSpPr txBox="1">
            <a:spLocks noChangeArrowheads="1"/>
          </p:cNvSpPr>
          <p:nvPr/>
        </p:nvSpPr>
        <p:spPr bwMode="auto">
          <a:xfrm>
            <a:off x="7189788" y="62817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>
                <a:latin typeface="Times New Roman" panose="02020603050405020304" pitchFamily="18" charset="0"/>
              </a:rPr>
              <a:t>1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sp>
        <p:nvSpPr>
          <p:cNvPr id="40968" name="Text Box 15"/>
          <p:cNvSpPr txBox="1">
            <a:spLocks noChangeArrowheads="1"/>
          </p:cNvSpPr>
          <p:nvPr/>
        </p:nvSpPr>
        <p:spPr bwMode="auto">
          <a:xfrm>
            <a:off x="1185863" y="2551113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</a:rPr>
              <a:t>k</a:t>
            </a:r>
            <a:r>
              <a:rPr lang="en-GB" altLang="en-US" sz="2400" i="1" baseline="-25000" dirty="0">
                <a:latin typeface="Times New Roman" panose="02020603050405020304" pitchFamily="18" charset="0"/>
              </a:rPr>
              <a:t>2</a:t>
            </a:r>
            <a:endParaRPr lang="en-US" altLang="en-US" sz="2400" i="1" dirty="0">
              <a:latin typeface="Symbol" panose="05050102010706020507" pitchFamily="18" charset="2"/>
            </a:endParaRPr>
          </a:p>
        </p:txBody>
      </p:sp>
      <p:graphicFrame>
        <p:nvGraphicFramePr>
          <p:cNvPr id="4096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73800" y="4756150"/>
          <a:ext cx="1444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Artwork" r:id="rId4" imgW="4657143" imgH="3715269" progId="Adobe.Illustrator.7">
                  <p:embed/>
                </p:oleObj>
              </mc:Choice>
              <mc:Fallback>
                <p:oleObj name="Artwork" r:id="rId4" imgW="4657143" imgH="371526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756150"/>
                        <a:ext cx="1444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01863" y="2487613"/>
          <a:ext cx="14224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Artwork" r:id="rId6" imgW="4619048" imgH="3657143" progId="Adobe.Illustrator.7">
                  <p:embed/>
                </p:oleObj>
              </mc:Choice>
              <mc:Fallback>
                <p:oleObj name="Artwork" r:id="rId6" imgW="4619048" imgH="365714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487613"/>
                        <a:ext cx="14224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8" name="AutoShape 22"/>
          <p:cNvSpPr>
            <a:spLocks noChangeArrowheads="1"/>
          </p:cNvSpPr>
          <p:nvPr/>
        </p:nvSpPr>
        <p:spPr bwMode="auto">
          <a:xfrm>
            <a:off x="1790700" y="4102100"/>
            <a:ext cx="6092825" cy="255588"/>
          </a:xfrm>
          <a:prstGeom prst="rightArrow">
            <a:avLst>
              <a:gd name="adj1" fmla="val 50000"/>
              <a:gd name="adj2" fmla="val 5959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53861"/>
              </p:ext>
            </p:extLst>
          </p:nvPr>
        </p:nvGraphicFramePr>
        <p:xfrm>
          <a:off x="5566375" y="2333543"/>
          <a:ext cx="1488551" cy="13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Artwork" r:id="rId8" imgW="4361905" imgH="3924848" progId="Adobe.Illustrator.7">
                  <p:embed/>
                </p:oleObj>
              </mc:Choice>
              <mc:Fallback>
                <p:oleObj name="Artwork" r:id="rId8" imgW="4361905" imgH="39248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6375" y="2333543"/>
                        <a:ext cx="1488551" cy="1338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9E09F8-7CE7-40FC-B9FD-EF92F9DE6905}"/>
</file>

<file path=customXml/itemProps2.xml><?xml version="1.0" encoding="utf-8"?>
<ds:datastoreItem xmlns:ds="http://schemas.openxmlformats.org/officeDocument/2006/customXml" ds:itemID="{50E39268-FB8B-4B79-9A3E-677E77AAA8E0}"/>
</file>

<file path=customXml/itemProps3.xml><?xml version="1.0" encoding="utf-8"?>
<ds:datastoreItem xmlns:ds="http://schemas.openxmlformats.org/officeDocument/2006/customXml" ds:itemID="{A7B8AFC3-67B2-4A77-9774-9B260A3ED1A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280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Comic Sans MS</vt:lpstr>
      <vt:lpstr>Calibri</vt:lpstr>
      <vt:lpstr>Symbol</vt:lpstr>
      <vt:lpstr>Times New Roman</vt:lpstr>
      <vt:lpstr>Office Theme</vt:lpstr>
      <vt:lpstr>Artwork</vt:lpstr>
      <vt:lpstr>2020-21  3-1 Alternative stable states, phase shifts and catastrophic transitions. Chaos and unpredictability Phase Shifts and Catastrophic Transitions  </vt:lpstr>
      <vt:lpstr>Outline</vt:lpstr>
      <vt:lpstr>Dynamics of LV model and classification as bifurcations</vt:lpstr>
      <vt:lpstr>Dynamics of LV model and classification as bifurcations</vt:lpstr>
      <vt:lpstr>Bifurcations in the LV model</vt:lpstr>
      <vt:lpstr>What happens if we change the carrying capacity?</vt:lpstr>
      <vt:lpstr>Phase shift</vt:lpstr>
      <vt:lpstr>Phase shift</vt:lpstr>
      <vt:lpstr>Bifurcations in the LV model</vt:lpstr>
      <vt:lpstr>Other option if we change the carrying capacity (for different a and b)</vt:lpstr>
      <vt:lpstr>Alternative Stable States,  Catastrophic transition</vt:lpstr>
      <vt:lpstr>Alternative Stable States,  Catastrophic transition</vt:lpstr>
      <vt:lpstr>Codim 2 Bifurcation diagram of LV competition model </vt:lpstr>
      <vt:lpstr>Generic situation</vt:lpstr>
      <vt:lpstr>Generic situation</vt:lpstr>
      <vt:lpstr>Generic situation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262</cp:revision>
  <dcterms:created xsi:type="dcterms:W3CDTF">2002-06-29T18:19:19Z</dcterms:created>
  <dcterms:modified xsi:type="dcterms:W3CDTF">2021-02-04T12:11:16Z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