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520" r:id="rId2"/>
    <p:sldId id="521" r:id="rId3"/>
    <p:sldId id="433" r:id="rId4"/>
    <p:sldId id="434" r:id="rId5"/>
    <p:sldId id="514" r:id="rId6"/>
    <p:sldId id="432" r:id="rId7"/>
    <p:sldId id="354" r:id="rId8"/>
    <p:sldId id="356" r:id="rId9"/>
    <p:sldId id="357" r:id="rId10"/>
    <p:sldId id="435" r:id="rId11"/>
    <p:sldId id="478" r:id="rId12"/>
    <p:sldId id="479" r:id="rId13"/>
    <p:sldId id="480" r:id="rId14"/>
    <p:sldId id="437" r:id="rId15"/>
    <p:sldId id="482" r:id="rId16"/>
    <p:sldId id="358" r:id="rId17"/>
    <p:sldId id="481" r:id="rId18"/>
    <p:sldId id="360" r:id="rId19"/>
    <p:sldId id="483" r:id="rId20"/>
    <p:sldId id="362" r:id="rId21"/>
    <p:sldId id="490" r:id="rId22"/>
    <p:sldId id="363" r:id="rId23"/>
    <p:sldId id="364" r:id="rId24"/>
    <p:sldId id="365" r:id="rId25"/>
    <p:sldId id="491" r:id="rId26"/>
    <p:sldId id="484" r:id="rId2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86355" autoAdjust="0"/>
  </p:normalViewPr>
  <p:slideViewPr>
    <p:cSldViewPr snapToGrid="0" showGuides="1">
      <p:cViewPr varScale="1">
        <p:scale>
          <a:sx n="100" d="100"/>
          <a:sy n="100" d="100"/>
        </p:scale>
        <p:origin x="1536" y="90"/>
      </p:cViewPr>
      <p:guideLst>
        <p:guide orient="horz" pos="2160"/>
        <p:guide pos="2880"/>
      </p:guideLst>
    </p:cSldViewPr>
  </p:slideViewPr>
  <p:outlineViewPr>
    <p:cViewPr>
      <p:scale>
        <a:sx n="33" d="100"/>
        <a:sy n="33" d="100"/>
      </p:scale>
      <p:origin x="0" y="-31902"/>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70" d="100"/>
          <a:sy n="70"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17.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280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FB6FAD4-2757-4F2B-A37A-D3E380F33B3D}" type="slidenum">
              <a:rPr lang="en-GB" altLang="en-US"/>
              <a:pPr>
                <a:defRPr/>
              </a:pPr>
              <a:t>‹#›</a:t>
            </a:fld>
            <a:endParaRPr lang="en-GB" altLang="en-US"/>
          </a:p>
        </p:txBody>
      </p:sp>
    </p:spTree>
    <p:extLst>
      <p:ext uri="{BB962C8B-B14F-4D97-AF65-F5344CB8AC3E}">
        <p14:creationId xmlns:p14="http://schemas.microsoft.com/office/powerpoint/2010/main" val="11439420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Density dependence works on the larvae, but the effect is on the nr of eggs laid in the next generation. </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EA9701-DD7B-46D7-8C3F-B58C21467798}" type="slidenum">
              <a:rPr lang="en-GB" altLang="en-US" sz="1200" smtClean="0"/>
              <a:pPr/>
              <a:t>5</a:t>
            </a:fld>
            <a:endParaRPr lang="en-GB" altLang="en-US" sz="1200" smtClean="0"/>
          </a:p>
        </p:txBody>
      </p:sp>
    </p:spTree>
    <p:extLst>
      <p:ext uri="{BB962C8B-B14F-4D97-AF65-F5344CB8AC3E}">
        <p14:creationId xmlns:p14="http://schemas.microsoft.com/office/powerpoint/2010/main" val="1909606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Conclusion: foodwebs that persist in nature can still be chaotic. Stability is not required for persistence</a:t>
            </a:r>
            <a:endParaRPr lang="en-US" altLang="en-US" smtClean="0"/>
          </a:p>
        </p:txBody>
      </p:sp>
    </p:spTree>
    <p:extLst>
      <p:ext uri="{BB962C8B-B14F-4D97-AF65-F5344CB8AC3E}">
        <p14:creationId xmlns:p14="http://schemas.microsoft.com/office/powerpoint/2010/main" val="237827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484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5516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1961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3962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8696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75780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Results on the flour beetle Tribolium. By manupulating adult mortality rate the dynamics can be changed. The model predicts different types of behaviour for different levels of manipulation. Manipulation starts at week 12.</a:t>
            </a:r>
            <a:endParaRPr lang="en-US" altLang="en-US" smtClean="0"/>
          </a:p>
        </p:txBody>
      </p:sp>
    </p:spTree>
    <p:extLst>
      <p:ext uri="{BB962C8B-B14F-4D97-AF65-F5344CB8AC3E}">
        <p14:creationId xmlns:p14="http://schemas.microsoft.com/office/powerpoint/2010/main" val="3263013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Conclusion: foodwebs that persist in nature can still be chaotic. Stability is not required for persistence</a:t>
            </a:r>
            <a:endParaRPr lang="en-US" altLang="en-US" smtClean="0"/>
          </a:p>
        </p:txBody>
      </p:sp>
    </p:spTree>
    <p:extLst>
      <p:ext uri="{BB962C8B-B14F-4D97-AF65-F5344CB8AC3E}">
        <p14:creationId xmlns:p14="http://schemas.microsoft.com/office/powerpoint/2010/main" val="346286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B7A9CD8-2CCE-4028-82AE-EF55545BAF82}" type="slidenum">
              <a:rPr lang="en-GB" altLang="en-US"/>
              <a:pPr>
                <a:defRPr/>
              </a:pPr>
              <a:t>‹#›</a:t>
            </a:fld>
            <a:endParaRPr lang="en-GB" altLang="en-US"/>
          </a:p>
        </p:txBody>
      </p:sp>
    </p:spTree>
    <p:extLst>
      <p:ext uri="{BB962C8B-B14F-4D97-AF65-F5344CB8AC3E}">
        <p14:creationId xmlns:p14="http://schemas.microsoft.com/office/powerpoint/2010/main" val="48041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DFAC3BA-29EF-4BEA-B66B-52FE7E473CCB}" type="slidenum">
              <a:rPr lang="en-GB" altLang="en-US"/>
              <a:pPr>
                <a:defRPr/>
              </a:pPr>
              <a:t>‹#›</a:t>
            </a:fld>
            <a:endParaRPr lang="en-GB" altLang="en-US"/>
          </a:p>
        </p:txBody>
      </p:sp>
    </p:spTree>
    <p:extLst>
      <p:ext uri="{BB962C8B-B14F-4D97-AF65-F5344CB8AC3E}">
        <p14:creationId xmlns:p14="http://schemas.microsoft.com/office/powerpoint/2010/main" val="224850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250863F3-30AC-4856-BD18-9E7D4008D4E7}" type="slidenum">
              <a:rPr lang="en-GB" altLang="en-US"/>
              <a:pPr>
                <a:defRPr/>
              </a:pPr>
              <a:t>‹#›</a:t>
            </a:fld>
            <a:endParaRPr lang="en-GB" altLang="en-US"/>
          </a:p>
        </p:txBody>
      </p:sp>
    </p:spTree>
    <p:extLst>
      <p:ext uri="{BB962C8B-B14F-4D97-AF65-F5344CB8AC3E}">
        <p14:creationId xmlns:p14="http://schemas.microsoft.com/office/powerpoint/2010/main" val="90082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B373FF8F-DB28-427A-B5BC-6721717C985C}" type="slidenum">
              <a:rPr lang="en-GB" altLang="en-US"/>
              <a:pPr>
                <a:defRPr/>
              </a:pPr>
              <a:t>‹#›</a:t>
            </a:fld>
            <a:endParaRPr lang="en-GB" altLang="en-US"/>
          </a:p>
        </p:txBody>
      </p:sp>
    </p:spTree>
    <p:extLst>
      <p:ext uri="{BB962C8B-B14F-4D97-AF65-F5344CB8AC3E}">
        <p14:creationId xmlns:p14="http://schemas.microsoft.com/office/powerpoint/2010/main" val="46081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A4DC131-6AEC-4205-9B29-443332F5B80C}" type="slidenum">
              <a:rPr lang="en-GB" altLang="en-US"/>
              <a:pPr>
                <a:defRPr/>
              </a:pPr>
              <a:t>‹#›</a:t>
            </a:fld>
            <a:endParaRPr lang="en-GB" altLang="en-US"/>
          </a:p>
        </p:txBody>
      </p:sp>
    </p:spTree>
    <p:extLst>
      <p:ext uri="{BB962C8B-B14F-4D97-AF65-F5344CB8AC3E}">
        <p14:creationId xmlns:p14="http://schemas.microsoft.com/office/powerpoint/2010/main" val="243052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6968A7E-9685-4686-B03E-E86B4CED987E}" type="slidenum">
              <a:rPr lang="en-GB" altLang="en-US"/>
              <a:pPr>
                <a:defRPr/>
              </a:pPr>
              <a:t>‹#›</a:t>
            </a:fld>
            <a:endParaRPr lang="en-GB" altLang="en-US"/>
          </a:p>
        </p:txBody>
      </p:sp>
    </p:spTree>
    <p:extLst>
      <p:ext uri="{BB962C8B-B14F-4D97-AF65-F5344CB8AC3E}">
        <p14:creationId xmlns:p14="http://schemas.microsoft.com/office/powerpoint/2010/main" val="298989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314300D-2CA3-4188-A175-7D13820335C2}" type="slidenum">
              <a:rPr lang="en-GB" altLang="en-US"/>
              <a:pPr>
                <a:defRPr/>
              </a:pPr>
              <a:t>‹#›</a:t>
            </a:fld>
            <a:endParaRPr lang="en-GB" altLang="en-US"/>
          </a:p>
        </p:txBody>
      </p:sp>
    </p:spTree>
    <p:extLst>
      <p:ext uri="{BB962C8B-B14F-4D97-AF65-F5344CB8AC3E}">
        <p14:creationId xmlns:p14="http://schemas.microsoft.com/office/powerpoint/2010/main" val="319096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7D781C1-86F9-4BE1-B2ED-A00C78896099}" type="slidenum">
              <a:rPr lang="en-GB" altLang="en-US"/>
              <a:pPr>
                <a:defRPr/>
              </a:pPr>
              <a:t>‹#›</a:t>
            </a:fld>
            <a:endParaRPr lang="en-GB" altLang="en-US"/>
          </a:p>
        </p:txBody>
      </p:sp>
    </p:spTree>
    <p:extLst>
      <p:ext uri="{BB962C8B-B14F-4D97-AF65-F5344CB8AC3E}">
        <p14:creationId xmlns:p14="http://schemas.microsoft.com/office/powerpoint/2010/main" val="73548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DCCCAC15-30EC-4997-9AE9-D9F44E1559DC}" type="slidenum">
              <a:rPr lang="en-GB" altLang="en-US"/>
              <a:pPr>
                <a:defRPr/>
              </a:pPr>
              <a:t>‹#›</a:t>
            </a:fld>
            <a:endParaRPr lang="en-GB" altLang="en-US"/>
          </a:p>
        </p:txBody>
      </p:sp>
    </p:spTree>
    <p:extLst>
      <p:ext uri="{BB962C8B-B14F-4D97-AF65-F5344CB8AC3E}">
        <p14:creationId xmlns:p14="http://schemas.microsoft.com/office/powerpoint/2010/main" val="298399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CA92760-7830-486F-92ED-06E673569684}" type="slidenum">
              <a:rPr lang="en-GB" altLang="en-US"/>
              <a:pPr>
                <a:defRPr/>
              </a:pPr>
              <a:t>‹#›</a:t>
            </a:fld>
            <a:endParaRPr lang="en-GB" altLang="en-US"/>
          </a:p>
        </p:txBody>
      </p:sp>
    </p:spTree>
    <p:extLst>
      <p:ext uri="{BB962C8B-B14F-4D97-AF65-F5344CB8AC3E}">
        <p14:creationId xmlns:p14="http://schemas.microsoft.com/office/powerpoint/2010/main" val="17815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AE5B161A-2533-4B53-9BDD-BBA5FBDC07E9}" type="slidenum">
              <a:rPr lang="en-GB" altLang="en-US"/>
              <a:pPr>
                <a:defRPr/>
              </a:pPr>
              <a:t>‹#›</a:t>
            </a:fld>
            <a:endParaRPr lang="en-GB" altLang="en-US"/>
          </a:p>
        </p:txBody>
      </p:sp>
    </p:spTree>
    <p:extLst>
      <p:ext uri="{BB962C8B-B14F-4D97-AF65-F5344CB8AC3E}">
        <p14:creationId xmlns:p14="http://schemas.microsoft.com/office/powerpoint/2010/main" val="374894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8CC263C-F6F8-4416-BBE2-B5AAE8589C5F}" type="slidenum">
              <a:rPr lang="en-GB" altLang="en-US"/>
              <a:pPr>
                <a:defRPr/>
              </a:pPr>
              <a:t>‹#›</a:t>
            </a:fld>
            <a:endParaRPr lang="en-GB" altLang="en-US"/>
          </a:p>
        </p:txBody>
      </p:sp>
    </p:spTree>
    <p:extLst>
      <p:ext uri="{BB962C8B-B14F-4D97-AF65-F5344CB8AC3E}">
        <p14:creationId xmlns:p14="http://schemas.microsoft.com/office/powerpoint/2010/main" val="92477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CC1533E-2E9D-46F0-A0C2-697765C326D4}" type="slidenum">
              <a:rPr lang="en-GB" altLang="en-US"/>
              <a:pPr>
                <a:defRPr/>
              </a:pPr>
              <a:t>‹#›</a:t>
            </a:fld>
            <a:endParaRPr lang="en-GB" altLang="en-US"/>
          </a:p>
        </p:txBody>
      </p:sp>
    </p:spTree>
    <p:extLst>
      <p:ext uri="{BB962C8B-B14F-4D97-AF65-F5344CB8AC3E}">
        <p14:creationId xmlns:p14="http://schemas.microsoft.com/office/powerpoint/2010/main" val="325075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BEDA561-4FBB-4A13-A5D5-7953C6F7ABB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9.wmf"/><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7.w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1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9.wmf"/><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7.wmf"/><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29.wmf"/><Relationship Id="rId5" Type="http://schemas.openxmlformats.org/officeDocument/2006/relationships/image" Target="../media/image25.wmf"/><Relationship Id="rId10" Type="http://schemas.openxmlformats.org/officeDocument/2006/relationships/image" Target="../media/image28.wmf"/><Relationship Id="rId4" Type="http://schemas.openxmlformats.org/officeDocument/2006/relationships/oleObject" Target="../embeddings/oleObject19.bin"/><Relationship Id="rId9" Type="http://schemas.openxmlformats.org/officeDocument/2006/relationships/image" Target="../media/image26.wmf"/></Relationships>
</file>

<file path=ppt/slides/_rels/slide1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1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3.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068513"/>
            <a:ext cx="8278813" cy="1143000"/>
          </a:xfrm>
        </p:spPr>
        <p:txBody>
          <a:bodyPr>
            <a:normAutofit fontScale="90000"/>
          </a:bodyPr>
          <a:lstStyle/>
          <a:p>
            <a:pPr eaLnBrk="1" hangingPunct="1">
              <a:defRPr/>
            </a:pPr>
            <a:r>
              <a:rPr lang="en-US" sz="4000" dirty="0"/>
              <a:t>2020-21 </a:t>
            </a:r>
            <a:r>
              <a:rPr lang="en-US" sz="4000" dirty="0" smtClean="0"/>
              <a:t/>
            </a:r>
            <a:br>
              <a:rPr lang="en-US" sz="4000" dirty="0" smtClean="0"/>
            </a:br>
            <a:r>
              <a:rPr lang="en-US" sz="2700" dirty="0" smtClean="0"/>
              <a:t>3-4 </a:t>
            </a:r>
            <a:r>
              <a:rPr lang="en-US" sz="3100" dirty="0"/>
              <a:t>Alternative stable states, phase shifts and catastrophic transitions</a:t>
            </a:r>
            <a:r>
              <a:rPr lang="en-GB" sz="3100" dirty="0"/>
              <a:t>. Chaos and </a:t>
            </a:r>
            <a:r>
              <a:rPr lang="en-GB" sz="3100" dirty="0" smtClean="0"/>
              <a:t>unpredictability</a:t>
            </a:r>
            <a:r>
              <a:rPr lang="en-US" sz="2700" dirty="0" smtClean="0"/>
              <a:t/>
            </a:r>
            <a:br>
              <a:rPr lang="en-US" sz="2700" dirty="0" smtClean="0"/>
            </a:br>
            <a:r>
              <a:rPr lang="en-GB" altLang="en-US" sz="4000" dirty="0" smtClean="0"/>
              <a:t>Chaos and Unpredictability</a:t>
            </a:r>
            <a:r>
              <a:rPr lang="en-GB" sz="4300" dirty="0" smtClean="0">
                <a:cs typeface="Arial" charset="0"/>
              </a:rPr>
              <a:t/>
            </a:r>
            <a:br>
              <a:rPr lang="en-GB" sz="4300" dirty="0" smtClean="0">
                <a:cs typeface="Arial" charset="0"/>
              </a:rPr>
            </a:br>
            <a:endParaRPr lang="en-GB" sz="4300" dirty="0" smtClean="0">
              <a:cs typeface="Arial" charset="0"/>
            </a:endParaRPr>
          </a:p>
        </p:txBody>
      </p:sp>
      <p:sp>
        <p:nvSpPr>
          <p:cNvPr id="4099" name="Text Box 4"/>
          <p:cNvSpPr txBox="1">
            <a:spLocks noChangeArrowheads="1"/>
          </p:cNvSpPr>
          <p:nvPr/>
        </p:nvSpPr>
        <p:spPr bwMode="auto">
          <a:xfrm>
            <a:off x="457200" y="3810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2400">
              <a:latin typeface="Comic Sans MS" panose="030F0702030302020204" pitchFamily="66" charset="0"/>
            </a:endParaRPr>
          </a:p>
        </p:txBody>
      </p:sp>
      <p:sp>
        <p:nvSpPr>
          <p:cNvPr id="4100" name="Text Box 3"/>
          <p:cNvSpPr txBox="1">
            <a:spLocks noChangeArrowheads="1"/>
          </p:cNvSpPr>
          <p:nvPr/>
        </p:nvSpPr>
        <p:spPr bwMode="auto">
          <a:xfrm>
            <a:off x="1524000" y="3592513"/>
            <a:ext cx="6248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a:latin typeface="Arial" panose="020B0604020202020204" pitchFamily="34" charset="0"/>
              </a:rPr>
              <a:t>Vincent Jansen</a:t>
            </a:r>
          </a:p>
          <a:p>
            <a:pPr algn="ctr" eaLnBrk="1" hangingPunct="1">
              <a:spcBef>
                <a:spcPct val="50000"/>
              </a:spcBef>
              <a:buFontTx/>
              <a:buNone/>
            </a:pPr>
            <a:r>
              <a:rPr lang="en-GB" altLang="en-US" sz="2400">
                <a:latin typeface="Arial" panose="020B0604020202020204" pitchFamily="34" charset="0"/>
              </a:rPr>
              <a:t>vincent.jansen@rhul.ac.uk</a:t>
            </a:r>
          </a:p>
        </p:txBody>
      </p:sp>
      <p:pic>
        <p:nvPicPr>
          <p:cNvPr id="4101"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198438"/>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4022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p:cNvSpPr>
          <p:nvPr>
            <p:ph type="title"/>
          </p:nvPr>
        </p:nvSpPr>
        <p:spPr/>
        <p:txBody>
          <a:bodyPr/>
          <a:lstStyle/>
          <a:p>
            <a:pPr eaLnBrk="1" hangingPunct="1"/>
            <a:r>
              <a:rPr lang="en-GB" altLang="en-US" sz="4000" smtClean="0"/>
              <a:t>Logistic Map :</a:t>
            </a:r>
            <a:br>
              <a:rPr lang="en-GB" altLang="en-US" sz="4000" smtClean="0"/>
            </a:br>
            <a:r>
              <a:rPr lang="en-GB" altLang="en-US" sz="4000" smtClean="0"/>
              <a:t>finding the equilibrium</a:t>
            </a:r>
          </a:p>
        </p:txBody>
      </p:sp>
      <p:pic>
        <p:nvPicPr>
          <p:cNvPr id="8806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2420938"/>
            <a:ext cx="33242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8068" name="Object 2"/>
          <p:cNvGraphicFramePr>
            <a:graphicFrameLocks noChangeAspect="1"/>
          </p:cNvGraphicFramePr>
          <p:nvPr/>
        </p:nvGraphicFramePr>
        <p:xfrm>
          <a:off x="5600700" y="2205038"/>
          <a:ext cx="1131888" cy="433387"/>
        </p:xfrm>
        <a:graphic>
          <a:graphicData uri="http://schemas.openxmlformats.org/presentationml/2006/ole">
            <mc:AlternateContent xmlns:mc="http://schemas.openxmlformats.org/markup-compatibility/2006">
              <mc:Choice xmlns:v="urn:schemas-microsoft-com:vml" Requires="v">
                <p:oleObj spid="_x0000_s88111" name="Equation" r:id="rId4" imgW="596900" imgH="228600" progId="Equation.3">
                  <p:embed/>
                </p:oleObj>
              </mc:Choice>
              <mc:Fallback>
                <p:oleObj name="Equation" r:id="rId4" imgW="5969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0700" y="2205038"/>
                        <a:ext cx="113188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69" name="Group 22"/>
          <p:cNvGrpSpPr>
            <a:grpSpLocks/>
          </p:cNvGrpSpPr>
          <p:nvPr/>
        </p:nvGrpSpPr>
        <p:grpSpPr bwMode="auto">
          <a:xfrm>
            <a:off x="1655763" y="2205038"/>
            <a:ext cx="4679950" cy="4103687"/>
            <a:chOff x="1043" y="1389"/>
            <a:chExt cx="2948" cy="2585"/>
          </a:xfrm>
        </p:grpSpPr>
        <p:graphicFrame>
          <p:nvGraphicFramePr>
            <p:cNvPr id="88071" name="Object 8"/>
            <p:cNvGraphicFramePr>
              <a:graphicFrameLocks noChangeAspect="1"/>
            </p:cNvGraphicFramePr>
            <p:nvPr/>
          </p:nvGraphicFramePr>
          <p:xfrm>
            <a:off x="1043" y="1389"/>
            <a:ext cx="408" cy="333"/>
          </p:xfrm>
          <a:graphic>
            <a:graphicData uri="http://schemas.openxmlformats.org/presentationml/2006/ole">
              <mc:AlternateContent xmlns:mc="http://schemas.openxmlformats.org/markup-compatibility/2006">
                <mc:Choice xmlns:v="urn:schemas-microsoft-com:vml" Requires="v">
                  <p:oleObj spid="_x0000_s88112" name="Equation" r:id="rId6" imgW="279400" imgH="228600" progId="Equation.3">
                    <p:embed/>
                  </p:oleObj>
                </mc:Choice>
                <mc:Fallback>
                  <p:oleObj name="Equation" r:id="rId6" imgW="2794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 y="1389"/>
                          <a:ext cx="408"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10"/>
            <p:cNvGraphicFramePr>
              <a:graphicFrameLocks noChangeAspect="1"/>
            </p:cNvGraphicFramePr>
            <p:nvPr/>
          </p:nvGraphicFramePr>
          <p:xfrm>
            <a:off x="3629" y="3566"/>
            <a:ext cx="362" cy="408"/>
          </p:xfrm>
          <a:graphic>
            <a:graphicData uri="http://schemas.openxmlformats.org/presentationml/2006/ole">
              <mc:AlternateContent xmlns:mc="http://schemas.openxmlformats.org/markup-compatibility/2006">
                <mc:Choice xmlns:v="urn:schemas-microsoft-com:vml" Requires="v">
                  <p:oleObj spid="_x0000_s88113" name="Equation" r:id="rId8" imgW="203112" imgH="228501" progId="Equation.3">
                    <p:embed/>
                  </p:oleObj>
                </mc:Choice>
                <mc:Fallback>
                  <p:oleObj name="Equation" r:id="rId8" imgW="203112" imgH="228501"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9" y="3566"/>
                          <a:ext cx="36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3" name="Line 16"/>
            <p:cNvSpPr>
              <a:spLocks noChangeShapeType="1"/>
            </p:cNvSpPr>
            <p:nvPr/>
          </p:nvSpPr>
          <p:spPr bwMode="auto">
            <a:xfrm>
              <a:off x="2858" y="1797"/>
              <a:ext cx="0" cy="17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88074" name="Text Box 17"/>
            <p:cNvSpPr txBox="1">
              <a:spLocks noChangeArrowheads="1"/>
            </p:cNvSpPr>
            <p:nvPr/>
          </p:nvSpPr>
          <p:spPr bwMode="auto">
            <a:xfrm>
              <a:off x="2767" y="3521"/>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t>k</a:t>
              </a:r>
              <a:endParaRPr lang="en-US" altLang="en-US" sz="2400" i="1"/>
            </a:p>
          </p:txBody>
        </p:sp>
      </p:grpSp>
      <p:graphicFrame>
        <p:nvGraphicFramePr>
          <p:cNvPr id="88070" name="Object 37"/>
          <p:cNvGraphicFramePr>
            <a:graphicFrameLocks noChangeAspect="1"/>
          </p:cNvGraphicFramePr>
          <p:nvPr/>
        </p:nvGraphicFramePr>
        <p:xfrm>
          <a:off x="5294313" y="4365625"/>
          <a:ext cx="2590800" cy="495300"/>
        </p:xfrm>
        <a:graphic>
          <a:graphicData uri="http://schemas.openxmlformats.org/presentationml/2006/ole">
            <mc:AlternateContent xmlns:mc="http://schemas.openxmlformats.org/markup-compatibility/2006">
              <mc:Choice xmlns:v="urn:schemas-microsoft-com:vml" Requires="v">
                <p:oleObj spid="_x0000_s88114" name="Equation" r:id="rId10" imgW="1460500" imgH="228600" progId="Equation.3">
                  <p:embed/>
                </p:oleObj>
              </mc:Choice>
              <mc:Fallback>
                <p:oleObj name="Equation" r:id="rId10" imgW="1460500" imgH="22860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4313" y="4365625"/>
                        <a:ext cx="25908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a:lstStyle/>
          <a:p>
            <a:pPr eaLnBrk="1" hangingPunct="1"/>
            <a:r>
              <a:rPr lang="en-GB" altLang="en-US" sz="4000" smtClean="0"/>
              <a:t>Logistic Map:</a:t>
            </a:r>
            <a:br>
              <a:rPr lang="en-GB" altLang="en-US" sz="4000" smtClean="0"/>
            </a:br>
            <a:r>
              <a:rPr lang="en-GB" altLang="en-US" sz="4000" smtClean="0"/>
              <a:t>Stability of the equilibria</a:t>
            </a:r>
          </a:p>
        </p:txBody>
      </p:sp>
      <p:sp>
        <p:nvSpPr>
          <p:cNvPr id="89091" name="Rectangle 3"/>
          <p:cNvSpPr>
            <a:spLocks noGrp="1"/>
          </p:cNvSpPr>
          <p:nvPr>
            <p:ph type="body" sz="half" idx="1"/>
          </p:nvPr>
        </p:nvSpPr>
        <p:spPr>
          <a:xfrm>
            <a:off x="457200" y="1600200"/>
            <a:ext cx="7859713" cy="4525963"/>
          </a:xfrm>
        </p:spPr>
        <p:txBody>
          <a:bodyPr/>
          <a:lstStyle/>
          <a:p>
            <a:pPr eaLnBrk="1" hangingPunct="1"/>
            <a:r>
              <a:rPr lang="en-GB" altLang="en-US" sz="2400" dirty="0" smtClean="0"/>
              <a:t>We study the dynamics close to the equilibrium</a:t>
            </a:r>
          </a:p>
          <a:p>
            <a:pPr eaLnBrk="1" hangingPunct="1"/>
            <a:r>
              <a:rPr lang="en-GB" altLang="en-US" sz="2400" dirty="0" smtClean="0"/>
              <a:t>The distance from the equilibrium is </a:t>
            </a:r>
          </a:p>
          <a:p>
            <a:pPr eaLnBrk="1" hangingPunct="1"/>
            <a:r>
              <a:rPr lang="en-GB" altLang="en-US" sz="2400" dirty="0" smtClean="0"/>
              <a:t>The dynamics close to equilibrium are approximately: </a:t>
            </a:r>
          </a:p>
          <a:p>
            <a:pPr eaLnBrk="1" hangingPunct="1"/>
            <a:endParaRPr lang="en-GB" altLang="en-US" sz="2400" dirty="0" smtClean="0"/>
          </a:p>
          <a:p>
            <a:pPr eaLnBrk="1" hangingPunct="1"/>
            <a:endParaRPr lang="en-GB" altLang="en-US" sz="2400" dirty="0" smtClean="0"/>
          </a:p>
          <a:p>
            <a:pPr eaLnBrk="1" hangingPunct="1"/>
            <a:r>
              <a:rPr lang="en-GB" altLang="en-US" sz="2400" dirty="0" smtClean="0"/>
              <a:t>If                  :</a:t>
            </a:r>
          </a:p>
          <a:p>
            <a:pPr eaLnBrk="1" hangingPunct="1"/>
            <a:r>
              <a:rPr lang="en-GB" altLang="en-US" sz="2400" dirty="0" smtClean="0"/>
              <a:t>Note that if the multiplier is </a:t>
            </a:r>
            <a:r>
              <a:rPr lang="en-GB" altLang="en-US" sz="2400" dirty="0" smtClean="0">
                <a:latin typeface="Symbol" panose="05050102010706020507" pitchFamily="18" charset="2"/>
              </a:rPr>
              <a:t>&lt; -</a:t>
            </a:r>
            <a:r>
              <a:rPr lang="en-GB" altLang="en-US" sz="2400" dirty="0" smtClean="0"/>
              <a:t>1 or </a:t>
            </a:r>
            <a:r>
              <a:rPr lang="en-GB" altLang="en-US" sz="2400" dirty="0" smtClean="0">
                <a:latin typeface="Symbol" panose="05050102010706020507" pitchFamily="18" charset="2"/>
              </a:rPr>
              <a:t>&gt;1 </a:t>
            </a:r>
            <a:r>
              <a:rPr lang="en-GB" altLang="en-US" sz="2400" dirty="0" smtClean="0"/>
              <a:t>the </a:t>
            </a:r>
            <a:r>
              <a:rPr lang="en-GB" altLang="en-US" sz="2400" dirty="0" smtClean="0"/>
              <a:t>equilibrium is unstable</a:t>
            </a:r>
          </a:p>
          <a:p>
            <a:pPr eaLnBrk="1" hangingPunct="1"/>
            <a:endParaRPr lang="en-GB" altLang="en-US" sz="2400" dirty="0" smtClean="0"/>
          </a:p>
          <a:p>
            <a:pPr eaLnBrk="1" hangingPunct="1"/>
            <a:r>
              <a:rPr lang="en-GB" altLang="en-US" sz="2400" dirty="0" smtClean="0"/>
              <a:t>Stable if  0&lt;</a:t>
            </a:r>
            <a:r>
              <a:rPr lang="en-GB" altLang="en-US" sz="2400" i="1" dirty="0" err="1" smtClean="0"/>
              <a:t>rk</a:t>
            </a:r>
            <a:r>
              <a:rPr lang="en-GB" altLang="en-US" sz="2400" dirty="0" smtClean="0"/>
              <a:t>&lt;2</a:t>
            </a:r>
          </a:p>
          <a:p>
            <a:pPr eaLnBrk="1" hangingPunct="1"/>
            <a:endParaRPr lang="en-GB" altLang="en-US" sz="2400" dirty="0" smtClean="0"/>
          </a:p>
          <a:p>
            <a:pPr eaLnBrk="1" hangingPunct="1"/>
            <a:endParaRPr lang="en-GB" altLang="en-US" sz="2400" dirty="0" smtClean="0"/>
          </a:p>
          <a:p>
            <a:pPr eaLnBrk="1" hangingPunct="1"/>
            <a:endParaRPr lang="en-GB" altLang="en-US" sz="2400" dirty="0" smtClean="0"/>
          </a:p>
        </p:txBody>
      </p:sp>
      <p:graphicFrame>
        <p:nvGraphicFramePr>
          <p:cNvPr id="89092" name="Object 4"/>
          <p:cNvGraphicFramePr>
            <a:graphicFrameLocks noGrp="1" noChangeAspect="1"/>
          </p:cNvGraphicFramePr>
          <p:nvPr>
            <p:ph sz="quarter" idx="2"/>
          </p:nvPr>
        </p:nvGraphicFramePr>
        <p:xfrm>
          <a:off x="5580063" y="2001838"/>
          <a:ext cx="1841500" cy="563562"/>
        </p:xfrm>
        <a:graphic>
          <a:graphicData uri="http://schemas.openxmlformats.org/presentationml/2006/ole">
            <mc:AlternateContent xmlns:mc="http://schemas.openxmlformats.org/markup-compatibility/2006">
              <mc:Choice xmlns:v="urn:schemas-microsoft-com:vml" Requires="v">
                <p:oleObj spid="_x0000_s89132" name="Equation" r:id="rId3" imgW="787400" imgH="241300" progId="Equation.3">
                  <p:embed/>
                </p:oleObj>
              </mc:Choice>
              <mc:Fallback>
                <p:oleObj name="Equation" r:id="rId3" imgW="7874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001838"/>
                        <a:ext cx="18415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Object 5"/>
          <p:cNvGraphicFramePr>
            <a:graphicFrameLocks noChangeAspect="1"/>
          </p:cNvGraphicFramePr>
          <p:nvPr/>
        </p:nvGraphicFramePr>
        <p:xfrm>
          <a:off x="2771775" y="2924175"/>
          <a:ext cx="4008438" cy="660400"/>
        </p:xfrm>
        <a:graphic>
          <a:graphicData uri="http://schemas.openxmlformats.org/presentationml/2006/ole">
            <mc:AlternateContent xmlns:mc="http://schemas.openxmlformats.org/markup-compatibility/2006">
              <mc:Choice xmlns:v="urn:schemas-microsoft-com:vml" Requires="v">
                <p:oleObj spid="_x0000_s89133" name="Equation" r:id="rId5" imgW="1459866" imgH="241195" progId="Equation.3">
                  <p:embed/>
                </p:oleObj>
              </mc:Choice>
              <mc:Fallback>
                <p:oleObj name="Equation" r:id="rId5" imgW="1459866"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924175"/>
                        <a:ext cx="4008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6"/>
          <p:cNvGraphicFramePr>
            <a:graphicFrameLocks noGrp="1" noChangeAspect="1"/>
          </p:cNvGraphicFramePr>
          <p:nvPr>
            <p:ph sz="quarter" idx="3"/>
          </p:nvPr>
        </p:nvGraphicFramePr>
        <p:xfrm>
          <a:off x="1187450" y="3716338"/>
          <a:ext cx="1152525" cy="498475"/>
        </p:xfrm>
        <a:graphic>
          <a:graphicData uri="http://schemas.openxmlformats.org/presentationml/2006/ole">
            <mc:AlternateContent xmlns:mc="http://schemas.openxmlformats.org/markup-compatibility/2006">
              <mc:Choice xmlns:v="urn:schemas-microsoft-com:vml" Requires="v">
                <p:oleObj spid="_x0000_s89134" name="Equation" r:id="rId7" imgW="469696" imgH="203112" progId="Equation.3">
                  <p:embed/>
                </p:oleObj>
              </mc:Choice>
              <mc:Fallback>
                <p:oleObj name="Equation" r:id="rId7" imgW="469696" imgH="20311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716338"/>
                        <a:ext cx="1152525"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7"/>
          <p:cNvGraphicFramePr>
            <a:graphicFrameLocks noChangeAspect="1"/>
          </p:cNvGraphicFramePr>
          <p:nvPr/>
        </p:nvGraphicFramePr>
        <p:xfrm>
          <a:off x="2771775" y="3644900"/>
          <a:ext cx="2579688" cy="625475"/>
        </p:xfrm>
        <a:graphic>
          <a:graphicData uri="http://schemas.openxmlformats.org/presentationml/2006/ole">
            <mc:AlternateContent xmlns:mc="http://schemas.openxmlformats.org/markup-compatibility/2006">
              <mc:Choice xmlns:v="urn:schemas-microsoft-com:vml" Requires="v">
                <p:oleObj spid="_x0000_s89135" name="Equation" r:id="rId9" imgW="939800" imgH="228600" progId="Equation.3">
                  <p:embed/>
                </p:oleObj>
              </mc:Choice>
              <mc:Fallback>
                <p:oleObj name="Equation" r:id="rId9" imgW="9398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3644900"/>
                        <a:ext cx="257968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a:lstStyle/>
          <a:p>
            <a:pPr eaLnBrk="1" hangingPunct="1"/>
            <a:r>
              <a:rPr lang="en-GB" altLang="en-US" sz="4000" smtClean="0"/>
              <a:t>Logistic Map:</a:t>
            </a:r>
            <a:br>
              <a:rPr lang="en-GB" altLang="en-US" sz="4000" smtClean="0"/>
            </a:br>
            <a:r>
              <a:rPr lang="en-GB" altLang="en-US" sz="4000" smtClean="0"/>
              <a:t>Stability of the equilibrium</a:t>
            </a:r>
          </a:p>
        </p:txBody>
      </p:sp>
      <p:pic>
        <p:nvPicPr>
          <p:cNvPr id="90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2420938"/>
            <a:ext cx="33242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0116" name="Object 4"/>
          <p:cNvGraphicFramePr>
            <a:graphicFrameLocks noChangeAspect="1"/>
          </p:cNvGraphicFramePr>
          <p:nvPr/>
        </p:nvGraphicFramePr>
        <p:xfrm>
          <a:off x="5600700" y="2205038"/>
          <a:ext cx="1131888" cy="433387"/>
        </p:xfrm>
        <a:graphic>
          <a:graphicData uri="http://schemas.openxmlformats.org/presentationml/2006/ole">
            <mc:AlternateContent xmlns:mc="http://schemas.openxmlformats.org/markup-compatibility/2006">
              <mc:Choice xmlns:v="urn:schemas-microsoft-com:vml" Requires="v">
                <p:oleObj spid="_x0000_s90161" name="Equation" r:id="rId4" imgW="596900" imgH="228600" progId="Equation.3">
                  <p:embed/>
                </p:oleObj>
              </mc:Choice>
              <mc:Fallback>
                <p:oleObj name="Equation" r:id="rId4" imgW="59690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0700" y="2205038"/>
                        <a:ext cx="113188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17" name="Group 5"/>
          <p:cNvGrpSpPr>
            <a:grpSpLocks/>
          </p:cNvGrpSpPr>
          <p:nvPr/>
        </p:nvGrpSpPr>
        <p:grpSpPr bwMode="auto">
          <a:xfrm>
            <a:off x="1655763" y="2205038"/>
            <a:ext cx="4679950" cy="4103687"/>
            <a:chOff x="1043" y="1389"/>
            <a:chExt cx="2948" cy="2585"/>
          </a:xfrm>
        </p:grpSpPr>
        <p:graphicFrame>
          <p:nvGraphicFramePr>
            <p:cNvPr id="90121" name="Object 6"/>
            <p:cNvGraphicFramePr>
              <a:graphicFrameLocks noChangeAspect="1"/>
            </p:cNvGraphicFramePr>
            <p:nvPr/>
          </p:nvGraphicFramePr>
          <p:xfrm>
            <a:off x="1043" y="1389"/>
            <a:ext cx="408" cy="333"/>
          </p:xfrm>
          <a:graphic>
            <a:graphicData uri="http://schemas.openxmlformats.org/presentationml/2006/ole">
              <mc:AlternateContent xmlns:mc="http://schemas.openxmlformats.org/markup-compatibility/2006">
                <mc:Choice xmlns:v="urn:schemas-microsoft-com:vml" Requires="v">
                  <p:oleObj spid="_x0000_s90162" name="Equation" r:id="rId6" imgW="279400" imgH="228600" progId="Equation.3">
                    <p:embed/>
                  </p:oleObj>
                </mc:Choice>
                <mc:Fallback>
                  <p:oleObj name="Equation" r:id="rId6" imgW="2794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 y="1389"/>
                          <a:ext cx="408"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2" name="Object 7"/>
            <p:cNvGraphicFramePr>
              <a:graphicFrameLocks noChangeAspect="1"/>
            </p:cNvGraphicFramePr>
            <p:nvPr/>
          </p:nvGraphicFramePr>
          <p:xfrm>
            <a:off x="3629" y="3566"/>
            <a:ext cx="362" cy="408"/>
          </p:xfrm>
          <a:graphic>
            <a:graphicData uri="http://schemas.openxmlformats.org/presentationml/2006/ole">
              <mc:AlternateContent xmlns:mc="http://schemas.openxmlformats.org/markup-compatibility/2006">
                <mc:Choice xmlns:v="urn:schemas-microsoft-com:vml" Requires="v">
                  <p:oleObj spid="_x0000_s90163" name="Equation" r:id="rId8" imgW="203112" imgH="228501" progId="Equation.3">
                    <p:embed/>
                  </p:oleObj>
                </mc:Choice>
                <mc:Fallback>
                  <p:oleObj name="Equation" r:id="rId8" imgW="203112"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9" y="3566"/>
                          <a:ext cx="36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3" name="Line 8"/>
            <p:cNvSpPr>
              <a:spLocks noChangeShapeType="1"/>
            </p:cNvSpPr>
            <p:nvPr/>
          </p:nvSpPr>
          <p:spPr bwMode="auto">
            <a:xfrm>
              <a:off x="2858" y="1797"/>
              <a:ext cx="0" cy="17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90124" name="Text Box 9"/>
            <p:cNvSpPr txBox="1">
              <a:spLocks noChangeArrowheads="1"/>
            </p:cNvSpPr>
            <p:nvPr/>
          </p:nvSpPr>
          <p:spPr bwMode="auto">
            <a:xfrm>
              <a:off x="2767" y="3521"/>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t>k</a:t>
              </a:r>
              <a:endParaRPr lang="en-US" altLang="en-US" sz="2400" i="1"/>
            </a:p>
          </p:txBody>
        </p:sp>
      </p:grpSp>
      <p:graphicFrame>
        <p:nvGraphicFramePr>
          <p:cNvPr id="90118" name="Object 10"/>
          <p:cNvGraphicFramePr>
            <a:graphicFrameLocks noChangeAspect="1"/>
          </p:cNvGraphicFramePr>
          <p:nvPr/>
        </p:nvGraphicFramePr>
        <p:xfrm>
          <a:off x="5294313" y="4365625"/>
          <a:ext cx="2590800" cy="495300"/>
        </p:xfrm>
        <a:graphic>
          <a:graphicData uri="http://schemas.openxmlformats.org/presentationml/2006/ole">
            <mc:AlternateContent xmlns:mc="http://schemas.openxmlformats.org/markup-compatibility/2006">
              <mc:Choice xmlns:v="urn:schemas-microsoft-com:vml" Requires="v">
                <p:oleObj spid="_x0000_s90164" name="Equation" r:id="rId10" imgW="1460500" imgH="228600" progId="Equation.3">
                  <p:embed/>
                </p:oleObj>
              </mc:Choice>
              <mc:Fallback>
                <p:oleObj name="Equation" r:id="rId10" imgW="14605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4313" y="4365625"/>
                        <a:ext cx="25908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51" name="Text Box 11"/>
          <p:cNvSpPr txBox="1">
            <a:spLocks noChangeArrowheads="1"/>
          </p:cNvSpPr>
          <p:nvPr/>
        </p:nvSpPr>
        <p:spPr bwMode="auto">
          <a:xfrm>
            <a:off x="5292725" y="4340225"/>
            <a:ext cx="26654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N</a:t>
            </a:r>
            <a:r>
              <a:rPr lang="en-GB" altLang="en-US" sz="2400" i="1" baseline="-25000">
                <a:latin typeface="Times New Roman" panose="02020603050405020304" pitchFamily="18" charset="0"/>
              </a:rPr>
              <a:t>t+1</a:t>
            </a:r>
            <a:r>
              <a:rPr lang="en-GB" altLang="en-US" sz="2400" i="1">
                <a:latin typeface="Times New Roman" panose="02020603050405020304" pitchFamily="18" charset="0"/>
              </a:rPr>
              <a:t>=f(N</a:t>
            </a:r>
            <a:r>
              <a:rPr lang="en-GB" altLang="en-US" sz="2400" i="1" baseline="-25000">
                <a:latin typeface="Times New Roman" panose="02020603050405020304" pitchFamily="18" charset="0"/>
              </a:rPr>
              <a:t>t</a:t>
            </a:r>
            <a:r>
              <a:rPr lang="en-GB" altLang="en-US" sz="2400" i="1">
                <a:latin typeface="Times New Roman" panose="02020603050405020304" pitchFamily="18" charset="0"/>
              </a:rPr>
              <a:t>)</a:t>
            </a:r>
            <a:endParaRPr lang="en-US" altLang="en-US" sz="2400" i="1">
              <a:latin typeface="Times New Roman" panose="02020603050405020304" pitchFamily="18" charset="0"/>
            </a:endParaRPr>
          </a:p>
        </p:txBody>
      </p:sp>
      <p:sp>
        <p:nvSpPr>
          <p:cNvPr id="266252" name="Line 12"/>
          <p:cNvSpPr>
            <a:spLocks noChangeShapeType="1"/>
          </p:cNvSpPr>
          <p:nvPr/>
        </p:nvSpPr>
        <p:spPr bwMode="auto">
          <a:xfrm>
            <a:off x="3924300" y="2924175"/>
            <a:ext cx="129540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1" grpId="0" animBg="1"/>
      <p:bldP spid="2662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a:lstStyle/>
          <a:p>
            <a:pPr eaLnBrk="1" hangingPunct="1"/>
            <a:r>
              <a:rPr lang="en-GB" altLang="en-US" smtClean="0"/>
              <a:t>Stability of the equilibrium</a:t>
            </a:r>
          </a:p>
        </p:txBody>
      </p:sp>
      <p:sp>
        <p:nvSpPr>
          <p:cNvPr id="91139" name="Rectangle 3"/>
          <p:cNvSpPr>
            <a:spLocks noGrp="1"/>
          </p:cNvSpPr>
          <p:nvPr>
            <p:ph type="body" sz="half" idx="1"/>
          </p:nvPr>
        </p:nvSpPr>
        <p:spPr>
          <a:xfrm>
            <a:off x="457200" y="1600200"/>
            <a:ext cx="7859713" cy="4525963"/>
          </a:xfrm>
        </p:spPr>
        <p:txBody>
          <a:bodyPr/>
          <a:lstStyle/>
          <a:p>
            <a:pPr eaLnBrk="1" hangingPunct="1">
              <a:lnSpc>
                <a:spcPct val="90000"/>
              </a:lnSpc>
            </a:pPr>
            <a:r>
              <a:rPr lang="en-GB" altLang="en-US" sz="2800" smtClean="0"/>
              <a:t>So what happens if the equilibrium loses stability?</a:t>
            </a:r>
          </a:p>
          <a:p>
            <a:pPr eaLnBrk="1" hangingPunct="1">
              <a:lnSpc>
                <a:spcPct val="90000"/>
              </a:lnSpc>
            </a:pPr>
            <a:r>
              <a:rPr lang="en-GB" altLang="en-US" sz="2800" smtClean="0"/>
              <a:t>The analysis suggests periodic oscillations. Does this settle into a stable pattern?</a:t>
            </a:r>
          </a:p>
          <a:p>
            <a:pPr eaLnBrk="1" hangingPunct="1">
              <a:lnSpc>
                <a:spcPct val="90000"/>
              </a:lnSpc>
            </a:pPr>
            <a:r>
              <a:rPr lang="en-GB" altLang="en-US" sz="2800" smtClean="0"/>
              <a:t>We can find the value for the next step from </a:t>
            </a:r>
            <a:r>
              <a:rPr lang="en-GB" altLang="en-US" sz="2800" i="1" smtClean="0"/>
              <a:t>N</a:t>
            </a:r>
            <a:r>
              <a:rPr lang="en-GB" altLang="en-US" sz="2800" i="1" baseline="-25000" smtClean="0"/>
              <a:t>t+1</a:t>
            </a:r>
            <a:r>
              <a:rPr lang="en-GB" altLang="en-US" sz="2800" i="1" smtClean="0"/>
              <a:t>=f(N</a:t>
            </a:r>
            <a:r>
              <a:rPr lang="en-GB" altLang="en-US" sz="2800" i="1" baseline="-25000" smtClean="0"/>
              <a:t>t</a:t>
            </a:r>
            <a:r>
              <a:rPr lang="en-GB" altLang="en-US" sz="2800" i="1" smtClean="0"/>
              <a:t>)</a:t>
            </a:r>
          </a:p>
          <a:p>
            <a:pPr eaLnBrk="1" hangingPunct="1">
              <a:lnSpc>
                <a:spcPct val="90000"/>
              </a:lnSpc>
            </a:pPr>
            <a:r>
              <a:rPr lang="en-GB" altLang="en-US" sz="2800" smtClean="0"/>
              <a:t>So after 2 steps we have</a:t>
            </a:r>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r>
              <a:rPr lang="en-GB" altLang="en-US" sz="2800" smtClean="0"/>
              <a:t>Is there an equilibrium that is reached if we look at every second step? </a:t>
            </a:r>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endParaRPr lang="en-GB" altLang="en-US" sz="2800" smtClean="0"/>
          </a:p>
        </p:txBody>
      </p:sp>
      <p:graphicFrame>
        <p:nvGraphicFramePr>
          <p:cNvPr id="91140" name="Object 8"/>
          <p:cNvGraphicFramePr>
            <a:graphicFrameLocks noChangeAspect="1"/>
          </p:cNvGraphicFramePr>
          <p:nvPr/>
        </p:nvGraphicFramePr>
        <p:xfrm>
          <a:off x="2287588" y="4437063"/>
          <a:ext cx="3487737" cy="581025"/>
        </p:xfrm>
        <a:graphic>
          <a:graphicData uri="http://schemas.openxmlformats.org/presentationml/2006/ole">
            <mc:AlternateContent xmlns:mc="http://schemas.openxmlformats.org/markup-compatibility/2006">
              <mc:Choice xmlns:v="urn:schemas-microsoft-com:vml" Requires="v">
                <p:oleObj spid="_x0000_s91150" name="Equation" r:id="rId3" imgW="1676400" imgH="228600" progId="Equation.3">
                  <p:embed/>
                </p:oleObj>
              </mc:Choice>
              <mc:Fallback>
                <p:oleObj name="Equation" r:id="rId3" imgW="16764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8" y="4437063"/>
                        <a:ext cx="348773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Group 15"/>
          <p:cNvGrpSpPr>
            <a:grpSpLocks/>
          </p:cNvGrpSpPr>
          <p:nvPr/>
        </p:nvGrpSpPr>
        <p:grpSpPr bwMode="auto">
          <a:xfrm>
            <a:off x="3492500" y="1773238"/>
            <a:ext cx="2663825" cy="2808287"/>
            <a:chOff x="431" y="961"/>
            <a:chExt cx="1451" cy="1652"/>
          </a:xfrm>
        </p:grpSpPr>
        <p:pic>
          <p:nvPicPr>
            <p:cNvPr id="9217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1162"/>
              <a:ext cx="1451"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8" name="Text Box 13"/>
            <p:cNvSpPr txBox="1">
              <a:spLocks noChangeArrowheads="1"/>
            </p:cNvSpPr>
            <p:nvPr/>
          </p:nvSpPr>
          <p:spPr bwMode="auto">
            <a:xfrm>
              <a:off x="567" y="961"/>
              <a:ext cx="960" cy="4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=1.75</a:t>
              </a:r>
            </a:p>
            <a:p>
              <a:pPr eaLnBrk="1" hangingPunct="1">
                <a:spcBef>
                  <a:spcPct val="50000"/>
                </a:spcBef>
                <a:buFontTx/>
                <a:buNone/>
              </a:pPr>
              <a:endParaRPr lang="en-GB" altLang="en-US" sz="2400" baseline="-25000">
                <a:latin typeface="Times New Roman" panose="02020603050405020304" pitchFamily="18" charset="0"/>
              </a:endParaRPr>
            </a:p>
          </p:txBody>
        </p:sp>
      </p:grpSp>
      <p:sp>
        <p:nvSpPr>
          <p:cNvPr id="92163" name="Rectangle 2"/>
          <p:cNvSpPr>
            <a:spLocks noGrp="1"/>
          </p:cNvSpPr>
          <p:nvPr>
            <p:ph type="title"/>
          </p:nvPr>
        </p:nvSpPr>
        <p:spPr/>
        <p:txBody>
          <a:bodyPr/>
          <a:lstStyle/>
          <a:p>
            <a:pPr eaLnBrk="1" hangingPunct="1"/>
            <a:r>
              <a:rPr lang="en-GB" altLang="en-US" sz="4000" smtClean="0"/>
              <a:t>Logistic Map</a:t>
            </a:r>
            <a:br>
              <a:rPr lang="en-GB" altLang="en-US" sz="4000" smtClean="0"/>
            </a:br>
            <a:r>
              <a:rPr lang="en-GB" altLang="en-US" sz="4000" smtClean="0"/>
              <a:t>Period 2 cycle</a:t>
            </a:r>
          </a:p>
        </p:txBody>
      </p:sp>
      <p:graphicFrame>
        <p:nvGraphicFramePr>
          <p:cNvPr id="92164" name="Object 3"/>
          <p:cNvGraphicFramePr>
            <a:graphicFrameLocks noGrp="1" noChangeAspect="1"/>
          </p:cNvGraphicFramePr>
          <p:nvPr>
            <p:ph sz="half" idx="1"/>
          </p:nvPr>
        </p:nvGraphicFramePr>
        <p:xfrm>
          <a:off x="2268538" y="2225675"/>
          <a:ext cx="647700" cy="485775"/>
        </p:xfrm>
        <a:graphic>
          <a:graphicData uri="http://schemas.openxmlformats.org/presentationml/2006/ole">
            <mc:AlternateContent xmlns:mc="http://schemas.openxmlformats.org/markup-compatibility/2006">
              <mc:Choice xmlns:v="urn:schemas-microsoft-com:vml" Requires="v">
                <p:oleObj spid="_x0000_s92206" name="Equation" r:id="rId4" imgW="304668" imgH="228501" progId="Equation.3">
                  <p:embed/>
                </p:oleObj>
              </mc:Choice>
              <mc:Fallback>
                <p:oleObj name="Equation" r:id="rId4" imgW="304668" imgH="228501"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225675"/>
                        <a:ext cx="6477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4"/>
          <p:cNvGraphicFramePr>
            <a:graphicFrameLocks noGrp="1" noChangeAspect="1"/>
          </p:cNvGraphicFramePr>
          <p:nvPr>
            <p:ph sz="half" idx="2"/>
          </p:nvPr>
        </p:nvGraphicFramePr>
        <p:xfrm>
          <a:off x="5076825" y="4797425"/>
          <a:ext cx="574675" cy="647700"/>
        </p:xfrm>
        <a:graphic>
          <a:graphicData uri="http://schemas.openxmlformats.org/presentationml/2006/ole">
            <mc:AlternateContent xmlns:mc="http://schemas.openxmlformats.org/markup-compatibility/2006">
              <mc:Choice xmlns:v="urn:schemas-microsoft-com:vml" Requires="v">
                <p:oleObj spid="_x0000_s92207" name="Equation" r:id="rId6" imgW="203112" imgH="228501" progId="Equation.3">
                  <p:embed/>
                </p:oleObj>
              </mc:Choice>
              <mc:Fallback>
                <p:oleObj name="Equation" r:id="rId6" imgW="203112" imgH="22850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4797425"/>
                        <a:ext cx="5746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6" name="Object 7"/>
          <p:cNvGraphicFramePr>
            <a:graphicFrameLocks noChangeAspect="1"/>
          </p:cNvGraphicFramePr>
          <p:nvPr/>
        </p:nvGraphicFramePr>
        <p:xfrm>
          <a:off x="6240463" y="4170363"/>
          <a:ext cx="1744662" cy="627062"/>
        </p:xfrm>
        <a:graphic>
          <a:graphicData uri="http://schemas.openxmlformats.org/presentationml/2006/ole">
            <mc:AlternateContent xmlns:mc="http://schemas.openxmlformats.org/markup-compatibility/2006">
              <mc:Choice xmlns:v="urn:schemas-microsoft-com:vml" Requires="v">
                <p:oleObj spid="_x0000_s92208" name="Equation" r:id="rId8" imgW="634725" imgH="228501" progId="Equation.3">
                  <p:embed/>
                </p:oleObj>
              </mc:Choice>
              <mc:Fallback>
                <p:oleObj name="Equation" r:id="rId8" imgW="634725"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0463" y="4170363"/>
                        <a:ext cx="1744662"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4"/>
          <p:cNvGrpSpPr>
            <a:grpSpLocks/>
          </p:cNvGrpSpPr>
          <p:nvPr/>
        </p:nvGrpSpPr>
        <p:grpSpPr bwMode="auto">
          <a:xfrm>
            <a:off x="3492500" y="1773238"/>
            <a:ext cx="2627313" cy="2781300"/>
            <a:chOff x="0" y="2704"/>
            <a:chExt cx="1451" cy="1616"/>
          </a:xfrm>
        </p:grpSpPr>
        <p:pic>
          <p:nvPicPr>
            <p:cNvPr id="9217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869"/>
              <a:ext cx="1451"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6" name="Text Box 22"/>
            <p:cNvSpPr txBox="1">
              <a:spLocks noChangeArrowheads="1"/>
            </p:cNvSpPr>
            <p:nvPr/>
          </p:nvSpPr>
          <p:spPr bwMode="auto">
            <a:xfrm>
              <a:off x="113" y="2704"/>
              <a:ext cx="960" cy="4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=2.00</a:t>
              </a:r>
            </a:p>
            <a:p>
              <a:pPr eaLnBrk="1" hangingPunct="1">
                <a:spcBef>
                  <a:spcPct val="50000"/>
                </a:spcBef>
                <a:buFontTx/>
                <a:buNone/>
              </a:pPr>
              <a:endParaRPr lang="en-GB" altLang="en-US" sz="2400" baseline="-25000">
                <a:latin typeface="Times New Roman" panose="02020603050405020304" pitchFamily="18" charset="0"/>
              </a:endParaRPr>
            </a:p>
          </p:txBody>
        </p:sp>
      </p:grpSp>
      <p:grpSp>
        <p:nvGrpSpPr>
          <p:cNvPr id="4" name="Group 25"/>
          <p:cNvGrpSpPr>
            <a:grpSpLocks/>
          </p:cNvGrpSpPr>
          <p:nvPr/>
        </p:nvGrpSpPr>
        <p:grpSpPr bwMode="auto">
          <a:xfrm>
            <a:off x="3492500" y="1773238"/>
            <a:ext cx="2446338" cy="2808287"/>
            <a:chOff x="2200" y="1117"/>
            <a:chExt cx="1541" cy="1769"/>
          </a:xfrm>
        </p:grpSpPr>
        <p:pic>
          <p:nvPicPr>
            <p:cNvPr id="92173"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0" y="1413"/>
              <a:ext cx="1541" cy="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4" name="Text Box 21"/>
            <p:cNvSpPr txBox="1">
              <a:spLocks noChangeArrowheads="1"/>
            </p:cNvSpPr>
            <p:nvPr/>
          </p:nvSpPr>
          <p:spPr bwMode="auto">
            <a:xfrm>
              <a:off x="2426" y="1117"/>
              <a:ext cx="876" cy="51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=2.25</a:t>
              </a:r>
            </a:p>
            <a:p>
              <a:pPr eaLnBrk="1" hangingPunct="1">
                <a:spcBef>
                  <a:spcPct val="50000"/>
                </a:spcBef>
                <a:buFontTx/>
                <a:buNone/>
              </a:pPr>
              <a:endParaRPr lang="en-GB" altLang="en-US" sz="2400" baseline="-25000">
                <a:latin typeface="Times New Roman" panose="02020603050405020304" pitchFamily="18" charset="0"/>
              </a:endParaRPr>
            </a:p>
          </p:txBody>
        </p:sp>
      </p:grpSp>
      <p:grpSp>
        <p:nvGrpSpPr>
          <p:cNvPr id="5" name="Group 29"/>
          <p:cNvGrpSpPr>
            <a:grpSpLocks/>
          </p:cNvGrpSpPr>
          <p:nvPr/>
        </p:nvGrpSpPr>
        <p:grpSpPr bwMode="auto">
          <a:xfrm>
            <a:off x="4656138" y="2686050"/>
            <a:ext cx="803275" cy="757238"/>
            <a:chOff x="2933" y="1692"/>
            <a:chExt cx="506" cy="477"/>
          </a:xfrm>
        </p:grpSpPr>
        <p:sp>
          <p:nvSpPr>
            <p:cNvPr id="92171" name="Oval 26"/>
            <p:cNvSpPr>
              <a:spLocks noChangeArrowheads="1"/>
            </p:cNvSpPr>
            <p:nvPr/>
          </p:nvSpPr>
          <p:spPr bwMode="auto">
            <a:xfrm>
              <a:off x="3393" y="1692"/>
              <a:ext cx="46" cy="46"/>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92172" name="Oval 27"/>
            <p:cNvSpPr>
              <a:spLocks noChangeArrowheads="1"/>
            </p:cNvSpPr>
            <p:nvPr/>
          </p:nvSpPr>
          <p:spPr bwMode="auto">
            <a:xfrm>
              <a:off x="2933" y="2123"/>
              <a:ext cx="46" cy="46"/>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sp>
        <p:nvSpPr>
          <p:cNvPr id="197660" name="Oval 28"/>
          <p:cNvSpPr>
            <a:spLocks noChangeArrowheads="1"/>
          </p:cNvSpPr>
          <p:nvPr/>
        </p:nvSpPr>
        <p:spPr bwMode="auto">
          <a:xfrm>
            <a:off x="5075238" y="2995613"/>
            <a:ext cx="73025" cy="73025"/>
          </a:xfrm>
          <a:prstGeom prst="ellipse">
            <a:avLst/>
          </a:prstGeom>
          <a:solidFill>
            <a:schemeClr val="bg1"/>
          </a:solidFill>
          <a:ln w="317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a:lstStyle/>
          <a:p>
            <a:pPr eaLnBrk="1" hangingPunct="1"/>
            <a:r>
              <a:rPr lang="en-GB" altLang="en-US" sz="4000" smtClean="0"/>
              <a:t>Logistic Map</a:t>
            </a:r>
            <a:br>
              <a:rPr lang="en-GB" altLang="en-US" sz="4000" smtClean="0"/>
            </a:br>
            <a:r>
              <a:rPr lang="en-GB" altLang="en-US" sz="4000" smtClean="0"/>
              <a:t>Bifurcation diagram</a:t>
            </a:r>
            <a:endParaRPr lang="en-US" altLang="en-US" sz="4000" smtClean="0"/>
          </a:p>
        </p:txBody>
      </p:sp>
      <p:sp>
        <p:nvSpPr>
          <p:cNvPr id="93187" name="Rectangle 3"/>
          <p:cNvSpPr>
            <a:spLocks noGrp="1"/>
          </p:cNvSpPr>
          <p:nvPr>
            <p:ph type="body" idx="1"/>
          </p:nvPr>
        </p:nvSpPr>
        <p:spPr/>
        <p:txBody>
          <a:bodyPr/>
          <a:lstStyle/>
          <a:p>
            <a:pPr eaLnBrk="1" hangingPunct="1"/>
            <a:endParaRPr lang="en-US" altLang="en-US" smtClean="0"/>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1879600"/>
            <a:ext cx="57086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3" y="26988"/>
            <a:ext cx="10482262" cy="704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69875" y="0"/>
            <a:ext cx="11256963" cy="735965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4212" name="Rectangle 2"/>
          <p:cNvSpPr>
            <a:spLocks noGrp="1"/>
          </p:cNvSpPr>
          <p:nvPr>
            <p:ph type="title"/>
          </p:nvPr>
        </p:nvSpPr>
        <p:spPr/>
        <p:txBody>
          <a:bodyPr/>
          <a:lstStyle/>
          <a:p>
            <a:pPr eaLnBrk="1" hangingPunct="1"/>
            <a:r>
              <a:rPr lang="en-GB" altLang="en-US" sz="4000" smtClean="0"/>
              <a:t>Logistic Map</a:t>
            </a:r>
            <a:br>
              <a:rPr lang="en-GB" altLang="en-US" sz="4000" smtClean="0"/>
            </a:br>
            <a:r>
              <a:rPr lang="en-GB" altLang="en-US" sz="4000" smtClean="0"/>
              <a:t>Bifurcation diagram</a:t>
            </a:r>
          </a:p>
        </p:txBody>
      </p:sp>
      <p:sp>
        <p:nvSpPr>
          <p:cNvPr id="94213" name="Rectangle 3"/>
          <p:cNvSpPr>
            <a:spLocks noGrp="1"/>
          </p:cNvSpPr>
          <p:nvPr>
            <p:ph type="body" idx="1"/>
          </p:nvPr>
        </p:nvSpPr>
        <p:spPr/>
        <p:txBody>
          <a:bodyPr/>
          <a:lstStyle/>
          <a:p>
            <a:pPr eaLnBrk="1" hangingPunct="1"/>
            <a:r>
              <a:rPr lang="en-GB" altLang="en-US" smtClean="0"/>
              <a:t>The equilibrium becomes unstable.</a:t>
            </a:r>
          </a:p>
          <a:p>
            <a:pPr eaLnBrk="1" hangingPunct="1"/>
            <a:r>
              <a:rPr lang="en-GB" altLang="en-US" smtClean="0"/>
              <a:t>We can see limit cycles</a:t>
            </a:r>
          </a:p>
          <a:p>
            <a:pPr eaLnBrk="1" hangingPunct="1"/>
            <a:r>
              <a:rPr lang="en-GB" altLang="en-US" smtClean="0"/>
              <a:t>We see the sequence</a:t>
            </a:r>
          </a:p>
          <a:p>
            <a:pPr eaLnBrk="1" hangingPunct="1">
              <a:buFont typeface="Arial" panose="020B0604020202020204" pitchFamily="34" charset="0"/>
              <a:buNone/>
            </a:pPr>
            <a:r>
              <a:rPr lang="en-GB" altLang="en-US" smtClean="0"/>
              <a:t> Overcompensation-&gt;Period 2 cycles</a:t>
            </a:r>
          </a:p>
          <a:p>
            <a:pPr eaLnBrk="1" hangingPunct="1">
              <a:buFont typeface="Arial" panose="020B0604020202020204" pitchFamily="34" charset="0"/>
              <a:buNone/>
            </a:pPr>
            <a:r>
              <a:rPr lang="en-GB" altLang="en-US" smtClean="0"/>
              <a:t>  -&gt;Period 4 cycles-&gt;Period 8 cycles</a:t>
            </a:r>
          </a:p>
          <a:p>
            <a:pPr eaLnBrk="1" hangingPunct="1">
              <a:buFont typeface="Arial" panose="020B0604020202020204" pitchFamily="34" charset="0"/>
              <a:buNone/>
            </a:pPr>
            <a:r>
              <a:rPr lang="en-GB" altLang="en-US" smtClean="0"/>
              <a:t>What next?</a:t>
            </a:r>
          </a:p>
          <a:p>
            <a:pPr eaLnBrk="1" hangingPunct="1">
              <a:buFont typeface="Arial" panose="020B0604020202020204" pitchFamily="34" charset="0"/>
              <a:buNone/>
            </a:pPr>
            <a:endParaRPr lang="en-GB" altLang="en-US" smtClean="0"/>
          </a:p>
        </p:txBody>
      </p:sp>
      <p:sp>
        <p:nvSpPr>
          <p:cNvPr id="89092" name="Text Box 4"/>
          <p:cNvSpPr txBox="1">
            <a:spLocks noChangeArrowheads="1"/>
          </p:cNvSpPr>
          <p:nvPr/>
        </p:nvSpPr>
        <p:spPr bwMode="auto">
          <a:xfrm>
            <a:off x="762000" y="5373688"/>
            <a:ext cx="7239000"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4400" baseline="-25000"/>
              <a:t>After going through the period doubling cascade one finds chaos</a:t>
            </a:r>
          </a:p>
          <a:p>
            <a:pPr eaLnBrk="1" hangingPunct="1">
              <a:spcBef>
                <a:spcPct val="50000"/>
              </a:spcBef>
              <a:buFontTx/>
              <a:buNone/>
            </a:pPr>
            <a:endParaRPr lang="en-GB" altLang="en-US" sz="4400" baseline="-25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33563"/>
            <a:ext cx="8351837"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3" name="Rectangle 2"/>
          <p:cNvSpPr>
            <a:spLocks noGrp="1"/>
          </p:cNvSpPr>
          <p:nvPr>
            <p:ph type="title"/>
          </p:nvPr>
        </p:nvSpPr>
        <p:spPr/>
        <p:txBody>
          <a:bodyPr/>
          <a:lstStyle/>
          <a:p>
            <a:pPr eaLnBrk="1" hangingPunct="1"/>
            <a:r>
              <a:rPr lang="en-GB" altLang="en-US" sz="4000" smtClean="0"/>
              <a:t>Logistic Map</a:t>
            </a:r>
            <a:br>
              <a:rPr lang="en-GB" altLang="en-US" sz="4000" smtClean="0"/>
            </a:br>
            <a:r>
              <a:rPr lang="en-GB" altLang="en-US" sz="4000" smtClean="0"/>
              <a:t>Bifurcation diagram</a:t>
            </a:r>
          </a:p>
        </p:txBody>
      </p:sp>
      <p:sp>
        <p:nvSpPr>
          <p:cNvPr id="97284" name="Rectangle 3"/>
          <p:cNvSpPr>
            <a:spLocks noGrp="1"/>
          </p:cNvSpPr>
          <p:nvPr>
            <p:ph type="body" idx="1"/>
          </p:nvPr>
        </p:nvSpPr>
        <p:spPr/>
        <p:txBody>
          <a:bodyPr/>
          <a:lstStyle/>
          <a:p>
            <a:pPr eaLnBrk="1" hangingPunct="1"/>
            <a:endParaRPr lang="en-US" altLang="en-US" smtClean="0"/>
          </a:p>
        </p:txBody>
      </p:sp>
      <p:pic>
        <p:nvPicPr>
          <p:cNvPr id="26829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1647825"/>
            <a:ext cx="8748712"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8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a:lstStyle/>
          <a:p>
            <a:pPr eaLnBrk="1" hangingPunct="1"/>
            <a:r>
              <a:rPr lang="en-GB" altLang="en-US" smtClean="0"/>
              <a:t>Chaos</a:t>
            </a:r>
          </a:p>
        </p:txBody>
      </p:sp>
      <p:sp>
        <p:nvSpPr>
          <p:cNvPr id="99331" name="Text Box 7"/>
          <p:cNvSpPr txBox="1">
            <a:spLocks noChangeArrowheads="1"/>
          </p:cNvSpPr>
          <p:nvPr/>
        </p:nvSpPr>
        <p:spPr bwMode="auto">
          <a:xfrm>
            <a:off x="3851275" y="1206500"/>
            <a:ext cx="1390650" cy="823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=2.56</a:t>
            </a:r>
          </a:p>
          <a:p>
            <a:pPr eaLnBrk="1" hangingPunct="1">
              <a:spcBef>
                <a:spcPct val="50000"/>
              </a:spcBef>
              <a:buFontTx/>
              <a:buNone/>
            </a:pPr>
            <a:endParaRPr lang="en-GB" altLang="en-US" sz="2400" baseline="-25000">
              <a:latin typeface="Times New Roman" panose="02020603050405020304" pitchFamily="18" charset="0"/>
            </a:endParaRPr>
          </a:p>
        </p:txBody>
      </p:sp>
      <p:sp>
        <p:nvSpPr>
          <p:cNvPr id="99332" name="Text Box 8"/>
          <p:cNvSpPr txBox="1">
            <a:spLocks noChangeArrowheads="1"/>
          </p:cNvSpPr>
          <p:nvPr/>
        </p:nvSpPr>
        <p:spPr bwMode="auto">
          <a:xfrm>
            <a:off x="6910388" y="4016375"/>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t</a:t>
            </a:r>
            <a:endParaRPr lang="en-US" altLang="en-US" sz="2400" i="1">
              <a:latin typeface="Times New Roman" panose="02020603050405020304" pitchFamily="18" charset="0"/>
            </a:endParaRPr>
          </a:p>
        </p:txBody>
      </p:sp>
      <p:sp>
        <p:nvSpPr>
          <p:cNvPr id="99333" name="Text Box 9"/>
          <p:cNvSpPr txBox="1">
            <a:spLocks noChangeArrowheads="1"/>
          </p:cNvSpPr>
          <p:nvPr/>
        </p:nvSpPr>
        <p:spPr bwMode="auto">
          <a:xfrm>
            <a:off x="1041400" y="1798638"/>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N</a:t>
            </a:r>
            <a:r>
              <a:rPr lang="en-GB" altLang="en-US" sz="2400" i="1" baseline="-25000">
                <a:latin typeface="Times New Roman" panose="02020603050405020304" pitchFamily="18" charset="0"/>
              </a:rPr>
              <a:t>t</a:t>
            </a:r>
            <a:endParaRPr lang="en-US" altLang="en-US" sz="2400" i="1" baseline="-25000">
              <a:latin typeface="Times New Roman" panose="02020603050405020304" pitchFamily="18" charset="0"/>
            </a:endParaRPr>
          </a:p>
        </p:txBody>
      </p:sp>
      <p:pic>
        <p:nvPicPr>
          <p:cNvPr id="9933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688" y="1997075"/>
            <a:ext cx="5278437"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a:grpSpLocks/>
          </p:cNvGrpSpPr>
          <p:nvPr/>
        </p:nvGrpSpPr>
        <p:grpSpPr bwMode="auto">
          <a:xfrm>
            <a:off x="82550" y="1635125"/>
            <a:ext cx="7897813" cy="3768725"/>
            <a:chOff x="203188" y="2579187"/>
            <a:chExt cx="7021262" cy="3501045"/>
          </a:xfrm>
        </p:grpSpPr>
        <p:pic>
          <p:nvPicPr>
            <p:cNvPr id="9933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262" y="2738544"/>
              <a:ext cx="5437188"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7" name="Text Box 11"/>
            <p:cNvSpPr txBox="1">
              <a:spLocks noChangeArrowheads="1"/>
            </p:cNvSpPr>
            <p:nvPr/>
          </p:nvSpPr>
          <p:spPr bwMode="auto">
            <a:xfrm>
              <a:off x="203188" y="2579187"/>
              <a:ext cx="1649411"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a:t>log(difference red and black plots)</a:t>
              </a:r>
              <a:endParaRPr lang="en-US" altLang="en-US" sz="1800" baseline="-25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pPr eaLnBrk="1" hangingPunct="1"/>
            <a:r>
              <a:rPr lang="en-GB" altLang="en-US" smtClean="0"/>
              <a:t>Chaos</a:t>
            </a:r>
          </a:p>
        </p:txBody>
      </p:sp>
      <p:sp>
        <p:nvSpPr>
          <p:cNvPr id="101379" name="Text Box 3"/>
          <p:cNvSpPr txBox="1">
            <a:spLocks noChangeArrowheads="1"/>
          </p:cNvSpPr>
          <p:nvPr/>
        </p:nvSpPr>
        <p:spPr bwMode="auto">
          <a:xfrm>
            <a:off x="3851275" y="1206500"/>
            <a:ext cx="1390650" cy="823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=2.65</a:t>
            </a:r>
          </a:p>
          <a:p>
            <a:pPr eaLnBrk="1" hangingPunct="1">
              <a:spcBef>
                <a:spcPct val="50000"/>
              </a:spcBef>
              <a:buFontTx/>
              <a:buNone/>
            </a:pPr>
            <a:endParaRPr lang="en-GB" altLang="en-US" sz="2400" baseline="-25000">
              <a:latin typeface="Times New Roman" panose="02020603050405020304" pitchFamily="18" charset="0"/>
            </a:endParaRPr>
          </a:p>
        </p:txBody>
      </p:sp>
      <p:sp>
        <p:nvSpPr>
          <p:cNvPr id="101380" name="Text Box 4"/>
          <p:cNvSpPr txBox="1">
            <a:spLocks noChangeArrowheads="1"/>
          </p:cNvSpPr>
          <p:nvPr/>
        </p:nvSpPr>
        <p:spPr bwMode="auto">
          <a:xfrm>
            <a:off x="6910388" y="4981575"/>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t</a:t>
            </a:r>
            <a:endParaRPr lang="en-US" altLang="en-US" sz="2400" i="1">
              <a:latin typeface="Times New Roman" panose="02020603050405020304" pitchFamily="18" charset="0"/>
            </a:endParaRPr>
          </a:p>
        </p:txBody>
      </p:sp>
      <p:sp>
        <p:nvSpPr>
          <p:cNvPr id="101381" name="Text Box 5"/>
          <p:cNvSpPr txBox="1">
            <a:spLocks noChangeArrowheads="1"/>
          </p:cNvSpPr>
          <p:nvPr/>
        </p:nvSpPr>
        <p:spPr bwMode="auto">
          <a:xfrm>
            <a:off x="1041400" y="1798638"/>
            <a:ext cx="1216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N</a:t>
            </a:r>
            <a:r>
              <a:rPr lang="en-GB" altLang="en-US" sz="2400" i="1" baseline="-25000">
                <a:latin typeface="Times New Roman" panose="02020603050405020304" pitchFamily="18" charset="0"/>
              </a:rPr>
              <a:t>t</a:t>
            </a:r>
            <a:endParaRPr lang="en-US" altLang="en-US" sz="2400" i="1" baseline="-25000">
              <a:latin typeface="Times New Roman" panose="02020603050405020304" pitchFamily="18" charset="0"/>
            </a:endParaRPr>
          </a:p>
        </p:txBody>
      </p:sp>
      <p:pic>
        <p:nvPicPr>
          <p:cNvPr id="1013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1670050"/>
            <a:ext cx="560070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50800" y="1665288"/>
            <a:ext cx="7258050" cy="3463925"/>
            <a:chOff x="32" y="1049"/>
            <a:chExt cx="4572" cy="2182"/>
          </a:xfrm>
        </p:grpSpPr>
        <p:pic>
          <p:nvPicPr>
            <p:cNvPr id="10138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 y="1049"/>
              <a:ext cx="3547" cy="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5" name="Text Box 8"/>
            <p:cNvSpPr txBox="1">
              <a:spLocks noChangeArrowheads="1"/>
            </p:cNvSpPr>
            <p:nvPr/>
          </p:nvSpPr>
          <p:spPr bwMode="auto">
            <a:xfrm>
              <a:off x="32" y="1169"/>
              <a:ext cx="1186" cy="4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a:t>log(difference red and black plots)</a:t>
              </a:r>
              <a:endParaRPr lang="en-US" altLang="en-US" sz="1800" baseline="-250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a:solidFill>
                  <a:schemeClr val="bg2">
                    <a:lumMod val="90000"/>
                  </a:schemeClr>
                </a:solidFill>
              </a:rPr>
              <a:t>3-1 </a:t>
            </a:r>
            <a:r>
              <a:rPr lang="en-US" sz="2800" dirty="0">
                <a:solidFill>
                  <a:schemeClr val="bg2">
                    <a:lumMod val="90000"/>
                  </a:schemeClr>
                </a:solidFill>
              </a:rPr>
              <a:t>Phase Shifts and Catastrophic Transitions </a:t>
            </a:r>
            <a:endParaRPr lang="en-GB" altLang="en-US" sz="2800" dirty="0">
              <a:solidFill>
                <a:schemeClr val="bg2">
                  <a:lumMod val="90000"/>
                </a:schemeClr>
              </a:solidFill>
            </a:endParaRPr>
          </a:p>
          <a:p>
            <a:pPr eaLnBrk="1" hangingPunct="1">
              <a:lnSpc>
                <a:spcPct val="90000"/>
              </a:lnSpc>
            </a:pPr>
            <a:r>
              <a:rPr lang="en-GB" altLang="en-US" sz="2800" dirty="0">
                <a:solidFill>
                  <a:schemeClr val="bg2">
                    <a:lumMod val="90000"/>
                  </a:schemeClr>
                </a:solidFill>
              </a:rPr>
              <a:t>3-2 Alternative Stable States in Coral Reefs</a:t>
            </a:r>
          </a:p>
          <a:p>
            <a:pPr eaLnBrk="1" hangingPunct="1">
              <a:lnSpc>
                <a:spcPct val="90000"/>
              </a:lnSpc>
            </a:pPr>
            <a:r>
              <a:rPr lang="en-GB" altLang="en-US" sz="2800" dirty="0">
                <a:solidFill>
                  <a:schemeClr val="bg2">
                    <a:lumMod val="90000"/>
                  </a:schemeClr>
                </a:solidFill>
              </a:rPr>
              <a:t>3-3 Evidence for Alternative Stable States</a:t>
            </a:r>
          </a:p>
          <a:p>
            <a:pPr eaLnBrk="1" hangingPunct="1">
              <a:lnSpc>
                <a:spcPct val="90000"/>
              </a:lnSpc>
            </a:pPr>
            <a:r>
              <a:rPr lang="en-GB" altLang="en-US" sz="2800" dirty="0"/>
              <a:t>3</a:t>
            </a:r>
            <a:r>
              <a:rPr lang="en-GB" altLang="en-US" sz="2800" dirty="0"/>
              <a:t>-4 Chaos and unpredictability</a:t>
            </a:r>
            <a:endParaRPr lang="en-GB" altLang="en-US" sz="2800" dirty="0"/>
          </a:p>
        </p:txBody>
      </p:sp>
    </p:spTree>
    <p:extLst>
      <p:ext uri="{BB962C8B-B14F-4D97-AF65-F5344CB8AC3E}">
        <p14:creationId xmlns:p14="http://schemas.microsoft.com/office/powerpoint/2010/main" val="3905493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a:lstStyle/>
          <a:p>
            <a:pPr eaLnBrk="1" hangingPunct="1"/>
            <a:r>
              <a:rPr lang="en-GB" altLang="en-US" smtClean="0"/>
              <a:t>Chaos</a:t>
            </a:r>
          </a:p>
        </p:txBody>
      </p:sp>
      <p:sp>
        <p:nvSpPr>
          <p:cNvPr id="103427" name="Rectangle 3"/>
          <p:cNvSpPr>
            <a:spLocks noGrp="1"/>
          </p:cNvSpPr>
          <p:nvPr>
            <p:ph type="body" idx="1"/>
          </p:nvPr>
        </p:nvSpPr>
        <p:spPr/>
        <p:txBody>
          <a:bodyPr/>
          <a:lstStyle/>
          <a:p>
            <a:pPr eaLnBrk="1" hangingPunct="1"/>
            <a:r>
              <a:rPr lang="en-GB" altLang="en-US" sz="2800" dirty="0" smtClean="0"/>
              <a:t>Why does chaos matter in biology?</a:t>
            </a:r>
          </a:p>
          <a:p>
            <a:pPr eaLnBrk="1" hangingPunct="1"/>
            <a:r>
              <a:rPr lang="en-GB" altLang="en-US" sz="2800" dirty="0" smtClean="0"/>
              <a:t>It shows that unpredictability can </a:t>
            </a:r>
            <a:r>
              <a:rPr lang="en-GB" altLang="en-US" sz="2800" smtClean="0"/>
              <a:t>follow even </a:t>
            </a:r>
            <a:r>
              <a:rPr lang="en-GB" altLang="en-US" sz="2800" dirty="0" smtClean="0"/>
              <a:t>if you know exactly how one generation depends on the next</a:t>
            </a:r>
          </a:p>
          <a:p>
            <a:pPr eaLnBrk="1" hangingPunct="1"/>
            <a:r>
              <a:rPr lang="en-GB" altLang="en-US" sz="2800" dirty="0" smtClean="0"/>
              <a:t>There are limits to what we can predict, (because we cannot know the present conditions with sufficient precision)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15"/>
          <p:cNvGrpSpPr>
            <a:grpSpLocks/>
          </p:cNvGrpSpPr>
          <p:nvPr/>
        </p:nvGrpSpPr>
        <p:grpSpPr bwMode="auto">
          <a:xfrm>
            <a:off x="687388" y="152400"/>
            <a:ext cx="7769225" cy="6003925"/>
            <a:chOff x="353" y="1586"/>
            <a:chExt cx="4894" cy="3782"/>
          </a:xfrm>
        </p:grpSpPr>
        <p:pic>
          <p:nvPicPr>
            <p:cNvPr id="10651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09" y="1030"/>
              <a:ext cx="3782" cy="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1" name="Text Box 14"/>
            <p:cNvSpPr txBox="1">
              <a:spLocks noChangeArrowheads="1"/>
            </p:cNvSpPr>
            <p:nvPr/>
          </p:nvSpPr>
          <p:spPr bwMode="auto">
            <a:xfrm>
              <a:off x="2312" y="1825"/>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k</a:t>
              </a:r>
              <a:r>
                <a:rPr lang="en-GB" altLang="en-US" sz="2400">
                  <a:latin typeface="Times New Roman" panose="02020603050405020304" pitchFamily="18" charset="0"/>
                </a:rPr>
                <a:t>=2.55</a:t>
              </a:r>
              <a:endParaRPr lang="en-US" altLang="en-US" sz="2400">
                <a:latin typeface="Times New Roman" panose="02020603050405020304" pitchFamily="18" charset="0"/>
              </a:endParaRPr>
            </a:p>
          </p:txBody>
        </p:sp>
      </p:grpSp>
      <p:grpSp>
        <p:nvGrpSpPr>
          <p:cNvPr id="3" name="Group 12"/>
          <p:cNvGrpSpPr>
            <a:grpSpLocks/>
          </p:cNvGrpSpPr>
          <p:nvPr/>
        </p:nvGrpSpPr>
        <p:grpSpPr bwMode="auto">
          <a:xfrm>
            <a:off x="658813" y="52388"/>
            <a:ext cx="7985125" cy="6172200"/>
            <a:chOff x="282" y="373"/>
            <a:chExt cx="5030" cy="3887"/>
          </a:xfrm>
        </p:grpSpPr>
        <p:pic>
          <p:nvPicPr>
            <p:cNvPr id="10650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53" y="-198"/>
              <a:ext cx="3887" cy="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9" name="Text Box 11"/>
            <p:cNvSpPr txBox="1">
              <a:spLocks noChangeArrowheads="1"/>
            </p:cNvSpPr>
            <p:nvPr/>
          </p:nvSpPr>
          <p:spPr bwMode="auto">
            <a:xfrm>
              <a:off x="2264" y="593"/>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k</a:t>
              </a:r>
              <a:r>
                <a:rPr lang="en-GB" altLang="en-US" sz="2400">
                  <a:latin typeface="Times New Roman" panose="02020603050405020304" pitchFamily="18" charset="0"/>
                </a:rPr>
                <a:t>=2.58</a:t>
              </a:r>
              <a:endParaRPr lang="en-US" altLang="en-US" sz="2400">
                <a:latin typeface="Times New Roman" panose="02020603050405020304" pitchFamily="18" charset="0"/>
              </a:endParaRPr>
            </a:p>
          </p:txBody>
        </p:sp>
      </p:grpSp>
      <p:grpSp>
        <p:nvGrpSpPr>
          <p:cNvPr id="4" name="Group 8"/>
          <p:cNvGrpSpPr>
            <a:grpSpLocks/>
          </p:cNvGrpSpPr>
          <p:nvPr/>
        </p:nvGrpSpPr>
        <p:grpSpPr bwMode="auto">
          <a:xfrm>
            <a:off x="676275" y="120650"/>
            <a:ext cx="7780338" cy="6011863"/>
            <a:chOff x="169" y="305"/>
            <a:chExt cx="4901" cy="3787"/>
          </a:xfrm>
        </p:grpSpPr>
        <p:pic>
          <p:nvPicPr>
            <p:cNvPr id="10650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26" y="-252"/>
              <a:ext cx="3787" cy="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7" name="Text Box 7"/>
            <p:cNvSpPr txBox="1">
              <a:spLocks noChangeArrowheads="1"/>
            </p:cNvSpPr>
            <p:nvPr/>
          </p:nvSpPr>
          <p:spPr bwMode="auto">
            <a:xfrm>
              <a:off x="2237" y="524"/>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k</a:t>
              </a:r>
              <a:r>
                <a:rPr lang="en-GB" altLang="en-US" sz="2400">
                  <a:latin typeface="Times New Roman" panose="02020603050405020304" pitchFamily="18" charset="0"/>
                </a:rPr>
                <a:t>=2.6</a:t>
              </a:r>
              <a:endParaRPr lang="en-US" altLang="en-US" sz="2400">
                <a:latin typeface="Times New Roman" panose="02020603050405020304" pitchFamily="18" charset="0"/>
              </a:endParaRPr>
            </a:p>
          </p:txBody>
        </p:sp>
      </p:grpSp>
      <p:grpSp>
        <p:nvGrpSpPr>
          <p:cNvPr id="5" name="Group 18"/>
          <p:cNvGrpSpPr>
            <a:grpSpLocks/>
          </p:cNvGrpSpPr>
          <p:nvPr/>
        </p:nvGrpSpPr>
        <p:grpSpPr bwMode="auto">
          <a:xfrm>
            <a:off x="658813" y="77788"/>
            <a:ext cx="7918450" cy="6121400"/>
            <a:chOff x="190" y="354"/>
            <a:chExt cx="4988" cy="3855"/>
          </a:xfrm>
        </p:grpSpPr>
        <p:pic>
          <p:nvPicPr>
            <p:cNvPr id="10650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756" y="-212"/>
              <a:ext cx="3855" cy="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5" name="Text Box 17"/>
            <p:cNvSpPr txBox="1">
              <a:spLocks noChangeArrowheads="1"/>
            </p:cNvSpPr>
            <p:nvPr/>
          </p:nvSpPr>
          <p:spPr bwMode="auto">
            <a:xfrm>
              <a:off x="2671" y="503"/>
              <a:ext cx="20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k</a:t>
              </a:r>
              <a:r>
                <a:rPr lang="en-GB" altLang="en-US" sz="2400">
                  <a:latin typeface="Times New Roman" panose="02020603050405020304" pitchFamily="18" charset="0"/>
                </a:rPr>
                <a:t>=2.8</a:t>
              </a:r>
              <a:endParaRPr lang="en-US" altLang="en-US" sz="2400">
                <a:latin typeface="Times New Roman" panose="02020603050405020304" pitchFamily="18" charset="0"/>
              </a:endParaRPr>
            </a:p>
          </p:txBody>
        </p:sp>
      </p:grpSp>
      <p:sp>
        <p:nvSpPr>
          <p:cNvPr id="106502" name="Text Box 6"/>
          <p:cNvSpPr txBox="1">
            <a:spLocks noChangeArrowheads="1"/>
          </p:cNvSpPr>
          <p:nvPr/>
        </p:nvSpPr>
        <p:spPr bwMode="auto">
          <a:xfrm>
            <a:off x="0" y="2681288"/>
            <a:ext cx="3294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Times New Roman" panose="02020603050405020304" pitchFamily="18" charset="0"/>
              </a:rPr>
              <a:t>predicted</a:t>
            </a:r>
            <a:endParaRPr lang="en-US" altLang="en-US" sz="2400">
              <a:latin typeface="Times New Roman" panose="02020603050405020304" pitchFamily="18" charset="0"/>
            </a:endParaRPr>
          </a:p>
        </p:txBody>
      </p:sp>
      <p:sp>
        <p:nvSpPr>
          <p:cNvPr id="106503" name="Text Box 5"/>
          <p:cNvSpPr txBox="1">
            <a:spLocks noChangeArrowheads="1"/>
          </p:cNvSpPr>
          <p:nvPr/>
        </p:nvSpPr>
        <p:spPr bwMode="auto">
          <a:xfrm>
            <a:off x="3335338" y="5983288"/>
            <a:ext cx="3294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Times New Roman" panose="02020603050405020304" pitchFamily="18" charset="0"/>
              </a:rPr>
              <a:t>observed</a:t>
            </a:r>
            <a:endParaRPr lang="en-US"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pPr eaLnBrk="1" hangingPunct="1"/>
            <a:r>
              <a:rPr lang="en-GB" altLang="en-US" smtClean="0"/>
              <a:t>Chaos</a:t>
            </a:r>
          </a:p>
        </p:txBody>
      </p:sp>
      <p:sp>
        <p:nvSpPr>
          <p:cNvPr id="107523" name="Rectangle 3"/>
          <p:cNvSpPr>
            <a:spLocks noGrp="1"/>
          </p:cNvSpPr>
          <p:nvPr>
            <p:ph type="body" idx="1"/>
          </p:nvPr>
        </p:nvSpPr>
        <p:spPr/>
        <p:txBody>
          <a:bodyPr/>
          <a:lstStyle/>
          <a:p>
            <a:pPr eaLnBrk="1" hangingPunct="1"/>
            <a:r>
              <a:rPr lang="en-GB" altLang="en-US" smtClean="0"/>
              <a:t>Are population dynamics chaotic?</a:t>
            </a:r>
          </a:p>
          <a:p>
            <a:pPr eaLnBrk="1" hangingPunct="1"/>
            <a:r>
              <a:rPr lang="en-GB" altLang="en-US" smtClean="0"/>
              <a:t>There is an example of a single species laboratory system of which the dynamics seem chaotic</a:t>
            </a:r>
          </a:p>
          <a:p>
            <a:pPr eaLnBrk="1" hangingPunct="1">
              <a:buFont typeface="Arial" panose="020B0604020202020204" pitchFamily="34" charset="0"/>
              <a:buNone/>
            </a:pPr>
            <a:endParaRPr lang="en-GB" altLang="en-US" smtClean="0"/>
          </a:p>
          <a:p>
            <a:pPr eaLnBrk="1" hangingPunct="1"/>
            <a:endParaRPr lang="en-GB" altLang="en-US" smtClean="0"/>
          </a:p>
          <a:p>
            <a:pPr eaLnBrk="1" hangingPunct="1"/>
            <a:endParaRPr lang="en-GB"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2" descr="tri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95438"/>
            <a:ext cx="7772400" cy="533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Rectangle 3"/>
          <p:cNvSpPr>
            <a:spLocks noGrp="1"/>
          </p:cNvSpPr>
          <p:nvPr>
            <p:ph type="title"/>
          </p:nvPr>
        </p:nvSpPr>
        <p:spPr/>
        <p:txBody>
          <a:bodyPr/>
          <a:lstStyle/>
          <a:p>
            <a:pPr eaLnBrk="1" hangingPunct="1"/>
            <a:r>
              <a:rPr lang="en-GB" altLang="en-US" smtClean="0"/>
              <a:t>Chaos</a:t>
            </a:r>
          </a:p>
        </p:txBody>
      </p:sp>
      <p:grpSp>
        <p:nvGrpSpPr>
          <p:cNvPr id="2" name="Group 4"/>
          <p:cNvGrpSpPr>
            <a:grpSpLocks/>
          </p:cNvGrpSpPr>
          <p:nvPr/>
        </p:nvGrpSpPr>
        <p:grpSpPr bwMode="auto">
          <a:xfrm>
            <a:off x="-41275" y="0"/>
            <a:ext cx="8880475" cy="14859000"/>
            <a:chOff x="22" y="0"/>
            <a:chExt cx="5594" cy="9360"/>
          </a:xfrm>
        </p:grpSpPr>
        <p:sp>
          <p:nvSpPr>
            <p:cNvPr id="109576" name="Rectangle 5"/>
            <p:cNvSpPr>
              <a:spLocks noChangeArrowheads="1"/>
            </p:cNvSpPr>
            <p:nvPr/>
          </p:nvSpPr>
          <p:spPr bwMode="auto">
            <a:xfrm>
              <a:off x="336" y="0"/>
              <a:ext cx="5232" cy="4320"/>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109577" name="Picture 6" descr="cha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 y="96"/>
              <a:ext cx="5594" cy="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7"/>
          <p:cNvGrpSpPr>
            <a:grpSpLocks/>
          </p:cNvGrpSpPr>
          <p:nvPr/>
        </p:nvGrpSpPr>
        <p:grpSpPr bwMode="auto">
          <a:xfrm>
            <a:off x="-76200" y="-6934200"/>
            <a:ext cx="9337675" cy="15468600"/>
            <a:chOff x="1222" y="-4368"/>
            <a:chExt cx="5882" cy="9744"/>
          </a:xfrm>
        </p:grpSpPr>
        <p:sp>
          <p:nvSpPr>
            <p:cNvPr id="109574" name="Rectangle 8"/>
            <p:cNvSpPr>
              <a:spLocks noChangeArrowheads="1"/>
            </p:cNvSpPr>
            <p:nvPr/>
          </p:nvSpPr>
          <p:spPr bwMode="auto">
            <a:xfrm>
              <a:off x="1584" y="0"/>
              <a:ext cx="5232" cy="4320"/>
            </a:xfrm>
            <a:prstGeom prst="rect">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109575" name="Picture 9" descr="cha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2" y="-4368"/>
              <a:ext cx="5882" cy="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a:lstStyle/>
          <a:p>
            <a:pPr eaLnBrk="1" hangingPunct="1"/>
            <a:r>
              <a:rPr lang="en-GB" altLang="en-US" smtClean="0"/>
              <a:t>Chaos</a:t>
            </a:r>
          </a:p>
        </p:txBody>
      </p:sp>
      <p:sp>
        <p:nvSpPr>
          <p:cNvPr id="111619" name="Rectangle 3"/>
          <p:cNvSpPr>
            <a:spLocks noGrp="1"/>
          </p:cNvSpPr>
          <p:nvPr>
            <p:ph type="body" idx="1"/>
          </p:nvPr>
        </p:nvSpPr>
        <p:spPr/>
        <p:txBody>
          <a:bodyPr/>
          <a:lstStyle/>
          <a:p>
            <a:pPr eaLnBrk="1" hangingPunct="1"/>
            <a:r>
              <a:rPr lang="en-GB" altLang="en-US" smtClean="0"/>
              <a:t>There are some indications that other systems, with more species are chaotic</a:t>
            </a:r>
          </a:p>
          <a:p>
            <a:pPr eaLnBrk="1" hangingPunct="1"/>
            <a:r>
              <a:rPr lang="en-GB" altLang="en-US" smtClean="0"/>
              <a:t>Beninca et al. isolated a marine ecosystem and kept it in the lab. They found:</a:t>
            </a:r>
          </a:p>
          <a:p>
            <a:pPr eaLnBrk="1" hangingPunct="1"/>
            <a:endParaRPr lang="en-GB" altLang="en-US" smtClean="0"/>
          </a:p>
          <a:p>
            <a:pPr eaLnBrk="1" hangingPunct="1"/>
            <a:endParaRPr lang="en-GB" altLang="en-US" smtClean="0"/>
          </a:p>
          <a:p>
            <a:pPr eaLnBrk="1" hangingPunct="1"/>
            <a:endParaRPr lang="en-GB"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pPr eaLnBrk="1" hangingPunct="1"/>
            <a:r>
              <a:rPr lang="en-GB" altLang="en-US" smtClean="0"/>
              <a:t>Chaos</a:t>
            </a:r>
          </a:p>
        </p:txBody>
      </p:sp>
      <p:pic>
        <p:nvPicPr>
          <p:cNvPr id="1136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04800"/>
            <a:ext cx="6629400" cy="604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
            <a:ext cx="6553200" cy="637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a:lstStyle/>
          <a:p>
            <a:pPr eaLnBrk="1" hangingPunct="1"/>
            <a:r>
              <a:rPr lang="en-GB" altLang="en-US" smtClean="0"/>
              <a:t>Learning outcomes</a:t>
            </a:r>
          </a:p>
        </p:txBody>
      </p:sp>
      <p:sp>
        <p:nvSpPr>
          <p:cNvPr id="115715" name="Rectangle 3"/>
          <p:cNvSpPr>
            <a:spLocks noGrp="1"/>
          </p:cNvSpPr>
          <p:nvPr>
            <p:ph type="body" idx="1"/>
          </p:nvPr>
        </p:nvSpPr>
        <p:spPr/>
        <p:txBody>
          <a:bodyPr/>
          <a:lstStyle/>
          <a:p>
            <a:pPr eaLnBrk="1" hangingPunct="1"/>
            <a:r>
              <a:rPr lang="en-GB" altLang="en-US" sz="2800" smtClean="0"/>
              <a:t>Simple models can have complicated dynamics</a:t>
            </a:r>
          </a:p>
          <a:p>
            <a:pPr eaLnBrk="1" hangingPunct="1"/>
            <a:r>
              <a:rPr lang="en-GB" altLang="en-US" sz="2800" smtClean="0"/>
              <a:t>Even if you know exactly how things work, it doesn’t mean you can predict them in the long term</a:t>
            </a:r>
          </a:p>
          <a:p>
            <a:pPr eaLnBrk="1" hangingPunct="1"/>
            <a:endParaRPr lang="en-GB" altLang="en-US"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a:lstStyle/>
          <a:p>
            <a:pPr eaLnBrk="1" hangingPunct="1"/>
            <a:r>
              <a:rPr lang="en-GB" altLang="en-US" smtClean="0"/>
              <a:t>Back to the logistic</a:t>
            </a:r>
            <a:endParaRPr lang="en-US" altLang="en-US" smtClean="0"/>
          </a:p>
        </p:txBody>
      </p:sp>
      <p:sp>
        <p:nvSpPr>
          <p:cNvPr id="78851" name="Rectangle 3"/>
          <p:cNvSpPr>
            <a:spLocks noGrp="1"/>
          </p:cNvSpPr>
          <p:nvPr>
            <p:ph type="body" idx="1"/>
          </p:nvPr>
        </p:nvSpPr>
        <p:spPr/>
        <p:txBody>
          <a:bodyPr/>
          <a:lstStyle/>
          <a:p>
            <a:pPr eaLnBrk="1" hangingPunct="1"/>
            <a:endParaRPr lang="en-US" altLang="en-US" smtClean="0"/>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743075"/>
            <a:ext cx="5048250"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 Box 5"/>
          <p:cNvSpPr txBox="1">
            <a:spLocks noChangeArrowheads="1"/>
          </p:cNvSpPr>
          <p:nvPr/>
        </p:nvSpPr>
        <p:spPr bwMode="auto">
          <a:xfrm>
            <a:off x="827088" y="5373688"/>
            <a:ext cx="7489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A Drosophila population kept in the lab. Another logistic growth curve from the work of Pearl. (1927) Q. Rev. Biol. 2 </a:t>
            </a:r>
            <a:r>
              <a:rPr lang="en-US" altLang="en-US" sz="2400">
                <a:latin typeface="Arial" panose="020B0604020202020204" pitchFamily="34" charset="0"/>
              </a:rPr>
              <a:t>532-548</a:t>
            </a:r>
            <a:r>
              <a:rPr lang="en-GB" altLang="en-US" sz="2400">
                <a:latin typeface="Arial" panose="020B0604020202020204" pitchFamily="34" charset="0"/>
              </a:rPr>
              <a:t>.</a:t>
            </a:r>
            <a:endParaRPr lang="en-US"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323850" y="485775"/>
            <a:ext cx="8229600" cy="1143000"/>
          </a:xfrm>
        </p:spPr>
        <p:txBody>
          <a:bodyPr/>
          <a:lstStyle/>
          <a:p>
            <a:pPr eaLnBrk="1" hangingPunct="1"/>
            <a:r>
              <a:rPr lang="en-GB" altLang="en-US" smtClean="0"/>
              <a:t>A quote from Pearl (1927)    </a:t>
            </a:r>
            <a:endParaRPr lang="en-US" altLang="en-US" smtClean="0"/>
          </a:p>
        </p:txBody>
      </p:sp>
      <p:sp>
        <p:nvSpPr>
          <p:cNvPr id="79875" name="Rectangle 3"/>
          <p:cNvSpPr>
            <a:spLocks noGrp="1"/>
          </p:cNvSpPr>
          <p:nvPr>
            <p:ph type="body" sz="half" idx="1"/>
          </p:nvPr>
        </p:nvSpPr>
        <p:spPr>
          <a:xfrm>
            <a:off x="457200" y="2143125"/>
            <a:ext cx="8147050" cy="4525963"/>
          </a:xfrm>
        </p:spPr>
        <p:txBody>
          <a:bodyPr/>
          <a:lstStyle/>
          <a:p>
            <a:pPr eaLnBrk="1" hangingPunct="1">
              <a:lnSpc>
                <a:spcPct val="80000"/>
              </a:lnSpc>
            </a:pPr>
            <a:r>
              <a:rPr lang="en-US" altLang="en-US" sz="2400" smtClean="0"/>
              <a:t>“Many experiments of this type have been performed. The general result is that the population first grows up to a maximum or asymptotic level, …. A striking result, however, is that both during the growth period and thereafter there are violent oscillations of the populations in size, about its mean position as given by the fitted curve. In fact these waves in the size of the population, produced by oscillations in the birth and death rates, are perhaps the most characteristic feature of population experiments of this particular type. It has not so far been possible to devise any method of holding these populations in a steady state at the level of the asymptote, when there is at all times an abundance of fresh food. The population simply waves up and down about an average size. “</a:t>
            </a:r>
          </a:p>
          <a:p>
            <a:pPr eaLnBrk="1" hangingPunct="1">
              <a:lnSpc>
                <a:spcPct val="80000"/>
              </a:lnSpc>
            </a:pPr>
            <a:endParaRPr lang="en-US" altLang="en-US" sz="2400" smtClean="0"/>
          </a:p>
        </p:txBody>
      </p:sp>
      <p:graphicFrame>
        <p:nvGraphicFramePr>
          <p:cNvPr id="79876" name="Object 4"/>
          <p:cNvGraphicFramePr>
            <a:graphicFrameLocks noGrp="1" noChangeAspect="1"/>
          </p:cNvGraphicFramePr>
          <p:nvPr>
            <p:ph sz="half" idx="2"/>
          </p:nvPr>
        </p:nvGraphicFramePr>
        <p:xfrm>
          <a:off x="7542213" y="128588"/>
          <a:ext cx="1457325" cy="1989137"/>
        </p:xfrm>
        <a:graphic>
          <a:graphicData uri="http://schemas.openxmlformats.org/presentationml/2006/ole">
            <mc:AlternateContent xmlns:mc="http://schemas.openxmlformats.org/markup-compatibility/2006">
              <mc:Choice xmlns:v="urn:schemas-microsoft-com:vml" Requires="v">
                <p:oleObj spid="_x0000_s79886" name="Picture" r:id="rId3" imgW="2142857" imgH="2923810" progId="StaticDib">
                  <p:embed/>
                </p:oleObj>
              </mc:Choice>
              <mc:Fallback>
                <p:oleObj name="Picture" r:id="rId3" imgW="2142857" imgH="2923810" progId="StaticDib">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2213" y="128588"/>
                        <a:ext cx="1457325" cy="198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a:lstStyle/>
          <a:p>
            <a:pPr eaLnBrk="1" hangingPunct="1"/>
            <a:r>
              <a:rPr lang="en-GB" altLang="en-US" smtClean="0"/>
              <a:t>Back to the logistic</a:t>
            </a:r>
            <a:endParaRPr lang="en-US" altLang="en-US" smtClean="0"/>
          </a:p>
        </p:txBody>
      </p:sp>
      <p:sp>
        <p:nvSpPr>
          <p:cNvPr id="80899" name="Rectangle 3"/>
          <p:cNvSpPr>
            <a:spLocks noGrp="1"/>
          </p:cNvSpPr>
          <p:nvPr>
            <p:ph type="body" idx="1"/>
          </p:nvPr>
        </p:nvSpPr>
        <p:spPr/>
        <p:txBody>
          <a:bodyPr/>
          <a:lstStyle/>
          <a:p>
            <a:pPr eaLnBrk="1" hangingPunct="1"/>
            <a:r>
              <a:rPr lang="en-US" altLang="en-US" smtClean="0"/>
              <a:t>Remember, the continuous time logistic model assumes that the density dependence works immediately</a:t>
            </a:r>
          </a:p>
          <a:p>
            <a:pPr eaLnBrk="1" hangingPunct="1"/>
            <a:r>
              <a:rPr lang="en-US" altLang="en-US" smtClean="0"/>
              <a:t>For the fruit flies the effect of the density dependence is delayed</a:t>
            </a:r>
          </a:p>
          <a:p>
            <a:pPr eaLnBrk="1" hangingPunct="1"/>
            <a:r>
              <a:rPr lang="en-US" altLang="en-US" smtClean="0"/>
              <a:t>What is the effect of such a delay?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a:lstStyle/>
          <a:p>
            <a:pPr eaLnBrk="1" hangingPunct="1"/>
            <a:r>
              <a:rPr lang="en-GB" altLang="en-US" smtClean="0"/>
              <a:t>Logistic Map</a:t>
            </a:r>
          </a:p>
        </p:txBody>
      </p:sp>
      <p:sp>
        <p:nvSpPr>
          <p:cNvPr id="82947" name="Rectangle 3"/>
          <p:cNvSpPr>
            <a:spLocks noGrp="1"/>
          </p:cNvSpPr>
          <p:nvPr>
            <p:ph type="body" idx="1"/>
          </p:nvPr>
        </p:nvSpPr>
        <p:spPr/>
        <p:txBody>
          <a:bodyPr/>
          <a:lstStyle/>
          <a:p>
            <a:pPr eaLnBrk="1" hangingPunct="1"/>
            <a:r>
              <a:rPr lang="en-GB" altLang="en-US" sz="2800" dirty="0" smtClean="0"/>
              <a:t>The discrete logistic model (also called logistic map) is given by</a:t>
            </a:r>
          </a:p>
          <a:p>
            <a:pPr eaLnBrk="1" hangingPunct="1"/>
            <a:endParaRPr lang="en-GB" altLang="en-US" sz="2800" dirty="0" smtClean="0"/>
          </a:p>
          <a:p>
            <a:pPr eaLnBrk="1" hangingPunct="1">
              <a:buFont typeface="Arial" panose="020B0604020202020204" pitchFamily="34" charset="0"/>
              <a:buNone/>
            </a:pPr>
            <a:endParaRPr lang="en-GB" altLang="en-US" sz="2800" dirty="0" smtClean="0"/>
          </a:p>
          <a:p>
            <a:pPr eaLnBrk="1" hangingPunct="1">
              <a:buFont typeface="Arial" panose="020B0604020202020204" pitchFamily="34" charset="0"/>
              <a:buNone/>
            </a:pPr>
            <a:endParaRPr lang="en-GB" altLang="en-US" sz="2800" dirty="0" smtClean="0"/>
          </a:p>
          <a:p>
            <a:pPr eaLnBrk="1" hangingPunct="1">
              <a:buFont typeface="Arial" panose="020B0604020202020204" pitchFamily="34" charset="0"/>
              <a:buNone/>
            </a:pPr>
            <a:endParaRPr lang="en-GB" altLang="en-US" sz="2800" dirty="0" smtClean="0"/>
          </a:p>
          <a:p>
            <a:pPr eaLnBrk="1" hangingPunct="1">
              <a:buFont typeface="Arial" panose="020B0604020202020204" pitchFamily="34" charset="0"/>
              <a:buNone/>
            </a:pPr>
            <a:r>
              <a:rPr lang="en-GB" altLang="en-US" sz="2800" dirty="0" smtClean="0"/>
              <a:t> with </a:t>
            </a:r>
            <a:r>
              <a:rPr lang="en-GB" altLang="en-US" sz="2800" i="1" dirty="0" smtClean="0">
                <a:latin typeface="CG Times" pitchFamily="18" charset="0"/>
              </a:rPr>
              <a:t>r</a:t>
            </a:r>
            <a:r>
              <a:rPr lang="en-GB" altLang="en-US" sz="2800" dirty="0" smtClean="0"/>
              <a:t> the maximum per capita growth rate and </a:t>
            </a:r>
            <a:r>
              <a:rPr lang="en-GB" altLang="en-US" sz="2800" i="1" dirty="0" smtClean="0">
                <a:latin typeface="CG Times" pitchFamily="18" charset="0"/>
              </a:rPr>
              <a:t>k</a:t>
            </a:r>
            <a:r>
              <a:rPr lang="en-GB" altLang="en-US" sz="2800" dirty="0" smtClean="0"/>
              <a:t> the carrying capacity.</a:t>
            </a:r>
          </a:p>
          <a:p>
            <a:pPr eaLnBrk="1" hangingPunct="1">
              <a:buFont typeface="Arial" panose="020B0604020202020204" pitchFamily="34" charset="0"/>
              <a:buNone/>
            </a:pPr>
            <a:endParaRPr lang="en-GB" altLang="en-US" sz="2800" dirty="0" smtClean="0"/>
          </a:p>
          <a:p>
            <a:pPr eaLnBrk="1" hangingPunct="1">
              <a:buFont typeface="Arial" panose="020B0604020202020204" pitchFamily="34" charset="0"/>
              <a:buNone/>
            </a:pPr>
            <a:endParaRPr lang="en-GB" altLang="en-US" sz="2800" dirty="0" smtClean="0"/>
          </a:p>
        </p:txBody>
      </p:sp>
      <p:graphicFrame>
        <p:nvGraphicFramePr>
          <p:cNvPr id="82948" name="Object 4"/>
          <p:cNvGraphicFramePr>
            <a:graphicFrameLocks noChangeAspect="1"/>
          </p:cNvGraphicFramePr>
          <p:nvPr/>
        </p:nvGraphicFramePr>
        <p:xfrm>
          <a:off x="2466975" y="2862263"/>
          <a:ext cx="4010025" cy="627062"/>
        </p:xfrm>
        <a:graphic>
          <a:graphicData uri="http://schemas.openxmlformats.org/presentationml/2006/ole">
            <mc:AlternateContent xmlns:mc="http://schemas.openxmlformats.org/markup-compatibility/2006">
              <mc:Choice xmlns:v="urn:schemas-microsoft-com:vml" Requires="v">
                <p:oleObj spid="_x0000_s82968" name="Equation" r:id="rId3" imgW="1460500" imgH="228600" progId="Equation.3">
                  <p:embed/>
                </p:oleObj>
              </mc:Choice>
              <mc:Fallback>
                <p:oleObj name="Equation" r:id="rId3" imgW="1460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2862263"/>
                        <a:ext cx="4010025"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5" name="Object 5"/>
          <p:cNvGraphicFramePr>
            <a:graphicFrameLocks noChangeAspect="1"/>
          </p:cNvGraphicFramePr>
          <p:nvPr/>
        </p:nvGraphicFramePr>
        <p:xfrm>
          <a:off x="2393950" y="3941763"/>
          <a:ext cx="4010025" cy="627062"/>
        </p:xfrm>
        <a:graphic>
          <a:graphicData uri="http://schemas.openxmlformats.org/presentationml/2006/ole">
            <mc:AlternateContent xmlns:mc="http://schemas.openxmlformats.org/markup-compatibility/2006">
              <mc:Choice xmlns:v="urn:schemas-microsoft-com:vml" Requires="v">
                <p:oleObj spid="_x0000_s82969" name="Equation" r:id="rId5" imgW="1460500" imgH="228600" progId="Equation.3">
                  <p:embed/>
                </p:oleObj>
              </mc:Choice>
              <mc:Fallback>
                <p:oleObj name="Equation" r:id="rId5" imgW="14605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3950" y="3941763"/>
                        <a:ext cx="4010025"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9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3970" name="Object 2"/>
          <p:cNvGraphicFramePr>
            <a:graphicFrameLocks noChangeAspect="1"/>
          </p:cNvGraphicFramePr>
          <p:nvPr/>
        </p:nvGraphicFramePr>
        <p:xfrm>
          <a:off x="4343400" y="1828800"/>
          <a:ext cx="2057400" cy="1079500"/>
        </p:xfrm>
        <a:graphic>
          <a:graphicData uri="http://schemas.openxmlformats.org/presentationml/2006/ole">
            <mc:AlternateContent xmlns:mc="http://schemas.openxmlformats.org/markup-compatibility/2006">
              <mc:Choice xmlns:v="urn:schemas-microsoft-com:vml" Requires="v">
                <p:oleObj spid="_x0000_s83994" name="Equation" r:id="rId3" imgW="748975" imgH="393529" progId="Equation.3">
                  <p:embed/>
                </p:oleObj>
              </mc:Choice>
              <mc:Fallback>
                <p:oleObj name="Equation" r:id="rId3" imgW="748975"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828800"/>
                        <a:ext cx="20574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1" name="Rectangle 3"/>
          <p:cNvSpPr>
            <a:spLocks noGrp="1"/>
          </p:cNvSpPr>
          <p:nvPr>
            <p:ph type="title"/>
          </p:nvPr>
        </p:nvSpPr>
        <p:spPr/>
        <p:txBody>
          <a:bodyPr/>
          <a:lstStyle/>
          <a:p>
            <a:pPr eaLnBrk="1" hangingPunct="1"/>
            <a:r>
              <a:rPr lang="en-GB" altLang="en-US" smtClean="0"/>
              <a:t>Logistic Map</a:t>
            </a:r>
          </a:p>
        </p:txBody>
      </p:sp>
      <p:pic>
        <p:nvPicPr>
          <p:cNvPr id="839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25" y="1703388"/>
            <a:ext cx="7315200"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3973" name="Object 5"/>
          <p:cNvGraphicFramePr>
            <a:graphicFrameLocks noChangeAspect="1"/>
          </p:cNvGraphicFramePr>
          <p:nvPr/>
        </p:nvGraphicFramePr>
        <p:xfrm>
          <a:off x="5924550" y="2130425"/>
          <a:ext cx="1638300" cy="627063"/>
        </p:xfrm>
        <a:graphic>
          <a:graphicData uri="http://schemas.openxmlformats.org/presentationml/2006/ole">
            <mc:AlternateContent xmlns:mc="http://schemas.openxmlformats.org/markup-compatibility/2006">
              <mc:Choice xmlns:v="urn:schemas-microsoft-com:vml" Requires="v">
                <p:oleObj spid="_x0000_s83995" name="Equation" r:id="rId6" imgW="596900" imgH="228600" progId="Equation.3">
                  <p:embed/>
                </p:oleObj>
              </mc:Choice>
              <mc:Fallback>
                <p:oleObj name="Equation" r:id="rId6" imgW="5969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4550" y="2130425"/>
                        <a:ext cx="1638300"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TextBox 1"/>
          <p:cNvSpPr txBox="1">
            <a:spLocks noChangeArrowheads="1"/>
          </p:cNvSpPr>
          <p:nvPr/>
        </p:nvSpPr>
        <p:spPr bwMode="auto">
          <a:xfrm>
            <a:off x="881063" y="2627313"/>
            <a:ext cx="5080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Arial" panose="020B0604020202020204" pitchFamily="34" charset="0"/>
                <a:cs typeface="Arial" panose="020B0604020202020204" pitchFamily="34" charset="0"/>
              </a:rPr>
              <a:t>rk</a:t>
            </a:r>
          </a:p>
        </p:txBody>
      </p:sp>
      <p:sp>
        <p:nvSpPr>
          <p:cNvPr id="83975" name="TextBox 6"/>
          <p:cNvSpPr txBox="1">
            <a:spLocks noChangeArrowheads="1"/>
          </p:cNvSpPr>
          <p:nvPr/>
        </p:nvSpPr>
        <p:spPr bwMode="auto">
          <a:xfrm>
            <a:off x="735013" y="5505450"/>
            <a:ext cx="65405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Arial" panose="020B0604020202020204" pitchFamily="34" charset="0"/>
                <a:cs typeface="Arial" panose="020B0604020202020204" pitchFamily="34" charset="0"/>
              </a:rPr>
              <a:t>-rk</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6"/>
          <p:cNvSpPr txBox="1">
            <a:spLocks noChangeArrowheads="1"/>
          </p:cNvSpPr>
          <p:nvPr/>
        </p:nvSpPr>
        <p:spPr bwMode="auto">
          <a:xfrm>
            <a:off x="3430588" y="2555875"/>
            <a:ext cx="1524000" cy="137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=1</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499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086100"/>
            <a:ext cx="57610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2"/>
          <p:cNvSpPr>
            <a:spLocks noGrp="1"/>
          </p:cNvSpPr>
          <p:nvPr>
            <p:ph type="title"/>
          </p:nvPr>
        </p:nvSpPr>
        <p:spPr>
          <a:xfrm>
            <a:off x="457200" y="-69850"/>
            <a:ext cx="8229600" cy="1143000"/>
          </a:xfrm>
        </p:spPr>
        <p:txBody>
          <a:bodyPr/>
          <a:lstStyle/>
          <a:p>
            <a:pPr eaLnBrk="1" hangingPunct="1"/>
            <a:r>
              <a:rPr lang="en-GB" altLang="en-US" smtClean="0"/>
              <a:t>Logistic Map</a:t>
            </a:r>
          </a:p>
        </p:txBody>
      </p:sp>
      <p:sp>
        <p:nvSpPr>
          <p:cNvPr id="84997" name="Rectangle 3"/>
          <p:cNvSpPr>
            <a:spLocks noGrp="1"/>
          </p:cNvSpPr>
          <p:nvPr>
            <p:ph type="body" idx="1"/>
          </p:nvPr>
        </p:nvSpPr>
        <p:spPr>
          <a:xfrm>
            <a:off x="482600" y="822325"/>
            <a:ext cx="8229600" cy="4525963"/>
          </a:xfrm>
        </p:spPr>
        <p:txBody>
          <a:bodyPr/>
          <a:lstStyle/>
          <a:p>
            <a:pPr eaLnBrk="1" hangingPunct="1"/>
            <a:r>
              <a:rPr lang="en-GB" altLang="en-US" smtClean="0"/>
              <a:t>For low values of </a:t>
            </a:r>
            <a:r>
              <a:rPr lang="en-GB" altLang="en-US" i="1" smtClean="0"/>
              <a:t>rk</a:t>
            </a:r>
            <a:r>
              <a:rPr lang="en-GB" altLang="en-US" smtClean="0"/>
              <a:t> the dynamics are very similar to those of the continuous growth model. (</a:t>
            </a:r>
            <a:r>
              <a:rPr lang="en-GB" altLang="en-US" sz="2400" smtClean="0"/>
              <a:t>Value r=1 used in all the pictures</a:t>
            </a:r>
            <a:r>
              <a:rPr lang="en-GB" altLang="en-US" smtClean="0"/>
              <a:t>)</a:t>
            </a:r>
          </a:p>
        </p:txBody>
      </p:sp>
      <p:sp>
        <p:nvSpPr>
          <p:cNvPr id="84998" name="Text Box 9"/>
          <p:cNvSpPr txBox="1">
            <a:spLocks noChangeArrowheads="1"/>
          </p:cNvSpPr>
          <p:nvPr/>
        </p:nvSpPr>
        <p:spPr bwMode="auto">
          <a:xfrm>
            <a:off x="7092950" y="6145213"/>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t</a:t>
            </a:r>
            <a:endParaRPr lang="en-US" altLang="en-US" sz="2400"/>
          </a:p>
        </p:txBody>
      </p:sp>
      <p:sp>
        <p:nvSpPr>
          <p:cNvPr id="84999" name="Text Box 10"/>
          <p:cNvSpPr txBox="1">
            <a:spLocks noChangeArrowheads="1"/>
          </p:cNvSpPr>
          <p:nvPr/>
        </p:nvSpPr>
        <p:spPr bwMode="auto">
          <a:xfrm>
            <a:off x="755650" y="3217863"/>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t>N</a:t>
            </a:r>
            <a:r>
              <a:rPr lang="en-GB" altLang="en-US" sz="2400" i="1" baseline="-25000"/>
              <a:t>t</a:t>
            </a:r>
            <a:endParaRPr lang="en-US" altLang="en-US" sz="2400" i="1" baseline="-25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a:lstStyle/>
          <a:p>
            <a:pPr eaLnBrk="1" hangingPunct="1"/>
            <a:r>
              <a:rPr lang="en-GB" altLang="en-US" smtClean="0"/>
              <a:t>Logistic Map</a:t>
            </a:r>
          </a:p>
        </p:txBody>
      </p:sp>
      <p:sp>
        <p:nvSpPr>
          <p:cNvPr id="86019" name="Text Box 18"/>
          <p:cNvSpPr txBox="1">
            <a:spLocks noChangeArrowheads="1"/>
          </p:cNvSpPr>
          <p:nvPr/>
        </p:nvSpPr>
        <p:spPr bwMode="auto">
          <a:xfrm>
            <a:off x="7092950" y="6140450"/>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t</a:t>
            </a:r>
            <a:endParaRPr lang="en-US" altLang="en-US" sz="2400"/>
          </a:p>
        </p:txBody>
      </p:sp>
      <p:sp>
        <p:nvSpPr>
          <p:cNvPr id="86020" name="Text Box 19"/>
          <p:cNvSpPr txBox="1">
            <a:spLocks noChangeArrowheads="1"/>
          </p:cNvSpPr>
          <p:nvPr/>
        </p:nvSpPr>
        <p:spPr bwMode="auto">
          <a:xfrm>
            <a:off x="755650" y="3213100"/>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t>N</a:t>
            </a:r>
            <a:r>
              <a:rPr lang="en-GB" altLang="en-US" sz="2400" i="1" baseline="-25000"/>
              <a:t>t</a:t>
            </a:r>
            <a:endParaRPr lang="en-US" altLang="en-US" sz="2400" i="1" baseline="-25000"/>
          </a:p>
        </p:txBody>
      </p:sp>
      <p:grpSp>
        <p:nvGrpSpPr>
          <p:cNvPr id="86021" name="Group 21"/>
          <p:cNvGrpSpPr>
            <a:grpSpLocks/>
          </p:cNvGrpSpPr>
          <p:nvPr/>
        </p:nvGrpSpPr>
        <p:grpSpPr bwMode="auto">
          <a:xfrm>
            <a:off x="1476375" y="2417763"/>
            <a:ext cx="5473700" cy="3963987"/>
            <a:chOff x="930" y="1523"/>
            <a:chExt cx="3448" cy="2497"/>
          </a:xfrm>
        </p:grpSpPr>
        <p:sp>
          <p:nvSpPr>
            <p:cNvPr id="86033" name="Text Box 17"/>
            <p:cNvSpPr txBox="1">
              <a:spLocks noChangeArrowheads="1"/>
            </p:cNvSpPr>
            <p:nvPr/>
          </p:nvSpPr>
          <p:spPr bwMode="auto">
            <a:xfrm>
              <a:off x="2161" y="1523"/>
              <a:ext cx="96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=1.75</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603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 y="1900"/>
              <a:ext cx="3448" cy="2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5"/>
          <p:cNvGrpSpPr>
            <a:grpSpLocks/>
          </p:cNvGrpSpPr>
          <p:nvPr/>
        </p:nvGrpSpPr>
        <p:grpSpPr bwMode="auto">
          <a:xfrm>
            <a:off x="1403350" y="2349500"/>
            <a:ext cx="5400675" cy="4103688"/>
            <a:chOff x="884" y="1480"/>
            <a:chExt cx="3402" cy="2585"/>
          </a:xfrm>
        </p:grpSpPr>
        <p:sp>
          <p:nvSpPr>
            <p:cNvPr id="86031" name="Text Box 22"/>
            <p:cNvSpPr txBox="1">
              <a:spLocks noChangeArrowheads="1"/>
            </p:cNvSpPr>
            <p:nvPr/>
          </p:nvSpPr>
          <p:spPr bwMode="auto">
            <a:xfrm>
              <a:off x="2200" y="1480"/>
              <a:ext cx="1112" cy="8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=2.05</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603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 y="1920"/>
              <a:ext cx="3402" cy="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809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924175"/>
            <a:ext cx="5832475"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0"/>
          <p:cNvGrpSpPr>
            <a:grpSpLocks/>
          </p:cNvGrpSpPr>
          <p:nvPr/>
        </p:nvGrpSpPr>
        <p:grpSpPr bwMode="auto">
          <a:xfrm>
            <a:off x="1403350" y="2430463"/>
            <a:ext cx="5905500" cy="4094162"/>
            <a:chOff x="884" y="1480"/>
            <a:chExt cx="3720" cy="2579"/>
          </a:xfrm>
        </p:grpSpPr>
        <p:sp>
          <p:nvSpPr>
            <p:cNvPr id="86029" name="Text Box 28"/>
            <p:cNvSpPr txBox="1">
              <a:spLocks noChangeArrowheads="1"/>
            </p:cNvSpPr>
            <p:nvPr/>
          </p:nvSpPr>
          <p:spPr bwMode="auto">
            <a:xfrm>
              <a:off x="2161" y="1480"/>
              <a:ext cx="960" cy="8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=2.5</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603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 y="1772"/>
              <a:ext cx="3720" cy="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39"/>
          <p:cNvGrpSpPr>
            <a:grpSpLocks/>
          </p:cNvGrpSpPr>
          <p:nvPr/>
        </p:nvGrpSpPr>
        <p:grpSpPr bwMode="auto">
          <a:xfrm>
            <a:off x="1476375" y="2133600"/>
            <a:ext cx="5689600" cy="4429125"/>
            <a:chOff x="930" y="1344"/>
            <a:chExt cx="3584" cy="2790"/>
          </a:xfrm>
        </p:grpSpPr>
        <p:sp>
          <p:nvSpPr>
            <p:cNvPr id="86027" name="Text Box 32"/>
            <p:cNvSpPr txBox="1">
              <a:spLocks noChangeArrowheads="1"/>
            </p:cNvSpPr>
            <p:nvPr/>
          </p:nvSpPr>
          <p:spPr bwMode="auto">
            <a:xfrm>
              <a:off x="2161" y="1344"/>
              <a:ext cx="960" cy="8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3600" i="1" baseline="-25000">
                  <a:latin typeface="Times New Roman" panose="02020603050405020304" pitchFamily="18" charset="0"/>
                </a:rPr>
                <a:t> k</a:t>
              </a:r>
              <a:r>
                <a:rPr lang="en-GB" altLang="en-US" sz="3600" baseline="-25000">
                  <a:latin typeface="Times New Roman" panose="02020603050405020304" pitchFamily="18" charset="0"/>
                </a:rPr>
                <a:t>=2.56</a:t>
              </a:r>
            </a:p>
            <a:p>
              <a:pPr eaLnBrk="1" hangingPunct="1">
                <a:spcBef>
                  <a:spcPct val="50000"/>
                </a:spcBef>
                <a:buFontTx/>
                <a:buNone/>
              </a:pPr>
              <a:endParaRPr lang="en-GB" altLang="en-US" sz="3600" baseline="-25000">
                <a:latin typeface="Times New Roman" panose="02020603050405020304" pitchFamily="18" charset="0"/>
              </a:endParaRPr>
            </a:p>
            <a:p>
              <a:pPr eaLnBrk="1" hangingPunct="1">
                <a:spcBef>
                  <a:spcPct val="50000"/>
                </a:spcBef>
                <a:buFontTx/>
                <a:buNone/>
              </a:pPr>
              <a:endParaRPr lang="en-GB" altLang="en-US" sz="2400" baseline="-25000">
                <a:latin typeface="Times New Roman" panose="02020603050405020304" pitchFamily="18" charset="0"/>
              </a:endParaRPr>
            </a:p>
          </p:txBody>
        </p:sp>
        <p:pic>
          <p:nvPicPr>
            <p:cNvPr id="86028"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 y="1752"/>
              <a:ext cx="3584"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6026" name="Rectangle 3"/>
          <p:cNvSpPr>
            <a:spLocks noGrp="1"/>
          </p:cNvSpPr>
          <p:nvPr>
            <p:ph type="body" idx="1"/>
          </p:nvPr>
        </p:nvSpPr>
        <p:spPr>
          <a:xfrm>
            <a:off x="457200" y="1412875"/>
            <a:ext cx="8229600" cy="4525963"/>
          </a:xfrm>
        </p:spPr>
        <p:txBody>
          <a:bodyPr/>
          <a:lstStyle/>
          <a:p>
            <a:pPr eaLnBrk="1" hangingPunct="1"/>
            <a:r>
              <a:rPr lang="en-GB" altLang="en-US" smtClean="0"/>
              <a:t>If </a:t>
            </a:r>
            <a:r>
              <a:rPr lang="en-GB" altLang="en-US" i="1" smtClean="0"/>
              <a:t>rk</a:t>
            </a:r>
            <a:r>
              <a:rPr lang="en-GB" altLang="en-US" smtClean="0"/>
              <a:t> is bigger the dynamics begin to differ from the continuous time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5403E55EBA5F45B25A01EADE153578" ma:contentTypeVersion="3" ma:contentTypeDescription="Create a new document." ma:contentTypeScope="" ma:versionID="89a1949bb7a1654da5eee3025d3a153c">
  <xsd:schema xmlns:xsd="http://www.w3.org/2001/XMLSchema" xmlns:xs="http://www.w3.org/2001/XMLSchema" xmlns:p="http://schemas.microsoft.com/office/2006/metadata/properties" xmlns:ns2="3adaf70a-a570-4315-a8ec-5e7e6d120ca2" targetNamespace="http://schemas.microsoft.com/office/2006/metadata/properties" ma:root="true" ma:fieldsID="5b1612122bf7719c40ba19e6305c05e3" ns2:_="">
    <xsd:import namespace="3adaf70a-a570-4315-a8ec-5e7e6d120ca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daf70a-a570-4315-a8ec-5e7e6d120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A84A0C-C63D-46E6-99CF-272EFFA7CE47}"/>
</file>

<file path=customXml/itemProps2.xml><?xml version="1.0" encoding="utf-8"?>
<ds:datastoreItem xmlns:ds="http://schemas.openxmlformats.org/officeDocument/2006/customXml" ds:itemID="{6E8DD110-9FDA-4557-B266-622BDFDF2208}"/>
</file>

<file path=customXml/itemProps3.xml><?xml version="1.0" encoding="utf-8"?>
<ds:datastoreItem xmlns:ds="http://schemas.openxmlformats.org/officeDocument/2006/customXml" ds:itemID="{309809DC-6634-4C2E-89DA-767B76A24EDA}"/>
</file>

<file path=docProps/app.xml><?xml version="1.0" encoding="utf-8"?>
<Properties xmlns="http://schemas.openxmlformats.org/officeDocument/2006/extended-properties" xmlns:vt="http://schemas.openxmlformats.org/officeDocument/2006/docPropsVTypes">
  <Template/>
  <TotalTime>23439</TotalTime>
  <Words>779</Words>
  <Application>Microsoft Office PowerPoint</Application>
  <PresentationFormat>On-screen Show (4:3)</PresentationFormat>
  <Paragraphs>120</Paragraphs>
  <Slides>26</Slides>
  <Notes>10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5" baseType="lpstr">
      <vt:lpstr>Arial</vt:lpstr>
      <vt:lpstr>Calibri</vt:lpstr>
      <vt:lpstr>CG Times</vt:lpstr>
      <vt:lpstr>Comic Sans MS</vt:lpstr>
      <vt:lpstr>Symbol</vt:lpstr>
      <vt:lpstr>Times New Roman</vt:lpstr>
      <vt:lpstr>Office Theme</vt:lpstr>
      <vt:lpstr>Picture</vt:lpstr>
      <vt:lpstr>Equation</vt:lpstr>
      <vt:lpstr>2020-21  3-4 Alternative stable states, phase shifts and catastrophic transitions. Chaos and unpredictability Chaos and Unpredictability </vt:lpstr>
      <vt:lpstr>Outline</vt:lpstr>
      <vt:lpstr>Back to the logistic</vt:lpstr>
      <vt:lpstr>A quote from Pearl (1927)    </vt:lpstr>
      <vt:lpstr>Back to the logistic</vt:lpstr>
      <vt:lpstr>Logistic Map</vt:lpstr>
      <vt:lpstr>Logistic Map</vt:lpstr>
      <vt:lpstr>Logistic Map</vt:lpstr>
      <vt:lpstr>Logistic Map</vt:lpstr>
      <vt:lpstr>Logistic Map : finding the equilibrium</vt:lpstr>
      <vt:lpstr>Logistic Map: Stability of the equilibria</vt:lpstr>
      <vt:lpstr>Logistic Map: Stability of the equilibrium</vt:lpstr>
      <vt:lpstr>Stability of the equilibrium</vt:lpstr>
      <vt:lpstr>Logistic Map Period 2 cycle</vt:lpstr>
      <vt:lpstr>Logistic Map Bifurcation diagram</vt:lpstr>
      <vt:lpstr>Logistic Map Bifurcation diagram</vt:lpstr>
      <vt:lpstr>Logistic Map Bifurcation diagram</vt:lpstr>
      <vt:lpstr>Chaos</vt:lpstr>
      <vt:lpstr>Chaos</vt:lpstr>
      <vt:lpstr>Chaos</vt:lpstr>
      <vt:lpstr>PowerPoint Presentation</vt:lpstr>
      <vt:lpstr>Chaos</vt:lpstr>
      <vt:lpstr>Chaos</vt:lpstr>
      <vt:lpstr>Chaos</vt:lpstr>
      <vt:lpstr>Chaos</vt:lpstr>
      <vt:lpstr>Learning outcomes</vt:lpstr>
    </vt:vector>
  </TitlesOfParts>
  <Company>RHUL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Jansen</dc:creator>
  <cp:lastModifiedBy>Jansen, Vincent</cp:lastModifiedBy>
  <cp:revision>248</cp:revision>
  <dcterms:created xsi:type="dcterms:W3CDTF">2002-06-29T18:19:19Z</dcterms:created>
  <dcterms:modified xsi:type="dcterms:W3CDTF">2021-02-04T18:00:56Z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0x0101007F5403E55EBA5F45B25A01EADE153578</vt:lpwstr>
  </property>
</Properties>
</file>