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671" r:id="rId2"/>
    <p:sldId id="672" r:id="rId3"/>
    <p:sldId id="447" r:id="rId4"/>
    <p:sldId id="363" r:id="rId5"/>
    <p:sldId id="456" r:id="rId6"/>
    <p:sldId id="457" r:id="rId7"/>
    <p:sldId id="461" r:id="rId8"/>
    <p:sldId id="462" r:id="rId9"/>
    <p:sldId id="458" r:id="rId10"/>
    <p:sldId id="459" r:id="rId11"/>
    <p:sldId id="460" r:id="rId12"/>
    <p:sldId id="344" r:id="rId13"/>
    <p:sldId id="345" r:id="rId14"/>
    <p:sldId id="463" r:id="rId15"/>
    <p:sldId id="464" r:id="rId16"/>
    <p:sldId id="352" r:id="rId17"/>
    <p:sldId id="350" r:id="rId18"/>
    <p:sldId id="353" r:id="rId19"/>
    <p:sldId id="354" r:id="rId20"/>
    <p:sldId id="355" r:id="rId21"/>
    <p:sldId id="356" r:id="rId22"/>
    <p:sldId id="357" r:id="rId23"/>
    <p:sldId id="348" r:id="rId24"/>
    <p:sldId id="358" r:id="rId25"/>
    <p:sldId id="675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5" autoAdjust="0"/>
    <p:restoredTop sz="82218" autoAdjust="0"/>
  </p:normalViewPr>
  <p:slideViewPr>
    <p:cSldViewPr>
      <p:cViewPr varScale="1">
        <p:scale>
          <a:sx n="80" d="100"/>
          <a:sy n="80" d="100"/>
        </p:scale>
        <p:origin x="11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1C25A0-E0AA-4DB0-BAD7-2CE72DC14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33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9D0CDA-EFE9-408C-9C18-0AB9A3631A36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0995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D2C1A-B0FC-42F6-BDB7-03AB6710B3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42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709A-D206-4AD7-9F43-8CC00DC718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9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E3F1-EF68-4406-AB34-16D4DC52A4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435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7911-788B-4068-9BDD-CCDE59482E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26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186D-BE2B-4E13-A376-4E0C9E6C6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02074-3BAF-4432-9E2F-EDAF20C4B8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73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AF6-B053-48CF-8872-06E03BC67E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0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D500-F4B1-4CF6-B6A9-00D1E24CCB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6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253D-9622-48CE-945F-5F2A833FEA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13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6E77-4E32-47A1-8B2F-D2C25051C5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415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CE4C-EF84-4E9E-9E6D-807890C83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94A5-14DA-4726-A87A-3A9AD6429C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6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0E25-8355-4D11-8D8D-EC81D20528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3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6DEB49-10FE-4105-B3A1-B96735B49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5-2 </a:t>
            </a:r>
            <a:r>
              <a:rPr lang="en-US" altLang="en-US" sz="2800" dirty="0"/>
              <a:t>Epidemiological models. Measles, flu, </a:t>
            </a:r>
            <a:r>
              <a:rPr lang="en-US" altLang="en-US" sz="2800" dirty="0" err="1"/>
              <a:t>covid</a:t>
            </a:r>
            <a:r>
              <a:rPr lang="en-US" altLang="en-US" sz="2800" dirty="0"/>
              <a:t> 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altLang="en-US" sz="3600" dirty="0" smtClean="0"/>
              <a:t>The SIR model</a:t>
            </a:r>
            <a:r>
              <a:rPr lang="en-US" sz="4000" dirty="0" smtClean="0"/>
              <a:t>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A more elaborate SIR model</a:t>
            </a:r>
          </a:p>
        </p:txBody>
      </p:sp>
      <p:sp>
        <p:nvSpPr>
          <p:cNvPr id="2099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210425" cy="4525963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The </a:t>
            </a:r>
            <a:r>
              <a:rPr lang="en-GB" altLang="en-US" sz="3600" dirty="0" smtClean="0"/>
              <a:t>model can easily be extended</a:t>
            </a:r>
          </a:p>
          <a:p>
            <a:pPr eaLnBrk="1" hangingPunct="1"/>
            <a:r>
              <a:rPr lang="en-GB" altLang="en-US" sz="3600" dirty="0" smtClean="0"/>
              <a:t>For instance, if we add natural death (with rate </a:t>
            </a:r>
            <a:r>
              <a:rPr lang="en-GB" altLang="en-US" sz="3600" i="1" dirty="0" smtClean="0">
                <a:latin typeface="Symbol" panose="05050102010706020507" pitchFamily="18" charset="2"/>
              </a:rPr>
              <a:t>m</a:t>
            </a:r>
            <a:r>
              <a:rPr lang="en-GB" altLang="en-US" sz="3600" dirty="0" smtClean="0"/>
              <a:t>) and disease induced mortality, </a:t>
            </a:r>
            <a:r>
              <a:rPr lang="en-GB" altLang="en-US" sz="3600" i="1" dirty="0" smtClean="0">
                <a:latin typeface="Symbol" panose="05050102010706020507" pitchFamily="18" charset="2"/>
              </a:rPr>
              <a:t>n</a:t>
            </a:r>
            <a:r>
              <a:rPr lang="en-GB" altLang="en-US" sz="3600" dirty="0" smtClean="0"/>
              <a:t>,  we get (if we  replace all dead by </a:t>
            </a:r>
            <a:r>
              <a:rPr lang="en-GB" altLang="en-US" sz="3600" dirty="0" err="1" smtClean="0"/>
              <a:t>newborns</a:t>
            </a:r>
            <a:r>
              <a:rPr lang="en-GB" altLang="en-US" sz="3600" dirty="0" smtClean="0"/>
              <a:t>)</a:t>
            </a:r>
            <a:endParaRPr lang="en-GB" altLang="en-US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dirty="0" smtClean="0"/>
          </a:p>
          <a:p>
            <a:pPr lvl="1" eaLnBrk="1" hangingPunct="1"/>
            <a:endParaRPr lang="en-GB" altLang="en-US" dirty="0" smtClean="0"/>
          </a:p>
        </p:txBody>
      </p:sp>
      <p:sp>
        <p:nvSpPr>
          <p:cNvPr id="30724" name="Rectangle 24"/>
          <p:cNvSpPr>
            <a:spLocks noChangeArrowheads="1"/>
          </p:cNvSpPr>
          <p:nvPr/>
        </p:nvSpPr>
        <p:spPr bwMode="auto">
          <a:xfrm>
            <a:off x="14763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0725" name="Rectangle 25"/>
          <p:cNvSpPr>
            <a:spLocks noChangeArrowheads="1"/>
          </p:cNvSpPr>
          <p:nvPr/>
        </p:nvSpPr>
        <p:spPr bwMode="auto">
          <a:xfrm>
            <a:off x="38385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0726" name="Rectangle 26"/>
          <p:cNvSpPr>
            <a:spLocks noChangeArrowheads="1"/>
          </p:cNvSpPr>
          <p:nvPr/>
        </p:nvSpPr>
        <p:spPr bwMode="auto">
          <a:xfrm>
            <a:off x="62007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335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2957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I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6579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R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000375" y="54657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5362575" y="54657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916238" y="50847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b</a:t>
            </a:r>
            <a:r>
              <a:rPr lang="en-GB" altLang="en-US" sz="2000" i="1">
                <a:latin typeface="Univers" pitchFamily="34" charset="0"/>
              </a:rPr>
              <a:t>IS/N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438775" y="5084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g</a:t>
            </a:r>
            <a:r>
              <a:rPr lang="en-GB" altLang="en-US" sz="2000" i="1">
                <a:latin typeface="Univers" pitchFamily="34" charset="0"/>
              </a:rPr>
              <a:t>I</a:t>
            </a:r>
          </a:p>
        </p:txBody>
      </p:sp>
      <p:grpSp>
        <p:nvGrpSpPr>
          <p:cNvPr id="30734" name="Group 34"/>
          <p:cNvGrpSpPr>
            <a:grpSpLocks/>
          </p:cNvGrpSpPr>
          <p:nvPr/>
        </p:nvGrpSpPr>
        <p:grpSpPr bwMode="auto">
          <a:xfrm>
            <a:off x="1628775" y="5999163"/>
            <a:ext cx="762000" cy="400050"/>
            <a:chOff x="960" y="3600"/>
            <a:chExt cx="480" cy="252"/>
          </a:xfrm>
        </p:grpSpPr>
        <p:sp>
          <p:nvSpPr>
            <p:cNvPr id="30743" name="AutoShape 15"/>
            <p:cNvSpPr>
              <a:spLocks noChangeArrowheads="1"/>
            </p:cNvSpPr>
            <p:nvPr/>
          </p:nvSpPr>
          <p:spPr bwMode="auto">
            <a:xfrm>
              <a:off x="1248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0744" name="Text Box 16"/>
            <p:cNvSpPr txBox="1">
              <a:spLocks noChangeArrowheads="1"/>
            </p:cNvSpPr>
            <p:nvPr/>
          </p:nvSpPr>
          <p:spPr bwMode="auto">
            <a:xfrm>
              <a:off x="960" y="3600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S</a:t>
              </a:r>
            </a:p>
          </p:txBody>
        </p:sp>
      </p:grpSp>
      <p:grpSp>
        <p:nvGrpSpPr>
          <p:cNvPr id="30735" name="Group 37"/>
          <p:cNvGrpSpPr>
            <a:grpSpLocks/>
          </p:cNvGrpSpPr>
          <p:nvPr/>
        </p:nvGrpSpPr>
        <p:grpSpPr bwMode="auto">
          <a:xfrm>
            <a:off x="3597275" y="5945188"/>
            <a:ext cx="1066800" cy="431800"/>
            <a:chOff x="2222" y="3568"/>
            <a:chExt cx="672" cy="272"/>
          </a:xfrm>
        </p:grpSpPr>
        <p:sp>
          <p:nvSpPr>
            <p:cNvPr id="30741" name="AutoShape 18"/>
            <p:cNvSpPr>
              <a:spLocks noChangeArrowheads="1"/>
            </p:cNvSpPr>
            <p:nvPr/>
          </p:nvSpPr>
          <p:spPr bwMode="auto">
            <a:xfrm>
              <a:off x="2736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2222" y="3568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latin typeface="Univers" pitchFamily="34" charset="0"/>
                </a:rPr>
                <a:t>(</a:t>
              </a: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>
                  <a:latin typeface="Symbol" panose="05050102010706020507" pitchFamily="18" charset="2"/>
                </a:rPr>
                <a:t>+</a:t>
              </a:r>
              <a:r>
                <a:rPr lang="en-GB" altLang="en-US" sz="2000" i="1">
                  <a:latin typeface="Symbol" panose="05050102010706020507" pitchFamily="18" charset="2"/>
                </a:rPr>
                <a:t>n</a:t>
              </a:r>
              <a:r>
                <a:rPr lang="en-GB" altLang="en-US" sz="2000">
                  <a:latin typeface="Symbol" panose="05050102010706020507" pitchFamily="18" charset="2"/>
                </a:rPr>
                <a:t>)</a:t>
              </a:r>
              <a:r>
                <a:rPr lang="en-GB" altLang="en-US" sz="2000" i="1">
                  <a:latin typeface="Symbol" panose="05050102010706020507" pitchFamily="18" charset="2"/>
                </a:rPr>
                <a:t>I</a:t>
              </a:r>
              <a:endParaRPr lang="en-GB" altLang="en-US" sz="2000" b="1" i="1">
                <a:latin typeface="Univers" pitchFamily="34" charset="0"/>
              </a:endParaRPr>
            </a:p>
          </p:txBody>
        </p:sp>
      </p:grpSp>
      <p:grpSp>
        <p:nvGrpSpPr>
          <p:cNvPr id="30736" name="Group 40"/>
          <p:cNvGrpSpPr>
            <a:grpSpLocks/>
          </p:cNvGrpSpPr>
          <p:nvPr/>
        </p:nvGrpSpPr>
        <p:grpSpPr bwMode="auto">
          <a:xfrm>
            <a:off x="6353175" y="5999163"/>
            <a:ext cx="777875" cy="400050"/>
            <a:chOff x="3936" y="3600"/>
            <a:chExt cx="490" cy="252"/>
          </a:xfrm>
        </p:grpSpPr>
        <p:sp>
          <p:nvSpPr>
            <p:cNvPr id="30739" name="AutoShape 21"/>
            <p:cNvSpPr>
              <a:spLocks noChangeArrowheads="1"/>
            </p:cNvSpPr>
            <p:nvPr/>
          </p:nvSpPr>
          <p:spPr bwMode="auto">
            <a:xfrm>
              <a:off x="4224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0740" name="Text Box 22"/>
            <p:cNvSpPr txBox="1">
              <a:spLocks noChangeArrowheads="1"/>
            </p:cNvSpPr>
            <p:nvPr/>
          </p:nvSpPr>
          <p:spPr bwMode="auto">
            <a:xfrm>
              <a:off x="3936" y="3600"/>
              <a:ext cx="4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R</a:t>
              </a:r>
            </a:p>
          </p:txBody>
        </p:sp>
      </p:grpSp>
      <p:sp>
        <p:nvSpPr>
          <p:cNvPr id="30737" name="AutoShape 49"/>
          <p:cNvSpPr>
            <a:spLocks noChangeArrowheads="1"/>
          </p:cNvSpPr>
          <p:nvPr/>
        </p:nvSpPr>
        <p:spPr bwMode="auto">
          <a:xfrm>
            <a:off x="2038350" y="465772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8" name="Text Box 50"/>
          <p:cNvSpPr txBox="1">
            <a:spLocks noChangeArrowheads="1"/>
          </p:cNvSpPr>
          <p:nvPr/>
        </p:nvSpPr>
        <p:spPr bwMode="auto">
          <a:xfrm>
            <a:off x="1100138" y="45815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m</a:t>
            </a:r>
            <a:r>
              <a:rPr lang="en-GB" altLang="en-US" sz="2000" i="1">
                <a:latin typeface="Univers" pitchFamily="34" charset="0"/>
              </a:rPr>
              <a:t>N+vI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More elaborate: </a:t>
            </a:r>
            <a:br>
              <a:rPr lang="en-GB" altLang="en-US" sz="4000" smtClean="0"/>
            </a:br>
            <a:r>
              <a:rPr lang="en-GB" altLang="en-US" sz="4000" smtClean="0"/>
              <a:t>the SIR model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210425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model reads: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lvl="1" eaLnBrk="1" hangingPunct="1"/>
            <a:endParaRPr lang="en-GB" altLang="en-US" smtClean="0"/>
          </a:p>
        </p:txBody>
      </p:sp>
      <p:graphicFrame>
        <p:nvGraphicFramePr>
          <p:cNvPr id="31748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2205038"/>
          <a:ext cx="34385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Equation" r:id="rId3" imgW="1663700" imgH="1219200" progId="Equation.3">
                  <p:embed/>
                </p:oleObj>
              </mc:Choice>
              <mc:Fallback>
                <p:oleObj name="Equation" r:id="rId3" imgW="1663700" imgH="1219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05038"/>
                        <a:ext cx="343852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27"/>
          <p:cNvSpPr>
            <a:spLocks noChangeArrowheads="1"/>
          </p:cNvSpPr>
          <p:nvPr/>
        </p:nvSpPr>
        <p:spPr bwMode="auto">
          <a:xfrm>
            <a:off x="14763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1750" name="Rectangle 28"/>
          <p:cNvSpPr>
            <a:spLocks noChangeArrowheads="1"/>
          </p:cNvSpPr>
          <p:nvPr/>
        </p:nvSpPr>
        <p:spPr bwMode="auto">
          <a:xfrm>
            <a:off x="38385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1751" name="Rectangle 29"/>
          <p:cNvSpPr>
            <a:spLocks noChangeArrowheads="1"/>
          </p:cNvSpPr>
          <p:nvPr/>
        </p:nvSpPr>
        <p:spPr bwMode="auto">
          <a:xfrm>
            <a:off x="6200775" y="5084763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9335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S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42957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I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6657975" y="52371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R</a:t>
            </a:r>
          </a:p>
        </p:txBody>
      </p:sp>
      <p:sp>
        <p:nvSpPr>
          <p:cNvPr id="31755" name="AutoShape 10"/>
          <p:cNvSpPr>
            <a:spLocks noChangeArrowheads="1"/>
          </p:cNvSpPr>
          <p:nvPr/>
        </p:nvSpPr>
        <p:spPr bwMode="auto">
          <a:xfrm>
            <a:off x="3000375" y="54657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1756" name="AutoShape 11"/>
          <p:cNvSpPr>
            <a:spLocks noChangeArrowheads="1"/>
          </p:cNvSpPr>
          <p:nvPr/>
        </p:nvSpPr>
        <p:spPr bwMode="auto">
          <a:xfrm>
            <a:off x="5362575" y="546576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Univers" pitchFamily="34" charset="0"/>
            </a:endParaRP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2916238" y="50847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b</a:t>
            </a:r>
            <a:r>
              <a:rPr lang="en-GB" altLang="en-US" sz="2000" i="1">
                <a:latin typeface="Univers" pitchFamily="34" charset="0"/>
              </a:rPr>
              <a:t>IS/N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5438775" y="5084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g</a:t>
            </a:r>
            <a:r>
              <a:rPr lang="en-GB" altLang="en-US" sz="2000" i="1">
                <a:latin typeface="Univers" pitchFamily="34" charset="0"/>
              </a:rPr>
              <a:t>I</a:t>
            </a:r>
          </a:p>
        </p:txBody>
      </p:sp>
      <p:grpSp>
        <p:nvGrpSpPr>
          <p:cNvPr id="31759" name="Group 37"/>
          <p:cNvGrpSpPr>
            <a:grpSpLocks/>
          </p:cNvGrpSpPr>
          <p:nvPr/>
        </p:nvGrpSpPr>
        <p:grpSpPr bwMode="auto">
          <a:xfrm>
            <a:off x="1628775" y="5999163"/>
            <a:ext cx="762000" cy="400050"/>
            <a:chOff x="960" y="3600"/>
            <a:chExt cx="480" cy="252"/>
          </a:xfrm>
        </p:grpSpPr>
        <p:sp>
          <p:nvSpPr>
            <p:cNvPr id="31768" name="AutoShape 15"/>
            <p:cNvSpPr>
              <a:spLocks noChangeArrowheads="1"/>
            </p:cNvSpPr>
            <p:nvPr/>
          </p:nvSpPr>
          <p:spPr bwMode="auto">
            <a:xfrm>
              <a:off x="1248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1769" name="Text Box 16"/>
            <p:cNvSpPr txBox="1">
              <a:spLocks noChangeArrowheads="1"/>
            </p:cNvSpPr>
            <p:nvPr/>
          </p:nvSpPr>
          <p:spPr bwMode="auto">
            <a:xfrm>
              <a:off x="960" y="3600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S</a:t>
              </a:r>
            </a:p>
          </p:txBody>
        </p:sp>
      </p:grpSp>
      <p:grpSp>
        <p:nvGrpSpPr>
          <p:cNvPr id="31760" name="Group 38"/>
          <p:cNvGrpSpPr>
            <a:grpSpLocks/>
          </p:cNvGrpSpPr>
          <p:nvPr/>
        </p:nvGrpSpPr>
        <p:grpSpPr bwMode="auto">
          <a:xfrm>
            <a:off x="3597275" y="5945188"/>
            <a:ext cx="1066800" cy="431800"/>
            <a:chOff x="2222" y="3568"/>
            <a:chExt cx="672" cy="272"/>
          </a:xfrm>
        </p:grpSpPr>
        <p:sp>
          <p:nvSpPr>
            <p:cNvPr id="31766" name="AutoShape 18"/>
            <p:cNvSpPr>
              <a:spLocks noChangeArrowheads="1"/>
            </p:cNvSpPr>
            <p:nvPr/>
          </p:nvSpPr>
          <p:spPr bwMode="auto">
            <a:xfrm>
              <a:off x="2736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1767" name="Text Box 19"/>
            <p:cNvSpPr txBox="1">
              <a:spLocks noChangeArrowheads="1"/>
            </p:cNvSpPr>
            <p:nvPr/>
          </p:nvSpPr>
          <p:spPr bwMode="auto">
            <a:xfrm>
              <a:off x="2222" y="3568"/>
              <a:ext cx="6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latin typeface="Univers" pitchFamily="34" charset="0"/>
                </a:rPr>
                <a:t>(</a:t>
              </a: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>
                  <a:latin typeface="Symbol" panose="05050102010706020507" pitchFamily="18" charset="2"/>
                </a:rPr>
                <a:t>+</a:t>
              </a:r>
              <a:r>
                <a:rPr lang="en-GB" altLang="en-US" sz="2000" i="1">
                  <a:latin typeface="Symbol" panose="05050102010706020507" pitchFamily="18" charset="2"/>
                </a:rPr>
                <a:t>n</a:t>
              </a:r>
              <a:r>
                <a:rPr lang="en-GB" altLang="en-US" sz="2000">
                  <a:latin typeface="Symbol" panose="05050102010706020507" pitchFamily="18" charset="2"/>
                </a:rPr>
                <a:t>)</a:t>
              </a:r>
              <a:r>
                <a:rPr lang="en-GB" altLang="en-US" sz="2000" i="1">
                  <a:latin typeface="Symbol" panose="05050102010706020507" pitchFamily="18" charset="2"/>
                </a:rPr>
                <a:t>I</a:t>
              </a:r>
              <a:endParaRPr lang="en-GB" altLang="en-US" sz="2000" b="1" i="1">
                <a:latin typeface="Univers" pitchFamily="34" charset="0"/>
              </a:endParaRPr>
            </a:p>
          </p:txBody>
        </p:sp>
      </p:grpSp>
      <p:grpSp>
        <p:nvGrpSpPr>
          <p:cNvPr id="31761" name="Group 39"/>
          <p:cNvGrpSpPr>
            <a:grpSpLocks/>
          </p:cNvGrpSpPr>
          <p:nvPr/>
        </p:nvGrpSpPr>
        <p:grpSpPr bwMode="auto">
          <a:xfrm>
            <a:off x="6353175" y="5999163"/>
            <a:ext cx="777875" cy="400050"/>
            <a:chOff x="3936" y="3600"/>
            <a:chExt cx="490" cy="252"/>
          </a:xfrm>
        </p:grpSpPr>
        <p:sp>
          <p:nvSpPr>
            <p:cNvPr id="31764" name="AutoShape 21"/>
            <p:cNvSpPr>
              <a:spLocks noChangeArrowheads="1"/>
            </p:cNvSpPr>
            <p:nvPr/>
          </p:nvSpPr>
          <p:spPr bwMode="auto">
            <a:xfrm>
              <a:off x="4224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1765" name="Text Box 22"/>
            <p:cNvSpPr txBox="1">
              <a:spLocks noChangeArrowheads="1"/>
            </p:cNvSpPr>
            <p:nvPr/>
          </p:nvSpPr>
          <p:spPr bwMode="auto">
            <a:xfrm>
              <a:off x="3936" y="3600"/>
              <a:ext cx="4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R</a:t>
              </a:r>
            </a:p>
          </p:txBody>
        </p:sp>
      </p:grpSp>
      <p:sp>
        <p:nvSpPr>
          <p:cNvPr id="31762" name="AutoShape 49"/>
          <p:cNvSpPr>
            <a:spLocks noChangeArrowheads="1"/>
          </p:cNvSpPr>
          <p:nvPr/>
        </p:nvSpPr>
        <p:spPr bwMode="auto">
          <a:xfrm>
            <a:off x="2038350" y="4657725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763" name="Text Box 50"/>
          <p:cNvSpPr txBox="1">
            <a:spLocks noChangeArrowheads="1"/>
          </p:cNvSpPr>
          <p:nvPr/>
        </p:nvSpPr>
        <p:spPr bwMode="auto">
          <a:xfrm>
            <a:off x="1100138" y="45815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m</a:t>
            </a:r>
            <a:r>
              <a:rPr lang="en-GB" altLang="en-US" sz="2000" i="1">
                <a:latin typeface="Univers" pitchFamily="34" charset="0"/>
              </a:rPr>
              <a:t>N+vI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1268413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Now susceptibles are born into the population the disease can become endemic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4471988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733800" y="5943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Time (years)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Fraction of  population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05600" y="4648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S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70725" y="29718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7451725" y="51816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I</a:t>
            </a:r>
          </a:p>
        </p:txBody>
      </p:sp>
      <p:pic>
        <p:nvPicPr>
          <p:cNvPr id="860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52738"/>
            <a:ext cx="5081588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If new susceptibles are born into the population the disease can become endemic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Note the oscillatory behaviour. This is similar to the behaviour of prey-predator models</a:t>
            </a:r>
          </a:p>
          <a:p>
            <a:pPr eaLnBrk="1" hangingPunct="1"/>
            <a:r>
              <a:rPr lang="en-GB" altLang="en-US" smtClean="0"/>
              <a:t>This is caused by the slow build up of susceptibles, that then get immunised in an epidemic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SIR model</a:t>
            </a:r>
            <a:endParaRPr lang="en-US" altLang="en-US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85165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When is an epidemic possible?</a:t>
            </a:r>
          </a:p>
          <a:p>
            <a:pPr eaLnBrk="1" hangingPunct="1"/>
            <a:r>
              <a:rPr lang="en-GB" altLang="en-US" sz="2800" smtClean="0"/>
              <a:t>This is asking if the disease-free equilibrium </a:t>
            </a:r>
            <a:r>
              <a:rPr lang="en-GB" altLang="en-US" sz="2800" i="1" smtClean="0"/>
              <a:t>S=N, I=0, R=0</a:t>
            </a:r>
            <a:r>
              <a:rPr lang="en-GB" altLang="en-US" sz="2800" smtClean="0"/>
              <a:t> is unstable.</a:t>
            </a:r>
            <a:endParaRPr lang="en-US" altLang="en-US" sz="280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4213" y="3789363"/>
          <a:ext cx="33829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3" imgW="1663700" imgH="1219200" progId="Equation.3">
                  <p:embed/>
                </p:oleObj>
              </mc:Choice>
              <mc:Fallback>
                <p:oleObj name="Equation" r:id="rId3" imgW="16637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3382962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4356100" y="4867275"/>
            <a:ext cx="720725" cy="433388"/>
          </a:xfrm>
          <a:prstGeom prst="rightArrow">
            <a:avLst>
              <a:gd name="adj1" fmla="val 50000"/>
              <a:gd name="adj2" fmla="val 415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92725" y="4581525"/>
          <a:ext cx="34623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5" imgW="1586811" imgH="393529" progId="Equation.3">
                  <p:embed/>
                </p:oleObj>
              </mc:Choice>
              <mc:Fallback>
                <p:oleObj name="Equation" r:id="rId5" imgW="1586811" imgH="393529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581525"/>
                        <a:ext cx="346233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SIR model</a:t>
            </a:r>
            <a:endParaRPr lang="en-US" altLang="en-US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85165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When is an epidemic possible?</a:t>
            </a:r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2205038"/>
          <a:ext cx="4464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3" imgW="1815312" imgH="393529" progId="Equation.3">
                  <p:embed/>
                </p:oleObj>
              </mc:Choice>
              <mc:Fallback>
                <p:oleObj name="Equation" r:id="rId3" imgW="1815312" imgH="393529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44640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2771775" y="3573463"/>
            <a:ext cx="720725" cy="433387"/>
          </a:xfrm>
          <a:prstGeom prst="rightArrow">
            <a:avLst>
              <a:gd name="adj1" fmla="val 50000"/>
              <a:gd name="adj2" fmla="val 415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3529013" y="3365500"/>
          <a:ext cx="24082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5" imgW="1104900" imgH="393700" progId="Equation.3">
                  <p:embed/>
                </p:oleObj>
              </mc:Choice>
              <mc:Fallback>
                <p:oleObj name="Equation" r:id="rId5" imgW="1104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365500"/>
                        <a:ext cx="24082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4437063"/>
          <a:ext cx="20161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7" imgW="965200" imgH="419100" progId="Equation.3">
                  <p:embed/>
                </p:oleObj>
              </mc:Choice>
              <mc:Fallback>
                <p:oleObj name="Equation" r:id="rId7" imgW="965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37063"/>
                        <a:ext cx="20161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107950" y="563562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This turns out to be </a:t>
            </a:r>
            <a:r>
              <a:rPr lang="en-GB" altLang="en-US" sz="2400" i="1">
                <a:latin typeface="Times New Roman" panose="02020603050405020304" pitchFamily="18" charset="0"/>
              </a:rPr>
              <a:t>R</a:t>
            </a:r>
            <a:r>
              <a:rPr lang="en-GB" altLang="en-US" sz="2400" i="1" baseline="-25000">
                <a:latin typeface="Times New Roman" panose="02020603050405020304" pitchFamily="18" charset="0"/>
              </a:rPr>
              <a:t>0</a:t>
            </a:r>
            <a:r>
              <a:rPr lang="en-GB" altLang="en-US" sz="2400" i="1">
                <a:latin typeface="Times New Roman" panose="02020603050405020304" pitchFamily="18" charset="0"/>
              </a:rPr>
              <a:t> &gt;1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</a:t>
            </a:r>
            <a:r>
              <a:rPr lang="en-GB" altLang="en-US" baseline="-25000" smtClean="0"/>
              <a:t>0</a:t>
            </a:r>
            <a:r>
              <a:rPr lang="en-GB" altLang="en-US" smtClean="0"/>
              <a:t> for the SIR model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236220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Univers" pitchFamily="34" charset="0"/>
              </a:rPr>
              <a:t>R</a:t>
            </a:r>
            <a:r>
              <a:rPr lang="en-GB" altLang="en-US" sz="4400" baseline="-25000">
                <a:solidFill>
                  <a:schemeClr val="tx2"/>
                </a:solidFill>
                <a:latin typeface="Univers" pitchFamily="34" charset="0"/>
              </a:rPr>
              <a:t>0</a:t>
            </a:r>
            <a:r>
              <a:rPr lang="en-GB" altLang="en-US" sz="2400">
                <a:latin typeface="Univers" pitchFamily="34" charset="0"/>
              </a:rPr>
              <a:t> =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057400" y="2133600"/>
            <a:ext cx="2438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Nr of susceptibles infected per unit of time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x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715000" y="2133600"/>
            <a:ext cx="2057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Average duration of infection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974850" y="1943100"/>
            <a:ext cx="6629400" cy="2422525"/>
            <a:chOff x="1104" y="1200"/>
            <a:chExt cx="4176" cy="1526"/>
          </a:xfrm>
        </p:grpSpPr>
        <p:sp>
          <p:nvSpPr>
            <p:cNvPr id="37914" name="Rectangle 20"/>
            <p:cNvSpPr>
              <a:spLocks noChangeArrowheads="1"/>
            </p:cNvSpPr>
            <p:nvPr/>
          </p:nvSpPr>
          <p:spPr bwMode="auto">
            <a:xfrm>
              <a:off x="1200" y="1200"/>
              <a:ext cx="1392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5" name="Text Box 21"/>
            <p:cNvSpPr txBox="1">
              <a:spLocks noChangeArrowheads="1"/>
            </p:cNvSpPr>
            <p:nvPr/>
          </p:nvSpPr>
          <p:spPr bwMode="auto">
            <a:xfrm>
              <a:off x="1824" y="1584"/>
              <a:ext cx="64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b</a:t>
              </a:r>
              <a:r>
                <a:rPr lang="en-GB" altLang="en-US" sz="2400">
                  <a:latin typeface="Univers" pitchFamily="34" charset="0"/>
                </a:rPr>
                <a:t>S</a:t>
              </a:r>
              <a:r>
                <a:rPr lang="en-GB" altLang="en-US" sz="2400" baseline="-25000">
                  <a:latin typeface="Univers" pitchFamily="34" charset="0"/>
                </a:rPr>
                <a:t>0</a:t>
              </a:r>
              <a:r>
                <a:rPr lang="en-GB" altLang="en-US" sz="2400">
                  <a:latin typeface="Univers" pitchFamily="34" charset="0"/>
                </a:rPr>
                <a:t>/N</a:t>
              </a:r>
            </a:p>
          </p:txBody>
        </p:sp>
        <p:sp>
          <p:nvSpPr>
            <p:cNvPr id="37916" name="Text Box 22"/>
            <p:cNvSpPr txBox="1">
              <a:spLocks noChangeArrowheads="1"/>
            </p:cNvSpPr>
            <p:nvPr/>
          </p:nvSpPr>
          <p:spPr bwMode="auto">
            <a:xfrm>
              <a:off x="1104" y="2208"/>
              <a:ext cx="4176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S</a:t>
              </a:r>
              <a:r>
                <a:rPr lang="en-GB" altLang="en-US" sz="2400" baseline="-25000">
                  <a:latin typeface="Univers" pitchFamily="34" charset="0"/>
                </a:rPr>
                <a:t>0</a:t>
              </a:r>
              <a:r>
                <a:rPr lang="en-GB" altLang="en-US" sz="2400">
                  <a:latin typeface="Univers" pitchFamily="34" charset="0"/>
                </a:rPr>
                <a:t>=The number of susceptibles in 	population without disease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315200" y="2362200"/>
            <a:ext cx="2743200" cy="838200"/>
            <a:chOff x="4608" y="1488"/>
            <a:chExt cx="1728" cy="528"/>
          </a:xfrm>
        </p:grpSpPr>
        <p:sp>
          <p:nvSpPr>
            <p:cNvPr id="37910" name="Text Box 24"/>
            <p:cNvSpPr txBox="1">
              <a:spLocks noChangeArrowheads="1"/>
            </p:cNvSpPr>
            <p:nvPr/>
          </p:nvSpPr>
          <p:spPr bwMode="auto">
            <a:xfrm>
              <a:off x="4896" y="172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m</a:t>
              </a:r>
              <a:r>
                <a:rPr lang="en-GB" altLang="en-US" sz="2400">
                  <a:latin typeface="Univers" pitchFamily="34" charset="0"/>
                </a:rPr>
                <a:t>+v+</a:t>
              </a:r>
              <a:r>
                <a:rPr lang="en-GB" altLang="en-US" sz="240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37911" name="Line 25"/>
            <p:cNvSpPr>
              <a:spLocks noChangeShapeType="1"/>
            </p:cNvSpPr>
            <p:nvPr/>
          </p:nvSpPr>
          <p:spPr bwMode="auto">
            <a:xfrm>
              <a:off x="4944" y="177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2" name="Text Box 26"/>
            <p:cNvSpPr txBox="1">
              <a:spLocks noChangeArrowheads="1"/>
            </p:cNvSpPr>
            <p:nvPr/>
          </p:nvSpPr>
          <p:spPr bwMode="auto">
            <a:xfrm>
              <a:off x="5040" y="148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b</a:t>
              </a:r>
              <a:r>
                <a:rPr lang="en-GB" altLang="en-US" sz="2400">
                  <a:latin typeface="Univers" pitchFamily="34" charset="0"/>
                </a:rPr>
                <a:t>S</a:t>
              </a:r>
              <a:r>
                <a:rPr lang="en-GB" altLang="en-US" sz="2400" baseline="-25000">
                  <a:latin typeface="Univers" pitchFamily="34" charset="0"/>
                </a:rPr>
                <a:t>0</a:t>
              </a:r>
              <a:r>
                <a:rPr lang="en-GB" altLang="en-US" sz="2400">
                  <a:latin typeface="Univers" pitchFamily="34" charset="0"/>
                </a:rPr>
                <a:t>/N</a:t>
              </a:r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4608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=</a:t>
              </a:r>
            </a:p>
          </p:txBody>
        </p:sp>
      </p:grpSp>
      <p:sp>
        <p:nvSpPr>
          <p:cNvPr id="94236" name="Comment 28"/>
          <p:cNvSpPr>
            <a:spLocks noChangeArrowheads="1"/>
          </p:cNvSpPr>
          <p:nvPr/>
        </p:nvSpPr>
        <p:spPr bwMode="auto">
          <a:xfrm>
            <a:off x="-2197100" y="15875"/>
            <a:ext cx="1828800" cy="1446213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Note: formula not very practical in many cases. </a:t>
            </a: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76663" y="1905000"/>
            <a:ext cx="3629025" cy="4400550"/>
            <a:chOff x="3777084" y="1905000"/>
            <a:chExt cx="3629124" cy="4400401"/>
          </a:xfrm>
        </p:grpSpPr>
        <p:sp>
          <p:nvSpPr>
            <p:cNvPr id="37899" name="Rectangle 8"/>
            <p:cNvSpPr>
              <a:spLocks noChangeArrowheads="1"/>
            </p:cNvSpPr>
            <p:nvPr/>
          </p:nvSpPr>
          <p:spPr bwMode="auto">
            <a:xfrm>
              <a:off x="5196408" y="1905000"/>
              <a:ext cx="2209800" cy="163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0" name="Text Box 9"/>
            <p:cNvSpPr txBox="1">
              <a:spLocks noChangeArrowheads="1"/>
            </p:cNvSpPr>
            <p:nvPr/>
          </p:nvSpPr>
          <p:spPr bwMode="auto">
            <a:xfrm>
              <a:off x="6034608" y="2743200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m</a:t>
              </a:r>
              <a:r>
                <a:rPr lang="en-GB" altLang="en-US" sz="2400">
                  <a:latin typeface="Univers" pitchFamily="34" charset="0"/>
                </a:rPr>
                <a:t>+v+</a:t>
              </a:r>
              <a:r>
                <a:rPr lang="en-GB" altLang="en-US" sz="240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37901" name="Line 10" descr="Blue tissue paper"/>
            <p:cNvSpPr>
              <a:spLocks noChangeShapeType="1"/>
            </p:cNvSpPr>
            <p:nvPr/>
          </p:nvSpPr>
          <p:spPr bwMode="auto">
            <a:xfrm>
              <a:off x="6110808" y="2819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02" name="Text Box 11"/>
            <p:cNvSpPr txBox="1">
              <a:spLocks noChangeArrowheads="1"/>
            </p:cNvSpPr>
            <p:nvPr/>
          </p:nvSpPr>
          <p:spPr bwMode="auto">
            <a:xfrm>
              <a:off x="6339408" y="2438400"/>
              <a:ext cx="3048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1</a:t>
              </a:r>
            </a:p>
          </p:txBody>
        </p:sp>
        <p:sp>
          <p:nvSpPr>
            <p:cNvPr id="37903" name="Rectangle 29"/>
            <p:cNvSpPr>
              <a:spLocks noChangeArrowheads="1"/>
            </p:cNvSpPr>
            <p:nvPr/>
          </p:nvSpPr>
          <p:spPr bwMode="auto">
            <a:xfrm>
              <a:off x="4018384" y="5013176"/>
              <a:ext cx="1371600" cy="838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4475584" y="5165576"/>
              <a:ext cx="762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I</a:t>
              </a:r>
            </a:p>
          </p:txBody>
        </p:sp>
        <p:sp>
          <p:nvSpPr>
            <p:cNvPr id="37905" name="AutoShape 11"/>
            <p:cNvSpPr>
              <a:spLocks noChangeArrowheads="1"/>
            </p:cNvSpPr>
            <p:nvPr/>
          </p:nvSpPr>
          <p:spPr bwMode="auto">
            <a:xfrm>
              <a:off x="5542384" y="5394176"/>
              <a:ext cx="685800" cy="152400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Univers" pitchFamily="34" charset="0"/>
              </a:endParaRPr>
            </a:p>
          </p:txBody>
        </p:sp>
        <p:sp>
          <p:nvSpPr>
            <p:cNvPr id="37906" name="Text Box 13"/>
            <p:cNvSpPr txBox="1">
              <a:spLocks noChangeArrowheads="1"/>
            </p:cNvSpPr>
            <p:nvPr/>
          </p:nvSpPr>
          <p:spPr bwMode="auto">
            <a:xfrm>
              <a:off x="5618584" y="5013176"/>
              <a:ext cx="53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g</a:t>
              </a:r>
              <a:r>
                <a:rPr lang="en-GB" altLang="en-US" sz="2000" i="1">
                  <a:latin typeface="Univers" pitchFamily="34" charset="0"/>
                </a:rPr>
                <a:t>I</a:t>
              </a:r>
            </a:p>
          </p:txBody>
        </p:sp>
        <p:grpSp>
          <p:nvGrpSpPr>
            <p:cNvPr id="37907" name="Group 41"/>
            <p:cNvGrpSpPr>
              <a:grpSpLocks/>
            </p:cNvGrpSpPr>
            <p:nvPr/>
          </p:nvGrpSpPr>
          <p:grpSpPr bwMode="auto">
            <a:xfrm>
              <a:off x="3777084" y="5873601"/>
              <a:ext cx="1066800" cy="431800"/>
              <a:chOff x="2222" y="3568"/>
              <a:chExt cx="672" cy="272"/>
            </a:xfrm>
          </p:grpSpPr>
          <p:sp>
            <p:nvSpPr>
              <p:cNvPr id="37908" name="AutoShape 18"/>
              <p:cNvSpPr>
                <a:spLocks noChangeArrowheads="1"/>
              </p:cNvSpPr>
              <p:nvPr/>
            </p:nvSpPr>
            <p:spPr bwMode="auto">
              <a:xfrm>
                <a:off x="2736" y="3648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Univers" pitchFamily="34" charset="0"/>
                </a:endParaRPr>
              </a:p>
            </p:txBody>
          </p:sp>
          <p:sp>
            <p:nvSpPr>
              <p:cNvPr id="37909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568"/>
                <a:ext cx="6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>
                    <a:latin typeface="Univers" pitchFamily="34" charset="0"/>
                  </a:rPr>
                  <a:t>(</a:t>
                </a:r>
                <a:r>
                  <a:rPr lang="en-GB" altLang="en-US" sz="2000" i="1">
                    <a:latin typeface="Symbol" panose="05050102010706020507" pitchFamily="18" charset="2"/>
                  </a:rPr>
                  <a:t>m</a:t>
                </a:r>
                <a:r>
                  <a:rPr lang="en-GB" altLang="en-US" sz="2000">
                    <a:latin typeface="Symbol" panose="05050102010706020507" pitchFamily="18" charset="2"/>
                  </a:rPr>
                  <a:t>+</a:t>
                </a:r>
                <a:r>
                  <a:rPr lang="en-GB" altLang="en-US" sz="2000" i="1">
                    <a:latin typeface="Symbol" panose="05050102010706020507" pitchFamily="18" charset="2"/>
                  </a:rPr>
                  <a:t>n</a:t>
                </a:r>
                <a:r>
                  <a:rPr lang="en-GB" altLang="en-US" sz="2000">
                    <a:latin typeface="Symbol" panose="05050102010706020507" pitchFamily="18" charset="2"/>
                  </a:rPr>
                  <a:t>)</a:t>
                </a:r>
                <a:r>
                  <a:rPr lang="en-GB" altLang="en-US" sz="2000" i="1">
                    <a:latin typeface="Symbol" panose="05050102010706020507" pitchFamily="18" charset="2"/>
                  </a:rPr>
                  <a:t>I</a:t>
                </a:r>
                <a:endParaRPr lang="en-GB" altLang="en-US" sz="2000" b="1" i="1">
                  <a:latin typeface="Univers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</a:t>
            </a:r>
            <a:r>
              <a:rPr lang="en-GB" altLang="en-US" baseline="-25000" smtClean="0"/>
              <a:t>0</a:t>
            </a:r>
            <a:r>
              <a:rPr lang="en-GB" altLang="en-US" smtClean="0"/>
              <a:t>: The basic reproductive number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31018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990600" y="5410200"/>
            <a:ext cx="7848600" cy="1219200"/>
            <a:chOff x="624" y="3408"/>
            <a:chExt cx="4944" cy="768"/>
          </a:xfrm>
        </p:grpSpPr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624" y="3408"/>
              <a:ext cx="4944" cy="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Text Box 7"/>
            <p:cNvSpPr txBox="1">
              <a:spLocks noChangeArrowheads="1"/>
            </p:cNvSpPr>
            <p:nvPr/>
          </p:nvSpPr>
          <p:spPr bwMode="auto">
            <a:xfrm>
              <a:off x="912" y="3552"/>
              <a:ext cx="4464" cy="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If the reproductive number &lt; 1 the nr of infecteds decreases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60475" y="2160588"/>
            <a:ext cx="7848600" cy="4724400"/>
            <a:chOff x="672" y="1296"/>
            <a:chExt cx="4944" cy="2976"/>
          </a:xfrm>
        </p:grpSpPr>
        <p:pic>
          <p:nvPicPr>
            <p:cNvPr id="3891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" y="1296"/>
              <a:ext cx="3249" cy="1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672" y="3504"/>
              <a:ext cx="4944" cy="768"/>
              <a:chOff x="624" y="3408"/>
              <a:chExt cx="4944" cy="768"/>
            </a:xfrm>
          </p:grpSpPr>
          <p:sp>
            <p:nvSpPr>
              <p:cNvPr id="38921" name="Rectangle 11"/>
              <p:cNvSpPr>
                <a:spLocks noChangeArrowheads="1"/>
              </p:cNvSpPr>
              <p:nvPr/>
            </p:nvSpPr>
            <p:spPr bwMode="auto">
              <a:xfrm>
                <a:off x="624" y="3408"/>
                <a:ext cx="4944" cy="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2" name="Text Box 12"/>
              <p:cNvSpPr txBox="1">
                <a:spLocks noChangeArrowheads="1"/>
              </p:cNvSpPr>
              <p:nvPr/>
            </p:nvSpPr>
            <p:spPr bwMode="auto">
              <a:xfrm>
                <a:off x="912" y="3552"/>
                <a:ext cx="446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400">
                    <a:latin typeface="Univers" pitchFamily="34" charset="0"/>
                  </a:rPr>
                  <a:t>If the reproductive number &gt; 1 the nr of infecteds increases, possibly leading to epidemic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To control and eradicate a disease R</a:t>
            </a:r>
            <a:r>
              <a:rPr lang="en-GB" altLang="en-US" sz="3600" baseline="-25000" smtClean="0"/>
              <a:t>0</a:t>
            </a:r>
            <a:r>
              <a:rPr lang="en-GB" altLang="en-US" sz="3600" smtClean="0"/>
              <a:t> has to be reduced below 1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7848600" cy="4724400"/>
          </a:xfrm>
        </p:spPr>
        <p:txBody>
          <a:bodyPr/>
          <a:lstStyle/>
          <a:p>
            <a:pPr eaLnBrk="1" hangingPunct="1"/>
            <a:r>
              <a:rPr lang="en-GB" altLang="en-US" smtClean="0"/>
              <a:t>How to control a disease:</a:t>
            </a:r>
          </a:p>
          <a:p>
            <a:pPr lvl="1" eaLnBrk="1" hangingPunct="1"/>
            <a:r>
              <a:rPr lang="en-GB" altLang="en-US" smtClean="0"/>
              <a:t>Reduce transmission (</a:t>
            </a:r>
            <a:r>
              <a:rPr lang="en-GB" altLang="en-US" smtClean="0">
                <a:latin typeface="Symbol" panose="05050102010706020507" pitchFamily="18" charset="2"/>
              </a:rPr>
              <a:t>b</a:t>
            </a:r>
            <a:r>
              <a:rPr lang="en-GB" altLang="en-US" smtClean="0"/>
              <a:t>) </a:t>
            </a:r>
          </a:p>
          <a:p>
            <a:pPr lvl="1" eaLnBrk="1" hangingPunct="1"/>
            <a:r>
              <a:rPr lang="en-GB" altLang="en-US" smtClean="0"/>
              <a:t>Reduce the duration of the infections (</a:t>
            </a:r>
            <a:r>
              <a:rPr lang="en-GB" altLang="en-US" smtClean="0">
                <a:latin typeface="Symbol" panose="05050102010706020507" pitchFamily="18" charset="2"/>
              </a:rPr>
              <a:t>g,  n</a:t>
            </a:r>
            <a:r>
              <a:rPr lang="en-GB" altLang="en-US" smtClean="0"/>
              <a:t>)</a:t>
            </a:r>
          </a:p>
          <a:p>
            <a:pPr lvl="1" eaLnBrk="1" hangingPunct="1"/>
            <a:r>
              <a:rPr lang="en-GB" altLang="en-US" smtClean="0"/>
              <a:t>Reduce the fraction of susceptibles (</a:t>
            </a:r>
            <a:r>
              <a:rPr lang="en-GB" altLang="en-US" sz="2400" smtClean="0"/>
              <a:t>S</a:t>
            </a:r>
            <a:r>
              <a:rPr lang="en-GB" altLang="en-US" sz="2400" baseline="-25000" smtClean="0"/>
              <a:t>0</a:t>
            </a:r>
            <a:r>
              <a:rPr lang="en-GB" altLang="en-US" sz="2400" smtClean="0"/>
              <a:t>/N</a:t>
            </a:r>
            <a:r>
              <a:rPr lang="en-GB" altLang="en-US" smtClean="0"/>
              <a:t>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2133600"/>
            <a:ext cx="2743200" cy="838200"/>
            <a:chOff x="4608" y="1488"/>
            <a:chExt cx="1728" cy="528"/>
          </a:xfrm>
        </p:grpSpPr>
        <p:sp>
          <p:nvSpPr>
            <p:cNvPr id="39942" name="Text Box 5"/>
            <p:cNvSpPr txBox="1">
              <a:spLocks noChangeArrowheads="1"/>
            </p:cNvSpPr>
            <p:nvPr/>
          </p:nvSpPr>
          <p:spPr bwMode="auto">
            <a:xfrm>
              <a:off x="4896" y="172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m</a:t>
              </a:r>
              <a:r>
                <a:rPr lang="en-GB" altLang="en-US" sz="2400">
                  <a:latin typeface="Univers" pitchFamily="34" charset="0"/>
                </a:rPr>
                <a:t>+v+</a:t>
              </a:r>
              <a:r>
                <a:rPr lang="en-GB" altLang="en-US" sz="240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>
              <a:off x="4944" y="177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5040" y="148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b</a:t>
              </a:r>
              <a:r>
                <a:rPr lang="en-GB" altLang="en-US" sz="2400">
                  <a:latin typeface="Univers" pitchFamily="34" charset="0"/>
                </a:rPr>
                <a:t>S</a:t>
              </a:r>
              <a:r>
                <a:rPr lang="en-GB" altLang="en-US" sz="2400" baseline="-25000">
                  <a:latin typeface="Univers" pitchFamily="34" charset="0"/>
                </a:rPr>
                <a:t>0</a:t>
              </a:r>
              <a:r>
                <a:rPr lang="en-GB" altLang="en-US" sz="2400">
                  <a:latin typeface="Univers" pitchFamily="34" charset="0"/>
                </a:rPr>
                <a:t>/N</a:t>
              </a:r>
            </a:p>
          </p:txBody>
        </p:sp>
        <p:sp>
          <p:nvSpPr>
            <p:cNvPr id="39945" name="Text Box 8"/>
            <p:cNvSpPr txBox="1">
              <a:spLocks noChangeArrowheads="1"/>
            </p:cNvSpPr>
            <p:nvPr/>
          </p:nvSpPr>
          <p:spPr bwMode="auto">
            <a:xfrm>
              <a:off x="4608" y="16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=</a:t>
              </a:r>
            </a:p>
          </p:txBody>
        </p:sp>
      </p:grp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3124200" y="2133600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Univers" pitchFamily="34" charset="0"/>
              </a:rPr>
              <a:t>R</a:t>
            </a:r>
            <a:r>
              <a:rPr lang="en-GB" altLang="en-US" sz="4400" baseline="-25000">
                <a:solidFill>
                  <a:schemeClr val="tx2"/>
                </a:solidFill>
                <a:latin typeface="Univers" pitchFamily="34" charset="0"/>
              </a:rPr>
              <a:t>0</a:t>
            </a:r>
            <a:r>
              <a:rPr lang="en-GB" altLang="en-US" sz="2400"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Reduce Transmission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Reduce vector population (malaria, dengue)</a:t>
            </a:r>
          </a:p>
          <a:p>
            <a:pPr eaLnBrk="1" hangingPunct="1"/>
            <a:r>
              <a:rPr lang="en-GB" altLang="en-US" smtClean="0"/>
              <a:t>Stop movement (Ebola)</a:t>
            </a:r>
          </a:p>
          <a:p>
            <a:pPr eaLnBrk="1" hangingPunct="1"/>
            <a:r>
              <a:rPr lang="en-GB" altLang="en-US" smtClean="0"/>
              <a:t>Use of mosquito nets (malaria)</a:t>
            </a:r>
          </a:p>
          <a:p>
            <a:pPr eaLnBrk="1" hangingPunct="1"/>
            <a:r>
              <a:rPr lang="en-GB" altLang="en-US" smtClean="0"/>
              <a:t>Use of condoms (STDs)</a:t>
            </a:r>
          </a:p>
          <a:p>
            <a:pPr eaLnBrk="1" hangingPunct="1"/>
            <a:r>
              <a:rPr lang="en-GB" altLang="en-US" smtClean="0"/>
              <a:t>Isolate infected hosts (tuberculosis, plague, SARS, Ebola)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5-1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Host and pathogens. The reproductive number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5-2 The SIR model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Measles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-4 Pandemics: Flu and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Covid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Reduce duration of infection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Treatment with antibiotics (bacterial infections) or antivirals</a:t>
            </a:r>
          </a:p>
          <a:p>
            <a:pPr eaLnBrk="1" hangingPunct="1"/>
            <a:r>
              <a:rPr lang="en-GB" altLang="en-US" smtClean="0"/>
              <a:t>Treatment of malaria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But some treatments can prolong infectious period, e.g. suppression of fever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Increase disease induced mortality 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 a realistic option for human population</a:t>
            </a:r>
          </a:p>
          <a:p>
            <a:pPr eaLnBrk="1" hangingPunct="1"/>
            <a:r>
              <a:rPr lang="en-GB" altLang="en-US" smtClean="0"/>
              <a:t>Can be applied to animal diseases:</a:t>
            </a:r>
          </a:p>
          <a:p>
            <a:pPr eaLnBrk="1" hangingPunct="1"/>
            <a:r>
              <a:rPr lang="en-GB" altLang="en-US" smtClean="0"/>
              <a:t>Culling (FMD, swine fever)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Decrease number of susceptibles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57200" y="3336925"/>
            <a:ext cx="8305800" cy="1920875"/>
            <a:chOff x="288" y="2630"/>
            <a:chExt cx="5232" cy="1210"/>
          </a:xfrm>
        </p:grpSpPr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384" y="3004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1872" y="3004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3360" y="3004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672" y="31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S</a:t>
              </a:r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2160" y="31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I</a:t>
              </a: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3648" y="31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R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1344" y="32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2832" y="32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1247" y="300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b</a:t>
              </a:r>
              <a:r>
                <a:rPr lang="en-GB" altLang="en-US" sz="2000" i="1">
                  <a:latin typeface="Univers" pitchFamily="34" charset="0"/>
                </a:rPr>
                <a:t>IS/N</a:t>
              </a: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2880" y="300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latin typeface="Symbol" panose="05050102010706020507" pitchFamily="18" charset="2"/>
                </a:rPr>
                <a:t>g</a:t>
              </a:r>
              <a:r>
                <a:rPr lang="en-GB" altLang="en-US" sz="2000" i="1">
                  <a:latin typeface="Univers" pitchFamily="34" charset="0"/>
                </a:rPr>
                <a:t>I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480" y="3580"/>
              <a:ext cx="480" cy="250"/>
              <a:chOff x="960" y="3600"/>
              <a:chExt cx="480" cy="250"/>
            </a:xfrm>
          </p:grpSpPr>
          <p:sp>
            <p:nvSpPr>
              <p:cNvPr id="44062" name="AutoShape 16"/>
              <p:cNvSpPr>
                <a:spLocks noChangeArrowheads="1"/>
              </p:cNvSpPr>
              <p:nvPr/>
            </p:nvSpPr>
            <p:spPr bwMode="auto">
              <a:xfrm>
                <a:off x="1248" y="3648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3" name="Text Box 17"/>
              <p:cNvSpPr txBox="1">
                <a:spLocks noChangeArrowheads="1"/>
              </p:cNvSpPr>
              <p:nvPr/>
            </p:nvSpPr>
            <p:spPr bwMode="auto">
              <a:xfrm>
                <a:off x="960" y="3600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 i="1">
                    <a:latin typeface="Symbol" panose="05050102010706020507" pitchFamily="18" charset="2"/>
                  </a:rPr>
                  <a:t>m</a:t>
                </a:r>
                <a:r>
                  <a:rPr lang="en-GB" altLang="en-US" sz="2000" i="1">
                    <a:latin typeface="Univers" pitchFamily="34" charset="0"/>
                  </a:rPr>
                  <a:t>S</a:t>
                </a:r>
              </a:p>
            </p:txBody>
          </p:sp>
        </p:grpSp>
        <p:grpSp>
          <p:nvGrpSpPr>
            <p:cNvPr id="44048" name="Group 18"/>
            <p:cNvGrpSpPr>
              <a:grpSpLocks/>
            </p:cNvGrpSpPr>
            <p:nvPr/>
          </p:nvGrpSpPr>
          <p:grpSpPr bwMode="auto">
            <a:xfrm>
              <a:off x="3456" y="3580"/>
              <a:ext cx="490" cy="250"/>
              <a:chOff x="3936" y="3600"/>
              <a:chExt cx="490" cy="250"/>
            </a:xfrm>
          </p:grpSpPr>
          <p:sp>
            <p:nvSpPr>
              <p:cNvPr id="44060" name="AutoShape 19"/>
              <p:cNvSpPr>
                <a:spLocks noChangeArrowheads="1"/>
              </p:cNvSpPr>
              <p:nvPr/>
            </p:nvSpPr>
            <p:spPr bwMode="auto">
              <a:xfrm>
                <a:off x="4224" y="3648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1" name="Text Box 20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 i="1">
                    <a:latin typeface="Symbol" panose="05050102010706020507" pitchFamily="18" charset="2"/>
                  </a:rPr>
                  <a:t>m</a:t>
                </a:r>
                <a:r>
                  <a:rPr lang="en-GB" altLang="en-US" sz="2000" i="1">
                    <a:latin typeface="Univers" pitchFamily="34" charset="0"/>
                  </a:rPr>
                  <a:t>R</a:t>
                </a:r>
              </a:p>
            </p:txBody>
          </p:sp>
        </p:grpSp>
        <p:grpSp>
          <p:nvGrpSpPr>
            <p:cNvPr id="44049" name="Group 21"/>
            <p:cNvGrpSpPr>
              <a:grpSpLocks/>
            </p:cNvGrpSpPr>
            <p:nvPr/>
          </p:nvGrpSpPr>
          <p:grpSpPr bwMode="auto">
            <a:xfrm>
              <a:off x="288" y="2668"/>
              <a:ext cx="1008" cy="250"/>
              <a:chOff x="768" y="2688"/>
              <a:chExt cx="1008" cy="250"/>
            </a:xfrm>
          </p:grpSpPr>
          <p:sp>
            <p:nvSpPr>
              <p:cNvPr id="44058" name="AutoShape 22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9" name="Text Box 23"/>
              <p:cNvSpPr txBox="1">
                <a:spLocks noChangeArrowheads="1"/>
              </p:cNvSpPr>
              <p:nvPr/>
            </p:nvSpPr>
            <p:spPr bwMode="auto">
              <a:xfrm>
                <a:off x="768" y="268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>
                    <a:latin typeface="Univers" pitchFamily="34" charset="0"/>
                  </a:rPr>
                  <a:t>births  (1-p)</a:t>
                </a:r>
                <a:endParaRPr lang="en-GB" altLang="en-US" sz="2000" i="1">
                  <a:latin typeface="Univers" pitchFamily="34" charset="0"/>
                </a:endParaRPr>
              </a:p>
            </p:txBody>
          </p:sp>
        </p:grpSp>
        <p:grpSp>
          <p:nvGrpSpPr>
            <p:cNvPr id="44050" name="Group 24"/>
            <p:cNvGrpSpPr>
              <a:grpSpLocks/>
            </p:cNvGrpSpPr>
            <p:nvPr/>
          </p:nvGrpSpPr>
          <p:grpSpPr bwMode="auto">
            <a:xfrm>
              <a:off x="4512" y="2630"/>
              <a:ext cx="1008" cy="250"/>
              <a:chOff x="768" y="2688"/>
              <a:chExt cx="1008" cy="250"/>
            </a:xfrm>
          </p:grpSpPr>
          <p:sp>
            <p:nvSpPr>
              <p:cNvPr id="44056" name="AutoShape 25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7" name="Text Box 26"/>
              <p:cNvSpPr txBox="1">
                <a:spLocks noChangeArrowheads="1"/>
              </p:cNvSpPr>
              <p:nvPr/>
            </p:nvSpPr>
            <p:spPr bwMode="auto">
              <a:xfrm>
                <a:off x="768" y="268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>
                    <a:latin typeface="Univers" pitchFamily="34" charset="0"/>
                  </a:rPr>
                  <a:t>births   (p)</a:t>
                </a:r>
                <a:endParaRPr lang="en-GB" altLang="en-US" sz="2000" i="1">
                  <a:latin typeface="Univers" pitchFamily="34" charset="0"/>
                </a:endParaRPr>
              </a:p>
            </p:txBody>
          </p:sp>
        </p:grpSp>
        <p:sp>
          <p:nvSpPr>
            <p:cNvPr id="44051" name="Rectangle 27"/>
            <p:cNvSpPr>
              <a:spLocks noChangeArrowheads="1"/>
            </p:cNvSpPr>
            <p:nvPr/>
          </p:nvSpPr>
          <p:spPr bwMode="auto">
            <a:xfrm>
              <a:off x="4512" y="3014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052" name="Text Box 28"/>
            <p:cNvSpPr txBox="1">
              <a:spLocks noChangeArrowheads="1"/>
            </p:cNvSpPr>
            <p:nvPr/>
          </p:nvSpPr>
          <p:spPr bwMode="auto">
            <a:xfrm>
              <a:off x="4800" y="311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V</a:t>
              </a:r>
            </a:p>
          </p:txBody>
        </p:sp>
        <p:grpSp>
          <p:nvGrpSpPr>
            <p:cNvPr id="44053" name="Group 29"/>
            <p:cNvGrpSpPr>
              <a:grpSpLocks/>
            </p:cNvGrpSpPr>
            <p:nvPr/>
          </p:nvGrpSpPr>
          <p:grpSpPr bwMode="auto">
            <a:xfrm>
              <a:off x="4608" y="3590"/>
              <a:ext cx="490" cy="250"/>
              <a:chOff x="3936" y="3600"/>
              <a:chExt cx="490" cy="250"/>
            </a:xfrm>
          </p:grpSpPr>
          <p:sp>
            <p:nvSpPr>
              <p:cNvPr id="44054" name="AutoShape 30"/>
              <p:cNvSpPr>
                <a:spLocks noChangeArrowheads="1"/>
              </p:cNvSpPr>
              <p:nvPr/>
            </p:nvSpPr>
            <p:spPr bwMode="auto">
              <a:xfrm>
                <a:off x="4224" y="3648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55" name="Text Box 31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 i="1">
                    <a:latin typeface="Symbol" panose="05050102010706020507" pitchFamily="18" charset="2"/>
                  </a:rPr>
                  <a:t>m</a:t>
                </a:r>
                <a:r>
                  <a:rPr lang="en-GB" altLang="en-US" sz="2000" i="1">
                    <a:latin typeface="Univers" pitchFamily="34" charset="0"/>
                  </a:rPr>
                  <a:t>V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Other models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905000"/>
            <a:ext cx="6324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Can be easily constructed using these building blocks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Some examples: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476885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971800" y="476885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334000" y="476885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066800" y="49212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S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429000" y="49212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I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791200" y="492125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R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2133600" y="51498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4495800" y="51498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051050" y="476885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b</a:t>
            </a:r>
            <a:r>
              <a:rPr lang="en-GB" altLang="en-US" sz="2000" i="1">
                <a:latin typeface="Univers" pitchFamily="34" charset="0"/>
              </a:rPr>
              <a:t>IS/N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572000" y="47688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i="1">
                <a:latin typeface="Symbol" panose="05050102010706020507" pitchFamily="18" charset="2"/>
              </a:rPr>
              <a:t>g</a:t>
            </a:r>
            <a:r>
              <a:rPr lang="en-GB" altLang="en-US" sz="2000" i="1">
                <a:latin typeface="Univers" pitchFamily="34" charset="0"/>
              </a:rPr>
              <a:t>I</a:t>
            </a:r>
          </a:p>
        </p:txBody>
      </p: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62000" y="5683250"/>
            <a:ext cx="762000" cy="396875"/>
            <a:chOff x="960" y="3600"/>
            <a:chExt cx="480" cy="250"/>
          </a:xfrm>
        </p:grpSpPr>
        <p:sp>
          <p:nvSpPr>
            <p:cNvPr id="45098" name="AutoShape 16"/>
            <p:cNvSpPr>
              <a:spLocks noChangeArrowheads="1"/>
            </p:cNvSpPr>
            <p:nvPr/>
          </p:nvSpPr>
          <p:spPr bwMode="auto">
            <a:xfrm>
              <a:off x="1248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99" name="Text Box 17"/>
            <p:cNvSpPr txBox="1">
              <a:spLocks noChangeArrowheads="1"/>
            </p:cNvSpPr>
            <p:nvPr/>
          </p:nvSpPr>
          <p:spPr bwMode="auto">
            <a:xfrm>
              <a:off x="960" y="3600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S</a:t>
              </a:r>
            </a:p>
          </p:txBody>
        </p:sp>
      </p:grpSp>
      <p:grpSp>
        <p:nvGrpSpPr>
          <p:cNvPr id="45072" name="Group 18"/>
          <p:cNvGrpSpPr>
            <a:grpSpLocks/>
          </p:cNvGrpSpPr>
          <p:nvPr/>
        </p:nvGrpSpPr>
        <p:grpSpPr bwMode="auto">
          <a:xfrm>
            <a:off x="5486400" y="5683250"/>
            <a:ext cx="777875" cy="396875"/>
            <a:chOff x="3936" y="3600"/>
            <a:chExt cx="490" cy="250"/>
          </a:xfrm>
        </p:grpSpPr>
        <p:sp>
          <p:nvSpPr>
            <p:cNvPr id="45096" name="AutoShape 19"/>
            <p:cNvSpPr>
              <a:spLocks noChangeArrowheads="1"/>
            </p:cNvSpPr>
            <p:nvPr/>
          </p:nvSpPr>
          <p:spPr bwMode="auto">
            <a:xfrm>
              <a:off x="4224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97" name="Text Box 20"/>
            <p:cNvSpPr txBox="1">
              <a:spLocks noChangeArrowheads="1"/>
            </p:cNvSpPr>
            <p:nvPr/>
          </p:nvSpPr>
          <p:spPr bwMode="auto">
            <a:xfrm>
              <a:off x="3936" y="3600"/>
              <a:ext cx="4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 i="1">
                  <a:latin typeface="Symbol" panose="05050102010706020507" pitchFamily="18" charset="2"/>
                </a:rPr>
                <a:t>m</a:t>
              </a:r>
              <a:r>
                <a:rPr lang="en-GB" altLang="en-US" sz="2000" i="1">
                  <a:latin typeface="Univers" pitchFamily="34" charset="0"/>
                </a:rPr>
                <a:t>R</a:t>
              </a:r>
            </a:p>
          </p:txBody>
        </p:sp>
      </p:grpSp>
      <p:grpSp>
        <p:nvGrpSpPr>
          <p:cNvPr id="45073" name="Group 21"/>
          <p:cNvGrpSpPr>
            <a:grpSpLocks/>
          </p:cNvGrpSpPr>
          <p:nvPr/>
        </p:nvGrpSpPr>
        <p:grpSpPr bwMode="auto">
          <a:xfrm>
            <a:off x="457200" y="4235450"/>
            <a:ext cx="1600200" cy="396875"/>
            <a:chOff x="768" y="2688"/>
            <a:chExt cx="1008" cy="250"/>
          </a:xfrm>
        </p:grpSpPr>
        <p:sp>
          <p:nvSpPr>
            <p:cNvPr id="45094" name="AutoShape 22"/>
            <p:cNvSpPr>
              <a:spLocks noChangeArrowheads="1"/>
            </p:cNvSpPr>
            <p:nvPr/>
          </p:nvSpPr>
          <p:spPr bwMode="auto">
            <a:xfrm>
              <a:off x="1248" y="2736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95" name="Text Box 23"/>
            <p:cNvSpPr txBox="1">
              <a:spLocks noChangeArrowheads="1"/>
            </p:cNvSpPr>
            <p:nvPr/>
          </p:nvSpPr>
          <p:spPr bwMode="auto">
            <a:xfrm>
              <a:off x="768" y="2688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latin typeface="Univers" pitchFamily="34" charset="0"/>
                </a:rPr>
                <a:t>births</a:t>
              </a:r>
              <a:endParaRPr lang="en-GB" altLang="en-US" sz="2000" i="1">
                <a:latin typeface="Univers" pitchFamily="34" charset="0"/>
              </a:endParaRPr>
            </a:p>
          </p:txBody>
        </p:sp>
      </p:grpSp>
      <p:grpSp>
        <p:nvGrpSpPr>
          <p:cNvPr id="45074" name="Group 24"/>
          <p:cNvGrpSpPr>
            <a:grpSpLocks/>
          </p:cNvGrpSpPr>
          <p:nvPr/>
        </p:nvGrpSpPr>
        <p:grpSpPr bwMode="auto">
          <a:xfrm>
            <a:off x="2743200" y="5622925"/>
            <a:ext cx="1066800" cy="854075"/>
            <a:chOff x="2208" y="3600"/>
            <a:chExt cx="672" cy="538"/>
          </a:xfrm>
        </p:grpSpPr>
        <p:sp>
          <p:nvSpPr>
            <p:cNvPr id="45092" name="AutoShape 25"/>
            <p:cNvSpPr>
              <a:spLocks noChangeArrowheads="1"/>
            </p:cNvSpPr>
            <p:nvPr/>
          </p:nvSpPr>
          <p:spPr bwMode="auto">
            <a:xfrm>
              <a:off x="2736" y="3648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93" name="Text Box 26"/>
            <p:cNvSpPr txBox="1">
              <a:spLocks noChangeArrowheads="1"/>
            </p:cNvSpPr>
            <p:nvPr/>
          </p:nvSpPr>
          <p:spPr bwMode="auto">
            <a:xfrm>
              <a:off x="2208" y="3600"/>
              <a:ext cx="67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>
                  <a:latin typeface="Univers" pitchFamily="34" charset="0"/>
                </a:rPr>
                <a:t>(</a:t>
              </a:r>
              <a:r>
                <a:rPr lang="en-GB" altLang="en-US" sz="2000">
                  <a:latin typeface="Symbol" panose="05050102010706020507" pitchFamily="18" charset="2"/>
                </a:rPr>
                <a:t>m+n)</a:t>
              </a:r>
              <a:r>
                <a:rPr lang="en-GB" altLang="en-US" sz="2000" i="1">
                  <a:latin typeface="Univers" pitchFamily="34" charset="0"/>
                </a:rPr>
                <a:t>I</a:t>
              </a:r>
              <a:endParaRPr lang="en-GB" altLang="en-US" sz="2000">
                <a:latin typeface="Math1" pitchFamily="2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2000" b="1" i="1">
                <a:latin typeface="Univers" pitchFamily="34" charset="0"/>
              </a:endParaRP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819400" y="2743200"/>
            <a:ext cx="4267200" cy="1905000"/>
            <a:chOff x="1776" y="1728"/>
            <a:chExt cx="2688" cy="1200"/>
          </a:xfrm>
        </p:grpSpPr>
        <p:grpSp>
          <p:nvGrpSpPr>
            <p:cNvPr id="45088" name="Group 28"/>
            <p:cNvGrpSpPr>
              <a:grpSpLocks/>
            </p:cNvGrpSpPr>
            <p:nvPr/>
          </p:nvGrpSpPr>
          <p:grpSpPr bwMode="auto">
            <a:xfrm>
              <a:off x="1776" y="2678"/>
              <a:ext cx="1008" cy="250"/>
              <a:chOff x="768" y="2688"/>
              <a:chExt cx="1008" cy="250"/>
            </a:xfrm>
          </p:grpSpPr>
          <p:sp>
            <p:nvSpPr>
              <p:cNvPr id="45090" name="AutoShape 29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1" name="Text Box 30"/>
              <p:cNvSpPr txBox="1">
                <a:spLocks noChangeArrowheads="1"/>
              </p:cNvSpPr>
              <p:nvPr/>
            </p:nvSpPr>
            <p:spPr bwMode="auto">
              <a:xfrm>
                <a:off x="768" y="268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FF0000"/>
                    </a:solidFill>
                    <a:latin typeface="Univers" pitchFamily="34" charset="0"/>
                  </a:rPr>
                  <a:t>births</a:t>
                </a:r>
                <a:endParaRPr lang="en-GB" altLang="en-US" sz="2000" i="1">
                  <a:solidFill>
                    <a:srgbClr val="FF0000"/>
                  </a:solidFill>
                  <a:latin typeface="Univers" pitchFamily="34" charset="0"/>
                </a:endParaRPr>
              </a:p>
            </p:txBody>
          </p:sp>
        </p:grpSp>
        <p:sp>
          <p:nvSpPr>
            <p:cNvPr id="45089" name="Text Box 31"/>
            <p:cNvSpPr txBox="1">
              <a:spLocks noChangeArrowheads="1"/>
            </p:cNvSpPr>
            <p:nvPr/>
          </p:nvSpPr>
          <p:spPr bwMode="auto">
            <a:xfrm>
              <a:off x="2592" y="1728"/>
              <a:ext cx="1872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b="1">
                  <a:solidFill>
                    <a:srgbClr val="FF0000"/>
                  </a:solidFill>
                  <a:latin typeface="Univers" pitchFamily="34" charset="0"/>
                </a:rPr>
                <a:t>Vertical Transmission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362200" y="2651125"/>
            <a:ext cx="6400800" cy="3444875"/>
            <a:chOff x="1488" y="1670"/>
            <a:chExt cx="4032" cy="2170"/>
          </a:xfrm>
        </p:grpSpPr>
        <p:sp>
          <p:nvSpPr>
            <p:cNvPr id="45077" name="Rectangle 33"/>
            <p:cNvSpPr>
              <a:spLocks noChangeArrowheads="1"/>
            </p:cNvSpPr>
            <p:nvPr/>
          </p:nvSpPr>
          <p:spPr bwMode="auto">
            <a:xfrm>
              <a:off x="1488" y="2112"/>
              <a:ext cx="230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78" name="Rectangle 34"/>
            <p:cNvSpPr>
              <a:spLocks noChangeArrowheads="1"/>
            </p:cNvSpPr>
            <p:nvPr/>
          </p:nvSpPr>
          <p:spPr bwMode="auto">
            <a:xfrm>
              <a:off x="2544" y="1670"/>
              <a:ext cx="2304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079" name="Group 35"/>
            <p:cNvGrpSpPr>
              <a:grpSpLocks/>
            </p:cNvGrpSpPr>
            <p:nvPr/>
          </p:nvGrpSpPr>
          <p:grpSpPr bwMode="auto">
            <a:xfrm>
              <a:off x="4512" y="2630"/>
              <a:ext cx="1008" cy="250"/>
              <a:chOff x="768" y="2688"/>
              <a:chExt cx="1008" cy="250"/>
            </a:xfrm>
          </p:grpSpPr>
          <p:sp>
            <p:nvSpPr>
              <p:cNvPr id="45086" name="AutoShape 36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7" name="Text Box 37"/>
              <p:cNvSpPr txBox="1">
                <a:spLocks noChangeArrowheads="1"/>
              </p:cNvSpPr>
              <p:nvPr/>
            </p:nvSpPr>
            <p:spPr bwMode="auto">
              <a:xfrm>
                <a:off x="768" y="2688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FF0000"/>
                    </a:solidFill>
                    <a:latin typeface="Univers" pitchFamily="34" charset="0"/>
                  </a:rPr>
                  <a:t>births</a:t>
                </a:r>
                <a:endParaRPr lang="en-GB" altLang="en-US" sz="2000" i="1">
                  <a:solidFill>
                    <a:srgbClr val="FF0000"/>
                  </a:solidFill>
                  <a:latin typeface="Univers" pitchFamily="34" charset="0"/>
                </a:endParaRPr>
              </a:p>
            </p:txBody>
          </p:sp>
        </p:grpSp>
        <p:sp>
          <p:nvSpPr>
            <p:cNvPr id="45080" name="Text Box 38"/>
            <p:cNvSpPr txBox="1">
              <a:spLocks noChangeArrowheads="1"/>
            </p:cNvSpPr>
            <p:nvPr/>
          </p:nvSpPr>
          <p:spPr bwMode="auto">
            <a:xfrm>
              <a:off x="3408" y="1766"/>
              <a:ext cx="187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b="1">
                  <a:solidFill>
                    <a:srgbClr val="FF0000"/>
                  </a:solidFill>
                  <a:latin typeface="Univers" pitchFamily="34" charset="0"/>
                </a:rPr>
                <a:t>Vaccination</a:t>
              </a:r>
            </a:p>
          </p:txBody>
        </p:sp>
        <p:sp>
          <p:nvSpPr>
            <p:cNvPr id="45081" name="Rectangle 39"/>
            <p:cNvSpPr>
              <a:spLocks noChangeArrowheads="1"/>
            </p:cNvSpPr>
            <p:nvPr/>
          </p:nvSpPr>
          <p:spPr bwMode="auto">
            <a:xfrm>
              <a:off x="4512" y="3014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40"/>
            <p:cNvSpPr txBox="1">
              <a:spLocks noChangeArrowheads="1"/>
            </p:cNvSpPr>
            <p:nvPr/>
          </p:nvSpPr>
          <p:spPr bwMode="auto">
            <a:xfrm>
              <a:off x="4800" y="311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solidFill>
                    <a:srgbClr val="FF0000"/>
                  </a:solidFill>
                  <a:latin typeface="Univers" pitchFamily="34" charset="0"/>
                </a:rPr>
                <a:t>V</a:t>
              </a:r>
            </a:p>
          </p:txBody>
        </p:sp>
        <p:grpSp>
          <p:nvGrpSpPr>
            <p:cNvPr id="45083" name="Group 41"/>
            <p:cNvGrpSpPr>
              <a:grpSpLocks/>
            </p:cNvGrpSpPr>
            <p:nvPr/>
          </p:nvGrpSpPr>
          <p:grpSpPr bwMode="auto">
            <a:xfrm>
              <a:off x="4608" y="3590"/>
              <a:ext cx="490" cy="250"/>
              <a:chOff x="3936" y="3600"/>
              <a:chExt cx="490" cy="250"/>
            </a:xfrm>
          </p:grpSpPr>
          <p:sp>
            <p:nvSpPr>
              <p:cNvPr id="45084" name="AutoShape 42"/>
              <p:cNvSpPr>
                <a:spLocks noChangeArrowheads="1"/>
              </p:cNvSpPr>
              <p:nvPr/>
            </p:nvSpPr>
            <p:spPr bwMode="auto">
              <a:xfrm>
                <a:off x="4224" y="3648"/>
                <a:ext cx="96" cy="192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5" name="Text Box 43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2000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m</a:t>
                </a:r>
                <a:r>
                  <a:rPr lang="en-GB" altLang="en-US" sz="2000" i="1">
                    <a:solidFill>
                      <a:srgbClr val="FF0000"/>
                    </a:solidFill>
                    <a:latin typeface="Univers" pitchFamily="34" charset="0"/>
                  </a:rPr>
                  <a:t>V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05000" y="3644900"/>
            <a:ext cx="3657600" cy="1465263"/>
            <a:chOff x="1824" y="3159"/>
            <a:chExt cx="2304" cy="923"/>
          </a:xfrm>
        </p:grpSpPr>
        <p:sp>
          <p:nvSpPr>
            <p:cNvPr id="46089" name="Text Box 4"/>
            <p:cNvSpPr txBox="1">
              <a:spLocks noChangeArrowheads="1"/>
            </p:cNvSpPr>
            <p:nvPr/>
          </p:nvSpPr>
          <p:spPr bwMode="auto">
            <a:xfrm>
              <a:off x="2736" y="3456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m</a:t>
              </a:r>
              <a:r>
                <a:rPr lang="en-GB" altLang="en-US" sz="2400">
                  <a:latin typeface="Univers" pitchFamily="34" charset="0"/>
                </a:rPr>
                <a:t>+v+</a:t>
              </a:r>
              <a:r>
                <a:rPr lang="en-GB" altLang="en-US" sz="2400">
                  <a:latin typeface="Symbol" panose="05050102010706020507" pitchFamily="18" charset="2"/>
                </a:rPr>
                <a:t>g</a:t>
              </a:r>
            </a:p>
          </p:txBody>
        </p:sp>
        <p:sp>
          <p:nvSpPr>
            <p:cNvPr id="46090" name="Line 5"/>
            <p:cNvSpPr>
              <a:spLocks noChangeShapeType="1"/>
            </p:cNvSpPr>
            <p:nvPr/>
          </p:nvSpPr>
          <p:spPr bwMode="auto">
            <a:xfrm>
              <a:off x="2784" y="35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091" name="Text Box 6"/>
            <p:cNvSpPr txBox="1">
              <a:spLocks noChangeArrowheads="1"/>
            </p:cNvSpPr>
            <p:nvPr/>
          </p:nvSpPr>
          <p:spPr bwMode="auto">
            <a:xfrm>
              <a:off x="2736" y="321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b</a:t>
              </a:r>
              <a:r>
                <a:rPr lang="en-GB" altLang="en-US" sz="2400">
                  <a:latin typeface="Univers" pitchFamily="34" charset="0"/>
                </a:rPr>
                <a:t>(1-p)S</a:t>
              </a:r>
              <a:r>
                <a:rPr lang="en-GB" altLang="en-US" sz="2400" baseline="-25000">
                  <a:latin typeface="Univers" pitchFamily="34" charset="0"/>
                </a:rPr>
                <a:t>0</a:t>
              </a:r>
              <a:r>
                <a:rPr lang="en-GB" altLang="en-US" sz="2400">
                  <a:latin typeface="Univers" pitchFamily="34" charset="0"/>
                </a:rPr>
                <a:t>/N</a:t>
              </a:r>
            </a:p>
          </p:txBody>
        </p:sp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2448" y="33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Univers" pitchFamily="34" charset="0"/>
                </a:rPr>
                <a:t>=</a:t>
              </a:r>
            </a:p>
          </p:txBody>
        </p:sp>
        <p:sp>
          <p:nvSpPr>
            <p:cNvPr id="46093" name="Text Box 8"/>
            <p:cNvSpPr txBox="1">
              <a:spLocks noChangeArrowheads="1"/>
            </p:cNvSpPr>
            <p:nvPr/>
          </p:nvSpPr>
          <p:spPr bwMode="auto">
            <a:xfrm>
              <a:off x="1824" y="3159"/>
              <a:ext cx="9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3600">
                  <a:solidFill>
                    <a:schemeClr val="tx2"/>
                  </a:solidFill>
                  <a:latin typeface="Univers" pitchFamily="34" charset="0"/>
                </a:rPr>
                <a:t>R</a:t>
              </a:r>
              <a:r>
                <a:rPr lang="en-GB" altLang="en-US" sz="3600" baseline="-25000">
                  <a:solidFill>
                    <a:schemeClr val="tx2"/>
                  </a:solidFill>
                  <a:latin typeface="Univers" pitchFamily="34" charset="0"/>
                </a:rPr>
                <a:t>0p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3600">
                  <a:latin typeface="Univers" pitchFamily="34" charset="0"/>
                </a:rPr>
                <a:t> </a:t>
              </a:r>
            </a:p>
          </p:txBody>
        </p:sp>
      </p:grp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990600" y="1981200"/>
            <a:ext cx="632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If a fraction p is vaccinated, a fraction 1-p is susceptible</a:t>
            </a:r>
          </a:p>
        </p:txBody>
      </p:sp>
      <p:sp>
        <p:nvSpPr>
          <p:cNvPr id="46085" name="Text Box 10"/>
          <p:cNvSpPr txBox="1">
            <a:spLocks noChangeArrowheads="1"/>
          </p:cNvSpPr>
          <p:nvPr/>
        </p:nvSpPr>
        <p:spPr bwMode="auto">
          <a:xfrm>
            <a:off x="990600" y="2995613"/>
            <a:ext cx="75438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The basic reproductive number in a vaccinated population is: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>
              <a:latin typeface="Univers" pitchFamily="34" charset="0"/>
            </a:endParaRPr>
          </a:p>
        </p:txBody>
      </p:sp>
      <p:sp>
        <p:nvSpPr>
          <p:cNvPr id="46086" name="Rectangle 11"/>
          <p:cNvSpPr>
            <a:spLocks noChangeArrowheads="1"/>
          </p:cNvSpPr>
          <p:nvPr/>
        </p:nvSpPr>
        <p:spPr bwMode="auto">
          <a:xfrm>
            <a:off x="4876800" y="3810000"/>
            <a:ext cx="2132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tx2"/>
                </a:solidFill>
                <a:latin typeface="Univers" pitchFamily="34" charset="0"/>
              </a:rPr>
              <a:t>=(1-p)R</a:t>
            </a:r>
            <a:r>
              <a:rPr lang="en-GB" altLang="en-US" sz="3600" baseline="-25000">
                <a:solidFill>
                  <a:schemeClr val="tx2"/>
                </a:solidFill>
                <a:latin typeface="Univers" pitchFamily="34" charset="0"/>
              </a:rPr>
              <a:t>0</a:t>
            </a:r>
          </a:p>
        </p:txBody>
      </p:sp>
      <p:sp>
        <p:nvSpPr>
          <p:cNvPr id="46087" name="Text Box 12"/>
          <p:cNvSpPr txBox="1">
            <a:spLocks noChangeArrowheads="1"/>
          </p:cNvSpPr>
          <p:nvPr/>
        </p:nvSpPr>
        <p:spPr bwMode="auto">
          <a:xfrm>
            <a:off x="990600" y="4633913"/>
            <a:ext cx="75438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The fraction that needs to be vaccinated to eradicate the disease is: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>
              <a:latin typeface="Univers" pitchFamily="34" charset="0"/>
            </a:endParaRPr>
          </a:p>
        </p:txBody>
      </p:sp>
      <p:sp>
        <p:nvSpPr>
          <p:cNvPr id="46088" name="Text Box 13"/>
          <p:cNvSpPr txBox="1">
            <a:spLocks noChangeArrowheads="1"/>
          </p:cNvSpPr>
          <p:nvPr/>
        </p:nvSpPr>
        <p:spPr bwMode="auto">
          <a:xfrm>
            <a:off x="3200400" y="5791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p</a:t>
            </a:r>
            <a:r>
              <a:rPr lang="en-GB" altLang="en-US" sz="2400" baseline="-25000">
                <a:latin typeface="Univers" pitchFamily="34" charset="0"/>
              </a:rPr>
              <a:t>c</a:t>
            </a:r>
            <a:r>
              <a:rPr lang="en-GB" altLang="en-US" sz="2400">
                <a:latin typeface="Univers" pitchFamily="34" charset="0"/>
              </a:rPr>
              <a:t>=1-1/R</a:t>
            </a:r>
            <a:r>
              <a:rPr lang="en-GB" altLang="en-US" sz="2400" baseline="-25000">
                <a:latin typeface="Univers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how models and knowledge of the reproductive number can be used to understand the dynamics of a disease </a:t>
            </a:r>
          </a:p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Understand how this can be used as a basis for public health policies</a:t>
            </a:r>
            <a:r>
              <a:rPr lang="en-GB" altLang="en-US" dirty="0" smtClean="0"/>
              <a:t> and disease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06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2638425" y="4581525"/>
            <a:ext cx="3733800" cy="1455738"/>
            <a:chOff x="1662" y="2886"/>
            <a:chExt cx="2352" cy="917"/>
          </a:xfrm>
        </p:grpSpPr>
        <p:sp>
          <p:nvSpPr>
            <p:cNvPr id="16390" name="Rectangle 8"/>
            <p:cNvSpPr>
              <a:spLocks noChangeArrowheads="1"/>
            </p:cNvSpPr>
            <p:nvPr/>
          </p:nvSpPr>
          <p:spPr bwMode="auto">
            <a:xfrm>
              <a:off x="1662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3150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1950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S</a:t>
              </a:r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3438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I</a:t>
              </a:r>
            </a:p>
          </p:txBody>
        </p:sp>
        <p:sp>
          <p:nvSpPr>
            <p:cNvPr id="16394" name="AutoShape 12"/>
            <p:cNvSpPr>
              <a:spLocks noChangeArrowheads="1"/>
            </p:cNvSpPr>
            <p:nvPr/>
          </p:nvSpPr>
          <p:spPr bwMode="auto">
            <a:xfrm>
              <a:off x="2622" y="3515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5" name="AutoShape 13"/>
            <p:cNvSpPr>
              <a:spLocks noChangeArrowheads="1"/>
            </p:cNvSpPr>
            <p:nvPr/>
          </p:nvSpPr>
          <p:spPr bwMode="auto">
            <a:xfrm flipH="1" flipV="1">
              <a:off x="2181" y="2886"/>
              <a:ext cx="1316" cy="318"/>
            </a:xfrm>
            <a:prstGeom prst="curvedUpArrow">
              <a:avLst>
                <a:gd name="adj1" fmla="val 82767"/>
                <a:gd name="adj2" fmla="val 165535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08819"/>
              </p:ext>
            </p:extLst>
          </p:nvPr>
        </p:nvGraphicFramePr>
        <p:xfrm>
          <a:off x="3095625" y="1789112"/>
          <a:ext cx="223202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1002865" imgH="812447" progId="Equation.3">
                  <p:embed/>
                </p:oleObj>
              </mc:Choice>
              <mc:Fallback>
                <p:oleObj name="Equation" r:id="rId3" imgW="1002865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789112"/>
                        <a:ext cx="2232025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More elaborate: </a:t>
            </a:r>
            <a:br>
              <a:rPr lang="en-GB" altLang="en-US" sz="4000" smtClean="0"/>
            </a:br>
            <a:r>
              <a:rPr lang="en-GB" altLang="en-US" sz="4000" smtClean="0"/>
              <a:t>the SIR model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 smtClean="0"/>
              <a:t> </a:t>
            </a:r>
            <a:r>
              <a:rPr lang="en-GB" altLang="en-US" sz="3600" smtClean="0"/>
              <a:t>S</a:t>
            </a:r>
            <a:r>
              <a:rPr lang="en-GB" altLang="en-US" sz="2800" smtClean="0"/>
              <a:t>usceptible hosts can be infected by parasites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/>
              <a:t> </a:t>
            </a:r>
            <a:r>
              <a:rPr lang="en-GB" altLang="en-US" sz="3600" b="1" smtClean="0"/>
              <a:t>I</a:t>
            </a:r>
            <a:r>
              <a:rPr lang="en-GB" altLang="en-US" sz="2800" smtClean="0"/>
              <a:t>nfected hosts carry the parasite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/>
              <a:t>I will assume that all infected hosts transmit the parasite (not doing so leads to a SEIR model, E stands for Exposed)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 b="1" smtClean="0"/>
              <a:t> </a:t>
            </a:r>
            <a:r>
              <a:rPr lang="en-GB" altLang="en-US" sz="3600" b="1" smtClean="0"/>
              <a:t>R</a:t>
            </a:r>
            <a:r>
              <a:rPr lang="en-GB" altLang="en-US" sz="2800" smtClean="0"/>
              <a:t>ecovered (immune) hosts do not transmit the parasite and cannot be infected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lvl="1" eaLnBrk="1" hangingPunct="1">
              <a:lnSpc>
                <a:spcPct val="80000"/>
              </a:lnSpc>
            </a:pPr>
            <a:endParaRPr lang="en-GB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3716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7338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0960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8288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S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1910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I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R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2895600" y="5867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57800" y="5867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More elaborate: </a:t>
            </a:r>
            <a:br>
              <a:rPr lang="en-GB" altLang="en-US" sz="4000" smtClean="0"/>
            </a:br>
            <a:r>
              <a:rPr lang="en-GB" altLang="en-US" sz="4000" smtClean="0"/>
              <a:t>the SIR model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210425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 </a:t>
            </a:r>
            <a:r>
              <a:rPr lang="en-GB" altLang="en-US" sz="3600" smtClean="0"/>
              <a:t>In its simplest form the SIR model takes the form</a:t>
            </a:r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lvl="1" eaLnBrk="1" hangingPunct="1"/>
            <a:endParaRPr lang="en-GB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3716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7338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096000" y="5486400"/>
            <a:ext cx="1371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8288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S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1910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I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553200" y="5638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 i="1">
                <a:latin typeface="Univers" pitchFamily="34" charset="0"/>
              </a:rPr>
              <a:t>R</a:t>
            </a:r>
          </a:p>
        </p:txBody>
      </p: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2895600" y="5867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5257800" y="5867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561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9600" y="2781300"/>
          <a:ext cx="213677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3" imgW="977900" imgH="1219200" progId="Equation.3">
                  <p:embed/>
                </p:oleObj>
              </mc:Choice>
              <mc:Fallback>
                <p:oleObj name="Equation" r:id="rId3" imgW="977900" imgH="1219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781300"/>
                        <a:ext cx="213677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52688"/>
            <a:ext cx="53340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Solution: an epidemic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733800" y="5943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Time (years)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Fraction of  population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038600" y="44196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I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819400" y="25146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403725" y="2743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R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6200" y="5703953"/>
            <a:ext cx="34559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/>
              <a:t>Note: </a:t>
            </a:r>
            <a:r>
              <a:rPr lang="en-GB" altLang="en-US" sz="2400" dirty="0" smtClean="0"/>
              <a:t>after an initial increase the </a:t>
            </a:r>
            <a:r>
              <a:rPr lang="en-GB" altLang="en-US" sz="2400" dirty="0"/>
              <a:t>disease disappears in this case </a:t>
            </a:r>
            <a:endParaRPr lang="en-US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Effect of decreasing the transmission rate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6013"/>
            <a:ext cx="5410200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33800" y="5943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Time (years)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" y="3124200"/>
            <a:ext cx="1905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Infecteds as fraction  of  population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0"/>
            <a:ext cx="447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81200"/>
            <a:ext cx="2590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>
                <a:latin typeface="Comic Sans MS" panose="030F0702030302020204" pitchFamily="66" charset="0"/>
              </a:rPr>
              <a:t>Campaign against AIDS in Vietnam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509588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Outbreak of Foot and Mouth Disease in 2001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79475" y="1966913"/>
          <a:ext cx="7253288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Artwork" r:id="rId3" imgW="4982270" imgH="3266667" progId="Adobe.Illustrator.7">
                  <p:embed/>
                </p:oleObj>
              </mc:Choice>
              <mc:Fallback>
                <p:oleObj name="Artwork" r:id="rId3" imgW="4982270" imgH="3266667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966913"/>
                        <a:ext cx="7253288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E98F8-4FC4-4F8E-AA40-68B800E01CDD}"/>
</file>

<file path=customXml/itemProps2.xml><?xml version="1.0" encoding="utf-8"?>
<ds:datastoreItem xmlns:ds="http://schemas.openxmlformats.org/officeDocument/2006/customXml" ds:itemID="{A1F32680-3FC0-43F5-BF2C-147C5F7BC9D8}"/>
</file>

<file path=customXml/itemProps3.xml><?xml version="1.0" encoding="utf-8"?>
<ds:datastoreItem xmlns:ds="http://schemas.openxmlformats.org/officeDocument/2006/customXml" ds:itemID="{39833A21-22CE-4267-8E96-5713CC5037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30554</TotalTime>
  <Words>688</Words>
  <Application>Microsoft Office PowerPoint</Application>
  <PresentationFormat>On-screen Show (4:3)</PresentationFormat>
  <Paragraphs>171</Paragraphs>
  <Slides>25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Comic Sans MS</vt:lpstr>
      <vt:lpstr>Math1</vt:lpstr>
      <vt:lpstr>Symbol</vt:lpstr>
      <vt:lpstr>Times New Roman</vt:lpstr>
      <vt:lpstr>Univers</vt:lpstr>
      <vt:lpstr>Office Theme</vt:lpstr>
      <vt:lpstr>Equation</vt:lpstr>
      <vt:lpstr>Artwork</vt:lpstr>
      <vt:lpstr>2020-21  5-2 Epidemiological models. Measles, flu, covid  The SIR model  </vt:lpstr>
      <vt:lpstr>Outline</vt:lpstr>
      <vt:lpstr>SIS model</vt:lpstr>
      <vt:lpstr>More elaborate:  the SIR model</vt:lpstr>
      <vt:lpstr>More elaborate:  the SIR model</vt:lpstr>
      <vt:lpstr>Solution: an epidemic</vt:lpstr>
      <vt:lpstr>Effect of decreasing the transmission rate</vt:lpstr>
      <vt:lpstr>PowerPoint Presentation</vt:lpstr>
      <vt:lpstr>Outbreak of Foot and Mouth Disease in 2001</vt:lpstr>
      <vt:lpstr>A more elaborate SIR model</vt:lpstr>
      <vt:lpstr>More elaborate:  the SIR model</vt:lpstr>
      <vt:lpstr>Now susceptibles are born into the population the disease can become endemic</vt:lpstr>
      <vt:lpstr>If new susceptibles are born into the population the disease can become endemic</vt:lpstr>
      <vt:lpstr>SIR model</vt:lpstr>
      <vt:lpstr>SIR model</vt:lpstr>
      <vt:lpstr>R0 for the SIR model</vt:lpstr>
      <vt:lpstr>R0: The basic reproductive number</vt:lpstr>
      <vt:lpstr>To control and eradicate a disease R0 has to be reduced below 1</vt:lpstr>
      <vt:lpstr>Reduce Transmission</vt:lpstr>
      <vt:lpstr>Reduce duration of infection</vt:lpstr>
      <vt:lpstr>Increase disease induced mortality </vt:lpstr>
      <vt:lpstr>Decrease number of susceptibles</vt:lpstr>
      <vt:lpstr>Other models</vt:lpstr>
      <vt:lpstr>Vaccination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264</cp:revision>
  <dcterms:created xsi:type="dcterms:W3CDTF">2002-06-29T18:19:19Z</dcterms:created>
  <dcterms:modified xsi:type="dcterms:W3CDTF">2021-02-10T09:47:45Z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