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2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61" r:id="rId2"/>
    <p:sldId id="262" r:id="rId3"/>
    <p:sldId id="263" r:id="rId4"/>
    <p:sldId id="372" r:id="rId5"/>
    <p:sldId id="264" r:id="rId6"/>
    <p:sldId id="265" r:id="rId7"/>
    <p:sldId id="266" r:id="rId8"/>
    <p:sldId id="356" r:id="rId9"/>
    <p:sldId id="357"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37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434" autoAdjust="0"/>
  </p:normalViewPr>
  <p:slideViewPr>
    <p:cSldViewPr snapToGrid="0" showGuides="1">
      <p:cViewPr varScale="1">
        <p:scale>
          <a:sx n="110" d="100"/>
          <a:sy n="110" d="100"/>
        </p:scale>
        <p:origin x="1680" y="102"/>
      </p:cViewPr>
      <p:guideLst>
        <p:guide orient="horz" pos="2160"/>
        <p:guide pos="2880"/>
      </p:guideLst>
    </p:cSldViewPr>
  </p:slideViewPr>
  <p:notesTextViewPr>
    <p:cViewPr>
      <p:scale>
        <a:sx n="1" d="1"/>
        <a:sy n="1" d="1"/>
      </p:scale>
      <p:origin x="0" y="0"/>
    </p:cViewPr>
  </p:notesTextViewPr>
  <p:sorterViewPr>
    <p:cViewPr>
      <p:scale>
        <a:sx n="100" d="100"/>
        <a:sy n="100" d="100"/>
      </p:scale>
      <p:origin x="0" y="-77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E8FD-A27D-4830-83E0-DB3ECF4773E7}" type="datetimeFigureOut">
              <a:rPr lang="en-GB" smtClean="0"/>
              <a:t>17/01/2021</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49064F-65A4-450E-B4DC-6FAB5FD9B3F5}" type="slidenum">
              <a:rPr lang="en-GB" smtClean="0"/>
              <a:t>‹#›</a:t>
            </a:fld>
            <a:endParaRPr lang="en-GB"/>
          </a:p>
        </p:txBody>
      </p:sp>
    </p:spTree>
    <p:extLst>
      <p:ext uri="{BB962C8B-B14F-4D97-AF65-F5344CB8AC3E}">
        <p14:creationId xmlns:p14="http://schemas.microsoft.com/office/powerpoint/2010/main" val="3509566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en.wikipedia.org/wiki/Chessboard"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en.wikipedia.org/wiki/Orders_of_magnitude_(numbers)#1012"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e_VpyoAXpA8"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According to legend, a courtier presented the Persian king with a beautiful, hand-made </a:t>
            </a:r>
            <a:r>
              <a:rPr lang="en-GB" altLang="en-US" smtClean="0">
                <a:hlinkClick r:id="rId3" tooltip="Chessboard"/>
              </a:rPr>
              <a:t>chessboard</a:t>
            </a:r>
            <a:r>
              <a:rPr lang="en-GB" altLang="en-US" smtClean="0"/>
              <a:t>. The king asked what he would like in return for his gift and the courtier surprised the king by asking for one grain of rice on the first square, two grains on the second, four grains on the third etc. The king readily agreed and asked for the rice to be brought. All went well at first, but the requirement for 2 </a:t>
            </a:r>
            <a:r>
              <a:rPr lang="en-GB" altLang="en-US" i="1" smtClean="0"/>
              <a:t>n</a:t>
            </a:r>
            <a:r>
              <a:rPr lang="en-GB" altLang="en-US" smtClean="0"/>
              <a:t> − 1 grains on the </a:t>
            </a:r>
            <a:r>
              <a:rPr lang="en-GB" altLang="en-US" i="1" smtClean="0"/>
              <a:t>n</a:t>
            </a:r>
            <a:r>
              <a:rPr lang="en-GB" altLang="en-US" smtClean="0"/>
              <a:t>th square demanded over a million grains on the 21st square, more than a million million (aka </a:t>
            </a:r>
            <a:r>
              <a:rPr lang="en-GB" altLang="en-US" smtClean="0">
                <a:hlinkClick r:id="rId4" tooltip="Orders of magnitude (numbers)"/>
              </a:rPr>
              <a:t>trillion</a:t>
            </a:r>
            <a:r>
              <a:rPr lang="en-GB" altLang="en-US" smtClean="0"/>
              <a:t>) on the 41st and there simply was not enough rice in the whole world for the final squares. </a:t>
            </a:r>
          </a:p>
        </p:txBody>
      </p:sp>
    </p:spTree>
    <p:extLst>
      <p:ext uri="{BB962C8B-B14F-4D97-AF65-F5344CB8AC3E}">
        <p14:creationId xmlns:p14="http://schemas.microsoft.com/office/powerpoint/2010/main" val="332646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smtClean="0"/>
              <a:t>This claim still resonates today, see e.g. </a:t>
            </a:r>
            <a:r>
              <a:rPr lang="en-GB" altLang="en-US" dirty="0" smtClean="0">
                <a:hlinkClick r:id="rId3"/>
              </a:rPr>
              <a:t>Albert Bartlett’s view on human population growth</a:t>
            </a:r>
            <a:endParaRPr lang="en-GB" altLang="en-US" dirty="0" smtClean="0"/>
          </a:p>
          <a:p>
            <a:endParaRPr lang="en-GB" dirty="0"/>
          </a:p>
        </p:txBody>
      </p:sp>
      <p:sp>
        <p:nvSpPr>
          <p:cNvPr id="4" name="Slide Number Placeholder 3"/>
          <p:cNvSpPr>
            <a:spLocks noGrp="1"/>
          </p:cNvSpPr>
          <p:nvPr>
            <p:ph type="sldNum" sz="quarter" idx="10"/>
          </p:nvPr>
        </p:nvSpPr>
        <p:spPr/>
        <p:txBody>
          <a:bodyPr/>
          <a:lstStyle/>
          <a:p>
            <a:fld id="{0B49064F-65A4-450E-B4DC-6FAB5FD9B3F5}" type="slidenum">
              <a:rPr lang="en-GB" smtClean="0"/>
              <a:t>9</a:t>
            </a:fld>
            <a:endParaRPr lang="en-GB"/>
          </a:p>
        </p:txBody>
      </p:sp>
    </p:spTree>
    <p:extLst>
      <p:ext uri="{BB962C8B-B14F-4D97-AF65-F5344CB8AC3E}">
        <p14:creationId xmlns:p14="http://schemas.microsoft.com/office/powerpoint/2010/main" val="746419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http://ucsdnews.ucsd.edu/pressrelease/study_sheds_light_on_what_causes_cells_to_divide</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81D4B8-8E91-4555-A81F-19B271ADE487}" type="slidenum">
              <a:rPr lang="en-GB" altLang="en-US" sz="1200"/>
              <a:pPr/>
              <a:t>10</a:t>
            </a:fld>
            <a:endParaRPr lang="en-GB" altLang="en-US" sz="1200"/>
          </a:p>
        </p:txBody>
      </p:sp>
    </p:spTree>
    <p:extLst>
      <p:ext uri="{BB962C8B-B14F-4D97-AF65-F5344CB8AC3E}">
        <p14:creationId xmlns:p14="http://schemas.microsoft.com/office/powerpoint/2010/main" val="1159565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3852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290983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05871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038300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34E4DE-3565-4E5C-9EEC-C02340A75506}" type="datetimeFigureOut">
              <a:rPr lang="en-GB" smtClean="0"/>
              <a:t>17/01/2021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57726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3998797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334E4DE-3565-4E5C-9EEC-C02340A75506}" type="datetimeFigureOut">
              <a:rPr lang="en-GB" smtClean="0"/>
              <a:t>17/01/2021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223449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334E4DE-3565-4E5C-9EEC-C02340A75506}" type="datetimeFigureOut">
              <a:rPr lang="en-GB" smtClean="0"/>
              <a:t>17/01/2021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44778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34E4DE-3565-4E5C-9EEC-C02340A75506}" type="datetimeFigureOut">
              <a:rPr lang="en-GB" smtClean="0"/>
              <a:t>17/01/2021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271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469973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34E4DE-3565-4E5C-9EEC-C02340A75506}" type="datetimeFigureOut">
              <a:rPr lang="en-GB" smtClean="0"/>
              <a:t>17/01/2021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E79774-98EB-48E0-9F5A-B288DC94EE08}" type="slidenum">
              <a:rPr lang="en-GB" smtClean="0"/>
              <a:t>‹#›</a:t>
            </a:fld>
            <a:endParaRPr lang="en-GB"/>
          </a:p>
        </p:txBody>
      </p:sp>
    </p:spTree>
    <p:extLst>
      <p:ext uri="{BB962C8B-B14F-4D97-AF65-F5344CB8AC3E}">
        <p14:creationId xmlns:p14="http://schemas.microsoft.com/office/powerpoint/2010/main" val="193257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34E4DE-3565-4E5C-9EEC-C02340A75506}" type="datetimeFigureOut">
              <a:rPr lang="en-GB" smtClean="0"/>
              <a:t>17/01/2021</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79774-98EB-48E0-9F5A-B288DC94EE08}" type="slidenum">
              <a:rPr lang="en-GB" smtClean="0"/>
              <a:t>‹#›</a:t>
            </a:fld>
            <a:endParaRPr lang="en-GB"/>
          </a:p>
        </p:txBody>
      </p:sp>
    </p:spTree>
    <p:extLst>
      <p:ext uri="{BB962C8B-B14F-4D97-AF65-F5344CB8AC3E}">
        <p14:creationId xmlns:p14="http://schemas.microsoft.com/office/powerpoint/2010/main" val="482430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4.bin"/><Relationship Id="rId7" Type="http://schemas.openxmlformats.org/officeDocument/2006/relationships/image" Target="../media/image1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5" Type="http://schemas.openxmlformats.org/officeDocument/2006/relationships/oleObject" Target="../embeddings/oleObject5.bin"/><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7.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0.wmf"/><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7.png"/><Relationship Id="rId5" Type="http://schemas.openxmlformats.org/officeDocument/2006/relationships/oleObject" Target="../embeddings/oleObject2.bin"/><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286000"/>
            <a:ext cx="7772400" cy="1143000"/>
          </a:xfrm>
        </p:spPr>
        <p:txBody>
          <a:bodyPr>
            <a:normAutofit fontScale="90000"/>
          </a:bodyPr>
          <a:lstStyle/>
          <a:p>
            <a:pPr algn="ctr" eaLnBrk="1" hangingPunct="1">
              <a:defRPr/>
            </a:pPr>
            <a:r>
              <a:rPr lang="en-US" sz="2700" dirty="0" smtClean="0"/>
              <a:t>1-1 </a:t>
            </a:r>
            <a:r>
              <a:rPr lang="en-US" sz="2700" dirty="0" smtClean="0"/>
              <a:t>Single species models, stability, </a:t>
            </a:r>
            <a:r>
              <a:rPr lang="en-US" sz="2700" dirty="0" err="1" smtClean="0"/>
              <a:t>metapopulations</a:t>
            </a:r>
            <a:r>
              <a:rPr lang="en-US" sz="2700" dirty="0" smtClean="0"/>
              <a:t>:</a:t>
            </a:r>
            <a:br>
              <a:rPr lang="en-US" sz="2700" dirty="0" smtClean="0"/>
            </a:br>
            <a:r>
              <a:rPr lang="en-US" sz="4000" dirty="0" smtClean="0"/>
              <a:t>Exponential growth in discrete time </a:t>
            </a:r>
            <a:r>
              <a:rPr lang="en-GB" sz="2200" dirty="0" smtClean="0">
                <a:latin typeface="Times New Roman" pitchFamily="18" charset="0"/>
              </a:rPr>
              <a:t/>
            </a:r>
            <a:br>
              <a:rPr lang="en-GB" sz="2200" dirty="0" smtClean="0">
                <a:latin typeface="Times New Roman" pitchFamily="18" charset="0"/>
              </a:rPr>
            </a:br>
            <a:r>
              <a:rPr lang="en-GB" sz="4300" dirty="0" smtClean="0">
                <a:cs typeface="Arial" charset="0"/>
              </a:rPr>
              <a:t/>
            </a:r>
            <a:br>
              <a:rPr lang="en-GB" sz="4300" dirty="0" smtClean="0">
                <a:cs typeface="Arial" charset="0"/>
              </a:rPr>
            </a:br>
            <a:endParaRPr lang="en-GB" sz="4300" dirty="0" smtClean="0">
              <a:cs typeface="Arial" charset="0"/>
            </a:endParaRPr>
          </a:p>
        </p:txBody>
      </p:sp>
      <p:sp>
        <p:nvSpPr>
          <p:cNvPr id="8196" name="Text Box 3"/>
          <p:cNvSpPr txBox="1">
            <a:spLocks noChangeArrowheads="1"/>
          </p:cNvSpPr>
          <p:nvPr/>
        </p:nvSpPr>
        <p:spPr bwMode="auto">
          <a:xfrm>
            <a:off x="1524000" y="364807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a:latin typeface="Arial" panose="020B0604020202020204" pitchFamily="34" charset="0"/>
              </a:rPr>
              <a:t>Vincent Jansen</a:t>
            </a:r>
          </a:p>
          <a:p>
            <a:pPr algn="ctr" eaLnBrk="1" hangingPunct="1">
              <a:spcBef>
                <a:spcPct val="50000"/>
              </a:spcBef>
              <a:buFontTx/>
              <a:buNone/>
            </a:pPr>
            <a:r>
              <a:rPr lang="en-GB" altLang="en-US" sz="2400">
                <a:latin typeface="Arial" panose="020B0604020202020204" pitchFamily="34" charset="0"/>
              </a:rPr>
              <a:t>vincent.jansen@rhul.ac.uk</a:t>
            </a:r>
          </a:p>
        </p:txBody>
      </p:sp>
      <p:pic>
        <p:nvPicPr>
          <p:cNvPr id="8197"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260350"/>
            <a:ext cx="20161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7613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descr="http://ucsdnews.ucsd.edu/news_uploads/Ecoli2.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9750" y="1557338"/>
            <a:ext cx="7772400" cy="1838325"/>
          </a:xfrm>
          <a:noFill/>
        </p:spPr>
      </p:pic>
      <p:sp>
        <p:nvSpPr>
          <p:cNvPr id="7" name="TextBox 6"/>
          <p:cNvSpPr txBox="1"/>
          <p:nvPr/>
        </p:nvSpPr>
        <p:spPr>
          <a:xfrm>
            <a:off x="760413" y="3338513"/>
            <a:ext cx="7772400" cy="522287"/>
          </a:xfrm>
          <a:prstGeom prst="rect">
            <a:avLst/>
          </a:prstGeom>
          <a:noFill/>
        </p:spPr>
        <p:txBody>
          <a:bodyPr>
            <a:spAutoFit/>
          </a:bodyPr>
          <a:lstStyle/>
          <a:p>
            <a:pPr eaLnBrk="1" hangingPunct="1">
              <a:defRPr/>
            </a:pPr>
            <a:r>
              <a:rPr lang="en-GB" sz="2800" dirty="0" smtClean="0">
                <a:latin typeface="+mj-lt"/>
              </a:rPr>
              <a:t>A </a:t>
            </a:r>
            <a:r>
              <a:rPr lang="en-GB" sz="2800" dirty="0">
                <a:latin typeface="+mj-lt"/>
              </a:rPr>
              <a:t>single E. coli cell dividing</a:t>
            </a:r>
          </a:p>
        </p:txBody>
      </p:sp>
      <p:sp>
        <p:nvSpPr>
          <p:cNvPr id="10" name="Content Placeholder 2"/>
          <p:cNvSpPr txBox="1">
            <a:spLocks/>
          </p:cNvSpPr>
          <p:nvPr/>
        </p:nvSpPr>
        <p:spPr bwMode="auto">
          <a:xfrm>
            <a:off x="539750" y="4292600"/>
            <a:ext cx="7772400"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GB" kern="0" dirty="0" smtClean="0"/>
              <a:t>Bacteria multiply by dividing in 2</a:t>
            </a:r>
          </a:p>
          <a:p>
            <a:pPr>
              <a:defRPr/>
            </a:pPr>
            <a:r>
              <a:rPr lang="en-GB" kern="0" dirty="0" smtClean="0"/>
              <a:t>So you get 1,2,4,8,16,32 </a:t>
            </a:r>
            <a:r>
              <a:rPr lang="en-GB" kern="0" dirty="0" err="1" smtClean="0"/>
              <a:t>etc</a:t>
            </a:r>
            <a:r>
              <a:rPr lang="en-GB" kern="0" dirty="0" smtClean="0"/>
              <a:t> bacteria</a:t>
            </a:r>
          </a:p>
          <a:p>
            <a:pPr>
              <a:defRPr/>
            </a:pPr>
            <a:r>
              <a:rPr lang="en-GB" kern="0" dirty="0" smtClean="0"/>
              <a:t>This is a geometric series (all terms powers of 2)</a:t>
            </a:r>
            <a:endParaRPr lang="en-GB" kern="0" dirty="0"/>
          </a:p>
        </p:txBody>
      </p:sp>
      <p:sp>
        <p:nvSpPr>
          <p:cNvPr id="17413" name="Rectangle 2"/>
          <p:cNvSpPr>
            <a:spLocks noGrp="1" noChangeArrowheads="1"/>
          </p:cNvSpPr>
          <p:nvPr>
            <p:ph type="title"/>
          </p:nvPr>
        </p:nvSpPr>
        <p:spPr>
          <a:xfrm>
            <a:off x="685800" y="476250"/>
            <a:ext cx="7772400" cy="1143000"/>
          </a:xfrm>
        </p:spPr>
        <p:txBody>
          <a:bodyPr/>
          <a:lstStyle/>
          <a:p>
            <a:pPr eaLnBrk="1" hangingPunct="1"/>
            <a:r>
              <a:rPr lang="en-GB" altLang="en-US" sz="3600" dirty="0" smtClean="0"/>
              <a:t>Bacterial population growth</a:t>
            </a:r>
          </a:p>
        </p:txBody>
      </p:sp>
    </p:spTree>
    <p:extLst>
      <p:ext uri="{BB962C8B-B14F-4D97-AF65-F5344CB8AC3E}">
        <p14:creationId xmlns:p14="http://schemas.microsoft.com/office/powerpoint/2010/main" val="422099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idx="1"/>
          </p:nvPr>
        </p:nvSpPr>
        <p:spPr>
          <a:xfrm>
            <a:off x="395288" y="2492375"/>
            <a:ext cx="3467100" cy="4525963"/>
          </a:xfrm>
        </p:spPr>
        <p:txBody>
          <a:bodyPr/>
          <a:lstStyle/>
          <a:p>
            <a:pPr eaLnBrk="1" hangingPunct="1">
              <a:buFontTx/>
              <a:buNone/>
            </a:pPr>
            <a:r>
              <a:rPr lang="en-US" altLang="en-US" i="1" dirty="0" smtClean="0"/>
              <a:t>Escherichia coli</a:t>
            </a:r>
            <a:r>
              <a:rPr lang="en-US" altLang="en-US" dirty="0" smtClean="0"/>
              <a:t> grown on </a:t>
            </a:r>
            <a:r>
              <a:rPr lang="en-US" altLang="en-US" dirty="0" smtClean="0">
                <a:solidFill>
                  <a:srgbClr val="FF0000"/>
                </a:solidFill>
              </a:rPr>
              <a:t>minimal salts </a:t>
            </a:r>
            <a:r>
              <a:rPr lang="en-US" altLang="en-US" dirty="0" smtClean="0"/>
              <a:t>and </a:t>
            </a:r>
            <a:r>
              <a:rPr lang="en-US" altLang="en-US" dirty="0" smtClean="0">
                <a:solidFill>
                  <a:srgbClr val="002060"/>
                </a:solidFill>
              </a:rPr>
              <a:t>complex medium</a:t>
            </a:r>
          </a:p>
          <a:p>
            <a:pPr eaLnBrk="1" hangingPunct="1">
              <a:buFontTx/>
              <a:buNone/>
            </a:pPr>
            <a:endParaRPr lang="en-US" altLang="en-US" b="1" dirty="0" smtClean="0"/>
          </a:p>
          <a:p>
            <a:pPr eaLnBrk="1" hangingPunct="1"/>
            <a:endParaRPr lang="en-US" altLang="en-US" dirty="0" smtClean="0"/>
          </a:p>
        </p:txBody>
      </p:sp>
      <p:sp>
        <p:nvSpPr>
          <p:cNvPr id="19459" name="Rectangle 2"/>
          <p:cNvSpPr>
            <a:spLocks noGrp="1" noChangeArrowheads="1"/>
          </p:cNvSpPr>
          <p:nvPr>
            <p:ph type="title"/>
          </p:nvPr>
        </p:nvSpPr>
        <p:spPr>
          <a:xfrm>
            <a:off x="376501" y="260350"/>
            <a:ext cx="7772400" cy="1143000"/>
          </a:xfrm>
        </p:spPr>
        <p:txBody>
          <a:bodyPr/>
          <a:lstStyle/>
          <a:p>
            <a:pPr eaLnBrk="1" hangingPunct="1"/>
            <a:r>
              <a:rPr lang="en-GB" altLang="en-US" sz="4000" dirty="0" smtClean="0"/>
              <a:t>Bacterial Growth</a:t>
            </a:r>
          </a:p>
        </p:txBody>
      </p:sp>
      <p:sp>
        <p:nvSpPr>
          <p:cNvPr id="19460" name="Text Box 11"/>
          <p:cNvSpPr txBox="1">
            <a:spLocks noChangeArrowheads="1"/>
          </p:cNvSpPr>
          <p:nvPr/>
        </p:nvSpPr>
        <p:spPr bwMode="auto">
          <a:xfrm>
            <a:off x="3455988" y="6480175"/>
            <a:ext cx="6300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Tx/>
              <a:buChar char="•"/>
            </a:pPr>
            <a:r>
              <a:rPr lang="en-US" altLang="en-US" sz="1200">
                <a:latin typeface="Times New Roman" panose="02020603050405020304" pitchFamily="18" charset="0"/>
              </a:rPr>
              <a:t>http://biology.clc.uc.edu/fankhauser/labs/microbiology/growth_curve/growth_curve.htm</a:t>
            </a:r>
          </a:p>
          <a:p>
            <a:pPr eaLnBrk="1" hangingPunct="1">
              <a:spcBef>
                <a:spcPct val="50000"/>
              </a:spcBef>
              <a:buFontTx/>
              <a:buNone/>
            </a:pPr>
            <a:endParaRPr lang="en-US" altLang="en-US" sz="1200">
              <a:latin typeface="Times New Roman" panose="02020603050405020304" pitchFamily="18" charset="0"/>
            </a:endParaRPr>
          </a:p>
        </p:txBody>
      </p:sp>
      <p:sp>
        <p:nvSpPr>
          <p:cNvPr id="7" name="Rectangle 6"/>
          <p:cNvSpPr/>
          <p:nvPr/>
        </p:nvSpPr>
        <p:spPr>
          <a:xfrm>
            <a:off x="4500563" y="692150"/>
            <a:ext cx="4248150" cy="5545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pic>
        <p:nvPicPr>
          <p:cNvPr id="19462"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60963" y="904875"/>
            <a:ext cx="3082925"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005263"/>
            <a:ext cx="3167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4" name="TextBox 10"/>
          <p:cNvSpPr txBox="1">
            <a:spLocks noChangeArrowheads="1"/>
          </p:cNvSpPr>
          <p:nvPr/>
        </p:nvSpPr>
        <p:spPr bwMode="auto">
          <a:xfrm>
            <a:off x="6011863" y="5949950"/>
            <a:ext cx="20891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5" name="TextBox 11"/>
          <p:cNvSpPr txBox="1">
            <a:spLocks noChangeArrowheads="1"/>
          </p:cNvSpPr>
          <p:nvPr/>
        </p:nvSpPr>
        <p:spPr bwMode="auto">
          <a:xfrm>
            <a:off x="5940425" y="2924175"/>
            <a:ext cx="20875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19466" name="TextBox 12"/>
          <p:cNvSpPr txBox="1">
            <a:spLocks noChangeArrowheads="1"/>
          </p:cNvSpPr>
          <p:nvPr/>
        </p:nvSpPr>
        <p:spPr bwMode="auto">
          <a:xfrm rot="-5400000">
            <a:off x="4080669" y="1432719"/>
            <a:ext cx="1547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
        <p:nvSpPr>
          <p:cNvPr id="19467" name="TextBox 13"/>
          <p:cNvSpPr txBox="1">
            <a:spLocks noChangeArrowheads="1"/>
          </p:cNvSpPr>
          <p:nvPr/>
        </p:nvSpPr>
        <p:spPr bwMode="auto">
          <a:xfrm rot="-5400000">
            <a:off x="4091782" y="4749006"/>
            <a:ext cx="15478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Tree>
    <p:extLst>
      <p:ext uri="{BB962C8B-B14F-4D97-AF65-F5344CB8AC3E}">
        <p14:creationId xmlns:p14="http://schemas.microsoft.com/office/powerpoint/2010/main" val="42218845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33400" y="4437063"/>
            <a:ext cx="7639050" cy="2305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nvGrpSpPr>
          <p:cNvPr id="20483" name="Group 13"/>
          <p:cNvGrpSpPr>
            <a:grpSpLocks/>
          </p:cNvGrpSpPr>
          <p:nvPr/>
        </p:nvGrpSpPr>
        <p:grpSpPr bwMode="auto">
          <a:xfrm>
            <a:off x="533400" y="1735138"/>
            <a:ext cx="7639050" cy="2341562"/>
            <a:chOff x="336" y="1536"/>
            <a:chExt cx="5088" cy="1902"/>
          </a:xfrm>
        </p:grpSpPr>
        <p:graphicFrame>
          <p:nvGraphicFramePr>
            <p:cNvPr id="20492" name="Object 8"/>
            <p:cNvGraphicFramePr>
              <a:graphicFrameLocks noChangeAspect="1"/>
            </p:cNvGraphicFramePr>
            <p:nvPr/>
          </p:nvGraphicFramePr>
          <p:xfrm>
            <a:off x="2712" y="1536"/>
            <a:ext cx="2712" cy="1902"/>
          </p:xfrm>
          <a:graphic>
            <a:graphicData uri="http://schemas.openxmlformats.org/presentationml/2006/ole">
              <mc:AlternateContent xmlns:mc="http://schemas.openxmlformats.org/markup-compatibility/2006">
                <mc:Choice xmlns:v="urn:schemas-microsoft-com:vml" Requires="v">
                  <p:oleObj spid="_x0000_s1120" name="Artwork" r:id="rId3" imgW="4304762" imgH="3019048" progId="Adobe.Illustrator.7">
                    <p:embed/>
                  </p:oleObj>
                </mc:Choice>
                <mc:Fallback>
                  <p:oleObj name="Artwork" r:id="rId3" imgW="4304762" imgH="301904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2" y="1536"/>
                          <a:ext cx="2712"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93" name="Object 10"/>
            <p:cNvGraphicFramePr>
              <a:graphicFrameLocks noChangeAspect="1"/>
            </p:cNvGraphicFramePr>
            <p:nvPr/>
          </p:nvGraphicFramePr>
          <p:xfrm>
            <a:off x="336" y="1536"/>
            <a:ext cx="2784" cy="1902"/>
          </p:xfrm>
          <a:graphic>
            <a:graphicData uri="http://schemas.openxmlformats.org/presentationml/2006/ole">
              <mc:AlternateContent xmlns:mc="http://schemas.openxmlformats.org/markup-compatibility/2006">
                <mc:Choice xmlns:v="urn:schemas-microsoft-com:vml" Requires="v">
                  <p:oleObj spid="_x0000_s1121" name="Artwork" r:id="rId5" imgW="4420217" imgH="2866667" progId="Adobe.Illustrator.7">
                    <p:embed/>
                  </p:oleObj>
                </mc:Choice>
                <mc:Fallback>
                  <p:oleObj name="Artwork" r:id="rId5" imgW="4420217" imgH="2866667"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 y="1536"/>
                          <a:ext cx="2784"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484" name="Title 1"/>
          <p:cNvSpPr>
            <a:spLocks noGrp="1"/>
          </p:cNvSpPr>
          <p:nvPr>
            <p:ph type="title"/>
          </p:nvPr>
        </p:nvSpPr>
        <p:spPr/>
        <p:txBody>
          <a:bodyPr/>
          <a:lstStyle/>
          <a:p>
            <a:r>
              <a:rPr lang="en-GB" altLang="en-US" smtClean="0"/>
              <a:t>Humans vs Bacteria</a:t>
            </a:r>
          </a:p>
        </p:txBody>
      </p:sp>
      <p:pic>
        <p:nvPicPr>
          <p:cNvPr id="20485" name="Picture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581525"/>
            <a:ext cx="3084513" cy="196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10"/>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4581525"/>
            <a:ext cx="3167063"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Box 11"/>
          <p:cNvSpPr txBox="1">
            <a:spLocks noChangeArrowheads="1"/>
          </p:cNvSpPr>
          <p:nvPr/>
        </p:nvSpPr>
        <p:spPr bwMode="auto">
          <a:xfrm>
            <a:off x="431800" y="1651000"/>
            <a:ext cx="15478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Humans</a:t>
            </a:r>
          </a:p>
        </p:txBody>
      </p:sp>
      <p:sp>
        <p:nvSpPr>
          <p:cNvPr id="20488" name="TextBox 12"/>
          <p:cNvSpPr txBox="1">
            <a:spLocks noChangeArrowheads="1"/>
          </p:cNvSpPr>
          <p:nvPr/>
        </p:nvSpPr>
        <p:spPr bwMode="auto">
          <a:xfrm>
            <a:off x="431800" y="4406900"/>
            <a:ext cx="15478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600">
                <a:latin typeface="Arial" panose="020B0604020202020204" pitchFamily="34" charset="0"/>
                <a:cs typeface="Arial" panose="020B0604020202020204" pitchFamily="34" charset="0"/>
              </a:rPr>
              <a:t>Bacteria</a:t>
            </a:r>
          </a:p>
        </p:txBody>
      </p:sp>
      <p:sp>
        <p:nvSpPr>
          <p:cNvPr id="20489" name="TextBox 14"/>
          <p:cNvSpPr txBox="1">
            <a:spLocks noChangeArrowheads="1"/>
          </p:cNvSpPr>
          <p:nvPr/>
        </p:nvSpPr>
        <p:spPr bwMode="auto">
          <a:xfrm>
            <a:off x="6011863" y="6524625"/>
            <a:ext cx="20891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20490" name="TextBox 15"/>
          <p:cNvSpPr txBox="1">
            <a:spLocks noChangeArrowheads="1"/>
          </p:cNvSpPr>
          <p:nvPr/>
        </p:nvSpPr>
        <p:spPr bwMode="auto">
          <a:xfrm>
            <a:off x="2268538" y="6535738"/>
            <a:ext cx="2087562"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Time (mins)</a:t>
            </a:r>
          </a:p>
        </p:txBody>
      </p:sp>
      <p:sp>
        <p:nvSpPr>
          <p:cNvPr id="20491" name="TextBox 16"/>
          <p:cNvSpPr txBox="1">
            <a:spLocks noChangeArrowheads="1"/>
          </p:cNvSpPr>
          <p:nvPr/>
        </p:nvSpPr>
        <p:spPr bwMode="auto">
          <a:xfrm rot="-5400000">
            <a:off x="-12699" y="5180012"/>
            <a:ext cx="1547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200">
                <a:latin typeface="Arial" panose="020B0604020202020204" pitchFamily="34" charset="0"/>
                <a:cs typeface="Arial" panose="020B0604020202020204" pitchFamily="34" charset="0"/>
              </a:rPr>
              <a:t>Absorbancy</a:t>
            </a:r>
          </a:p>
        </p:txBody>
      </p:sp>
    </p:spTree>
    <p:extLst>
      <p:ext uri="{BB962C8B-B14F-4D97-AF65-F5344CB8AC3E}">
        <p14:creationId xmlns:p14="http://schemas.microsoft.com/office/powerpoint/2010/main" val="1512737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840" y="2067242"/>
            <a:ext cx="7053836" cy="4114800"/>
          </a:xfrm>
        </p:spPr>
        <p:txBody>
          <a:bodyPr>
            <a:normAutofit fontScale="55000" lnSpcReduction="20000"/>
          </a:bodyPr>
          <a:lstStyle/>
          <a:p>
            <a:pPr marL="0" indent="0">
              <a:buFontTx/>
              <a:buNone/>
            </a:pPr>
            <a:r>
              <a:rPr lang="en-GB" altLang="en-US" sz="4500" dirty="0" smtClean="0"/>
              <a:t>Obviously the time scale is different</a:t>
            </a:r>
          </a:p>
          <a:p>
            <a:pPr marL="0" indent="0">
              <a:buFontTx/>
              <a:buNone/>
            </a:pPr>
            <a:endParaRPr lang="en-GB" altLang="en-US" sz="4500" dirty="0" smtClean="0"/>
          </a:p>
          <a:p>
            <a:pPr marL="0" indent="0">
              <a:buFontTx/>
              <a:buNone/>
            </a:pPr>
            <a:r>
              <a:rPr lang="en-GB" altLang="en-US" sz="4500" dirty="0" smtClean="0"/>
              <a:t>But are the growth curves the same or different?</a:t>
            </a:r>
          </a:p>
          <a:p>
            <a:pPr marL="0" indent="0">
              <a:buNone/>
              <a:defRPr/>
            </a:pPr>
            <a:endParaRPr lang="en-GB" altLang="en-US" sz="4500" dirty="0"/>
          </a:p>
          <a:p>
            <a:pPr marL="0" indent="0">
              <a:buNone/>
              <a:defRPr/>
            </a:pPr>
            <a:r>
              <a:rPr lang="en-GB" altLang="en-US" sz="4500" dirty="0"/>
              <a:t>To find out we will build a simple model for exponential (geometric) growth, </a:t>
            </a:r>
            <a:r>
              <a:rPr lang="en-GB" altLang="en-US" sz="4500" dirty="0" smtClean="0"/>
              <a:t>and </a:t>
            </a:r>
            <a:r>
              <a:rPr lang="en-GB" altLang="en-US" sz="4500" dirty="0"/>
              <a:t>see if Malthus was right.</a:t>
            </a:r>
          </a:p>
          <a:p>
            <a:pPr marL="0" indent="0">
              <a:buFontTx/>
              <a:buNone/>
            </a:pPr>
            <a:endParaRPr lang="en-GB" altLang="en-US" dirty="0" smtClean="0"/>
          </a:p>
          <a:p>
            <a:pPr marL="0" indent="0">
              <a:buFontTx/>
              <a:buNone/>
            </a:pPr>
            <a:endParaRPr lang="en-GB" altLang="en-US" dirty="0" smtClean="0"/>
          </a:p>
          <a:p>
            <a:pPr marL="0" indent="0">
              <a:buFontTx/>
              <a:buNone/>
            </a:pPr>
            <a:endParaRPr lang="en-GB" altLang="en-US" dirty="0" smtClean="0"/>
          </a:p>
          <a:p>
            <a:pPr marL="0" indent="0">
              <a:buFontTx/>
              <a:buNone/>
            </a:pPr>
            <a:r>
              <a:rPr lang="en-GB" altLang="en-US" dirty="0" smtClean="0"/>
              <a:t> </a:t>
            </a:r>
          </a:p>
        </p:txBody>
      </p:sp>
      <p:sp>
        <p:nvSpPr>
          <p:cNvPr id="21507" name="Title 1"/>
          <p:cNvSpPr>
            <a:spLocks noGrp="1"/>
          </p:cNvSpPr>
          <p:nvPr>
            <p:ph type="title"/>
          </p:nvPr>
        </p:nvSpPr>
        <p:spPr>
          <a:xfrm>
            <a:off x="328394" y="378774"/>
            <a:ext cx="8392525" cy="1325563"/>
          </a:xfrm>
        </p:spPr>
        <p:txBody>
          <a:bodyPr>
            <a:normAutofit/>
          </a:bodyPr>
          <a:lstStyle/>
          <a:p>
            <a:r>
              <a:rPr lang="en-GB" altLang="en-US" dirty="0" smtClean="0"/>
              <a:t>Do human and bacterial populations grow in the same way?</a:t>
            </a:r>
          </a:p>
        </p:txBody>
      </p:sp>
      <p:pic>
        <p:nvPicPr>
          <p:cNvPr id="4" name="Picture 5" descr="Thomas Robert Malthus Wellcome L0069037 -crop.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949" y="4247971"/>
            <a:ext cx="20955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6951949" y="6132334"/>
            <a:ext cx="2287587" cy="708025"/>
          </a:xfrm>
          <a:prstGeom prst="rect">
            <a:avLst/>
          </a:prstGeom>
          <a:noFill/>
        </p:spPr>
        <p:txBody>
          <a:bodyPr>
            <a:spAutoFit/>
          </a:bodyPr>
          <a:lstStyle/>
          <a:p>
            <a:pPr>
              <a:defRPr/>
            </a:pPr>
            <a:r>
              <a:rPr lang="en-GB" sz="2000" dirty="0">
                <a:solidFill>
                  <a:schemeClr val="bg1"/>
                </a:solidFill>
                <a:latin typeface="+mn-lt"/>
              </a:rPr>
              <a:t>The reverend Thomas Malthus</a:t>
            </a:r>
          </a:p>
        </p:txBody>
      </p:sp>
      <p:grpSp>
        <p:nvGrpSpPr>
          <p:cNvPr id="6" name="Group 5"/>
          <p:cNvGrpSpPr>
            <a:grpSpLocks/>
          </p:cNvGrpSpPr>
          <p:nvPr/>
        </p:nvGrpSpPr>
        <p:grpSpPr bwMode="auto">
          <a:xfrm>
            <a:off x="7836186" y="4203521"/>
            <a:ext cx="1439863" cy="792163"/>
            <a:chOff x="7740644" y="0"/>
            <a:chExt cx="1440033" cy="792088"/>
          </a:xfrm>
        </p:grpSpPr>
        <p:sp>
          <p:nvSpPr>
            <p:cNvPr id="7" name="Oval 6"/>
            <p:cNvSpPr/>
            <p:nvPr/>
          </p:nvSpPr>
          <p:spPr>
            <a:xfrm>
              <a:off x="7812090" y="0"/>
              <a:ext cx="1239983"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8" name="TextBox 7"/>
            <p:cNvSpPr txBox="1">
              <a:spLocks noChangeArrowheads="1"/>
            </p:cNvSpPr>
            <p:nvPr/>
          </p:nvSpPr>
          <p:spPr bwMode="auto">
            <a:xfrm>
              <a:off x="7740644" y="260623"/>
              <a:ext cx="1440033" cy="307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dirty="0">
                  <a:latin typeface="Segoe Print" panose="02000600000000000000" pitchFamily="2" charset="0"/>
                </a:rPr>
                <a:t>Exponential!</a:t>
              </a:r>
            </a:p>
          </p:txBody>
        </p:sp>
      </p:grpSp>
    </p:spTree>
    <p:extLst>
      <p:ext uri="{BB962C8B-B14F-4D97-AF65-F5344CB8AC3E}">
        <p14:creationId xmlns:p14="http://schemas.microsoft.com/office/powerpoint/2010/main" val="1118903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8" name="Rectangle 2"/>
          <p:cNvSpPr>
            <a:spLocks noGrp="1" noChangeArrowheads="1"/>
          </p:cNvSpPr>
          <p:nvPr>
            <p:ph type="title" idx="4294967295"/>
          </p:nvPr>
        </p:nvSpPr>
        <p:spPr/>
        <p:txBody>
          <a:bodyPr>
            <a:normAutofit/>
          </a:bodyPr>
          <a:lstStyle/>
          <a:p>
            <a:pPr eaLnBrk="1" hangingPunct="1">
              <a:defRPr/>
            </a:pPr>
            <a:r>
              <a:rPr lang="en-GB" sz="4000" smtClean="0"/>
              <a:t/>
            </a:r>
            <a:br>
              <a:rPr lang="en-GB" sz="4000" smtClean="0"/>
            </a:br>
            <a:r>
              <a:rPr lang="en-GB" sz="4000" smtClean="0"/>
              <a:t>Exponential Population Growth</a:t>
            </a:r>
          </a:p>
        </p:txBody>
      </p:sp>
      <p:sp>
        <p:nvSpPr>
          <p:cNvPr id="198659" name="Rectangle 3"/>
          <p:cNvSpPr>
            <a:spLocks noGrp="1" noChangeArrowheads="1"/>
          </p:cNvSpPr>
          <p:nvPr>
            <p:ph idx="4294967295"/>
          </p:nvPr>
        </p:nvSpPr>
        <p:spPr/>
        <p:txBody>
          <a:bodyPr>
            <a:normAutofit lnSpcReduction="10000"/>
          </a:bodyPr>
          <a:lstStyle/>
          <a:p>
            <a:r>
              <a:rPr lang="en-GB" altLang="en-US" dirty="0"/>
              <a:t>T</a:t>
            </a:r>
            <a:r>
              <a:rPr lang="en-GB" altLang="en-US" dirty="0" smtClean="0"/>
              <a:t>he </a:t>
            </a:r>
            <a:r>
              <a:rPr lang="en-GB" altLang="en-US" dirty="0"/>
              <a:t>size of the population at time point </a:t>
            </a:r>
            <a:r>
              <a:rPr lang="en-GB" altLang="en-US" i="1" dirty="0"/>
              <a:t>t</a:t>
            </a:r>
            <a:r>
              <a:rPr lang="en-GB" altLang="en-US" dirty="0"/>
              <a:t> is </a:t>
            </a:r>
            <a:r>
              <a:rPr lang="en-GB" altLang="en-US" i="1" dirty="0" err="1" smtClean="0">
                <a:latin typeface="Times New Roman" panose="02020603050405020304" pitchFamily="18" charset="0"/>
              </a:rPr>
              <a:t>N</a:t>
            </a:r>
            <a:r>
              <a:rPr lang="en-GB" altLang="en-US" i="1" baseline="-25000" dirty="0" err="1" smtClean="0">
                <a:latin typeface="Times New Roman" panose="02020603050405020304" pitchFamily="18" charset="0"/>
              </a:rPr>
              <a:t>t</a:t>
            </a:r>
            <a:r>
              <a:rPr lang="en-GB" altLang="en-US" dirty="0" smtClean="0"/>
              <a:t>  </a:t>
            </a:r>
            <a:endParaRPr lang="en-GB" altLang="en-US" sz="2800" dirty="0" smtClean="0"/>
          </a:p>
          <a:p>
            <a:r>
              <a:rPr lang="en-GB" altLang="en-US" sz="2800" dirty="0" smtClean="0"/>
              <a:t>If we assume births and death rates are proportional to the size of the population: </a:t>
            </a:r>
          </a:p>
          <a:p>
            <a:pPr marL="0" indent="0">
              <a:buNone/>
            </a:pPr>
            <a:r>
              <a:rPr lang="en-GB" altLang="en-US" dirty="0"/>
              <a:t> </a:t>
            </a:r>
            <a:r>
              <a:rPr lang="en-GB" altLang="en-US" dirty="0" smtClean="0"/>
              <a:t>        </a:t>
            </a:r>
            <a:r>
              <a:rPr lang="en-GB" altLang="en-US" sz="2800" dirty="0" smtClean="0"/>
              <a:t>Births  = </a:t>
            </a:r>
            <a:r>
              <a:rPr lang="en-GB" altLang="en-US" sz="2800" i="1" dirty="0" smtClean="0">
                <a:latin typeface="Times New Roman" panose="02020603050405020304" pitchFamily="18" charset="0"/>
              </a:rPr>
              <a:t>b </a:t>
            </a:r>
            <a:r>
              <a:rPr lang="en-GB" altLang="en-US" sz="2800" i="1" dirty="0" err="1" smtClean="0">
                <a:latin typeface="Times New Roman" panose="02020603050405020304" pitchFamily="18" charset="0"/>
              </a:rPr>
              <a:t>N</a:t>
            </a:r>
            <a:r>
              <a:rPr lang="en-GB" altLang="en-US" sz="2800" i="1" baseline="-25000" dirty="0" err="1" smtClean="0">
                <a:latin typeface="Times New Roman" panose="02020603050405020304" pitchFamily="18" charset="0"/>
              </a:rPr>
              <a:t>t</a:t>
            </a:r>
            <a:endParaRPr lang="en-GB" altLang="en-US" sz="2800" i="1" baseline="-25000" dirty="0" smtClean="0">
              <a:latin typeface="Times New Roman" panose="02020603050405020304" pitchFamily="18" charset="0"/>
            </a:endParaRPr>
          </a:p>
          <a:p>
            <a:pPr eaLnBrk="1" hangingPunct="1">
              <a:lnSpc>
                <a:spcPct val="90000"/>
              </a:lnSpc>
              <a:buFontTx/>
              <a:buNone/>
            </a:pPr>
            <a:r>
              <a:rPr lang="en-GB" altLang="en-US" sz="2800" dirty="0" smtClean="0"/>
              <a:t>         Deaths = </a:t>
            </a:r>
            <a:r>
              <a:rPr lang="en-GB" altLang="en-US" sz="2800" i="1" dirty="0" smtClean="0">
                <a:latin typeface="Times New Roman" panose="02020603050405020304" pitchFamily="18" charset="0"/>
              </a:rPr>
              <a:t>d </a:t>
            </a:r>
            <a:r>
              <a:rPr lang="en-GB" altLang="en-US" sz="2800" i="1" dirty="0" err="1" smtClean="0">
                <a:latin typeface="Times New Roman" panose="02020603050405020304" pitchFamily="18" charset="0"/>
              </a:rPr>
              <a:t>N</a:t>
            </a:r>
            <a:r>
              <a:rPr lang="en-GB" altLang="en-US" sz="2800" i="1" baseline="-25000" dirty="0" err="1" smtClean="0">
                <a:latin typeface="Times New Roman" panose="02020603050405020304" pitchFamily="18" charset="0"/>
              </a:rPr>
              <a:t>t</a:t>
            </a:r>
            <a:endParaRPr lang="en-GB" altLang="en-US" sz="2800" i="1" baseline="-25000" dirty="0" smtClean="0">
              <a:latin typeface="Times New Roman" panose="02020603050405020304" pitchFamily="18" charset="0"/>
            </a:endParaRPr>
          </a:p>
          <a:p>
            <a:pPr eaLnBrk="1" hangingPunct="1">
              <a:lnSpc>
                <a:spcPct val="90000"/>
              </a:lnSpc>
            </a:pPr>
            <a:r>
              <a:rPr lang="en-GB" altLang="en-US" sz="2800" dirty="0" smtClean="0"/>
              <a:t>This amounts to assuming that the probability of a person giving birth (or dying) is independent of population size. </a:t>
            </a:r>
          </a:p>
          <a:p>
            <a:pPr eaLnBrk="1" hangingPunct="1">
              <a:lnSpc>
                <a:spcPct val="90000"/>
              </a:lnSpc>
              <a:buFontTx/>
              <a:buNone/>
            </a:pPr>
            <a:r>
              <a:rPr lang="en-GB" altLang="en-US" sz="2800" dirty="0" smtClean="0"/>
              <a:t>         </a:t>
            </a:r>
            <a:r>
              <a:rPr lang="en-GB" altLang="en-US" sz="2800" i="1" dirty="0" smtClean="0">
                <a:latin typeface="Times New Roman" panose="02020603050405020304" pitchFamily="18" charset="0"/>
              </a:rPr>
              <a:t>b</a:t>
            </a:r>
            <a:r>
              <a:rPr lang="en-GB" altLang="en-US" sz="2800" dirty="0" smtClean="0"/>
              <a:t>: </a:t>
            </a:r>
            <a:r>
              <a:rPr lang="en-GB" altLang="en-US" sz="2800" i="1" dirty="0" smtClean="0"/>
              <a:t>per capita</a:t>
            </a:r>
            <a:r>
              <a:rPr lang="en-GB" altLang="en-US" sz="2800" dirty="0" smtClean="0"/>
              <a:t> birth rate</a:t>
            </a:r>
          </a:p>
          <a:p>
            <a:pPr eaLnBrk="1" hangingPunct="1">
              <a:lnSpc>
                <a:spcPct val="90000"/>
              </a:lnSpc>
              <a:buFontTx/>
              <a:buNone/>
            </a:pPr>
            <a:r>
              <a:rPr lang="en-GB" altLang="en-US" sz="2800" dirty="0" smtClean="0"/>
              <a:t>         </a:t>
            </a:r>
            <a:r>
              <a:rPr lang="en-GB" altLang="en-US" sz="2800" i="1" dirty="0" smtClean="0">
                <a:latin typeface="Times New Roman" panose="02020603050405020304" pitchFamily="18" charset="0"/>
              </a:rPr>
              <a:t>d</a:t>
            </a:r>
            <a:r>
              <a:rPr lang="en-GB" altLang="en-US" sz="2800" dirty="0" smtClean="0"/>
              <a:t>: </a:t>
            </a:r>
            <a:r>
              <a:rPr lang="en-GB" altLang="en-US" sz="2800" i="1" dirty="0" smtClean="0"/>
              <a:t>per capita</a:t>
            </a:r>
            <a:r>
              <a:rPr lang="en-GB" altLang="en-US" sz="2800" dirty="0" smtClean="0"/>
              <a:t> death rate</a:t>
            </a:r>
          </a:p>
          <a:p>
            <a:pPr eaLnBrk="1" hangingPunct="1">
              <a:lnSpc>
                <a:spcPct val="90000"/>
              </a:lnSpc>
            </a:pPr>
            <a:endParaRPr lang="en-GB" altLang="en-US" sz="2800" dirty="0" smtClean="0">
              <a:latin typeface="Times New Roman" panose="02020603050405020304" pitchFamily="18" charset="0"/>
            </a:endParaRPr>
          </a:p>
          <a:p>
            <a:pPr eaLnBrk="1" hangingPunct="1">
              <a:lnSpc>
                <a:spcPct val="90000"/>
              </a:lnSpc>
            </a:pPr>
            <a:endParaRPr lang="en-GB" altLang="en-US" sz="2800" dirty="0" smtClean="0">
              <a:latin typeface="Times New Roman" panose="02020603050405020304" pitchFamily="18" charset="0"/>
            </a:endParaRP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buFontTx/>
              <a:buNone/>
            </a:pPr>
            <a:endParaRPr lang="en-GB" altLang="en-US" sz="2800" dirty="0" smtClean="0"/>
          </a:p>
        </p:txBody>
      </p:sp>
    </p:spTree>
    <p:extLst>
      <p:ext uri="{BB962C8B-B14F-4D97-AF65-F5344CB8AC3E}">
        <p14:creationId xmlns:p14="http://schemas.microsoft.com/office/powerpoint/2010/main" val="134128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6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865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65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86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GB" altLang="en-US" sz="4000" dirty="0" smtClean="0"/>
              <a:t>Exponential Growth (discrete time)</a:t>
            </a:r>
          </a:p>
        </p:txBody>
      </p:sp>
      <p:sp>
        <p:nvSpPr>
          <p:cNvPr id="166915" name="Rectangle 3"/>
          <p:cNvSpPr>
            <a:spLocks noGrp="1" noChangeArrowheads="1"/>
          </p:cNvSpPr>
          <p:nvPr>
            <p:ph idx="1"/>
          </p:nvPr>
        </p:nvSpPr>
        <p:spPr>
          <a:xfrm>
            <a:off x="611188" y="1628775"/>
            <a:ext cx="8062912" cy="4679950"/>
          </a:xfrm>
        </p:spPr>
        <p:txBody>
          <a:bodyPr>
            <a:normAutofit/>
          </a:bodyPr>
          <a:lstStyle/>
          <a:p>
            <a:pPr eaLnBrk="1" hangingPunct="1">
              <a:lnSpc>
                <a:spcPct val="80000"/>
              </a:lnSpc>
            </a:pPr>
            <a:r>
              <a:rPr lang="en-GB" altLang="en-US" sz="2400" dirty="0" smtClean="0"/>
              <a:t>With a constant per capita birth and death rate we find a growth process similar to the accumulation of interest:</a:t>
            </a:r>
          </a:p>
          <a:p>
            <a:pPr eaLnBrk="1" hangingPunct="1">
              <a:lnSpc>
                <a:spcPct val="80000"/>
              </a:lnSpc>
            </a:pPr>
            <a:endParaRPr lang="en-GB" altLang="en-US" sz="2400" dirty="0" smtClean="0"/>
          </a:p>
          <a:p>
            <a:pPr eaLnBrk="1" hangingPunct="1">
              <a:lnSpc>
                <a:spcPct val="80000"/>
              </a:lnSpc>
              <a:buFontTx/>
              <a:buNone/>
            </a:pPr>
            <a:r>
              <a:rPr lang="en-GB" altLang="en-US" sz="2400" i="1" dirty="0" smtClean="0">
                <a:latin typeface="CG Times" pitchFamily="18" charset="0"/>
              </a:rPr>
              <a:t>	N</a:t>
            </a:r>
            <a:r>
              <a:rPr lang="en-GB" altLang="en-US" sz="2400" i="1" baseline="-25000" dirty="0" smtClean="0">
                <a:latin typeface="CG Times" pitchFamily="18" charset="0"/>
              </a:rPr>
              <a:t>t+1</a:t>
            </a:r>
            <a:r>
              <a:rPr lang="en-GB" altLang="en-US" sz="2400" i="1" dirty="0" smtClean="0">
                <a:latin typeface="CG Times" pitchFamily="18" charset="0"/>
              </a:rPr>
              <a:t>-N</a:t>
            </a:r>
            <a:r>
              <a:rPr lang="en-GB" altLang="en-US" sz="2400" i="1" baseline="-25000" dirty="0" smtClean="0">
                <a:latin typeface="CG Times" pitchFamily="18" charset="0"/>
              </a:rPr>
              <a:t>t </a:t>
            </a:r>
            <a:r>
              <a:rPr lang="en-GB" altLang="en-US" sz="2400" i="1" dirty="0" smtClean="0">
                <a:latin typeface="CG Times" pitchFamily="18" charset="0"/>
              </a:rPr>
              <a:t>=</a:t>
            </a:r>
            <a:r>
              <a:rPr lang="en-GB" altLang="en-US" sz="2400" i="1" dirty="0" err="1" smtClean="0">
                <a:latin typeface="CG Times" pitchFamily="18" charset="0"/>
              </a:rPr>
              <a:t>bN</a:t>
            </a:r>
            <a:r>
              <a:rPr lang="en-GB" altLang="en-US" sz="2400" i="1" baseline="-25000" dirty="0" err="1" smtClean="0">
                <a:latin typeface="CG Times" pitchFamily="18" charset="0"/>
              </a:rPr>
              <a:t>t</a:t>
            </a:r>
            <a:r>
              <a:rPr lang="en-GB" altLang="en-US" sz="2400" i="1" dirty="0" err="1" smtClean="0">
                <a:latin typeface="CG Times" pitchFamily="18" charset="0"/>
              </a:rPr>
              <a:t>-dN</a:t>
            </a:r>
            <a:r>
              <a:rPr lang="en-GB" altLang="en-US" sz="2400" i="1" baseline="-25000" dirty="0" err="1" smtClean="0">
                <a:latin typeface="CG Times" pitchFamily="18" charset="0"/>
              </a:rPr>
              <a:t>t</a:t>
            </a:r>
            <a:r>
              <a:rPr lang="en-GB" altLang="en-US" sz="2400" i="1" dirty="0" smtClean="0">
                <a:latin typeface="CG Times" pitchFamily="18" charset="0"/>
              </a:rPr>
              <a:t>=</a:t>
            </a:r>
            <a:r>
              <a:rPr lang="en-GB" altLang="en-US" sz="2400" i="1" dirty="0" err="1" smtClean="0">
                <a:latin typeface="CG Times" pitchFamily="18" charset="0"/>
              </a:rPr>
              <a:t>rN</a:t>
            </a:r>
            <a:r>
              <a:rPr lang="en-GB" altLang="en-US" sz="2400" i="1" baseline="-25000" dirty="0" err="1" smtClean="0">
                <a:latin typeface="CG Times" pitchFamily="18" charset="0"/>
              </a:rPr>
              <a:t>t</a:t>
            </a:r>
            <a:r>
              <a:rPr lang="en-GB" altLang="en-US" sz="2400" i="1" dirty="0" smtClean="0">
                <a:latin typeface="CG Times" pitchFamily="18" charset="0"/>
              </a:rPr>
              <a:t>	(r=b-d, </a:t>
            </a:r>
            <a:r>
              <a:rPr lang="en-GB" altLang="en-US" sz="2400" dirty="0"/>
              <a:t>is the net </a:t>
            </a:r>
            <a:r>
              <a:rPr lang="en-GB" altLang="en-US" sz="2400" i="1" dirty="0"/>
              <a:t>per </a:t>
            </a:r>
            <a:r>
              <a:rPr lang="en-GB" altLang="en-US" sz="2400" i="1" dirty="0" smtClean="0"/>
              <a:t>capita 							   </a:t>
            </a:r>
            <a:r>
              <a:rPr lang="en-GB" altLang="en-US" sz="2400" dirty="0" smtClean="0"/>
              <a:t>growth </a:t>
            </a:r>
            <a:r>
              <a:rPr lang="en-GB" altLang="en-US" sz="2400" dirty="0"/>
              <a:t>rate</a:t>
            </a:r>
            <a:r>
              <a:rPr lang="en-GB" altLang="en-US" sz="2400" dirty="0" smtClean="0">
                <a:latin typeface="CG Times" pitchFamily="18" charset="0"/>
              </a:rPr>
              <a:t>)</a:t>
            </a:r>
            <a:endParaRPr lang="en-GB" altLang="en-US" sz="2400" baseline="-25000" dirty="0" smtClean="0">
              <a:latin typeface="CG Times" pitchFamily="18" charset="0"/>
            </a:endParaRPr>
          </a:p>
          <a:p>
            <a:pPr eaLnBrk="1" hangingPunct="1">
              <a:lnSpc>
                <a:spcPct val="80000"/>
              </a:lnSpc>
              <a:buFontTx/>
              <a:buNone/>
            </a:pPr>
            <a:endParaRPr lang="en-GB" altLang="en-US" sz="2400" i="1" baseline="-25000" dirty="0" smtClean="0">
              <a:latin typeface="CG Times" pitchFamily="18" charset="0"/>
            </a:endParaRPr>
          </a:p>
          <a:p>
            <a:pPr eaLnBrk="1" hangingPunct="1">
              <a:lnSpc>
                <a:spcPct val="80000"/>
              </a:lnSpc>
              <a:buFontTx/>
              <a:buNone/>
            </a:pPr>
            <a:r>
              <a:rPr lang="en-GB" altLang="en-US" sz="2400" dirty="0" smtClean="0"/>
              <a:t> or</a:t>
            </a:r>
            <a:endParaRPr lang="en-GB" altLang="en-US" sz="2400" i="1" baseline="-25000" dirty="0" smtClean="0">
              <a:latin typeface="CG Times" pitchFamily="18" charset="0"/>
            </a:endParaRPr>
          </a:p>
          <a:p>
            <a:pPr eaLnBrk="1" hangingPunct="1">
              <a:lnSpc>
                <a:spcPct val="80000"/>
              </a:lnSpc>
              <a:buFontTx/>
              <a:buNone/>
            </a:pPr>
            <a:r>
              <a:rPr lang="en-GB" altLang="en-US" sz="2400" i="1" dirty="0" smtClean="0">
                <a:latin typeface="CG Times" pitchFamily="18" charset="0"/>
              </a:rPr>
              <a:t>	N</a:t>
            </a:r>
            <a:r>
              <a:rPr lang="en-GB" altLang="en-US" sz="2400" i="1" baseline="-25000" dirty="0" smtClean="0">
                <a:latin typeface="CG Times" pitchFamily="18" charset="0"/>
              </a:rPr>
              <a:t>t+1</a:t>
            </a:r>
            <a:r>
              <a:rPr lang="en-GB" altLang="en-US" sz="2400" i="1" dirty="0" smtClean="0">
                <a:latin typeface="CG Times" pitchFamily="18" charset="0"/>
              </a:rPr>
              <a:t>=(1+b-d) </a:t>
            </a:r>
            <a:r>
              <a:rPr lang="en-GB" altLang="en-US" sz="2400" i="1" dirty="0" err="1" smtClean="0">
                <a:latin typeface="CG Times" pitchFamily="18" charset="0"/>
              </a:rPr>
              <a:t>N</a:t>
            </a:r>
            <a:r>
              <a:rPr lang="en-GB" altLang="en-US" sz="2400" i="1" baseline="-25000" dirty="0" err="1" smtClean="0">
                <a:latin typeface="CG Times" pitchFamily="18" charset="0"/>
              </a:rPr>
              <a:t>t</a:t>
            </a:r>
            <a:r>
              <a:rPr lang="en-GB" altLang="en-US" sz="2400" i="1" dirty="0" smtClean="0">
                <a:latin typeface="CG Times" pitchFamily="18" charset="0"/>
              </a:rPr>
              <a:t>=(1+r)</a:t>
            </a:r>
            <a:r>
              <a:rPr lang="en-GB" altLang="en-US" sz="2400" i="1" dirty="0" err="1" smtClean="0">
                <a:latin typeface="CG Times" pitchFamily="18" charset="0"/>
              </a:rPr>
              <a:t>N</a:t>
            </a:r>
            <a:r>
              <a:rPr lang="en-GB" altLang="en-US" sz="2400" i="1" baseline="-25000" dirty="0" err="1" smtClean="0">
                <a:latin typeface="CG Times" pitchFamily="18" charset="0"/>
              </a:rPr>
              <a:t>t</a:t>
            </a:r>
            <a:r>
              <a:rPr lang="en-GB" altLang="en-US" sz="2400" i="1" baseline="-25000" dirty="0" smtClean="0">
                <a:latin typeface="CG Times" pitchFamily="18" charset="0"/>
              </a:rPr>
              <a:t>	</a:t>
            </a:r>
          </a:p>
          <a:p>
            <a:pPr eaLnBrk="1" hangingPunct="1">
              <a:lnSpc>
                <a:spcPct val="80000"/>
              </a:lnSpc>
              <a:buFontTx/>
              <a:buNone/>
            </a:pPr>
            <a:r>
              <a:rPr lang="en-GB" altLang="en-US" sz="2400" dirty="0" smtClean="0"/>
              <a:t>	</a:t>
            </a:r>
          </a:p>
          <a:p>
            <a:pPr eaLnBrk="1" hangingPunct="1">
              <a:lnSpc>
                <a:spcPct val="80000"/>
              </a:lnSpc>
              <a:buFontTx/>
              <a:buNone/>
            </a:pPr>
            <a:r>
              <a:rPr lang="en-GB" altLang="en-US" sz="2400" dirty="0" smtClean="0"/>
              <a:t>General solution:</a:t>
            </a:r>
          </a:p>
          <a:p>
            <a:pPr eaLnBrk="1" hangingPunct="1">
              <a:lnSpc>
                <a:spcPct val="80000"/>
              </a:lnSpc>
              <a:buFontTx/>
              <a:buNone/>
            </a:pPr>
            <a:endParaRPr lang="en-GB" altLang="en-US" sz="2400" i="1" dirty="0" smtClean="0">
              <a:latin typeface="CG Times" pitchFamily="18" charset="0"/>
            </a:endParaRPr>
          </a:p>
          <a:p>
            <a:pPr eaLnBrk="1" hangingPunct="1">
              <a:lnSpc>
                <a:spcPct val="80000"/>
              </a:lnSpc>
              <a:buFontTx/>
              <a:buNone/>
            </a:pPr>
            <a:r>
              <a:rPr lang="en-GB" altLang="en-US" sz="2400" i="1" dirty="0" smtClean="0">
                <a:latin typeface="CG Times" pitchFamily="18" charset="0"/>
              </a:rPr>
              <a:t>	</a:t>
            </a:r>
            <a:r>
              <a:rPr lang="en-GB" altLang="en-US" sz="2400" i="1" dirty="0" err="1" smtClean="0">
                <a:latin typeface="CG Times" pitchFamily="18" charset="0"/>
              </a:rPr>
              <a:t>N</a:t>
            </a:r>
            <a:r>
              <a:rPr lang="en-GB" altLang="en-US" sz="2400" i="1" baseline="-25000" dirty="0" err="1" smtClean="0">
                <a:latin typeface="CG Times" pitchFamily="18" charset="0"/>
              </a:rPr>
              <a:t>t</a:t>
            </a:r>
            <a:r>
              <a:rPr lang="en-GB" altLang="en-US" sz="2400" i="1" dirty="0" smtClean="0">
                <a:latin typeface="CG Times" pitchFamily="18" charset="0"/>
              </a:rPr>
              <a:t>=N</a:t>
            </a:r>
            <a:r>
              <a:rPr lang="en-GB" altLang="en-US" sz="2400" i="1" baseline="-25000" dirty="0" smtClean="0">
                <a:latin typeface="CG Times" pitchFamily="18" charset="0"/>
              </a:rPr>
              <a:t>0</a:t>
            </a:r>
            <a:r>
              <a:rPr lang="en-GB" altLang="en-US" sz="2400" i="1" dirty="0" smtClean="0">
                <a:latin typeface="Times New Roman" panose="02020603050405020304" pitchFamily="18" charset="0"/>
              </a:rPr>
              <a:t>(1+r)</a:t>
            </a:r>
            <a:r>
              <a:rPr lang="en-GB" altLang="en-US" sz="2400" i="1" baseline="30000" dirty="0" smtClean="0">
                <a:latin typeface="CG Times" pitchFamily="18" charset="0"/>
              </a:rPr>
              <a:t>t </a:t>
            </a:r>
          </a:p>
        </p:txBody>
      </p:sp>
    </p:spTree>
    <p:extLst>
      <p:ext uri="{BB962C8B-B14F-4D97-AF65-F5344CB8AC3E}">
        <p14:creationId xmlns:p14="http://schemas.microsoft.com/office/powerpoint/2010/main" val="105518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69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691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691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69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691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69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GB" altLang="en-US" sz="4000" smtClean="0"/>
              <a:t>Exponential growth</a:t>
            </a:r>
            <a:br>
              <a:rPr lang="en-GB" altLang="en-US" sz="4000" smtClean="0"/>
            </a:br>
            <a:r>
              <a:rPr lang="en-GB" altLang="en-US" sz="4000" smtClean="0"/>
              <a:t>(discrete time)</a:t>
            </a:r>
          </a:p>
        </p:txBody>
      </p:sp>
      <p:sp>
        <p:nvSpPr>
          <p:cNvPr id="24579" name="Rectangle 3"/>
          <p:cNvSpPr>
            <a:spLocks noGrp="1" noChangeArrowheads="1"/>
          </p:cNvSpPr>
          <p:nvPr>
            <p:ph idx="1"/>
          </p:nvPr>
        </p:nvSpPr>
        <p:spPr/>
        <p:txBody>
          <a:bodyPr/>
          <a:lstStyle/>
          <a:p>
            <a:pPr eaLnBrk="1" hangingPunct="1">
              <a:lnSpc>
                <a:spcPct val="90000"/>
              </a:lnSpc>
            </a:pPr>
            <a:r>
              <a:rPr lang="en-GB" altLang="en-US" dirty="0" smtClean="0"/>
              <a:t>A simple prediction:</a:t>
            </a:r>
          </a:p>
          <a:p>
            <a:pPr eaLnBrk="1" hangingPunct="1">
              <a:lnSpc>
                <a:spcPct val="90000"/>
              </a:lnSpc>
            </a:pPr>
            <a:r>
              <a:rPr lang="en-GB" altLang="en-US" dirty="0" smtClean="0"/>
              <a:t>If growth is exponential then the logarithm of the population size increases linearly</a:t>
            </a:r>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buFontTx/>
              <a:buNone/>
            </a:pPr>
            <a:endParaRPr lang="en-GB" altLang="en-US" dirty="0" smtClean="0"/>
          </a:p>
          <a:p>
            <a:pPr eaLnBrk="1" hangingPunct="1">
              <a:lnSpc>
                <a:spcPct val="90000"/>
              </a:lnSpc>
              <a:buFontTx/>
              <a:buNone/>
            </a:pPr>
            <a:r>
              <a:rPr lang="en-GB" altLang="en-US" dirty="0" smtClean="0"/>
              <a:t>  where </a:t>
            </a:r>
            <a:r>
              <a:rPr lang="en-GB" altLang="en-US" i="1" dirty="0" smtClean="0">
                <a:latin typeface="Times New Roman" panose="02020603050405020304" pitchFamily="18" charset="0"/>
              </a:rPr>
              <a:t>a=</a:t>
            </a:r>
            <a:r>
              <a:rPr lang="en-GB" altLang="en-US" dirty="0" smtClean="0">
                <a:latin typeface="Times New Roman" panose="02020603050405020304" pitchFamily="18" charset="0"/>
              </a:rPr>
              <a:t>ln</a:t>
            </a:r>
            <a:r>
              <a:rPr lang="en-GB" altLang="en-US" i="1" dirty="0" smtClean="0">
                <a:latin typeface="Times New Roman" panose="02020603050405020304" pitchFamily="18" charset="0"/>
              </a:rPr>
              <a:t>(N</a:t>
            </a:r>
            <a:r>
              <a:rPr lang="en-GB" altLang="en-US" i="1" baseline="-25000" dirty="0" smtClean="0">
                <a:latin typeface="Times New Roman" panose="02020603050405020304" pitchFamily="18" charset="0"/>
              </a:rPr>
              <a:t>0</a:t>
            </a:r>
            <a:r>
              <a:rPr lang="en-GB" altLang="en-US" i="1" dirty="0" smtClean="0">
                <a:latin typeface="Times New Roman" panose="02020603050405020304" pitchFamily="18" charset="0"/>
              </a:rPr>
              <a:t>) </a:t>
            </a:r>
            <a:r>
              <a:rPr lang="en-GB" altLang="en-US" i="1" dirty="0" smtClean="0"/>
              <a:t>and b</a:t>
            </a:r>
            <a:r>
              <a:rPr lang="en-GB" altLang="en-US" i="1" dirty="0" smtClean="0">
                <a:latin typeface="Times New Roman" panose="02020603050405020304" pitchFamily="18" charset="0"/>
              </a:rPr>
              <a:t>=</a:t>
            </a:r>
            <a:r>
              <a:rPr lang="en-GB" altLang="en-US" dirty="0" smtClean="0">
                <a:latin typeface="Times New Roman" panose="02020603050405020304" pitchFamily="18" charset="0"/>
              </a:rPr>
              <a:t>ln</a:t>
            </a:r>
            <a:r>
              <a:rPr lang="en-GB" altLang="en-US" i="1" dirty="0" smtClean="0">
                <a:latin typeface="Times New Roman" panose="02020603050405020304" pitchFamily="18" charset="0"/>
              </a:rPr>
              <a:t>(1+r) .</a:t>
            </a:r>
            <a:r>
              <a:rPr lang="en-GB" altLang="en-US" dirty="0" smtClean="0"/>
              <a:t>  </a:t>
            </a:r>
          </a:p>
          <a:p>
            <a:pPr eaLnBrk="1" hangingPunct="1">
              <a:lnSpc>
                <a:spcPct val="90000"/>
              </a:lnSpc>
              <a:buFontTx/>
              <a:buNone/>
            </a:pPr>
            <a:endParaRPr lang="en-GB" altLang="en-US" dirty="0" smtClean="0"/>
          </a:p>
          <a:p>
            <a:pPr eaLnBrk="1" hangingPunct="1">
              <a:lnSpc>
                <a:spcPct val="90000"/>
              </a:lnSpc>
              <a:buFontTx/>
              <a:buNone/>
            </a:pPr>
            <a:endParaRPr lang="en-GB" altLang="en-US" dirty="0" smtClean="0"/>
          </a:p>
          <a:p>
            <a:pPr eaLnBrk="1" hangingPunct="1">
              <a:lnSpc>
                <a:spcPct val="90000"/>
              </a:lnSpc>
            </a:pPr>
            <a:endParaRPr lang="en-GB" altLang="en-US" dirty="0" smtClean="0"/>
          </a:p>
        </p:txBody>
      </p:sp>
      <p:graphicFrame>
        <p:nvGraphicFramePr>
          <p:cNvPr id="24580" name="Object 6"/>
          <p:cNvGraphicFramePr>
            <a:graphicFrameLocks noChangeAspect="1"/>
          </p:cNvGraphicFramePr>
          <p:nvPr/>
        </p:nvGraphicFramePr>
        <p:xfrm>
          <a:off x="1258888" y="3357563"/>
          <a:ext cx="6365875" cy="1012825"/>
        </p:xfrm>
        <a:graphic>
          <a:graphicData uri="http://schemas.openxmlformats.org/presentationml/2006/ole">
            <mc:AlternateContent xmlns:mc="http://schemas.openxmlformats.org/markup-compatibility/2006">
              <mc:Choice xmlns:v="urn:schemas-microsoft-com:vml" Requires="v">
                <p:oleObj spid="_x0000_s2097" name="Equation" r:id="rId3" imgW="2705100" imgH="431800" progId="Equation.3">
                  <p:embed/>
                </p:oleObj>
              </mc:Choice>
              <mc:Fallback>
                <p:oleObj name="Equation" r:id="rId3" imgW="27051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3357563"/>
                        <a:ext cx="6365875" cy="1012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198302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GB" altLang="en-US" smtClean="0"/>
              <a:t>Exponential Growth</a:t>
            </a:r>
          </a:p>
        </p:txBody>
      </p:sp>
      <p:sp>
        <p:nvSpPr>
          <p:cNvPr id="25603" name="Rectangle 5"/>
          <p:cNvSpPr>
            <a:spLocks noGrp="1" noChangeArrowheads="1"/>
          </p:cNvSpPr>
          <p:nvPr>
            <p:ph idx="1"/>
          </p:nvPr>
        </p:nvSpPr>
        <p:spPr/>
        <p:txBody>
          <a:bodyPr/>
          <a:lstStyle/>
          <a:p>
            <a:pPr eaLnBrk="1" hangingPunct="1"/>
            <a:endParaRPr lang="en-US" altLang="en-US" smtClean="0"/>
          </a:p>
        </p:txBody>
      </p:sp>
      <p:pic>
        <p:nvPicPr>
          <p:cNvPr id="1976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628775"/>
            <a:ext cx="80772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6920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976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pPr eaLnBrk="1" hangingPunct="1"/>
            <a:r>
              <a:rPr lang="en-GB" altLang="en-US" smtClean="0"/>
              <a:t>Exponential growth</a:t>
            </a:r>
          </a:p>
        </p:txBody>
      </p:sp>
      <p:graphicFrame>
        <p:nvGraphicFramePr>
          <p:cNvPr id="26627" name="Object 9"/>
          <p:cNvGraphicFramePr>
            <a:graphicFrameLocks noChangeAspect="1"/>
          </p:cNvGraphicFramePr>
          <p:nvPr/>
        </p:nvGraphicFramePr>
        <p:xfrm>
          <a:off x="762000" y="1524000"/>
          <a:ext cx="7548563" cy="4918075"/>
        </p:xfrm>
        <a:graphic>
          <a:graphicData uri="http://schemas.openxmlformats.org/presentationml/2006/ole">
            <mc:AlternateContent xmlns:mc="http://schemas.openxmlformats.org/markup-compatibility/2006">
              <mc:Choice xmlns:v="urn:schemas-microsoft-com:vml" Requires="v">
                <p:oleObj spid="_x0000_s3120" name="Artwork" r:id="rId3" imgW="4428571" imgH="2886478" progId="Adobe.Illustrator.7">
                  <p:embed/>
                </p:oleObj>
              </mc:Choice>
              <mc:Fallback>
                <p:oleObj name="Artwork" r:id="rId3" imgW="4428571" imgH="2886478"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24000"/>
                        <a:ext cx="7548563" cy="491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8" name="Text Box 10"/>
          <p:cNvSpPr txBox="1">
            <a:spLocks noChangeArrowheads="1"/>
          </p:cNvSpPr>
          <p:nvPr/>
        </p:nvSpPr>
        <p:spPr bwMode="auto">
          <a:xfrm>
            <a:off x="5435600" y="1622425"/>
            <a:ext cx="44656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800" dirty="0">
                <a:latin typeface="Comic Sans MS" panose="030F0702030302020204" pitchFamily="66" charset="0"/>
              </a:rPr>
              <a:t>The net growth rate </a:t>
            </a:r>
            <a:r>
              <a:rPr lang="en-GB" altLang="en-US" sz="1800" i="1" dirty="0">
                <a:latin typeface="Comic Sans MS" panose="030F0702030302020204" pitchFamily="66" charset="0"/>
              </a:rPr>
              <a:t>r=b-d</a:t>
            </a:r>
            <a:endParaRPr lang="en-US" altLang="en-US" sz="1800" i="1" dirty="0">
              <a:latin typeface="Comic Sans MS" panose="030F0702030302020204" pitchFamily="66" charset="0"/>
            </a:endParaRPr>
          </a:p>
        </p:txBody>
      </p:sp>
      <p:pic>
        <p:nvPicPr>
          <p:cNvPr id="2662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2060575"/>
            <a:ext cx="5688012" cy="388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13"/>
          <p:cNvSpPr>
            <a:spLocks noChangeArrowheads="1"/>
          </p:cNvSpPr>
          <p:nvPr/>
        </p:nvSpPr>
        <p:spPr bwMode="auto">
          <a:xfrm>
            <a:off x="6877050" y="5445125"/>
            <a:ext cx="431800" cy="720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26631" name="Line 14"/>
          <p:cNvSpPr>
            <a:spLocks noChangeShapeType="1"/>
          </p:cNvSpPr>
          <p:nvPr/>
        </p:nvSpPr>
        <p:spPr bwMode="auto">
          <a:xfrm flipH="1" flipV="1">
            <a:off x="6732588" y="5589588"/>
            <a:ext cx="503237" cy="714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
        <p:nvSpPr>
          <p:cNvPr id="26632" name="Line 15"/>
          <p:cNvSpPr>
            <a:spLocks noChangeShapeType="1"/>
          </p:cNvSpPr>
          <p:nvPr/>
        </p:nvSpPr>
        <p:spPr bwMode="auto">
          <a:xfrm flipH="1">
            <a:off x="6732588" y="5300663"/>
            <a:ext cx="21590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GB"/>
          </a:p>
        </p:txBody>
      </p:sp>
    </p:spTree>
    <p:extLst>
      <p:ext uri="{BB962C8B-B14F-4D97-AF65-F5344CB8AC3E}">
        <p14:creationId xmlns:p14="http://schemas.microsoft.com/office/powerpoint/2010/main" val="506273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pPr eaLnBrk="1" hangingPunct="1"/>
            <a:r>
              <a:rPr lang="en-GB" altLang="en-US" smtClean="0"/>
              <a:t>Exponential growth</a:t>
            </a:r>
          </a:p>
        </p:txBody>
      </p:sp>
      <p:graphicFrame>
        <p:nvGraphicFramePr>
          <p:cNvPr id="27651" name="Object 0"/>
          <p:cNvGraphicFramePr>
            <a:graphicFrameLocks noChangeAspect="1"/>
          </p:cNvGraphicFramePr>
          <p:nvPr/>
        </p:nvGraphicFramePr>
        <p:xfrm>
          <a:off x="328613" y="1905000"/>
          <a:ext cx="8129587" cy="4038600"/>
        </p:xfrm>
        <a:graphic>
          <a:graphicData uri="http://schemas.openxmlformats.org/presentationml/2006/ole">
            <mc:AlternateContent xmlns:mc="http://schemas.openxmlformats.org/markup-compatibility/2006">
              <mc:Choice xmlns:v="urn:schemas-microsoft-com:vml" Requires="v">
                <p:oleObj spid="_x0000_s4144" name="Artwork" r:id="rId3" imgW="4525007" imgH="2247619" progId="Adobe.Illustrator.7">
                  <p:embed/>
                </p:oleObj>
              </mc:Choice>
              <mc:Fallback>
                <p:oleObj name="Artwork" r:id="rId3" imgW="4525007" imgH="2247619"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3" y="1905000"/>
                        <a:ext cx="8129587"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652"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960563"/>
            <a:ext cx="619283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347916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smtClean="0"/>
              <a:t>1-1 Exponential Growth discrete time  </a:t>
            </a:r>
          </a:p>
          <a:p>
            <a:r>
              <a:rPr lang="en-GB" altLang="en-US" dirty="0" smtClean="0"/>
              <a:t>1-2 Exponential </a:t>
            </a:r>
            <a:r>
              <a:rPr lang="en-GB" altLang="en-US" dirty="0"/>
              <a:t>Growth </a:t>
            </a:r>
            <a:r>
              <a:rPr lang="en-GB" altLang="en-US" dirty="0" smtClean="0"/>
              <a:t>continuous </a:t>
            </a:r>
            <a:r>
              <a:rPr lang="en-GB" altLang="en-US" dirty="0"/>
              <a:t>time  </a:t>
            </a:r>
            <a:endParaRPr lang="en-GB" altLang="en-US" sz="2800" dirty="0" smtClean="0"/>
          </a:p>
          <a:p>
            <a:pPr eaLnBrk="1" hangingPunct="1">
              <a:lnSpc>
                <a:spcPct val="90000"/>
              </a:lnSpc>
            </a:pPr>
            <a:r>
              <a:rPr lang="en-GB" altLang="en-US" sz="2800" dirty="0" smtClean="0"/>
              <a:t>1-3 Logistic growth, stability</a:t>
            </a:r>
          </a:p>
          <a:p>
            <a:pPr eaLnBrk="1" hangingPunct="1">
              <a:lnSpc>
                <a:spcPct val="90000"/>
              </a:lnSpc>
            </a:pPr>
            <a:r>
              <a:rPr lang="en-GB" altLang="en-US" sz="2800" dirty="0" smtClean="0"/>
              <a:t>1-4 </a:t>
            </a:r>
            <a:r>
              <a:rPr lang="en-GB" altLang="en-US" sz="2800" dirty="0" err="1" smtClean="0"/>
              <a:t>Metapopulations</a:t>
            </a:r>
            <a:endParaRPr lang="en-GB" altLang="en-US" sz="2800" dirty="0" smtClean="0"/>
          </a:p>
        </p:txBody>
      </p:sp>
    </p:spTree>
    <p:extLst>
      <p:ext uri="{BB962C8B-B14F-4D97-AF65-F5344CB8AC3E}">
        <p14:creationId xmlns:p14="http://schemas.microsoft.com/office/powerpoint/2010/main" val="7097254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611188" y="3068638"/>
            <a:ext cx="82819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i="1">
                <a:latin typeface="Times New Roman" panose="02020603050405020304" pitchFamily="18" charset="0"/>
              </a:rPr>
              <a:t>Suppose a newly-born pair of rabbits, one male, one female, are put in a field. Rabbits are able to mate at the age of one month so that at the end of its second month a female can produce another pair of rabbits. Suppose that our rabbits never die and that the female always produces one new pair (one male, one female) every month from the second month on. How many pairs will there be in one year ? </a:t>
            </a:r>
            <a:endParaRPr lang="en-GB" altLang="en-US" sz="2400">
              <a:latin typeface="Times New Roman" panose="02020603050405020304" pitchFamily="18" charset="0"/>
            </a:endParaRPr>
          </a:p>
        </p:txBody>
      </p:sp>
      <p:sp>
        <p:nvSpPr>
          <p:cNvPr id="28675"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4400"/>
              <a:t>The Fibonacci sequence</a:t>
            </a:r>
          </a:p>
        </p:txBody>
      </p:sp>
      <p:pic>
        <p:nvPicPr>
          <p:cNvPr id="28676" name="Picture 2" descr="http://fibonacci.uni-bayreuth.de/uploads/pics/leonardo_da_pis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44450"/>
            <a:ext cx="14287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3"/>
          <p:cNvSpPr txBox="1">
            <a:spLocks noChangeArrowheads="1"/>
          </p:cNvSpPr>
          <p:nvPr/>
        </p:nvSpPr>
        <p:spPr bwMode="auto">
          <a:xfrm>
            <a:off x="7608888" y="1322388"/>
            <a:ext cx="21478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chemeClr val="bg1"/>
                </a:solidFill>
                <a:latin typeface="Arial" panose="020B0604020202020204" pitchFamily="34" charset="0"/>
                <a:cs typeface="Arial" panose="020B0604020202020204" pitchFamily="34" charset="0"/>
              </a:rPr>
              <a:t>Leonardo of Pisa (Fibonacci)</a:t>
            </a:r>
          </a:p>
          <a:p>
            <a:pPr eaLnBrk="1" hangingPunct="1">
              <a:spcBef>
                <a:spcPct val="0"/>
              </a:spcBef>
              <a:buFontTx/>
              <a:buNone/>
            </a:pPr>
            <a:r>
              <a:rPr lang="en-GB" altLang="en-US" sz="1400">
                <a:latin typeface="Arial" panose="020B0604020202020204" pitchFamily="34" charset="0"/>
                <a:cs typeface="Arial" panose="020B0604020202020204" pitchFamily="34" charset="0"/>
              </a:rPr>
              <a:t>(c. 1170 – c. 1250)</a:t>
            </a:r>
          </a:p>
        </p:txBody>
      </p:sp>
      <p:pic>
        <p:nvPicPr>
          <p:cNvPr id="28678" name="Picture 7" descr="http://upload.wikimedia.org/wikipedia/commons/0/04/Liber_abbaci_magliab_f124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63" y="2041525"/>
            <a:ext cx="9086850" cy="139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Oval 2"/>
          <p:cNvSpPr/>
          <p:nvPr/>
        </p:nvSpPr>
        <p:spPr>
          <a:xfrm>
            <a:off x="3851275" y="2852738"/>
            <a:ext cx="865188" cy="36036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8680" name="TextBox 3"/>
          <p:cNvSpPr txBox="1">
            <a:spLocks noChangeArrowheads="1"/>
          </p:cNvSpPr>
          <p:nvPr/>
        </p:nvSpPr>
        <p:spPr bwMode="auto">
          <a:xfrm>
            <a:off x="47625" y="1628775"/>
            <a:ext cx="7404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Times New Roman" panose="02020603050405020304" pitchFamily="18" charset="0"/>
              </a:rPr>
              <a:t>Page from the Liber Abaci, with the Fibonacci sequence</a:t>
            </a:r>
          </a:p>
        </p:txBody>
      </p:sp>
    </p:spTree>
    <p:extLst>
      <p:ext uri="{BB962C8B-B14F-4D97-AF65-F5344CB8AC3E}">
        <p14:creationId xmlns:p14="http://schemas.microsoft.com/office/powerpoint/2010/main" val="17909242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ChangeArrowheads="1"/>
          </p:cNvSpPr>
          <p:nvPr/>
        </p:nvSpPr>
        <p:spPr bwMode="auto">
          <a:xfrm>
            <a:off x="611188" y="3068638"/>
            <a:ext cx="828198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i="1">
                <a:latin typeface="Times New Roman" panose="02020603050405020304" pitchFamily="18" charset="0"/>
              </a:rPr>
              <a:t>Suppose a newly-born pair of rabbits, one male, one female, are put in a field. Rabbits are able to mate at the age of one month so that at the end of its second month a female can produce another pair of rabbits. Suppose that our rabbits never die and that the female always produces one new pair (one male, one female) every month from the second month on. How many pairs will there be in one year ? </a:t>
            </a:r>
            <a:endParaRPr lang="en-GB" altLang="en-US" sz="2400">
              <a:latin typeface="Times New Roman" panose="02020603050405020304" pitchFamily="18" charset="0"/>
            </a:endParaRPr>
          </a:p>
        </p:txBody>
      </p:sp>
      <p:sp>
        <p:nvSpPr>
          <p:cNvPr id="29699" name="Rectangle 2"/>
          <p:cNvSpPr txBox="1">
            <a:spLocks noChangeArrowheads="1"/>
          </p:cNvSpPr>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GB" altLang="en-US" sz="4400"/>
              <a:t>The Fibonacci sequence</a:t>
            </a:r>
          </a:p>
        </p:txBody>
      </p:sp>
      <p:pic>
        <p:nvPicPr>
          <p:cNvPr id="29700" name="Picture 2" descr="http://fibonacci.uni-bayreuth.de/uploads/pics/leonardo_da_pisa_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44450"/>
            <a:ext cx="142875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3"/>
          <p:cNvSpPr txBox="1">
            <a:spLocks noChangeArrowheads="1"/>
          </p:cNvSpPr>
          <p:nvPr/>
        </p:nvSpPr>
        <p:spPr bwMode="auto">
          <a:xfrm>
            <a:off x="7608888" y="1322388"/>
            <a:ext cx="2147887"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1400">
                <a:solidFill>
                  <a:schemeClr val="bg1"/>
                </a:solidFill>
                <a:latin typeface="Arial" panose="020B0604020202020204" pitchFamily="34" charset="0"/>
                <a:cs typeface="Arial" panose="020B0604020202020204" pitchFamily="34" charset="0"/>
              </a:rPr>
              <a:t>Leonardo of Pisa (Fibonacci)</a:t>
            </a:r>
          </a:p>
          <a:p>
            <a:pPr eaLnBrk="1" hangingPunct="1">
              <a:spcBef>
                <a:spcPct val="0"/>
              </a:spcBef>
              <a:buFontTx/>
              <a:buNone/>
            </a:pPr>
            <a:r>
              <a:rPr lang="en-GB" altLang="en-US" sz="1400">
                <a:latin typeface="Arial" panose="020B0604020202020204" pitchFamily="34" charset="0"/>
                <a:cs typeface="Arial" panose="020B0604020202020204" pitchFamily="34" charset="0"/>
              </a:rPr>
              <a:t>(c. 1170 – c. 1250)</a:t>
            </a:r>
          </a:p>
        </p:txBody>
      </p:sp>
    </p:spTree>
    <p:extLst>
      <p:ext uri="{BB962C8B-B14F-4D97-AF65-F5344CB8AC3E}">
        <p14:creationId xmlns:p14="http://schemas.microsoft.com/office/powerpoint/2010/main" val="42848049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6988"/>
            <a:ext cx="8532813"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9"/>
          <p:cNvSpPr txBox="1">
            <a:spLocks noChangeArrowheads="1"/>
          </p:cNvSpPr>
          <p:nvPr/>
        </p:nvSpPr>
        <p:spPr bwMode="auto">
          <a:xfrm>
            <a:off x="34925" y="923925"/>
            <a:ext cx="10944225"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400">
                <a:latin typeface="Arial" panose="020B0604020202020204" pitchFamily="34" charset="0"/>
                <a:cs typeface="Arial" panose="020B0604020202020204" pitchFamily="34" charset="0"/>
              </a:rPr>
              <a:t>1,1,2,3,5,8,13,21,34,55,89,144</a:t>
            </a:r>
          </a:p>
          <a:p>
            <a:pPr eaLnBrk="1" hangingPunct="1">
              <a:spcBef>
                <a:spcPct val="0"/>
              </a:spcBef>
              <a:buFontTx/>
              <a:buNone/>
            </a:pPr>
            <a:endParaRPr lang="en-GB" altLang="en-US">
              <a:latin typeface="Times New Roman" panose="02020603050405020304" pitchFamily="18" charset="0"/>
            </a:endParaRPr>
          </a:p>
          <a:p>
            <a:pPr eaLnBrk="1" hangingPunct="1">
              <a:spcBef>
                <a:spcPct val="50000"/>
              </a:spcBef>
              <a:buFontTx/>
              <a:buNone/>
            </a:pPr>
            <a:endParaRPr lang="en-GB" altLang="en-US" sz="2400">
              <a:latin typeface="Times New Roman" panose="02020603050405020304" pitchFamily="18" charset="0"/>
            </a:endParaRPr>
          </a:p>
        </p:txBody>
      </p:sp>
    </p:spTree>
    <p:extLst>
      <p:ext uri="{BB962C8B-B14F-4D97-AF65-F5344CB8AC3E}">
        <p14:creationId xmlns:p14="http://schemas.microsoft.com/office/powerpoint/2010/main" val="2741440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pPr eaLnBrk="1" hangingPunct="1"/>
            <a:r>
              <a:rPr lang="en-GB" altLang="en-US" smtClean="0"/>
              <a:t>Fibonacci’s rabbits</a:t>
            </a:r>
          </a:p>
        </p:txBody>
      </p:sp>
      <p:pic>
        <p:nvPicPr>
          <p:cNvPr id="31747"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517775" y="2176463"/>
            <a:ext cx="4106863" cy="3371850"/>
          </a:xfrm>
          <a:noFill/>
        </p:spPr>
      </p:pic>
      <p:sp>
        <p:nvSpPr>
          <p:cNvPr id="31748" name="Text Box 5"/>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ln[nr of rabbits]</a:t>
            </a:r>
          </a:p>
        </p:txBody>
      </p:sp>
      <p:sp>
        <p:nvSpPr>
          <p:cNvPr id="31749" name="Text Box 6"/>
          <p:cNvSpPr txBox="1">
            <a:spLocks noChangeArrowheads="1"/>
          </p:cNvSpPr>
          <p:nvPr/>
        </p:nvSpPr>
        <p:spPr bwMode="auto">
          <a:xfrm>
            <a:off x="3708400" y="573405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time</a:t>
            </a:r>
          </a:p>
        </p:txBody>
      </p:sp>
    </p:spTree>
    <p:extLst>
      <p:ext uri="{BB962C8B-B14F-4D97-AF65-F5344CB8AC3E}">
        <p14:creationId xmlns:p14="http://schemas.microsoft.com/office/powerpoint/2010/main" val="3453168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p:txBody>
          <a:bodyPr/>
          <a:lstStyle/>
          <a:p>
            <a:pPr eaLnBrk="1" hangingPunct="1"/>
            <a:r>
              <a:rPr lang="en-GB" altLang="en-US" smtClean="0"/>
              <a:t>Learning outcomes</a:t>
            </a:r>
            <a:endParaRPr lang="en-US" altLang="en-US" smtClean="0"/>
          </a:p>
        </p:txBody>
      </p:sp>
      <p:sp>
        <p:nvSpPr>
          <p:cNvPr id="102403" name="Rectangle 3"/>
          <p:cNvSpPr>
            <a:spLocks noGrp="1"/>
          </p:cNvSpPr>
          <p:nvPr>
            <p:ph type="body" idx="1"/>
          </p:nvPr>
        </p:nvSpPr>
        <p:spPr/>
        <p:txBody>
          <a:bodyPr/>
          <a:lstStyle/>
          <a:p>
            <a:pPr eaLnBrk="1" hangingPunct="1"/>
            <a:r>
              <a:rPr lang="en-GB" altLang="en-US" dirty="0" smtClean="0"/>
              <a:t>Understand </a:t>
            </a:r>
            <a:r>
              <a:rPr lang="en-GB" altLang="en-US" smtClean="0"/>
              <a:t>the discrete </a:t>
            </a:r>
            <a:r>
              <a:rPr lang="en-GB" altLang="en-US" dirty="0" smtClean="0"/>
              <a:t>time exponential growth model and appreciate the assumptions it is based on </a:t>
            </a:r>
          </a:p>
        </p:txBody>
      </p:sp>
    </p:spTree>
    <p:extLst>
      <p:ext uri="{BB962C8B-B14F-4D97-AF65-F5344CB8AC3E}">
        <p14:creationId xmlns:p14="http://schemas.microsoft.com/office/powerpoint/2010/main" val="2163253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altLang="en-US" smtClean="0"/>
              <a:t>Exponential Growth</a:t>
            </a:r>
          </a:p>
        </p:txBody>
      </p:sp>
      <p:sp>
        <p:nvSpPr>
          <p:cNvPr id="10243" name="Rectangle 3"/>
          <p:cNvSpPr>
            <a:spLocks noGrp="1" noChangeArrowheads="1"/>
          </p:cNvSpPr>
          <p:nvPr>
            <p:ph idx="4294967295"/>
          </p:nvPr>
        </p:nvSpPr>
        <p:spPr/>
        <p:txBody>
          <a:bodyPr>
            <a:normAutofit fontScale="92500" lnSpcReduction="20000"/>
          </a:bodyPr>
          <a:lstStyle/>
          <a:p>
            <a:pPr eaLnBrk="1" hangingPunct="1">
              <a:lnSpc>
                <a:spcPct val="90000"/>
              </a:lnSpc>
            </a:pPr>
            <a:r>
              <a:rPr lang="en-GB" altLang="en-US" sz="2800" dirty="0" smtClean="0"/>
              <a:t>The simplest model for growth is to assume that the net </a:t>
            </a:r>
            <a:r>
              <a:rPr lang="en-GB" altLang="en-US" sz="2800" i="1" dirty="0" smtClean="0"/>
              <a:t>per capi</a:t>
            </a:r>
            <a:r>
              <a:rPr lang="en-GB" altLang="en-US" sz="2800" dirty="0" smtClean="0"/>
              <a:t>ta growth is density independent </a:t>
            </a:r>
          </a:p>
          <a:p>
            <a:pPr eaLnBrk="1" hangingPunct="1">
              <a:lnSpc>
                <a:spcPct val="90000"/>
              </a:lnSpc>
            </a:pPr>
            <a:r>
              <a:rPr lang="en-GB" altLang="en-US" dirty="0" smtClean="0"/>
              <a:t>The idea</a:t>
            </a:r>
            <a:r>
              <a:rPr lang="en-GB" altLang="en-US" sz="2800" dirty="0" smtClean="0"/>
              <a:t> goes back many centuries</a:t>
            </a:r>
          </a:p>
          <a:p>
            <a:pPr eaLnBrk="1" hangingPunct="1">
              <a:lnSpc>
                <a:spcPct val="90000"/>
              </a:lnSpc>
            </a:pPr>
            <a:endParaRPr lang="en-GB" altLang="en-US" sz="2800" dirty="0" smtClean="0"/>
          </a:p>
          <a:p>
            <a:pPr eaLnBrk="1" hangingPunct="1">
              <a:lnSpc>
                <a:spcPct val="90000"/>
              </a:lnSpc>
            </a:pPr>
            <a:endParaRPr lang="en-GB" altLang="en-US" dirty="0"/>
          </a:p>
          <a:p>
            <a:pPr eaLnBrk="1" hangingPunct="1">
              <a:lnSpc>
                <a:spcPct val="90000"/>
              </a:lnSpc>
            </a:pPr>
            <a:endParaRPr lang="en-GB" altLang="en-US" sz="2800" dirty="0" smtClean="0"/>
          </a:p>
          <a:p>
            <a:pPr eaLnBrk="1" hangingPunct="1">
              <a:lnSpc>
                <a:spcPct val="90000"/>
              </a:lnSpc>
            </a:pPr>
            <a:endParaRPr lang="en-GB" altLang="en-US" dirty="0" smtClean="0"/>
          </a:p>
          <a:p>
            <a:pPr eaLnBrk="1" hangingPunct="1">
              <a:lnSpc>
                <a:spcPct val="90000"/>
              </a:lnSpc>
            </a:pPr>
            <a:endParaRPr lang="en-GB" altLang="en-US" dirty="0" smtClean="0"/>
          </a:p>
          <a:p>
            <a:pPr eaLnBrk="1" hangingPunct="1">
              <a:lnSpc>
                <a:spcPct val="90000"/>
              </a:lnSpc>
            </a:pPr>
            <a:endParaRPr lang="en-GB" altLang="en-US" dirty="0"/>
          </a:p>
          <a:p>
            <a:pPr marL="0" indent="0">
              <a:buNone/>
            </a:pPr>
            <a:endParaRPr lang="en-GB" altLang="en-US" dirty="0">
              <a:latin typeface="Arial" panose="020B0604020202020204" pitchFamily="34" charset="0"/>
            </a:endParaRPr>
          </a:p>
          <a:p>
            <a:r>
              <a:rPr lang="en-GB" altLang="en-US" dirty="0" smtClean="0">
                <a:latin typeface="Arial" panose="020B0604020202020204" pitchFamily="34" charset="0"/>
              </a:rPr>
              <a:t>The </a:t>
            </a:r>
            <a:r>
              <a:rPr lang="en-GB" altLang="en-US" dirty="0">
                <a:latin typeface="Arial" panose="020B0604020202020204" pitchFamily="34" charset="0"/>
              </a:rPr>
              <a:t>courtier and the Persian king</a:t>
            </a:r>
          </a:p>
          <a:p>
            <a:pPr eaLnBrk="1" hangingPunct="1">
              <a:lnSpc>
                <a:spcPct val="90000"/>
              </a:lnSpc>
            </a:pPr>
            <a:endParaRPr lang="en-GB" altLang="en-US" sz="2800" dirty="0" smtClean="0"/>
          </a:p>
          <a:p>
            <a:pPr eaLnBrk="1" hangingPunct="1">
              <a:lnSpc>
                <a:spcPct val="90000"/>
              </a:lnSpc>
              <a:buFontTx/>
              <a:buNone/>
            </a:pPr>
            <a:endParaRPr lang="en-GB" altLang="en-US" sz="2800" dirty="0" smtClean="0"/>
          </a:p>
          <a:p>
            <a:pPr eaLnBrk="1" hangingPunct="1">
              <a:lnSpc>
                <a:spcPct val="90000"/>
              </a:lnSpc>
            </a:pPr>
            <a:endParaRPr lang="en-GB" altLang="en-US" sz="2800" dirty="0" smtClean="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459" y="2961838"/>
            <a:ext cx="5240408" cy="2672608"/>
          </a:xfrm>
          <a:prstGeom prst="rect">
            <a:avLst/>
          </a:prstGeom>
        </p:spPr>
      </p:pic>
    </p:spTree>
    <p:extLst>
      <p:ext uri="{BB962C8B-B14F-4D97-AF65-F5344CB8AC3E}">
        <p14:creationId xmlns:p14="http://schemas.microsoft.com/office/powerpoint/2010/main" val="32856510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0312782" cy="6858000"/>
          </a:xfrm>
          <a:prstGeom prst="rect">
            <a:avLst/>
          </a:prstGeom>
        </p:spPr>
      </p:pic>
    </p:spTree>
    <p:extLst>
      <p:ext uri="{BB962C8B-B14F-4D97-AF65-F5344CB8AC3E}">
        <p14:creationId xmlns:p14="http://schemas.microsoft.com/office/powerpoint/2010/main" val="30674224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p:cNvSpPr>
          <p:nvPr>
            <p:ph type="title"/>
          </p:nvPr>
        </p:nvSpPr>
        <p:spPr/>
        <p:txBody>
          <a:bodyPr/>
          <a:lstStyle/>
          <a:p>
            <a:pPr eaLnBrk="1" hangingPunct="1"/>
            <a:r>
              <a:rPr lang="en-GB" altLang="en-US" smtClean="0"/>
              <a:t>Exponential Growth</a:t>
            </a:r>
          </a:p>
        </p:txBody>
      </p:sp>
      <p:sp>
        <p:nvSpPr>
          <p:cNvPr id="12291" name="Rectangle 3"/>
          <p:cNvSpPr>
            <a:spLocks noGrp="1"/>
          </p:cNvSpPr>
          <p:nvPr>
            <p:ph type="body" idx="1"/>
          </p:nvPr>
        </p:nvSpPr>
        <p:spPr/>
        <p:txBody>
          <a:bodyPr/>
          <a:lstStyle/>
          <a:p>
            <a:pPr eaLnBrk="1" hangingPunct="1"/>
            <a:r>
              <a:rPr lang="en-GB" altLang="en-US" dirty="0" smtClean="0"/>
              <a:t>This gives the sequence: 1,2,4,8,16,32,64,128,256,512, etc.</a:t>
            </a:r>
          </a:p>
          <a:p>
            <a:pPr eaLnBrk="1" hangingPunct="1"/>
            <a:r>
              <a:rPr lang="en-GB" altLang="en-US" dirty="0"/>
              <a:t>o</a:t>
            </a:r>
            <a:r>
              <a:rPr lang="en-GB" altLang="en-US" dirty="0" smtClean="0"/>
              <a:t>r 2</a:t>
            </a:r>
            <a:r>
              <a:rPr lang="en-GB" altLang="en-US" baseline="30000" dirty="0" smtClean="0"/>
              <a:t>0</a:t>
            </a:r>
            <a:r>
              <a:rPr lang="en-GB" altLang="en-US" dirty="0" smtClean="0"/>
              <a:t>, 2</a:t>
            </a:r>
            <a:r>
              <a:rPr lang="en-GB" altLang="en-US" baseline="30000" dirty="0" smtClean="0"/>
              <a:t>1</a:t>
            </a:r>
            <a:r>
              <a:rPr lang="en-GB" altLang="en-US" dirty="0" smtClean="0"/>
              <a:t>, 2</a:t>
            </a:r>
            <a:r>
              <a:rPr lang="en-GB" altLang="en-US" baseline="30000" dirty="0" smtClean="0"/>
              <a:t>2</a:t>
            </a:r>
            <a:r>
              <a:rPr lang="en-GB" altLang="en-US" dirty="0" smtClean="0"/>
              <a:t>, 2</a:t>
            </a:r>
            <a:r>
              <a:rPr lang="en-GB" altLang="en-US" baseline="30000" dirty="0" smtClean="0"/>
              <a:t>3</a:t>
            </a:r>
            <a:r>
              <a:rPr lang="en-GB" altLang="en-US" dirty="0" smtClean="0"/>
              <a:t>, 2</a:t>
            </a:r>
            <a:r>
              <a:rPr lang="en-GB" altLang="en-US" baseline="30000" dirty="0" smtClean="0"/>
              <a:t>4</a:t>
            </a:r>
            <a:r>
              <a:rPr lang="en-GB" altLang="en-US" dirty="0" smtClean="0"/>
              <a:t> </a:t>
            </a:r>
            <a:r>
              <a:rPr lang="en-GB" altLang="en-US" dirty="0" err="1" smtClean="0"/>
              <a:t>etc</a:t>
            </a:r>
            <a:endParaRPr lang="en-GB" altLang="en-US" dirty="0" smtClean="0"/>
          </a:p>
          <a:p>
            <a:pPr eaLnBrk="1" hangingPunct="1"/>
            <a:r>
              <a:rPr lang="en-GB" altLang="en-US" dirty="0" smtClean="0"/>
              <a:t>The courtier would get 18446744073709551615 grains of rice, that is about 5 x 10</a:t>
            </a:r>
            <a:r>
              <a:rPr lang="en-GB" altLang="en-US" baseline="30000" dirty="0" smtClean="0"/>
              <a:t>11</a:t>
            </a:r>
            <a:r>
              <a:rPr lang="en-GB" altLang="en-US" dirty="0" smtClean="0"/>
              <a:t> metric tons, more than 500 times the current yearly global rice production! </a:t>
            </a:r>
          </a:p>
        </p:txBody>
      </p:sp>
    </p:spTree>
    <p:extLst>
      <p:ext uri="{BB962C8B-B14F-4D97-AF65-F5344CB8AC3E}">
        <p14:creationId xmlns:p14="http://schemas.microsoft.com/office/powerpoint/2010/main" val="2176236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pPr eaLnBrk="1" hangingPunct="1"/>
            <a:endParaRPr lang="en-US" altLang="en-US" smtClean="0"/>
          </a:p>
        </p:txBody>
      </p:sp>
      <p:sp>
        <p:nvSpPr>
          <p:cNvPr id="13315" name="Text Box 6"/>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grains</a:t>
            </a:r>
          </a:p>
        </p:txBody>
      </p:sp>
      <p:sp>
        <p:nvSpPr>
          <p:cNvPr id="13316" name="Rectangle 7"/>
          <p:cNvSpPr>
            <a:spLocks noGrp="1" noChangeArrowheads="1"/>
          </p:cNvSpPr>
          <p:nvPr>
            <p:ph type="body" idx="1"/>
          </p:nvPr>
        </p:nvSpPr>
        <p:spPr/>
        <p:txBody>
          <a:bodyPr/>
          <a:lstStyle/>
          <a:p>
            <a:pPr eaLnBrk="1" hangingPunct="1">
              <a:spcBef>
                <a:spcPct val="50000"/>
              </a:spcBef>
              <a:buFontTx/>
              <a:buNone/>
            </a:pPr>
            <a:endParaRPr lang="en-US" altLang="en-US" smtClean="0"/>
          </a:p>
        </p:txBody>
      </p:sp>
      <p:sp>
        <p:nvSpPr>
          <p:cNvPr id="13317" name="Text Box 8"/>
          <p:cNvSpPr txBox="1">
            <a:spLocks noChangeArrowheads="1"/>
          </p:cNvSpPr>
          <p:nvPr/>
        </p:nvSpPr>
        <p:spPr bwMode="auto">
          <a:xfrm>
            <a:off x="5003800" y="5851525"/>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squares</a:t>
            </a:r>
          </a:p>
        </p:txBody>
      </p:sp>
      <p:pic>
        <p:nvPicPr>
          <p:cNvPr id="133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088" y="855663"/>
            <a:ext cx="5956300" cy="487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89787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pPr eaLnBrk="1" hangingPunct="1"/>
            <a:endParaRPr lang="en-US" altLang="en-US" smtClean="0"/>
          </a:p>
        </p:txBody>
      </p:sp>
      <p:sp>
        <p:nvSpPr>
          <p:cNvPr id="14339" name="Text Box 3"/>
          <p:cNvSpPr txBox="1">
            <a:spLocks noChangeArrowheads="1"/>
          </p:cNvSpPr>
          <p:nvPr/>
        </p:nvSpPr>
        <p:spPr bwMode="auto">
          <a:xfrm>
            <a:off x="107950" y="3213100"/>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Log</a:t>
            </a:r>
            <a:r>
              <a:rPr lang="en-GB" altLang="en-US" sz="2400" baseline="-25000">
                <a:latin typeface="Arial" panose="020B0604020202020204" pitchFamily="34" charset="0"/>
              </a:rPr>
              <a:t>2</a:t>
            </a:r>
            <a:r>
              <a:rPr lang="en-GB" altLang="en-US" sz="2400">
                <a:latin typeface="Arial" panose="020B0604020202020204" pitchFamily="34" charset="0"/>
              </a:rPr>
              <a:t>[grains]</a:t>
            </a:r>
          </a:p>
        </p:txBody>
      </p:sp>
      <p:sp>
        <p:nvSpPr>
          <p:cNvPr id="14340" name="Rectangle 4"/>
          <p:cNvSpPr>
            <a:spLocks noGrp="1" noChangeArrowheads="1"/>
          </p:cNvSpPr>
          <p:nvPr>
            <p:ph type="body" idx="1"/>
          </p:nvPr>
        </p:nvSpPr>
        <p:spPr/>
        <p:txBody>
          <a:bodyPr/>
          <a:lstStyle/>
          <a:p>
            <a:pPr eaLnBrk="1" hangingPunct="1">
              <a:spcBef>
                <a:spcPct val="50000"/>
              </a:spcBef>
              <a:buFontTx/>
              <a:buNone/>
            </a:pPr>
            <a:endParaRPr lang="en-US" altLang="en-US" smtClean="0"/>
          </a:p>
        </p:txBody>
      </p:sp>
      <p:sp>
        <p:nvSpPr>
          <p:cNvPr id="14341" name="Text Box 5"/>
          <p:cNvSpPr txBox="1">
            <a:spLocks noChangeArrowheads="1"/>
          </p:cNvSpPr>
          <p:nvPr/>
        </p:nvSpPr>
        <p:spPr bwMode="auto">
          <a:xfrm>
            <a:off x="5003800" y="5851525"/>
            <a:ext cx="2232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Arial" panose="020B0604020202020204" pitchFamily="34" charset="0"/>
              </a:rPr>
              <a:t>squares</a:t>
            </a:r>
          </a:p>
        </p:txBody>
      </p:sp>
      <p:pic>
        <p:nvPicPr>
          <p:cNvPr id="1434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765175"/>
            <a:ext cx="6119813" cy="502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1418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1"/>
          <p:cNvGraphicFramePr>
            <a:graphicFrameLocks noChangeAspect="1"/>
          </p:cNvGraphicFramePr>
          <p:nvPr/>
        </p:nvGraphicFramePr>
        <p:xfrm>
          <a:off x="250825" y="1598613"/>
          <a:ext cx="7935913" cy="5253037"/>
        </p:xfrm>
        <a:graphic>
          <a:graphicData uri="http://schemas.openxmlformats.org/presentationml/2006/ole">
            <mc:AlternateContent xmlns:mc="http://schemas.openxmlformats.org/markup-compatibility/2006">
              <mc:Choice xmlns:v="urn:schemas-microsoft-com:vml" Requires="v">
                <p:oleObj spid="_x0000_s35974" name="Artwork" r:id="rId3" imgW="4142857" imgH="2742857" progId="Adobe.Illustrator.7">
                  <p:embed/>
                </p:oleObj>
              </mc:Choice>
              <mc:Fallback>
                <p:oleObj name="Artwork" r:id="rId3" imgW="4142857" imgH="2742857" progId="Adobe.Illustrator.7">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598613"/>
                        <a:ext cx="7935913" cy="525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59" name="Rectangle 2"/>
          <p:cNvSpPr>
            <a:spLocks noGrp="1" noChangeArrowheads="1"/>
          </p:cNvSpPr>
          <p:nvPr>
            <p:ph type="title"/>
          </p:nvPr>
        </p:nvSpPr>
        <p:spPr>
          <a:xfrm>
            <a:off x="457200" y="274638"/>
            <a:ext cx="8686800" cy="1143000"/>
          </a:xfrm>
        </p:spPr>
        <p:txBody>
          <a:bodyPr>
            <a:normAutofit/>
          </a:bodyPr>
          <a:lstStyle/>
          <a:p>
            <a:pPr eaLnBrk="1" hangingPunct="1"/>
            <a:r>
              <a:rPr lang="en-GB" altLang="en-US" sz="4000" dirty="0"/>
              <a:t>T</a:t>
            </a:r>
            <a:r>
              <a:rPr lang="en-GB" altLang="en-US" sz="4000" dirty="0" smtClean="0"/>
              <a:t>he growth of the human population</a:t>
            </a:r>
          </a:p>
        </p:txBody>
      </p:sp>
      <p:grpSp>
        <p:nvGrpSpPr>
          <p:cNvPr id="106509" name="Group 13"/>
          <p:cNvGrpSpPr>
            <a:grpSpLocks/>
          </p:cNvGrpSpPr>
          <p:nvPr/>
        </p:nvGrpSpPr>
        <p:grpSpPr bwMode="auto">
          <a:xfrm>
            <a:off x="323850" y="1828800"/>
            <a:ext cx="8534400" cy="5029200"/>
            <a:chOff x="144" y="1152"/>
            <a:chExt cx="5376" cy="3168"/>
          </a:xfrm>
        </p:grpSpPr>
        <p:sp>
          <p:nvSpPr>
            <p:cNvPr id="19461" name="Rectangle 11" descr="Blue tissue paper"/>
            <p:cNvSpPr>
              <a:spLocks noChangeArrowheads="1"/>
            </p:cNvSpPr>
            <p:nvPr/>
          </p:nvSpPr>
          <p:spPr bwMode="auto">
            <a:xfrm>
              <a:off x="144" y="1152"/>
              <a:ext cx="5376" cy="316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graphicFrame>
          <p:nvGraphicFramePr>
            <p:cNvPr id="19462" name="Object 8"/>
            <p:cNvGraphicFramePr>
              <a:graphicFrameLocks noChangeAspect="1"/>
            </p:cNvGraphicFramePr>
            <p:nvPr/>
          </p:nvGraphicFramePr>
          <p:xfrm>
            <a:off x="2712" y="1536"/>
            <a:ext cx="2712" cy="1902"/>
          </p:xfrm>
          <a:graphic>
            <a:graphicData uri="http://schemas.openxmlformats.org/presentationml/2006/ole">
              <mc:AlternateContent xmlns:mc="http://schemas.openxmlformats.org/markup-compatibility/2006">
                <mc:Choice xmlns:v="urn:schemas-microsoft-com:vml" Requires="v">
                  <p:oleObj spid="_x0000_s35975" name="Artwork" r:id="rId5" imgW="4304762" imgH="3019048" progId="Adobe.Illustrator.7">
                    <p:embed/>
                  </p:oleObj>
                </mc:Choice>
                <mc:Fallback>
                  <p:oleObj name="Artwork" r:id="rId5" imgW="4304762" imgH="3019048" progId="Adobe.Illustrator.7">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2" y="1536"/>
                          <a:ext cx="2712"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3" name="Object 10"/>
            <p:cNvGraphicFramePr>
              <a:graphicFrameLocks noChangeAspect="1"/>
            </p:cNvGraphicFramePr>
            <p:nvPr/>
          </p:nvGraphicFramePr>
          <p:xfrm>
            <a:off x="336" y="1536"/>
            <a:ext cx="2784" cy="1902"/>
          </p:xfrm>
          <a:graphic>
            <a:graphicData uri="http://schemas.openxmlformats.org/presentationml/2006/ole">
              <mc:AlternateContent xmlns:mc="http://schemas.openxmlformats.org/markup-compatibility/2006">
                <mc:Choice xmlns:v="urn:schemas-microsoft-com:vml" Requires="v">
                  <p:oleObj spid="_x0000_s35976" name="Artwork" r:id="rId7" imgW="4420217" imgH="2866667" progId="Adobe.Illustrator.7">
                    <p:embed/>
                  </p:oleObj>
                </mc:Choice>
                <mc:Fallback>
                  <p:oleObj name="Artwork" r:id="rId7" imgW="4420217" imgH="2866667" progId="Adobe.Illustrator.7">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6" y="1536"/>
                          <a:ext cx="2784" cy="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18536918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476250"/>
            <a:ext cx="7772400" cy="1143000"/>
          </a:xfrm>
        </p:spPr>
        <p:txBody>
          <a:bodyPr/>
          <a:lstStyle/>
          <a:p>
            <a:pPr eaLnBrk="1" hangingPunct="1"/>
            <a:r>
              <a:rPr lang="en-GB" altLang="en-US" sz="3600" dirty="0" smtClean="0"/>
              <a:t>Human population growth</a:t>
            </a:r>
          </a:p>
        </p:txBody>
      </p:sp>
      <p:sp>
        <p:nvSpPr>
          <p:cNvPr id="20483" name="Content Placeholder 2"/>
          <p:cNvSpPr>
            <a:spLocks noGrp="1"/>
          </p:cNvSpPr>
          <p:nvPr>
            <p:ph idx="1"/>
          </p:nvPr>
        </p:nvSpPr>
        <p:spPr>
          <a:xfrm>
            <a:off x="457200" y="1600200"/>
            <a:ext cx="6172201" cy="4525963"/>
          </a:xfrm>
        </p:spPr>
        <p:txBody>
          <a:bodyPr>
            <a:normAutofit/>
          </a:bodyPr>
          <a:lstStyle/>
          <a:p>
            <a:pPr eaLnBrk="1" hangingPunct="1"/>
            <a:r>
              <a:rPr lang="en-GB" altLang="en-US" dirty="0" smtClean="0"/>
              <a:t>Does the human population grow exponentially? Can we characterise human population growth?</a:t>
            </a:r>
          </a:p>
          <a:p>
            <a:pPr eaLnBrk="1" hangingPunct="1"/>
            <a:endParaRPr lang="en-GB" altLang="en-US" dirty="0" smtClean="0"/>
          </a:p>
          <a:p>
            <a:pPr eaLnBrk="1" hangingPunct="1"/>
            <a:r>
              <a:rPr lang="en-GB" altLang="en-US" dirty="0" smtClean="0"/>
              <a:t>Malthus wrote an essay (1789) in which he claims that the human population grows geometrically (=exponentially) </a:t>
            </a:r>
          </a:p>
          <a:p>
            <a:pPr eaLnBrk="1" hangingPunct="1"/>
            <a:endParaRPr lang="en-GB" altLang="en-US" dirty="0"/>
          </a:p>
          <a:p>
            <a:pPr eaLnBrk="1" hangingPunct="1"/>
            <a:r>
              <a:rPr lang="en-GB" altLang="en-US" dirty="0" smtClean="0"/>
              <a:t>The view has been very influential</a:t>
            </a:r>
          </a:p>
        </p:txBody>
      </p:sp>
      <p:pic>
        <p:nvPicPr>
          <p:cNvPr id="20484" name="Picture 5" descr="Thomas Robert Malthus Wellcome L0069037 -cro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6413" y="44450"/>
            <a:ext cx="20955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6856413" y="1928813"/>
            <a:ext cx="2287587" cy="708025"/>
          </a:xfrm>
          <a:prstGeom prst="rect">
            <a:avLst/>
          </a:prstGeom>
          <a:noFill/>
        </p:spPr>
        <p:txBody>
          <a:bodyPr>
            <a:spAutoFit/>
          </a:bodyPr>
          <a:lstStyle/>
          <a:p>
            <a:pPr>
              <a:defRPr/>
            </a:pPr>
            <a:r>
              <a:rPr lang="en-GB" sz="2000" dirty="0">
                <a:solidFill>
                  <a:schemeClr val="bg1"/>
                </a:solidFill>
                <a:latin typeface="+mn-lt"/>
              </a:rPr>
              <a:t>The reverend Thomas Malthus</a:t>
            </a:r>
          </a:p>
        </p:txBody>
      </p:sp>
      <p:grpSp>
        <p:nvGrpSpPr>
          <p:cNvPr id="5" name="Group 4"/>
          <p:cNvGrpSpPr>
            <a:grpSpLocks/>
          </p:cNvGrpSpPr>
          <p:nvPr/>
        </p:nvGrpSpPr>
        <p:grpSpPr bwMode="auto">
          <a:xfrm>
            <a:off x="7812088" y="0"/>
            <a:ext cx="1252537" cy="792163"/>
            <a:chOff x="7812360" y="0"/>
            <a:chExt cx="1252190" cy="792088"/>
          </a:xfrm>
        </p:grpSpPr>
        <p:sp>
          <p:nvSpPr>
            <p:cNvPr id="3" name="Oval 2"/>
            <p:cNvSpPr/>
            <p:nvPr/>
          </p:nvSpPr>
          <p:spPr>
            <a:xfrm>
              <a:off x="7812360" y="0"/>
              <a:ext cx="1239494"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506" name="TextBox 3"/>
            <p:cNvSpPr txBox="1">
              <a:spLocks noChangeArrowheads="1"/>
            </p:cNvSpPr>
            <p:nvPr/>
          </p:nvSpPr>
          <p:spPr bwMode="auto">
            <a:xfrm>
              <a:off x="7812360" y="169476"/>
              <a:ext cx="125219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The end is nigh!</a:t>
              </a:r>
            </a:p>
          </p:txBody>
        </p:sp>
      </p:grpSp>
      <p:sp>
        <p:nvSpPr>
          <p:cNvPr id="20487" name="AutoShape 7" descr="Image result for karl marx"/>
          <p:cNvSpPr>
            <a:spLocks noChangeAspect="1" noChangeArrowheads="1"/>
          </p:cNvSpPr>
          <p:nvPr/>
        </p:nvSpPr>
        <p:spPr bwMode="auto">
          <a:xfrm>
            <a:off x="168275" y="-2027238"/>
            <a:ext cx="4229100" cy="4229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88" name="AutoShape 9" descr="Image result for karl marx"/>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89" name="AutoShape 11" descr="Image result for karl marx"/>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90" name="AutoShape 13" descr="Image result for karl marx"/>
          <p:cNvSpPr>
            <a:spLocks noChangeAspect="1" noChangeArrowheads="1"/>
          </p:cNvSpPr>
          <p:nvPr/>
        </p:nvSpPr>
        <p:spPr bwMode="auto">
          <a:xfrm>
            <a:off x="473075" y="12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91" name="AutoShape 15" descr="Image result for karl marx"/>
          <p:cNvSpPr>
            <a:spLocks noChangeAspect="1" noChangeArrowheads="1"/>
          </p:cNvSpPr>
          <p:nvPr/>
        </p:nvSpPr>
        <p:spPr bwMode="auto">
          <a:xfrm>
            <a:off x="625475" y="2746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92" name="AutoShape 17" descr="Image result for karl marx"/>
          <p:cNvSpPr>
            <a:spLocks noChangeAspect="1" noChangeArrowheads="1"/>
          </p:cNvSpPr>
          <p:nvPr/>
        </p:nvSpPr>
        <p:spPr bwMode="auto">
          <a:xfrm>
            <a:off x="777875" y="427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17427" name="Picture 19" descr="Karl_Mar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70700" y="2657475"/>
            <a:ext cx="206692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p:cNvGrpSpPr>
            <a:grpSpLocks/>
          </p:cNvGrpSpPr>
          <p:nvPr/>
        </p:nvGrpSpPr>
        <p:grpSpPr bwMode="auto">
          <a:xfrm>
            <a:off x="6300788" y="2636838"/>
            <a:ext cx="1250950" cy="792162"/>
            <a:chOff x="7812360" y="0"/>
            <a:chExt cx="1252190" cy="792088"/>
          </a:xfrm>
        </p:grpSpPr>
        <p:sp>
          <p:nvSpPr>
            <p:cNvPr id="17" name="Oval 16"/>
            <p:cNvSpPr/>
            <p:nvPr/>
          </p:nvSpPr>
          <p:spPr>
            <a:xfrm>
              <a:off x="7812360" y="0"/>
              <a:ext cx="1239477"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504" name="TextBox 17"/>
            <p:cNvSpPr txBox="1">
              <a:spLocks noChangeArrowheads="1"/>
            </p:cNvSpPr>
            <p:nvPr/>
          </p:nvSpPr>
          <p:spPr bwMode="auto">
            <a:xfrm>
              <a:off x="7812360" y="169476"/>
              <a:ext cx="1252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Revolution!</a:t>
              </a:r>
            </a:p>
          </p:txBody>
        </p:sp>
      </p:grpSp>
      <p:sp>
        <p:nvSpPr>
          <p:cNvPr id="20495" name="AutoShape 21" descr="Image result for Charles Darwin"/>
          <p:cNvSpPr>
            <a:spLocks noChangeAspect="1" noChangeArrowheads="1"/>
          </p:cNvSpPr>
          <p:nvPr/>
        </p:nvSpPr>
        <p:spPr bwMode="auto">
          <a:xfrm>
            <a:off x="168275" y="-846138"/>
            <a:ext cx="1771650"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0496" name="AutoShape 23" descr="Image result for Charles Darwin"/>
          <p:cNvSpPr>
            <a:spLocks noChangeAspect="1" noChangeArrowheads="1"/>
          </p:cNvSpPr>
          <p:nvPr/>
        </p:nvSpPr>
        <p:spPr bwMode="auto">
          <a:xfrm>
            <a:off x="320675" y="-693738"/>
            <a:ext cx="1771650" cy="177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21" name="TextBox 20"/>
          <p:cNvSpPr txBox="1"/>
          <p:nvPr/>
        </p:nvSpPr>
        <p:spPr>
          <a:xfrm>
            <a:off x="6821488" y="4386925"/>
            <a:ext cx="2287587" cy="400050"/>
          </a:xfrm>
          <a:prstGeom prst="rect">
            <a:avLst/>
          </a:prstGeom>
          <a:noFill/>
        </p:spPr>
        <p:txBody>
          <a:bodyPr>
            <a:spAutoFit/>
          </a:bodyPr>
          <a:lstStyle/>
          <a:p>
            <a:pPr>
              <a:defRPr/>
            </a:pPr>
            <a:r>
              <a:rPr lang="en-GB" sz="2000" dirty="0">
                <a:solidFill>
                  <a:schemeClr val="bg1"/>
                </a:solidFill>
                <a:latin typeface="+mn-lt"/>
              </a:rPr>
              <a:t>Marx</a:t>
            </a:r>
          </a:p>
        </p:txBody>
      </p:sp>
      <p:pic>
        <p:nvPicPr>
          <p:cNvPr id="17433" name="Picture 25" descr="http://www.micropia.nl/media/filer_public_thumbnails/filer_public/e4/44/e444b0c1-4878-4aff-8701-c7275b593516/charles_darwin.jpg__1920x1080_q85_crop_subject_location-630%2C678_subsampling-2.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0700" y="4797425"/>
            <a:ext cx="2066925"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5" name="Group 24"/>
          <p:cNvGrpSpPr>
            <a:grpSpLocks/>
          </p:cNvGrpSpPr>
          <p:nvPr/>
        </p:nvGrpSpPr>
        <p:grpSpPr bwMode="auto">
          <a:xfrm>
            <a:off x="7856538" y="4797425"/>
            <a:ext cx="1252537" cy="792163"/>
            <a:chOff x="7812360" y="0"/>
            <a:chExt cx="1252190" cy="792088"/>
          </a:xfrm>
        </p:grpSpPr>
        <p:sp>
          <p:nvSpPr>
            <p:cNvPr id="26" name="Oval 25"/>
            <p:cNvSpPr/>
            <p:nvPr/>
          </p:nvSpPr>
          <p:spPr>
            <a:xfrm>
              <a:off x="7812360" y="0"/>
              <a:ext cx="1239494" cy="79208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20502" name="TextBox 26"/>
            <p:cNvSpPr txBox="1">
              <a:spLocks noChangeArrowheads="1"/>
            </p:cNvSpPr>
            <p:nvPr/>
          </p:nvSpPr>
          <p:spPr bwMode="auto">
            <a:xfrm>
              <a:off x="7812360" y="169476"/>
              <a:ext cx="12521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GB" altLang="en-US" sz="1400">
                  <a:latin typeface="Segoe Print" panose="02000600000000000000" pitchFamily="2" charset="0"/>
                </a:rPr>
                <a:t>Evolution!</a:t>
              </a:r>
            </a:p>
          </p:txBody>
        </p:sp>
      </p:grpSp>
      <p:sp>
        <p:nvSpPr>
          <p:cNvPr id="28" name="TextBox 27"/>
          <p:cNvSpPr txBox="1"/>
          <p:nvPr/>
        </p:nvSpPr>
        <p:spPr>
          <a:xfrm>
            <a:off x="6804025" y="6413500"/>
            <a:ext cx="2287588" cy="400050"/>
          </a:xfrm>
          <a:prstGeom prst="rect">
            <a:avLst/>
          </a:prstGeom>
          <a:noFill/>
        </p:spPr>
        <p:txBody>
          <a:bodyPr>
            <a:spAutoFit/>
          </a:bodyPr>
          <a:lstStyle/>
          <a:p>
            <a:pPr>
              <a:defRPr/>
            </a:pPr>
            <a:r>
              <a:rPr lang="en-GB" sz="2000" dirty="0">
                <a:solidFill>
                  <a:schemeClr val="bg1"/>
                </a:solidFill>
                <a:latin typeface="+mn-lt"/>
              </a:rPr>
              <a:t>Darwin</a:t>
            </a:r>
          </a:p>
        </p:txBody>
      </p:sp>
    </p:spTree>
    <p:extLst>
      <p:ext uri="{BB962C8B-B14F-4D97-AF65-F5344CB8AC3E}">
        <p14:creationId xmlns:p14="http://schemas.microsoft.com/office/powerpoint/2010/main" val="4189118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E9ED914-3D31-4C71-8BED-F7A652C3DF11}"/>
</file>

<file path=customXml/itemProps2.xml><?xml version="1.0" encoding="utf-8"?>
<ds:datastoreItem xmlns:ds="http://schemas.openxmlformats.org/officeDocument/2006/customXml" ds:itemID="{957C3B36-F908-43B3-80DB-367893ED5E5A}"/>
</file>

<file path=customXml/itemProps3.xml><?xml version="1.0" encoding="utf-8"?>
<ds:datastoreItem xmlns:ds="http://schemas.openxmlformats.org/officeDocument/2006/customXml" ds:itemID="{0E25505A-FEED-4B17-9543-535D6FA540AA}"/>
</file>

<file path=docProps/app.xml><?xml version="1.0" encoding="utf-8"?>
<Properties xmlns="http://schemas.openxmlformats.org/officeDocument/2006/extended-properties" xmlns:vt="http://schemas.openxmlformats.org/officeDocument/2006/docPropsVTypes">
  <Template>Office Theme</Template>
  <TotalTime>4111</TotalTime>
  <Words>800</Words>
  <Application>Microsoft Office PowerPoint</Application>
  <PresentationFormat>On-screen Show (4:3)</PresentationFormat>
  <Paragraphs>126</Paragraphs>
  <Slides>24</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4" baseType="lpstr">
      <vt:lpstr>Arial</vt:lpstr>
      <vt:lpstr>Calibri</vt:lpstr>
      <vt:lpstr>Calibri Light</vt:lpstr>
      <vt:lpstr>CG Times</vt:lpstr>
      <vt:lpstr>Comic Sans MS</vt:lpstr>
      <vt:lpstr>Segoe Print</vt:lpstr>
      <vt:lpstr>Times New Roman</vt:lpstr>
      <vt:lpstr>Office Theme</vt:lpstr>
      <vt:lpstr>Artwork</vt:lpstr>
      <vt:lpstr>Equation</vt:lpstr>
      <vt:lpstr>1-1 Single species models, stability, metapopulations: Exponential growth in discrete time   </vt:lpstr>
      <vt:lpstr>Outline</vt:lpstr>
      <vt:lpstr>Exponential Growth</vt:lpstr>
      <vt:lpstr>PowerPoint Presentation</vt:lpstr>
      <vt:lpstr>Exponential Growth</vt:lpstr>
      <vt:lpstr>PowerPoint Presentation</vt:lpstr>
      <vt:lpstr>PowerPoint Presentation</vt:lpstr>
      <vt:lpstr>The growth of the human population</vt:lpstr>
      <vt:lpstr>Human population growth</vt:lpstr>
      <vt:lpstr>Bacterial population growth</vt:lpstr>
      <vt:lpstr>Bacterial Growth</vt:lpstr>
      <vt:lpstr>Humans vs Bacteria</vt:lpstr>
      <vt:lpstr>Do human and bacterial populations grow in the same way?</vt:lpstr>
      <vt:lpstr> Exponential Population Growth</vt:lpstr>
      <vt:lpstr>Exponential Growth (discrete time)</vt:lpstr>
      <vt:lpstr>Exponential growth (discrete time)</vt:lpstr>
      <vt:lpstr>Exponential Growth</vt:lpstr>
      <vt:lpstr>Exponential growth</vt:lpstr>
      <vt:lpstr>Exponential growth</vt:lpstr>
      <vt:lpstr>PowerPoint Presentation</vt:lpstr>
      <vt:lpstr>PowerPoint Presentation</vt:lpstr>
      <vt:lpstr>PowerPoint Presentation</vt:lpstr>
      <vt:lpstr>Fibonacci’s rabbits</vt:lpstr>
      <vt:lpstr>Learning outcomes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Qualitative behaviour of ecological models</dc:title>
  <dc:creator>Vincent</dc:creator>
  <cp:lastModifiedBy>Jansen, Vincent</cp:lastModifiedBy>
  <cp:revision>53</cp:revision>
  <dcterms:created xsi:type="dcterms:W3CDTF">2017-02-24T16:44:19Z</dcterms:created>
  <dcterms:modified xsi:type="dcterms:W3CDTF">2021-01-17T18:48:04Z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