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1" r:id="rId2"/>
    <p:sldId id="373" r:id="rId3"/>
    <p:sldId id="370" r:id="rId4"/>
    <p:sldId id="366" r:id="rId5"/>
    <p:sldId id="283" r:id="rId6"/>
    <p:sldId id="284" r:id="rId7"/>
    <p:sldId id="285" r:id="rId8"/>
    <p:sldId id="286" r:id="rId9"/>
    <p:sldId id="287" r:id="rId10"/>
    <p:sldId id="288" r:id="rId11"/>
    <p:sldId id="290" r:id="rId12"/>
    <p:sldId id="291" r:id="rId13"/>
    <p:sldId id="292" r:id="rId14"/>
    <p:sldId id="293" r:id="rId15"/>
    <p:sldId id="372" r:id="rId16"/>
    <p:sldId id="294" r:id="rId17"/>
    <p:sldId id="295" r:id="rId18"/>
    <p:sldId id="296" r:id="rId19"/>
    <p:sldId id="297" r:id="rId20"/>
    <p:sldId id="298" r:id="rId21"/>
    <p:sldId id="299" r:id="rId22"/>
    <p:sldId id="359" r:id="rId23"/>
    <p:sldId id="3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showGuides="1">
      <p:cViewPr varScale="1">
        <p:scale>
          <a:sx n="110" d="100"/>
          <a:sy n="110" d="100"/>
        </p:scale>
        <p:origin x="1680"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9E8FD-A27D-4830-83E0-DB3ECF4773E7}" type="datetimeFigureOut">
              <a:rPr lang="en-GB" smtClean="0"/>
              <a:t>17/01/2021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9064F-65A4-450E-B4DC-6FAB5FD9B3F5}" type="slidenum">
              <a:rPr lang="en-GB" smtClean="0"/>
              <a:t>‹#›</a:t>
            </a:fld>
            <a:endParaRPr lang="en-GB"/>
          </a:p>
        </p:txBody>
      </p:sp>
    </p:spTree>
    <p:extLst>
      <p:ext uri="{BB962C8B-B14F-4D97-AF65-F5344CB8AC3E}">
        <p14:creationId xmlns:p14="http://schemas.microsoft.com/office/powerpoint/2010/main" val="3509566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34E4DE-3565-4E5C-9EEC-C02340A75506}" type="datetimeFigureOut">
              <a:rPr lang="en-GB" smtClean="0"/>
              <a:t>17/01/2021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43852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34E4DE-3565-4E5C-9EEC-C02340A75506}" type="datetimeFigureOut">
              <a:rPr lang="en-GB" smtClean="0"/>
              <a:t>17/01/2021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429098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34E4DE-3565-4E5C-9EEC-C02340A75506}" type="datetimeFigureOut">
              <a:rPr lang="en-GB" smtClean="0"/>
              <a:t>17/01/2021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05871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34E4DE-3565-4E5C-9EEC-C02340A75506}" type="datetimeFigureOut">
              <a:rPr lang="en-GB" smtClean="0"/>
              <a:t>17/01/2021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203830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34E4DE-3565-4E5C-9EEC-C02340A75506}" type="datetimeFigureOut">
              <a:rPr lang="en-GB" smtClean="0"/>
              <a:t>17/01/2021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95772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34E4DE-3565-4E5C-9EEC-C02340A75506}" type="datetimeFigureOut">
              <a:rPr lang="en-GB" smtClean="0"/>
              <a:t>17/01/2021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399879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34E4DE-3565-4E5C-9EEC-C02340A75506}" type="datetimeFigureOut">
              <a:rPr lang="en-GB" smtClean="0"/>
              <a:t>17/01/2021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22344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34E4DE-3565-4E5C-9EEC-C02340A75506}" type="datetimeFigureOut">
              <a:rPr lang="en-GB" smtClean="0"/>
              <a:t>17/01/2021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44778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4E4DE-3565-4E5C-9EEC-C02340A75506}" type="datetimeFigureOut">
              <a:rPr lang="en-GB" smtClean="0"/>
              <a:t>17/01/2021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271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4E4DE-3565-4E5C-9EEC-C02340A75506}" type="datetimeFigureOut">
              <a:rPr lang="en-GB" smtClean="0"/>
              <a:t>17/01/2021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46997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4E4DE-3565-4E5C-9EEC-C02340A75506}" type="datetimeFigureOut">
              <a:rPr lang="en-GB" smtClean="0"/>
              <a:t>17/01/2021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93257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4E4DE-3565-4E5C-9EEC-C02340A75506}" type="datetimeFigureOut">
              <a:rPr lang="en-GB" smtClean="0"/>
              <a:t>17/01/2021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79774-98EB-48E0-9F5A-B288DC94EE08}" type="slidenum">
              <a:rPr lang="en-GB" smtClean="0"/>
              <a:t>‹#›</a:t>
            </a:fld>
            <a:endParaRPr lang="en-GB"/>
          </a:p>
        </p:txBody>
      </p:sp>
    </p:spTree>
    <p:extLst>
      <p:ext uri="{BB962C8B-B14F-4D97-AF65-F5344CB8AC3E}">
        <p14:creationId xmlns:p14="http://schemas.microsoft.com/office/powerpoint/2010/main" val="482430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2.bin"/><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2286000"/>
            <a:ext cx="7772400" cy="1143000"/>
          </a:xfrm>
        </p:spPr>
        <p:txBody>
          <a:bodyPr>
            <a:normAutofit fontScale="90000"/>
          </a:bodyPr>
          <a:lstStyle/>
          <a:p>
            <a:pPr algn="ctr" eaLnBrk="1" hangingPunct="1">
              <a:defRPr/>
            </a:pPr>
            <a:r>
              <a:rPr lang="en-US" sz="3100" dirty="0" smtClean="0"/>
              <a:t>1-2 Single species models, stability, </a:t>
            </a:r>
            <a:r>
              <a:rPr lang="en-US" sz="3100" dirty="0" err="1" smtClean="0"/>
              <a:t>metapopulations</a:t>
            </a:r>
            <a:r>
              <a:rPr lang="en-US" sz="3100" dirty="0" smtClean="0"/>
              <a:t/>
            </a:r>
            <a:br>
              <a:rPr lang="en-US" sz="3100" dirty="0" smtClean="0"/>
            </a:br>
            <a:r>
              <a:rPr lang="en-US" sz="4000" dirty="0" smtClean="0"/>
              <a:t>Exponential growth in continuous time </a:t>
            </a:r>
            <a:r>
              <a:rPr lang="en-GB" sz="2200" dirty="0" smtClean="0">
                <a:latin typeface="Times New Roman" pitchFamily="18" charset="0"/>
              </a:rPr>
              <a:t/>
            </a:r>
            <a:br>
              <a:rPr lang="en-GB" sz="2200" dirty="0" smtClean="0">
                <a:latin typeface="Times New Roman" pitchFamily="18" charset="0"/>
              </a:rPr>
            </a:br>
            <a:r>
              <a:rPr lang="en-GB" sz="4300" dirty="0" smtClean="0">
                <a:cs typeface="Arial" charset="0"/>
              </a:rPr>
              <a:t/>
            </a:r>
            <a:br>
              <a:rPr lang="en-GB" sz="4300" dirty="0" smtClean="0">
                <a:cs typeface="Arial" charset="0"/>
              </a:rPr>
            </a:br>
            <a:endParaRPr lang="en-GB" sz="4300" dirty="0" smtClean="0">
              <a:cs typeface="Arial" charset="0"/>
            </a:endParaRPr>
          </a:p>
        </p:txBody>
      </p:sp>
      <p:sp>
        <p:nvSpPr>
          <p:cNvPr id="8196" name="Text Box 3"/>
          <p:cNvSpPr txBox="1">
            <a:spLocks noChangeArrowheads="1"/>
          </p:cNvSpPr>
          <p:nvPr/>
        </p:nvSpPr>
        <p:spPr bwMode="auto">
          <a:xfrm>
            <a:off x="1524000" y="3648075"/>
            <a:ext cx="6248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2400">
                <a:latin typeface="Arial" panose="020B0604020202020204" pitchFamily="34" charset="0"/>
              </a:rPr>
              <a:t>Vincent Jansen</a:t>
            </a:r>
          </a:p>
          <a:p>
            <a:pPr algn="ctr" eaLnBrk="1" hangingPunct="1">
              <a:spcBef>
                <a:spcPct val="50000"/>
              </a:spcBef>
              <a:buFontTx/>
              <a:buNone/>
            </a:pPr>
            <a:r>
              <a:rPr lang="en-GB" altLang="en-US" sz="2400">
                <a:latin typeface="Arial" panose="020B0604020202020204" pitchFamily="34" charset="0"/>
              </a:rPr>
              <a:t>vincent.jansen@rhul.ac.uk</a:t>
            </a:r>
          </a:p>
        </p:txBody>
      </p:sp>
      <p:pic>
        <p:nvPicPr>
          <p:cNvPr id="8197" name="Picture 6"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488" y="260350"/>
            <a:ext cx="20161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61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95288" y="2492375"/>
            <a:ext cx="3467100" cy="4525963"/>
          </a:xfrm>
        </p:spPr>
        <p:txBody>
          <a:bodyPr/>
          <a:lstStyle/>
          <a:p>
            <a:pPr eaLnBrk="1" hangingPunct="1">
              <a:buFontTx/>
              <a:buNone/>
            </a:pPr>
            <a:r>
              <a:rPr lang="en-US" altLang="en-US" i="1" smtClean="0"/>
              <a:t>Escherichia coli</a:t>
            </a:r>
            <a:r>
              <a:rPr lang="en-US" altLang="en-US" smtClean="0"/>
              <a:t> grown on minimal salts vs complex media</a:t>
            </a:r>
          </a:p>
          <a:p>
            <a:pPr eaLnBrk="1" hangingPunct="1">
              <a:buFontTx/>
              <a:buNone/>
            </a:pPr>
            <a:endParaRPr lang="en-US" altLang="en-US" b="1" smtClean="0"/>
          </a:p>
          <a:p>
            <a:pPr eaLnBrk="1" hangingPunct="1"/>
            <a:endParaRPr lang="en-US" altLang="en-US" smtClean="0"/>
          </a:p>
        </p:txBody>
      </p:sp>
      <p:pic>
        <p:nvPicPr>
          <p:cNvPr id="3789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33375"/>
            <a:ext cx="4770438" cy="623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498" name="Rectangle 2"/>
          <p:cNvSpPr>
            <a:spLocks noGrp="1" noChangeArrowheads="1"/>
          </p:cNvSpPr>
          <p:nvPr>
            <p:ph type="title"/>
          </p:nvPr>
        </p:nvSpPr>
        <p:spPr>
          <a:xfrm>
            <a:off x="294619" y="260350"/>
            <a:ext cx="7772400" cy="1143000"/>
          </a:xfrm>
        </p:spPr>
        <p:txBody>
          <a:bodyPr>
            <a:normAutofit fontScale="90000"/>
          </a:bodyPr>
          <a:lstStyle/>
          <a:p>
            <a:pPr eaLnBrk="1" hangingPunct="1">
              <a:defRPr/>
            </a:pPr>
            <a:r>
              <a:rPr lang="en-GB" sz="4000" dirty="0" smtClean="0"/>
              <a:t>Example: </a:t>
            </a:r>
            <a:br>
              <a:rPr lang="en-GB" sz="4000" dirty="0" smtClean="0"/>
            </a:br>
            <a:r>
              <a:rPr lang="en-GB" sz="4000" dirty="0" smtClean="0"/>
              <a:t>Bacterial Growth</a:t>
            </a:r>
          </a:p>
        </p:txBody>
      </p:sp>
      <p:sp>
        <p:nvSpPr>
          <p:cNvPr id="37893" name="Text Box 11"/>
          <p:cNvSpPr txBox="1">
            <a:spLocks noChangeArrowheads="1"/>
          </p:cNvSpPr>
          <p:nvPr/>
        </p:nvSpPr>
        <p:spPr bwMode="auto">
          <a:xfrm>
            <a:off x="3455988" y="6480175"/>
            <a:ext cx="6300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Char char="•"/>
            </a:pPr>
            <a:r>
              <a:rPr lang="en-US" altLang="en-US" sz="1200">
                <a:latin typeface="Times New Roman" panose="02020603050405020304" pitchFamily="18" charset="0"/>
              </a:rPr>
              <a:t>http://biology.clc.uc.edu/fankhauser/labs/microbiology/growth_curve/growth_curve.htm</a:t>
            </a:r>
          </a:p>
          <a:p>
            <a:pPr eaLnBrk="1" hangingPunct="1">
              <a:spcBef>
                <a:spcPct val="50000"/>
              </a:spcBef>
              <a:buFontTx/>
              <a:buNone/>
            </a:pPr>
            <a:endParaRPr lang="en-US" altLang="en-US" sz="1200">
              <a:latin typeface="Times New Roman" panose="02020603050405020304" pitchFamily="18" charset="0"/>
            </a:endParaRPr>
          </a:p>
        </p:txBody>
      </p:sp>
      <p:pic>
        <p:nvPicPr>
          <p:cNvPr id="112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260350"/>
            <a:ext cx="4883150" cy="610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50729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altLang="en-US" smtClean="0"/>
              <a:t> Human Population Growth</a:t>
            </a:r>
          </a:p>
        </p:txBody>
      </p:sp>
      <p:sp>
        <p:nvSpPr>
          <p:cNvPr id="39939" name="Rectangle 3"/>
          <p:cNvSpPr>
            <a:spLocks noGrp="1" noChangeArrowheads="1"/>
          </p:cNvSpPr>
          <p:nvPr>
            <p:ph type="body" idx="1"/>
          </p:nvPr>
        </p:nvSpPr>
        <p:spPr/>
        <p:txBody>
          <a:bodyPr/>
          <a:lstStyle/>
          <a:p>
            <a:pPr eaLnBrk="1" hangingPunct="1"/>
            <a:endParaRPr lang="en-US" altLang="en-US" smtClean="0"/>
          </a:p>
        </p:txBody>
      </p:sp>
      <p:graphicFrame>
        <p:nvGraphicFramePr>
          <p:cNvPr id="39940" name="Object 4"/>
          <p:cNvGraphicFramePr>
            <a:graphicFrameLocks noChangeAspect="1"/>
          </p:cNvGraphicFramePr>
          <p:nvPr/>
        </p:nvGraphicFramePr>
        <p:xfrm>
          <a:off x="914400" y="1676400"/>
          <a:ext cx="7100888" cy="4700588"/>
        </p:xfrm>
        <a:graphic>
          <a:graphicData uri="http://schemas.openxmlformats.org/presentationml/2006/ole">
            <mc:AlternateContent xmlns:mc="http://schemas.openxmlformats.org/markup-compatibility/2006">
              <mc:Choice xmlns:v="urn:schemas-microsoft-com:vml" Requires="v">
                <p:oleObj spid="_x0000_s10282" name="Artwork" r:id="rId3" imgW="4142857" imgH="2742857" progId="Adobe.Illustrator.7">
                  <p:embed/>
                </p:oleObj>
              </mc:Choice>
              <mc:Fallback>
                <p:oleObj name="Artwork" r:id="rId3" imgW="4142857" imgH="2742857"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76400"/>
                        <a:ext cx="7100888" cy="470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994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5088" y="908050"/>
            <a:ext cx="7772400" cy="4805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777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1547813"/>
            <a:ext cx="7848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82105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7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altLang="en-US" smtClean="0"/>
              <a:t> Growth Rate</a:t>
            </a:r>
          </a:p>
        </p:txBody>
      </p:sp>
      <p:sp>
        <p:nvSpPr>
          <p:cNvPr id="40963" name="Rectangle 3"/>
          <p:cNvSpPr>
            <a:spLocks noGrp="1" noChangeArrowheads="1"/>
          </p:cNvSpPr>
          <p:nvPr>
            <p:ph type="body" idx="1"/>
          </p:nvPr>
        </p:nvSpPr>
        <p:spPr>
          <a:xfrm>
            <a:off x="628650" y="2084935"/>
            <a:ext cx="7886700" cy="4351338"/>
          </a:xfrm>
        </p:spPr>
        <p:txBody>
          <a:bodyPr/>
          <a:lstStyle/>
          <a:p>
            <a:pPr eaLnBrk="1" hangingPunct="1"/>
            <a:r>
              <a:rPr lang="en-GB" altLang="en-US" dirty="0" smtClean="0"/>
              <a:t>We can use the exponential model to calculate </a:t>
            </a:r>
            <a:r>
              <a:rPr lang="en-GB" altLang="en-US" i="1" dirty="0" smtClean="0"/>
              <a:t>per capita </a:t>
            </a:r>
            <a:r>
              <a:rPr lang="en-GB" altLang="en-US" dirty="0" smtClean="0"/>
              <a:t>growth rates</a:t>
            </a:r>
          </a:p>
          <a:p>
            <a:pPr eaLnBrk="1" hangingPunct="1"/>
            <a:r>
              <a:rPr lang="en-GB" altLang="en-US" dirty="0" smtClean="0"/>
              <a:t>If we measure the population at times 0 and </a:t>
            </a:r>
            <a:r>
              <a:rPr lang="en-GB" altLang="en-US" i="1" dirty="0" smtClean="0">
                <a:latin typeface="Times New Roman" panose="02020603050405020304" pitchFamily="18" charset="0"/>
              </a:rPr>
              <a:t>T</a:t>
            </a:r>
            <a:r>
              <a:rPr lang="en-GB" altLang="en-US" dirty="0" smtClean="0"/>
              <a:t> the model predicts:</a:t>
            </a:r>
          </a:p>
          <a:p>
            <a:pPr eaLnBrk="1" hangingPunct="1"/>
            <a:endParaRPr lang="en-GB" altLang="en-US" dirty="0" smtClean="0"/>
          </a:p>
          <a:p>
            <a:pPr eaLnBrk="1" hangingPunct="1">
              <a:buFontTx/>
              <a:buNone/>
            </a:pPr>
            <a:r>
              <a:rPr lang="en-GB" altLang="en-US" dirty="0" smtClean="0"/>
              <a:t>Solving for </a:t>
            </a:r>
            <a:r>
              <a:rPr lang="en-GB" altLang="en-US" i="1" dirty="0" smtClean="0">
                <a:latin typeface="Times New Roman" panose="02020603050405020304" pitchFamily="18" charset="0"/>
              </a:rPr>
              <a:t>r</a:t>
            </a:r>
            <a:r>
              <a:rPr lang="en-GB" altLang="en-US" dirty="0" smtClean="0"/>
              <a:t> we find  </a:t>
            </a:r>
          </a:p>
          <a:p>
            <a:pPr eaLnBrk="1" hangingPunct="1">
              <a:buFontTx/>
              <a:buNone/>
            </a:pPr>
            <a:endParaRPr lang="en-GB" altLang="en-US" dirty="0" smtClean="0"/>
          </a:p>
          <a:p>
            <a:pPr eaLnBrk="1" hangingPunct="1">
              <a:buFontTx/>
              <a:buNone/>
            </a:pPr>
            <a:endParaRPr lang="en-GB" altLang="en-US" dirty="0" smtClean="0"/>
          </a:p>
          <a:p>
            <a:pPr eaLnBrk="1" hangingPunct="1"/>
            <a:endParaRPr lang="en-GB" altLang="en-US" dirty="0" smtClean="0"/>
          </a:p>
        </p:txBody>
      </p:sp>
      <p:graphicFrame>
        <p:nvGraphicFramePr>
          <p:cNvPr id="40964" name="Object 5"/>
          <p:cNvGraphicFramePr>
            <a:graphicFrameLocks noChangeAspect="1"/>
          </p:cNvGraphicFramePr>
          <p:nvPr/>
        </p:nvGraphicFramePr>
        <p:xfrm>
          <a:off x="1693863" y="3789363"/>
          <a:ext cx="2754312" cy="625475"/>
        </p:xfrm>
        <a:graphic>
          <a:graphicData uri="http://schemas.openxmlformats.org/presentationml/2006/ole">
            <mc:AlternateContent xmlns:mc="http://schemas.openxmlformats.org/markup-compatibility/2006">
              <mc:Choice xmlns:v="urn:schemas-microsoft-com:vml" Requires="v">
                <p:oleObj spid="_x0000_s11346" name="Equation" r:id="rId3" imgW="1002865" imgH="228501" progId="Equation.3">
                  <p:embed/>
                </p:oleObj>
              </mc:Choice>
              <mc:Fallback>
                <p:oleObj name="Equation" r:id="rId3" imgW="1002865"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863" y="3789363"/>
                        <a:ext cx="2754312"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6"/>
          <p:cNvGraphicFramePr>
            <a:graphicFrameLocks noChangeAspect="1"/>
          </p:cNvGraphicFramePr>
          <p:nvPr/>
        </p:nvGraphicFramePr>
        <p:xfrm>
          <a:off x="1676400" y="5178425"/>
          <a:ext cx="2474913" cy="1146175"/>
        </p:xfrm>
        <a:graphic>
          <a:graphicData uri="http://schemas.openxmlformats.org/presentationml/2006/ole">
            <mc:AlternateContent xmlns:mc="http://schemas.openxmlformats.org/markup-compatibility/2006">
              <mc:Choice xmlns:v="urn:schemas-microsoft-com:vml" Requires="v">
                <p:oleObj spid="_x0000_s11347" name="Equation" r:id="rId5" imgW="901309" imgH="418918" progId="Equation.3">
                  <p:embed/>
                </p:oleObj>
              </mc:Choice>
              <mc:Fallback>
                <p:oleObj name="Equation" r:id="rId5" imgW="901309" imgH="4189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178425"/>
                        <a:ext cx="2474913"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83947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9388" y="2420938"/>
            <a:ext cx="8856662" cy="34559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41987" name="Title 1"/>
          <p:cNvSpPr>
            <a:spLocks noGrp="1"/>
          </p:cNvSpPr>
          <p:nvPr>
            <p:ph type="title"/>
          </p:nvPr>
        </p:nvSpPr>
        <p:spPr/>
        <p:txBody>
          <a:bodyPr/>
          <a:lstStyle/>
          <a:p>
            <a:r>
              <a:rPr lang="en-GB" altLang="en-US" smtClean="0"/>
              <a:t>Are growth rates constant for bacteria?</a:t>
            </a:r>
          </a:p>
        </p:txBody>
      </p:sp>
      <p:sp>
        <p:nvSpPr>
          <p:cNvPr id="41988" name="Content Placeholder 2"/>
          <p:cNvSpPr>
            <a:spLocks noGrp="1"/>
          </p:cNvSpPr>
          <p:nvPr>
            <p:ph idx="1"/>
          </p:nvPr>
        </p:nvSpPr>
        <p:spPr/>
        <p:txBody>
          <a:bodyPr/>
          <a:lstStyle/>
          <a:p>
            <a:endParaRPr lang="en-US" altLang="en-US" smtClean="0"/>
          </a:p>
        </p:txBody>
      </p:sp>
      <p:pic>
        <p:nvPicPr>
          <p:cNvPr id="4198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8538" y="2852738"/>
            <a:ext cx="4227512"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extBox 4"/>
          <p:cNvSpPr txBox="1">
            <a:spLocks noChangeArrowheads="1"/>
          </p:cNvSpPr>
          <p:nvPr/>
        </p:nvSpPr>
        <p:spPr bwMode="auto">
          <a:xfrm>
            <a:off x="4537075" y="2420938"/>
            <a:ext cx="2266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a:latin typeface="Arial" panose="020B0604020202020204" pitchFamily="34" charset="0"/>
                <a:cs typeface="Arial" panose="020B0604020202020204" pitchFamily="34" charset="0"/>
              </a:rPr>
              <a:t>Complex medium</a:t>
            </a:r>
          </a:p>
        </p:txBody>
      </p:sp>
      <p:sp>
        <p:nvSpPr>
          <p:cNvPr id="41991" name="TextBox 5"/>
          <p:cNvSpPr txBox="1">
            <a:spLocks noChangeArrowheads="1"/>
          </p:cNvSpPr>
          <p:nvPr/>
        </p:nvSpPr>
        <p:spPr bwMode="auto">
          <a:xfrm>
            <a:off x="6084888" y="5516563"/>
            <a:ext cx="20875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Time (mins)</a:t>
            </a:r>
          </a:p>
        </p:txBody>
      </p:sp>
      <p:sp>
        <p:nvSpPr>
          <p:cNvPr id="41992" name="TextBox 6"/>
          <p:cNvSpPr txBox="1">
            <a:spLocks noChangeArrowheads="1"/>
          </p:cNvSpPr>
          <p:nvPr/>
        </p:nvSpPr>
        <p:spPr bwMode="auto">
          <a:xfrm rot="-5400000">
            <a:off x="-444500" y="4010025"/>
            <a:ext cx="15478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Growth rate</a:t>
            </a:r>
          </a:p>
        </p:txBody>
      </p:sp>
      <p:pic>
        <p:nvPicPr>
          <p:cNvPr id="4199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663" y="2908300"/>
            <a:ext cx="424180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4" name="TextBox 10"/>
          <p:cNvSpPr txBox="1">
            <a:spLocks noChangeArrowheads="1"/>
          </p:cNvSpPr>
          <p:nvPr/>
        </p:nvSpPr>
        <p:spPr bwMode="auto">
          <a:xfrm>
            <a:off x="2124075" y="5600700"/>
            <a:ext cx="2087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Time (mins)</a:t>
            </a:r>
          </a:p>
        </p:txBody>
      </p:sp>
      <p:sp>
        <p:nvSpPr>
          <p:cNvPr id="41995" name="TextBox 11"/>
          <p:cNvSpPr txBox="1">
            <a:spLocks noChangeArrowheads="1"/>
          </p:cNvSpPr>
          <p:nvPr/>
        </p:nvSpPr>
        <p:spPr bwMode="auto">
          <a:xfrm>
            <a:off x="107950" y="2420938"/>
            <a:ext cx="2266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a:latin typeface="Arial" panose="020B0604020202020204" pitchFamily="34" charset="0"/>
                <a:cs typeface="Arial" panose="020B0604020202020204" pitchFamily="34" charset="0"/>
              </a:rPr>
              <a:t>Simple medium</a:t>
            </a:r>
          </a:p>
        </p:txBody>
      </p:sp>
    </p:spTree>
    <p:extLst>
      <p:ext uri="{BB962C8B-B14F-4D97-AF65-F5344CB8AC3E}">
        <p14:creationId xmlns:p14="http://schemas.microsoft.com/office/powerpoint/2010/main" val="3778060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81000"/>
            <a:ext cx="7772400" cy="1143000"/>
          </a:xfrm>
        </p:spPr>
        <p:txBody>
          <a:bodyPr>
            <a:normAutofit fontScale="90000"/>
          </a:bodyPr>
          <a:lstStyle/>
          <a:p>
            <a:pPr eaLnBrk="1" hangingPunct="1"/>
            <a:r>
              <a:rPr lang="en-GB" altLang="en-US" smtClean="0"/>
              <a:t> Are human population growth rates constant?</a:t>
            </a:r>
          </a:p>
        </p:txBody>
      </p:sp>
      <p:sp>
        <p:nvSpPr>
          <p:cNvPr id="43011" name="Rectangle 3"/>
          <p:cNvSpPr>
            <a:spLocks noGrp="1" noChangeArrowheads="1"/>
          </p:cNvSpPr>
          <p:nvPr>
            <p:ph type="body" idx="1"/>
          </p:nvPr>
        </p:nvSpPr>
        <p:spPr/>
        <p:txBody>
          <a:bodyPr/>
          <a:lstStyle/>
          <a:p>
            <a:pPr eaLnBrk="1" hangingPunct="1"/>
            <a:endParaRPr lang="en-US" altLang="en-US" smtClean="0"/>
          </a:p>
        </p:txBody>
      </p:sp>
      <p:pic>
        <p:nvPicPr>
          <p:cNvPr id="430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001000"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1764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GB" altLang="en-US" smtClean="0"/>
              <a:t>Doubling Time</a:t>
            </a:r>
          </a:p>
        </p:txBody>
      </p:sp>
      <p:sp>
        <p:nvSpPr>
          <p:cNvPr id="46083" name="Rectangle 3"/>
          <p:cNvSpPr>
            <a:spLocks noGrp="1" noChangeArrowheads="1"/>
          </p:cNvSpPr>
          <p:nvPr>
            <p:ph type="body" idx="1"/>
          </p:nvPr>
        </p:nvSpPr>
        <p:spPr/>
        <p:txBody>
          <a:bodyPr/>
          <a:lstStyle/>
          <a:p>
            <a:r>
              <a:rPr lang="en-GB" altLang="en-US" dirty="0" smtClean="0"/>
              <a:t>This is also illustrated by the doubling time</a:t>
            </a:r>
          </a:p>
          <a:p>
            <a:endParaRPr lang="en-GB" altLang="en-US" dirty="0"/>
          </a:p>
          <a:p>
            <a:pPr eaLnBrk="1" hangingPunct="1"/>
            <a:r>
              <a:rPr lang="en-GB" altLang="en-US" dirty="0" smtClean="0"/>
              <a:t>For the human population doubling time was, over the last 12000 years, approx. 900 years</a:t>
            </a:r>
          </a:p>
          <a:p>
            <a:pPr eaLnBrk="1" hangingPunct="1"/>
            <a:r>
              <a:rPr lang="en-GB" altLang="en-US" dirty="0"/>
              <a:t>F</a:t>
            </a:r>
            <a:r>
              <a:rPr lang="en-GB" altLang="en-US" dirty="0" smtClean="0"/>
              <a:t>rom 1950 until now it was approx. 35 years</a:t>
            </a:r>
          </a:p>
        </p:txBody>
      </p:sp>
    </p:spTree>
    <p:extLst>
      <p:ext uri="{BB962C8B-B14F-4D97-AF65-F5344CB8AC3E}">
        <p14:creationId xmlns:p14="http://schemas.microsoft.com/office/powerpoint/2010/main" val="100218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GB" altLang="en-US" smtClean="0"/>
              <a:t>Doubling Time</a:t>
            </a:r>
          </a:p>
        </p:txBody>
      </p:sp>
      <p:sp>
        <p:nvSpPr>
          <p:cNvPr id="44035" name="Rectangle 3"/>
          <p:cNvSpPr>
            <a:spLocks noGrp="1" noChangeArrowheads="1"/>
          </p:cNvSpPr>
          <p:nvPr>
            <p:ph type="body" idx="1"/>
          </p:nvPr>
        </p:nvSpPr>
        <p:spPr/>
        <p:txBody>
          <a:bodyPr/>
          <a:lstStyle/>
          <a:p>
            <a:pPr eaLnBrk="1" hangingPunct="1"/>
            <a:r>
              <a:rPr lang="en-GB" altLang="en-US" smtClean="0"/>
              <a:t>In the exponential growth model the population sizes double in a given amount of time. </a:t>
            </a:r>
          </a:p>
          <a:p>
            <a:pPr eaLnBrk="1" hangingPunct="1"/>
            <a:r>
              <a:rPr lang="en-GB" altLang="en-US" smtClean="0"/>
              <a:t>This is called the doubling time</a:t>
            </a:r>
          </a:p>
        </p:txBody>
      </p:sp>
      <p:graphicFrame>
        <p:nvGraphicFramePr>
          <p:cNvPr id="120839" name="Object 7"/>
          <p:cNvGraphicFramePr>
            <a:graphicFrameLocks noChangeAspect="1"/>
          </p:cNvGraphicFramePr>
          <p:nvPr/>
        </p:nvGraphicFramePr>
        <p:xfrm>
          <a:off x="539750" y="1700213"/>
          <a:ext cx="7772400" cy="4867275"/>
        </p:xfrm>
        <a:graphic>
          <a:graphicData uri="http://schemas.openxmlformats.org/presentationml/2006/ole">
            <mc:AlternateContent xmlns:mc="http://schemas.openxmlformats.org/markup-compatibility/2006">
              <mc:Choice xmlns:v="urn:schemas-microsoft-com:vml" Requires="v">
                <p:oleObj spid="_x0000_s12330" name="Artwork" r:id="rId3" imgW="6706536" imgH="4200000" progId="Adobe.Illustrator.7">
                  <p:embed/>
                </p:oleObj>
              </mc:Choice>
              <mc:Fallback>
                <p:oleObj name="Artwork" r:id="rId3" imgW="6706536" imgH="4200000"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700213"/>
                        <a:ext cx="777240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32425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0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GB" altLang="en-US" smtClean="0"/>
              <a:t>Doubling Time</a:t>
            </a:r>
          </a:p>
        </p:txBody>
      </p:sp>
      <p:sp>
        <p:nvSpPr>
          <p:cNvPr id="45059" name="Rectangle 3"/>
          <p:cNvSpPr>
            <a:spLocks noGrp="1" noChangeArrowheads="1"/>
          </p:cNvSpPr>
          <p:nvPr>
            <p:ph type="body" idx="1"/>
          </p:nvPr>
        </p:nvSpPr>
        <p:spPr/>
        <p:txBody>
          <a:bodyPr/>
          <a:lstStyle/>
          <a:p>
            <a:pPr eaLnBrk="1" hangingPunct="1"/>
            <a:r>
              <a:rPr lang="en-GB" altLang="en-US" smtClean="0"/>
              <a:t>To calculate the doubling time we solve:</a:t>
            </a:r>
          </a:p>
          <a:p>
            <a:pPr eaLnBrk="1" hangingPunct="1"/>
            <a:endParaRPr lang="en-GB" altLang="en-US" smtClean="0"/>
          </a:p>
          <a:p>
            <a:pPr eaLnBrk="1" hangingPunct="1"/>
            <a:r>
              <a:rPr lang="en-GB" altLang="en-US" smtClean="0"/>
              <a:t>Solving for </a:t>
            </a:r>
            <a:r>
              <a:rPr lang="en-GB" altLang="en-US" i="1" smtClean="0">
                <a:latin typeface="Times New Roman" panose="02020603050405020304" pitchFamily="18" charset="0"/>
              </a:rPr>
              <a:t>t</a:t>
            </a:r>
            <a:r>
              <a:rPr lang="en-GB" altLang="en-US" i="1" baseline="-25000" smtClean="0">
                <a:latin typeface="Times New Roman" panose="02020603050405020304" pitchFamily="18" charset="0"/>
              </a:rPr>
              <a:t>double</a:t>
            </a:r>
            <a:r>
              <a:rPr lang="en-GB" altLang="en-US" smtClean="0"/>
              <a:t> we find:</a:t>
            </a:r>
          </a:p>
          <a:p>
            <a:pPr eaLnBrk="1" hangingPunct="1"/>
            <a:endParaRPr lang="en-GB" altLang="en-US" smtClean="0"/>
          </a:p>
        </p:txBody>
      </p:sp>
      <p:graphicFrame>
        <p:nvGraphicFramePr>
          <p:cNvPr id="45060" name="Object 5"/>
          <p:cNvGraphicFramePr>
            <a:graphicFrameLocks noChangeAspect="1"/>
          </p:cNvGraphicFramePr>
          <p:nvPr/>
        </p:nvGraphicFramePr>
        <p:xfrm>
          <a:off x="1417638" y="3573463"/>
          <a:ext cx="3309937" cy="625475"/>
        </p:xfrm>
        <a:graphic>
          <a:graphicData uri="http://schemas.openxmlformats.org/presentationml/2006/ole">
            <mc:AlternateContent xmlns:mc="http://schemas.openxmlformats.org/markup-compatibility/2006">
              <mc:Choice xmlns:v="urn:schemas-microsoft-com:vml" Requires="v">
                <p:oleObj spid="_x0000_s13394" name="Equation" r:id="rId3" imgW="1206500" imgH="228600" progId="Equation.3">
                  <p:embed/>
                </p:oleObj>
              </mc:Choice>
              <mc:Fallback>
                <p:oleObj name="Equation" r:id="rId3" imgW="1206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638" y="3573463"/>
                        <a:ext cx="3309937"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1" name="Object 6"/>
          <p:cNvGraphicFramePr>
            <a:graphicFrameLocks noChangeAspect="1"/>
          </p:cNvGraphicFramePr>
          <p:nvPr/>
        </p:nvGraphicFramePr>
        <p:xfrm>
          <a:off x="1798638" y="4302125"/>
          <a:ext cx="2230437" cy="1076325"/>
        </p:xfrm>
        <a:graphic>
          <a:graphicData uri="http://schemas.openxmlformats.org/presentationml/2006/ole">
            <mc:AlternateContent xmlns:mc="http://schemas.openxmlformats.org/markup-compatibility/2006">
              <mc:Choice xmlns:v="urn:schemas-microsoft-com:vml" Requires="v">
                <p:oleObj spid="_x0000_s13395" name="Equation" r:id="rId5" imgW="812447" imgH="393529" progId="Equation.3">
                  <p:embed/>
                </p:oleObj>
              </mc:Choice>
              <mc:Fallback>
                <p:oleObj name="Equation" r:id="rId5" imgW="812447"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8638" y="4302125"/>
                        <a:ext cx="2230437"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88852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GB" altLang="en-US" smtClean="0"/>
              <a:t>Doubling Time</a:t>
            </a:r>
          </a:p>
        </p:txBody>
      </p:sp>
      <p:sp>
        <p:nvSpPr>
          <p:cNvPr id="46083" name="Rectangle 3"/>
          <p:cNvSpPr>
            <a:spLocks noGrp="1" noChangeArrowheads="1"/>
          </p:cNvSpPr>
          <p:nvPr>
            <p:ph type="body" idx="1"/>
          </p:nvPr>
        </p:nvSpPr>
        <p:spPr/>
        <p:txBody>
          <a:bodyPr/>
          <a:lstStyle/>
          <a:p>
            <a:r>
              <a:rPr lang="en-GB" altLang="en-US" dirty="0" smtClean="0"/>
              <a:t>The doubling time of the bacterial population </a:t>
            </a:r>
            <a:r>
              <a:rPr lang="en-GB" altLang="en-US" dirty="0"/>
              <a:t>is about 50 </a:t>
            </a:r>
            <a:r>
              <a:rPr lang="en-GB" altLang="en-US" dirty="0" smtClean="0"/>
              <a:t>mins.</a:t>
            </a:r>
          </a:p>
          <a:p>
            <a:endParaRPr lang="en-GB" altLang="en-US" dirty="0"/>
          </a:p>
          <a:p>
            <a:pPr eaLnBrk="1" hangingPunct="1"/>
            <a:r>
              <a:rPr lang="en-GB" altLang="en-US" dirty="0" smtClean="0"/>
              <a:t>For the human population it was, over the last 12000 years, approx. 900 years</a:t>
            </a:r>
          </a:p>
          <a:p>
            <a:pPr eaLnBrk="1" hangingPunct="1"/>
            <a:r>
              <a:rPr lang="en-GB" altLang="en-US" dirty="0"/>
              <a:t>F</a:t>
            </a:r>
            <a:r>
              <a:rPr lang="en-GB" altLang="en-US" dirty="0" smtClean="0"/>
              <a:t>rom 1950 until now it was approx. 35 years</a:t>
            </a:r>
          </a:p>
        </p:txBody>
      </p:sp>
    </p:spTree>
    <p:extLst>
      <p:ext uri="{BB962C8B-B14F-4D97-AF65-F5344CB8AC3E}">
        <p14:creationId xmlns:p14="http://schemas.microsoft.com/office/powerpoint/2010/main" val="4143420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altLang="en-US" smtClean="0"/>
              <a:t>Density Dependence</a:t>
            </a:r>
          </a:p>
        </p:txBody>
      </p:sp>
      <p:sp>
        <p:nvSpPr>
          <p:cNvPr id="47107" name="Rectangle 3"/>
          <p:cNvSpPr>
            <a:spLocks noGrp="1" noChangeArrowheads="1"/>
          </p:cNvSpPr>
          <p:nvPr>
            <p:ph type="body" idx="1"/>
          </p:nvPr>
        </p:nvSpPr>
        <p:spPr/>
        <p:txBody>
          <a:bodyPr/>
          <a:lstStyle/>
          <a:p>
            <a:pPr eaLnBrk="1" hangingPunct="1"/>
            <a:r>
              <a:rPr lang="en-GB" altLang="en-US" dirty="0" smtClean="0"/>
              <a:t>For the </a:t>
            </a:r>
            <a:r>
              <a:rPr lang="en-GB" altLang="en-US" smtClean="0"/>
              <a:t>exponential </a:t>
            </a:r>
            <a:r>
              <a:rPr lang="en-GB" altLang="en-US" smtClean="0"/>
              <a:t>model </a:t>
            </a:r>
            <a:r>
              <a:rPr lang="en-GB" altLang="en-US" dirty="0" smtClean="0"/>
              <a:t>we assumed the per capita growth rate is independent of the population size</a:t>
            </a:r>
          </a:p>
          <a:p>
            <a:pPr eaLnBrk="1" hangingPunct="1"/>
            <a:endParaRPr lang="en-GB" altLang="en-US" dirty="0" smtClean="0"/>
          </a:p>
          <a:p>
            <a:pPr eaLnBrk="1" hangingPunct="1"/>
            <a:r>
              <a:rPr lang="en-GB" altLang="en-US" dirty="0" smtClean="0"/>
              <a:t>Let’s see if that is correct</a:t>
            </a:r>
          </a:p>
        </p:txBody>
      </p:sp>
    </p:spTree>
    <p:extLst>
      <p:ext uri="{BB962C8B-B14F-4D97-AF65-F5344CB8AC3E}">
        <p14:creationId xmlns:p14="http://schemas.microsoft.com/office/powerpoint/2010/main" val="3785278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mtClean="0"/>
              <a:t>Outline</a:t>
            </a:r>
          </a:p>
        </p:txBody>
      </p:sp>
      <p:sp>
        <p:nvSpPr>
          <p:cNvPr id="9219" name="Rectangle 3"/>
          <p:cNvSpPr>
            <a:spLocks noGrp="1" noChangeArrowheads="1"/>
          </p:cNvSpPr>
          <p:nvPr>
            <p:ph idx="1"/>
          </p:nvPr>
        </p:nvSpPr>
        <p:spPr/>
        <p:txBody>
          <a:bodyPr/>
          <a:lstStyle/>
          <a:p>
            <a:pPr eaLnBrk="1" hangingPunct="1">
              <a:lnSpc>
                <a:spcPct val="90000"/>
              </a:lnSpc>
            </a:pPr>
            <a:r>
              <a:rPr lang="en-GB" altLang="en-US" sz="2800" dirty="0" smtClean="0">
                <a:solidFill>
                  <a:schemeClr val="bg2">
                    <a:lumMod val="90000"/>
                  </a:schemeClr>
                </a:solidFill>
              </a:rPr>
              <a:t>1-1 Exponential Growth discrete time  </a:t>
            </a:r>
          </a:p>
          <a:p>
            <a:r>
              <a:rPr lang="en-GB" altLang="en-US" dirty="0" smtClean="0"/>
              <a:t>1-2 Exponential </a:t>
            </a:r>
            <a:r>
              <a:rPr lang="en-GB" altLang="en-US" dirty="0"/>
              <a:t>Growth </a:t>
            </a:r>
            <a:r>
              <a:rPr lang="en-GB" altLang="en-US" dirty="0" smtClean="0"/>
              <a:t>continuous </a:t>
            </a:r>
            <a:r>
              <a:rPr lang="en-GB" altLang="en-US" dirty="0"/>
              <a:t>time  </a:t>
            </a:r>
            <a:endParaRPr lang="en-GB" altLang="en-US" sz="2800" dirty="0" smtClean="0"/>
          </a:p>
          <a:p>
            <a:pPr eaLnBrk="1" hangingPunct="1">
              <a:lnSpc>
                <a:spcPct val="90000"/>
              </a:lnSpc>
            </a:pPr>
            <a:r>
              <a:rPr lang="en-GB" altLang="en-US" sz="2800" dirty="0" smtClean="0">
                <a:solidFill>
                  <a:schemeClr val="bg2">
                    <a:lumMod val="90000"/>
                  </a:schemeClr>
                </a:solidFill>
              </a:rPr>
              <a:t>1-3 Logistic growth, stability</a:t>
            </a:r>
          </a:p>
          <a:p>
            <a:pPr eaLnBrk="1" hangingPunct="1">
              <a:lnSpc>
                <a:spcPct val="90000"/>
              </a:lnSpc>
            </a:pPr>
            <a:r>
              <a:rPr lang="en-GB" altLang="en-US" sz="2800" dirty="0" smtClean="0">
                <a:solidFill>
                  <a:schemeClr val="bg2">
                    <a:lumMod val="90000"/>
                  </a:schemeClr>
                </a:solidFill>
              </a:rPr>
              <a:t>1-4 </a:t>
            </a:r>
            <a:r>
              <a:rPr lang="en-GB" altLang="en-US" sz="2800" dirty="0" err="1" smtClean="0">
                <a:solidFill>
                  <a:schemeClr val="bg2">
                    <a:lumMod val="90000"/>
                  </a:schemeClr>
                </a:solidFill>
              </a:rPr>
              <a:t>Metapopulations</a:t>
            </a:r>
            <a:endParaRPr lang="en-GB" altLang="en-US" sz="2800" dirty="0" smtClean="0">
              <a:solidFill>
                <a:schemeClr val="bg2">
                  <a:lumMod val="90000"/>
                </a:schemeClr>
              </a:solidFill>
            </a:endParaRPr>
          </a:p>
        </p:txBody>
      </p:sp>
    </p:spTree>
    <p:extLst>
      <p:ext uri="{BB962C8B-B14F-4D97-AF65-F5344CB8AC3E}">
        <p14:creationId xmlns:p14="http://schemas.microsoft.com/office/powerpoint/2010/main" val="2492694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9388" y="2420938"/>
            <a:ext cx="8856662" cy="34559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48131" name="Title 1"/>
          <p:cNvSpPr>
            <a:spLocks noGrp="1"/>
          </p:cNvSpPr>
          <p:nvPr>
            <p:ph type="title"/>
          </p:nvPr>
        </p:nvSpPr>
        <p:spPr>
          <a:xfrm>
            <a:off x="495608" y="216870"/>
            <a:ext cx="8307197" cy="1325563"/>
          </a:xfrm>
        </p:spPr>
        <p:txBody>
          <a:bodyPr>
            <a:normAutofit/>
          </a:bodyPr>
          <a:lstStyle/>
          <a:p>
            <a:r>
              <a:rPr lang="en-GB" altLang="en-US" sz="4000" dirty="0" smtClean="0"/>
              <a:t>Are growth rates constant for bacteria?</a:t>
            </a:r>
          </a:p>
        </p:txBody>
      </p:sp>
      <p:sp>
        <p:nvSpPr>
          <p:cNvPr id="48132" name="Content Placeholder 2"/>
          <p:cNvSpPr>
            <a:spLocks noGrp="1"/>
          </p:cNvSpPr>
          <p:nvPr>
            <p:ph idx="1"/>
          </p:nvPr>
        </p:nvSpPr>
        <p:spPr/>
        <p:txBody>
          <a:bodyPr/>
          <a:lstStyle/>
          <a:p>
            <a:endParaRPr lang="en-US" altLang="en-US" smtClean="0"/>
          </a:p>
        </p:txBody>
      </p:sp>
      <p:sp>
        <p:nvSpPr>
          <p:cNvPr id="48133" name="TextBox 4"/>
          <p:cNvSpPr txBox="1">
            <a:spLocks noChangeArrowheads="1"/>
          </p:cNvSpPr>
          <p:nvPr/>
        </p:nvSpPr>
        <p:spPr bwMode="auto">
          <a:xfrm>
            <a:off x="4537075" y="2420938"/>
            <a:ext cx="2266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a:latin typeface="Arial" panose="020B0604020202020204" pitchFamily="34" charset="0"/>
                <a:cs typeface="Arial" panose="020B0604020202020204" pitchFamily="34" charset="0"/>
              </a:rPr>
              <a:t>Complex medium</a:t>
            </a:r>
          </a:p>
        </p:txBody>
      </p:sp>
      <p:sp>
        <p:nvSpPr>
          <p:cNvPr id="48134" name="TextBox 5"/>
          <p:cNvSpPr txBox="1">
            <a:spLocks noChangeArrowheads="1"/>
          </p:cNvSpPr>
          <p:nvPr/>
        </p:nvSpPr>
        <p:spPr bwMode="auto">
          <a:xfrm>
            <a:off x="6442075" y="5556250"/>
            <a:ext cx="2087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Absorbancy (density)</a:t>
            </a:r>
          </a:p>
        </p:txBody>
      </p:sp>
      <p:sp>
        <p:nvSpPr>
          <p:cNvPr id="48135" name="TextBox 6"/>
          <p:cNvSpPr txBox="1">
            <a:spLocks noChangeArrowheads="1"/>
          </p:cNvSpPr>
          <p:nvPr/>
        </p:nvSpPr>
        <p:spPr bwMode="auto">
          <a:xfrm rot="-5400000">
            <a:off x="-444500" y="4010025"/>
            <a:ext cx="15478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Growth rate</a:t>
            </a:r>
          </a:p>
        </p:txBody>
      </p:sp>
      <p:sp>
        <p:nvSpPr>
          <p:cNvPr id="48136" name="TextBox 10"/>
          <p:cNvSpPr txBox="1">
            <a:spLocks noChangeArrowheads="1"/>
          </p:cNvSpPr>
          <p:nvPr/>
        </p:nvSpPr>
        <p:spPr bwMode="auto">
          <a:xfrm>
            <a:off x="2016125" y="5588000"/>
            <a:ext cx="2089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Absorbancy (density)</a:t>
            </a:r>
          </a:p>
        </p:txBody>
      </p:sp>
      <p:sp>
        <p:nvSpPr>
          <p:cNvPr id="48137" name="TextBox 11"/>
          <p:cNvSpPr txBox="1">
            <a:spLocks noChangeArrowheads="1"/>
          </p:cNvSpPr>
          <p:nvPr/>
        </p:nvSpPr>
        <p:spPr bwMode="auto">
          <a:xfrm>
            <a:off x="107950" y="2420938"/>
            <a:ext cx="2266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a:latin typeface="Arial" panose="020B0604020202020204" pitchFamily="34" charset="0"/>
                <a:cs typeface="Arial" panose="020B0604020202020204" pitchFamily="34" charset="0"/>
              </a:rPr>
              <a:t>Simple medium</a:t>
            </a:r>
          </a:p>
        </p:txBody>
      </p:sp>
      <p:pic>
        <p:nvPicPr>
          <p:cNvPr id="48138"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8538" y="2987675"/>
            <a:ext cx="4227512"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9"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713" y="2987675"/>
            <a:ext cx="42291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9722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9311" y="188913"/>
            <a:ext cx="9212238" cy="1143000"/>
          </a:xfrm>
        </p:spPr>
        <p:txBody>
          <a:bodyPr>
            <a:normAutofit/>
          </a:bodyPr>
          <a:lstStyle/>
          <a:p>
            <a:pPr eaLnBrk="1" hangingPunct="1"/>
            <a:r>
              <a:rPr lang="en-GB" altLang="en-US" sz="3600" dirty="0" smtClean="0"/>
              <a:t>Density Dependence in the Human population</a:t>
            </a:r>
          </a:p>
        </p:txBody>
      </p:sp>
      <p:pic>
        <p:nvPicPr>
          <p:cNvPr id="1228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600200"/>
            <a:ext cx="7924800" cy="489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5573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2" descr="Image result for oasis chin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0850" y="2433638"/>
            <a:ext cx="2290763"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2"/>
          <p:cNvSpPr>
            <a:spLocks noGrp="1" noChangeArrowheads="1"/>
          </p:cNvSpPr>
          <p:nvPr>
            <p:ph type="title"/>
          </p:nvPr>
        </p:nvSpPr>
        <p:spPr>
          <a:xfrm>
            <a:off x="221774" y="93377"/>
            <a:ext cx="9331657" cy="1143000"/>
          </a:xfrm>
        </p:spPr>
        <p:txBody>
          <a:bodyPr>
            <a:normAutofit/>
          </a:bodyPr>
          <a:lstStyle/>
          <a:p>
            <a:pPr eaLnBrk="1" hangingPunct="1"/>
            <a:r>
              <a:rPr lang="en-GB" altLang="en-US" sz="3600" dirty="0" smtClean="0"/>
              <a:t>Density Dependence in the Human population</a:t>
            </a:r>
          </a:p>
        </p:txBody>
      </p:sp>
      <p:sp>
        <p:nvSpPr>
          <p:cNvPr id="63492" name="Rectangle 3"/>
          <p:cNvSpPr>
            <a:spLocks noGrp="1" noChangeArrowheads="1"/>
          </p:cNvSpPr>
          <p:nvPr>
            <p:ph idx="1"/>
          </p:nvPr>
        </p:nvSpPr>
        <p:spPr>
          <a:xfrm>
            <a:off x="179388" y="1600200"/>
            <a:ext cx="6707187" cy="4525963"/>
          </a:xfrm>
        </p:spPr>
        <p:txBody>
          <a:bodyPr/>
          <a:lstStyle/>
          <a:p>
            <a:pPr eaLnBrk="1" hangingPunct="1"/>
            <a:r>
              <a:rPr lang="en-GB" altLang="en-US" dirty="0" smtClean="0"/>
              <a:t>For big populations the growth rate declines with size</a:t>
            </a:r>
          </a:p>
          <a:p>
            <a:pPr eaLnBrk="1" hangingPunct="1"/>
            <a:r>
              <a:rPr lang="en-GB" altLang="en-US" dirty="0" smtClean="0"/>
              <a:t>But initially the growth rate increased with sizes: the bigger the population got the better we did. </a:t>
            </a:r>
          </a:p>
          <a:p>
            <a:pPr eaLnBrk="1" hangingPunct="1"/>
            <a:r>
              <a:rPr lang="en-GB" altLang="en-US" dirty="0" smtClean="0"/>
              <a:t>This is where Malthus went wrong: humans are not like bacteria, and we have not ran out of resources yet</a:t>
            </a:r>
          </a:p>
        </p:txBody>
      </p:sp>
      <p:pic>
        <p:nvPicPr>
          <p:cNvPr id="63493" name="Picture 2" descr="Image result for steam en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613" y="4057650"/>
            <a:ext cx="2338387"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AutoShape 4" descr="Image result for vaccination"/>
          <p:cNvSpPr>
            <a:spLocks noChangeAspect="1" noChangeArrowheads="1"/>
          </p:cNvSpPr>
          <p:nvPr/>
        </p:nvSpPr>
        <p:spPr bwMode="auto">
          <a:xfrm>
            <a:off x="168275" y="-1309688"/>
            <a:ext cx="4381500" cy="273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pic>
        <p:nvPicPr>
          <p:cNvPr id="63495" name="Picture 6" descr="Image result for vaccin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5613" y="5429250"/>
            <a:ext cx="2332037"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8" descr="Image result for agricult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5613" y="1125538"/>
            <a:ext cx="230981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0001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p:txBody>
          <a:bodyPr/>
          <a:lstStyle/>
          <a:p>
            <a:pPr eaLnBrk="1" hangingPunct="1"/>
            <a:r>
              <a:rPr lang="en-GB" altLang="en-US" smtClean="0"/>
              <a:t>Learning outcomes</a:t>
            </a:r>
            <a:endParaRPr lang="en-US" altLang="en-US" smtClean="0"/>
          </a:p>
        </p:txBody>
      </p:sp>
      <p:sp>
        <p:nvSpPr>
          <p:cNvPr id="102403" name="Rectangle 3"/>
          <p:cNvSpPr>
            <a:spLocks noGrp="1"/>
          </p:cNvSpPr>
          <p:nvPr>
            <p:ph type="body" idx="1"/>
          </p:nvPr>
        </p:nvSpPr>
        <p:spPr/>
        <p:txBody>
          <a:bodyPr/>
          <a:lstStyle/>
          <a:p>
            <a:pPr eaLnBrk="1" hangingPunct="1"/>
            <a:r>
              <a:rPr lang="en-GB" altLang="en-US" dirty="0" smtClean="0"/>
              <a:t>Understand the continuous time exponential growth model and appreciate the assumptions it is based on </a:t>
            </a:r>
          </a:p>
        </p:txBody>
      </p:sp>
    </p:spTree>
    <p:extLst>
      <p:ext uri="{BB962C8B-B14F-4D97-AF65-F5344CB8AC3E}">
        <p14:creationId xmlns:p14="http://schemas.microsoft.com/office/powerpoint/2010/main" val="2850936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395288" y="2492375"/>
            <a:ext cx="3467100" cy="4525963"/>
          </a:xfrm>
        </p:spPr>
        <p:txBody>
          <a:bodyPr/>
          <a:lstStyle/>
          <a:p>
            <a:pPr eaLnBrk="1" hangingPunct="1">
              <a:buFontTx/>
              <a:buNone/>
            </a:pPr>
            <a:r>
              <a:rPr lang="en-US" altLang="en-US" i="1" dirty="0" smtClean="0"/>
              <a:t>Escherichia coli</a:t>
            </a:r>
            <a:r>
              <a:rPr lang="en-US" altLang="en-US" dirty="0" smtClean="0"/>
              <a:t> grown on </a:t>
            </a:r>
            <a:r>
              <a:rPr lang="en-US" altLang="en-US" dirty="0" smtClean="0">
                <a:solidFill>
                  <a:srgbClr val="FF0000"/>
                </a:solidFill>
              </a:rPr>
              <a:t>minimal salts </a:t>
            </a:r>
            <a:r>
              <a:rPr lang="en-US" altLang="en-US" dirty="0" smtClean="0"/>
              <a:t>and </a:t>
            </a:r>
            <a:r>
              <a:rPr lang="en-US" altLang="en-US" dirty="0" smtClean="0">
                <a:solidFill>
                  <a:srgbClr val="002060"/>
                </a:solidFill>
              </a:rPr>
              <a:t>complex medium</a:t>
            </a:r>
          </a:p>
          <a:p>
            <a:pPr eaLnBrk="1" hangingPunct="1">
              <a:buFontTx/>
              <a:buNone/>
            </a:pPr>
            <a:endParaRPr lang="en-US" altLang="en-US" b="1" dirty="0" smtClean="0"/>
          </a:p>
          <a:p>
            <a:pPr eaLnBrk="1" hangingPunct="1"/>
            <a:endParaRPr lang="en-US" altLang="en-US" dirty="0" smtClean="0"/>
          </a:p>
        </p:txBody>
      </p:sp>
      <p:sp>
        <p:nvSpPr>
          <p:cNvPr id="19459" name="Rectangle 2"/>
          <p:cNvSpPr>
            <a:spLocks noGrp="1" noChangeArrowheads="1"/>
          </p:cNvSpPr>
          <p:nvPr>
            <p:ph type="title"/>
          </p:nvPr>
        </p:nvSpPr>
        <p:spPr>
          <a:xfrm>
            <a:off x="376501" y="260350"/>
            <a:ext cx="7772400" cy="1143000"/>
          </a:xfrm>
        </p:spPr>
        <p:txBody>
          <a:bodyPr/>
          <a:lstStyle/>
          <a:p>
            <a:pPr eaLnBrk="1" hangingPunct="1"/>
            <a:r>
              <a:rPr lang="en-GB" altLang="en-US" sz="4000" dirty="0" smtClean="0"/>
              <a:t>Bacterial Growth</a:t>
            </a:r>
          </a:p>
        </p:txBody>
      </p:sp>
      <p:sp>
        <p:nvSpPr>
          <p:cNvPr id="19460" name="Text Box 11"/>
          <p:cNvSpPr txBox="1">
            <a:spLocks noChangeArrowheads="1"/>
          </p:cNvSpPr>
          <p:nvPr/>
        </p:nvSpPr>
        <p:spPr bwMode="auto">
          <a:xfrm>
            <a:off x="3455988" y="6480175"/>
            <a:ext cx="6300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Char char="•"/>
            </a:pPr>
            <a:r>
              <a:rPr lang="en-US" altLang="en-US" sz="1200" dirty="0">
                <a:latin typeface="Times New Roman" panose="02020603050405020304" pitchFamily="18" charset="0"/>
              </a:rPr>
              <a:t>http://biology.clc.uc.edu/fankhauser/labs/microbiology/growth_curve/growth_curve.htm</a:t>
            </a:r>
          </a:p>
          <a:p>
            <a:pPr eaLnBrk="1" hangingPunct="1">
              <a:spcBef>
                <a:spcPct val="50000"/>
              </a:spcBef>
              <a:buFontTx/>
              <a:buNone/>
            </a:pPr>
            <a:endParaRPr lang="en-US" altLang="en-US" sz="1200" dirty="0">
              <a:latin typeface="Times New Roman" panose="02020603050405020304" pitchFamily="18" charset="0"/>
            </a:endParaRPr>
          </a:p>
        </p:txBody>
      </p:sp>
      <p:sp>
        <p:nvSpPr>
          <p:cNvPr id="7" name="Rectangle 6"/>
          <p:cNvSpPr/>
          <p:nvPr/>
        </p:nvSpPr>
        <p:spPr>
          <a:xfrm>
            <a:off x="4500563" y="692150"/>
            <a:ext cx="4248150" cy="554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pic>
        <p:nvPicPr>
          <p:cNvPr id="1946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60963" y="904875"/>
            <a:ext cx="3082925"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4005263"/>
            <a:ext cx="316706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Box 10"/>
          <p:cNvSpPr txBox="1">
            <a:spLocks noChangeArrowheads="1"/>
          </p:cNvSpPr>
          <p:nvPr/>
        </p:nvSpPr>
        <p:spPr bwMode="auto">
          <a:xfrm>
            <a:off x="6011863" y="5949950"/>
            <a:ext cx="2089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Time (mins)</a:t>
            </a:r>
          </a:p>
        </p:txBody>
      </p:sp>
      <p:sp>
        <p:nvSpPr>
          <p:cNvPr id="19465" name="TextBox 11"/>
          <p:cNvSpPr txBox="1">
            <a:spLocks noChangeArrowheads="1"/>
          </p:cNvSpPr>
          <p:nvPr/>
        </p:nvSpPr>
        <p:spPr bwMode="auto">
          <a:xfrm>
            <a:off x="5940425" y="2924175"/>
            <a:ext cx="2087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Time (mins)</a:t>
            </a:r>
          </a:p>
        </p:txBody>
      </p:sp>
      <p:sp>
        <p:nvSpPr>
          <p:cNvPr id="19466" name="TextBox 12"/>
          <p:cNvSpPr txBox="1">
            <a:spLocks noChangeArrowheads="1"/>
          </p:cNvSpPr>
          <p:nvPr/>
        </p:nvSpPr>
        <p:spPr bwMode="auto">
          <a:xfrm rot="-5400000">
            <a:off x="4080669" y="1432719"/>
            <a:ext cx="1547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Absorbancy</a:t>
            </a:r>
          </a:p>
        </p:txBody>
      </p:sp>
      <p:sp>
        <p:nvSpPr>
          <p:cNvPr id="19467" name="TextBox 13"/>
          <p:cNvSpPr txBox="1">
            <a:spLocks noChangeArrowheads="1"/>
          </p:cNvSpPr>
          <p:nvPr/>
        </p:nvSpPr>
        <p:spPr bwMode="auto">
          <a:xfrm rot="-5400000">
            <a:off x="4091782" y="4749006"/>
            <a:ext cx="1547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Absorbancy</a:t>
            </a:r>
          </a:p>
        </p:txBody>
      </p:sp>
    </p:spTree>
    <p:extLst>
      <p:ext uri="{BB962C8B-B14F-4D97-AF65-F5344CB8AC3E}">
        <p14:creationId xmlns:p14="http://schemas.microsoft.com/office/powerpoint/2010/main" val="1274803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sz="4000" dirty="0" smtClean="0"/>
              <a:t>Exponential Growth (discrete time)</a:t>
            </a:r>
          </a:p>
        </p:txBody>
      </p:sp>
      <mc:AlternateContent xmlns:mc="http://schemas.openxmlformats.org/markup-compatibility/2006" xmlns:a14="http://schemas.microsoft.com/office/drawing/2010/main">
        <mc:Choice Requires="a14">
          <p:sp>
            <p:nvSpPr>
              <p:cNvPr id="166915" name="Rectangle 3"/>
              <p:cNvSpPr>
                <a:spLocks noGrp="1" noChangeArrowheads="1"/>
              </p:cNvSpPr>
              <p:nvPr>
                <p:ph idx="1"/>
              </p:nvPr>
            </p:nvSpPr>
            <p:spPr>
              <a:xfrm>
                <a:off x="611188" y="1628775"/>
                <a:ext cx="8062912" cy="4679950"/>
              </a:xfrm>
            </p:spPr>
            <p:txBody>
              <a:bodyPr>
                <a:normAutofit lnSpcReduction="10000"/>
              </a:bodyPr>
              <a:lstStyle/>
              <a:p>
                <a:pPr marL="0" indent="0" eaLnBrk="1" hangingPunct="1">
                  <a:lnSpc>
                    <a:spcPct val="80000"/>
                  </a:lnSpc>
                  <a:buNone/>
                </a:pPr>
                <a:r>
                  <a:rPr lang="en-GB" altLang="en-US" sz="2400" dirty="0" smtClean="0"/>
                  <a:t>Equations of the form:</a:t>
                </a:r>
              </a:p>
              <a:p>
                <a:pPr>
                  <a:lnSpc>
                    <a:spcPct val="80000"/>
                  </a:lnSpc>
                  <a:buNone/>
                </a:pPr>
                <a:r>
                  <a:rPr lang="en-GB" altLang="en-US" sz="2400" i="1" dirty="0" err="1" smtClean="0">
                    <a:latin typeface="CG Times" pitchFamily="18" charset="0"/>
                  </a:rPr>
                  <a:t>N</a:t>
                </a:r>
                <a:r>
                  <a:rPr lang="en-GB" altLang="en-US" sz="2400" i="1" baseline="-25000" dirty="0" err="1" smtClean="0">
                    <a:latin typeface="CG Times" pitchFamily="18" charset="0"/>
                  </a:rPr>
                  <a:t>t+</a:t>
                </a:r>
                <a:r>
                  <a:rPr lang="en-GB" altLang="en-US" sz="2400" baseline="-25000" dirty="0" err="1" smtClean="0">
                    <a:latin typeface="Symbol" panose="05050102010706020507" pitchFamily="18" charset="2"/>
                  </a:rPr>
                  <a:t>D</a:t>
                </a:r>
                <a:r>
                  <a:rPr lang="en-GB" altLang="en-US" sz="2400" i="1" baseline="-25000" dirty="0" err="1" smtClean="0"/>
                  <a:t>t</a:t>
                </a:r>
                <a:r>
                  <a:rPr lang="en-GB" altLang="en-US" sz="2400" i="1" dirty="0" smtClean="0"/>
                  <a:t> </a:t>
                </a:r>
                <a:r>
                  <a:rPr lang="en-GB" altLang="en-US" sz="2400" dirty="0" smtClean="0">
                    <a:latin typeface="Symbol" panose="05050102010706020507" pitchFamily="18" charset="2"/>
                  </a:rPr>
                  <a:t> </a:t>
                </a:r>
                <a:r>
                  <a:rPr lang="en-GB" altLang="en-US" sz="2400" i="1" dirty="0" smtClean="0">
                    <a:latin typeface="CG Times" pitchFamily="18" charset="0"/>
                  </a:rPr>
                  <a:t>-</a:t>
                </a:r>
                <a:r>
                  <a:rPr lang="en-GB" altLang="en-US" sz="2400" i="1" dirty="0" err="1">
                    <a:latin typeface="CG Times" pitchFamily="18" charset="0"/>
                  </a:rPr>
                  <a:t>N</a:t>
                </a:r>
                <a:r>
                  <a:rPr lang="en-GB" altLang="en-US" sz="2400" i="1" baseline="-25000" dirty="0" err="1">
                    <a:latin typeface="CG Times" pitchFamily="18" charset="0"/>
                  </a:rPr>
                  <a:t>t</a:t>
                </a:r>
                <a:r>
                  <a:rPr lang="en-GB" altLang="en-US" sz="2400" i="1" baseline="-25000" dirty="0">
                    <a:latin typeface="CG Times" pitchFamily="18" charset="0"/>
                  </a:rPr>
                  <a:t> </a:t>
                </a:r>
                <a:r>
                  <a:rPr lang="en-GB" altLang="en-US" sz="2400" i="1" dirty="0" smtClean="0">
                    <a:latin typeface="CG Times" pitchFamily="18" charset="0"/>
                  </a:rPr>
                  <a:t>=</a:t>
                </a:r>
                <a:r>
                  <a:rPr lang="en-GB" altLang="en-US" sz="2400" dirty="0" smtClean="0">
                    <a:latin typeface="Symbol" panose="05050102010706020507" pitchFamily="18" charset="2"/>
                  </a:rPr>
                  <a:t> D</a:t>
                </a:r>
                <a:r>
                  <a:rPr lang="en-GB" altLang="en-US" sz="2400" i="1" dirty="0" smtClean="0">
                    <a:latin typeface="CG Times"/>
                  </a:rPr>
                  <a:t>t</a:t>
                </a:r>
                <a:r>
                  <a:rPr lang="en-GB" altLang="en-US" sz="2400" dirty="0" smtClean="0">
                    <a:latin typeface="Symbol" panose="05050102010706020507" pitchFamily="18" charset="2"/>
                  </a:rPr>
                  <a:t> </a:t>
                </a:r>
                <a:r>
                  <a:rPr lang="en-GB" altLang="en-US" sz="2400" i="1" dirty="0" smtClean="0">
                    <a:latin typeface="CG Times" pitchFamily="18" charset="0"/>
                  </a:rPr>
                  <a:t>f(</a:t>
                </a:r>
                <a:r>
                  <a:rPr lang="en-GB" altLang="en-US" sz="2400" i="1" dirty="0" err="1" smtClean="0">
                    <a:latin typeface="CG Times" pitchFamily="18" charset="0"/>
                  </a:rPr>
                  <a:t>N</a:t>
                </a:r>
                <a:r>
                  <a:rPr lang="en-GB" altLang="en-US" sz="2400" i="1" baseline="-25000" dirty="0" err="1" smtClean="0">
                    <a:latin typeface="CG Times" pitchFamily="18" charset="0"/>
                  </a:rPr>
                  <a:t>t</a:t>
                </a:r>
                <a:r>
                  <a:rPr lang="en-GB" altLang="en-US" sz="2400" i="1" dirty="0" smtClean="0">
                    <a:latin typeface="CG Times" pitchFamily="18" charset="0"/>
                  </a:rPr>
                  <a:t>)</a:t>
                </a:r>
                <a:endParaRPr lang="en-GB" altLang="en-US" sz="2400" dirty="0" smtClean="0"/>
              </a:p>
              <a:p>
                <a:pPr marL="0">
                  <a:lnSpc>
                    <a:spcPct val="80000"/>
                  </a:lnSpc>
                  <a:buNone/>
                </a:pPr>
                <a:r>
                  <a:rPr lang="en-GB" altLang="en-US" sz="2400" dirty="0"/>
                  <a:t>a</a:t>
                </a:r>
                <a:r>
                  <a:rPr lang="en-GB" altLang="en-US" sz="2400" dirty="0" smtClean="0"/>
                  <a:t>re called difference equations. They assume growth is taking place in discrete time steps. The step size is </a:t>
                </a:r>
                <a:r>
                  <a:rPr lang="en-GB" altLang="en-US" sz="2400" dirty="0" smtClean="0">
                    <a:latin typeface="Symbol" panose="05050102010706020507" pitchFamily="18" charset="2"/>
                  </a:rPr>
                  <a:t>D</a:t>
                </a:r>
                <a:r>
                  <a:rPr lang="en-GB" altLang="en-US" sz="2400" i="1" dirty="0" smtClean="0"/>
                  <a:t>t </a:t>
                </a:r>
                <a:r>
                  <a:rPr lang="en-GB" altLang="en-US" sz="2400" dirty="0" smtClean="0">
                    <a:latin typeface="Symbol" panose="05050102010706020507" pitchFamily="18" charset="2"/>
                  </a:rPr>
                  <a:t> </a:t>
                </a:r>
                <a:r>
                  <a:rPr lang="en-GB" altLang="en-US" sz="2400" dirty="0" smtClean="0"/>
                  <a:t>and we have assumed that the increment in proportional to the step size (if the bank manager is giving us our interest every week, we would obviously get less per week than per year)</a:t>
                </a:r>
              </a:p>
              <a:p>
                <a:pPr>
                  <a:lnSpc>
                    <a:spcPct val="80000"/>
                  </a:lnSpc>
                  <a:buNone/>
                </a:pPr>
                <a:endParaRPr lang="en-GB" altLang="en-US" sz="2400" dirty="0"/>
              </a:p>
              <a:p>
                <a:pPr>
                  <a:lnSpc>
                    <a:spcPct val="80000"/>
                  </a:lnSpc>
                  <a:buNone/>
                </a:pPr>
                <a:r>
                  <a:rPr lang="en-GB" altLang="en-US" sz="2400" dirty="0" smtClean="0"/>
                  <a:t>If the step size become infinitesimally small, we get</a:t>
                </a:r>
              </a:p>
              <a:p>
                <a:pPr>
                  <a:lnSpc>
                    <a:spcPct val="80000"/>
                  </a:lnSpc>
                  <a:buNone/>
                </a:pPr>
                <a14:m>
                  <m:oMath xmlns:m="http://schemas.openxmlformats.org/officeDocument/2006/math">
                    <m:func>
                      <m:funcPr>
                        <m:ctrlPr>
                          <a:rPr lang="en-GB" altLang="en-US" sz="2400" i="1" smtClean="0">
                            <a:latin typeface="Cambria Math" panose="02040503050406030204" pitchFamily="18" charset="0"/>
                          </a:rPr>
                        </m:ctrlPr>
                      </m:funcPr>
                      <m:fName>
                        <m:limLow>
                          <m:limLowPr>
                            <m:ctrlPr>
                              <a:rPr lang="en-GB" altLang="en-US" sz="2400" i="1" smtClean="0">
                                <a:latin typeface="Cambria Math" panose="02040503050406030204" pitchFamily="18" charset="0"/>
                              </a:rPr>
                            </m:ctrlPr>
                          </m:limLowPr>
                          <m:e>
                            <m:r>
                              <m:rPr>
                                <m:sty m:val="p"/>
                              </m:rPr>
                              <a:rPr lang="en-GB" altLang="en-US" sz="2400" i="0" smtClean="0">
                                <a:latin typeface="Cambria Math" panose="02040503050406030204" pitchFamily="18" charset="0"/>
                              </a:rPr>
                              <m:t>lim</m:t>
                            </m:r>
                          </m:e>
                          <m:lim>
                            <m:r>
                              <m:rPr>
                                <m:nor/>
                              </m:rPr>
                              <a:rPr lang="en-GB" altLang="en-US" sz="2400" dirty="0">
                                <a:latin typeface="Symbol" panose="05050102010706020507" pitchFamily="18" charset="2"/>
                              </a:rPr>
                              <m:t>D</m:t>
                            </m:r>
                            <m:r>
                              <m:rPr>
                                <m:nor/>
                              </m:rPr>
                              <a:rPr lang="en-GB" altLang="en-US" sz="2400" i="1" dirty="0">
                                <a:latin typeface="CG Times"/>
                              </a:rPr>
                              <m:t>t</m:t>
                            </m:r>
                            <m:r>
                              <a:rPr lang="en-GB" altLang="en-US" sz="2400" b="0" i="1" smtClean="0">
                                <a:latin typeface="Cambria Math" panose="02040503050406030204" pitchFamily="18" charset="0"/>
                                <a:ea typeface="Cambria Math" panose="02040503050406030204" pitchFamily="18" charset="0"/>
                              </a:rPr>
                              <m:t>→0</m:t>
                            </m:r>
                          </m:lim>
                        </m:limLow>
                      </m:fName>
                      <m:e>
                        <m:f>
                          <m:fPr>
                            <m:ctrlPr>
                              <a:rPr lang="en-GB" altLang="en-US" sz="2400" i="1" smtClean="0">
                                <a:latin typeface="Cambria Math" panose="02040503050406030204" pitchFamily="18" charset="0"/>
                              </a:rPr>
                            </m:ctrlPr>
                          </m:fPr>
                          <m:num>
                            <m:r>
                              <m:rPr>
                                <m:nor/>
                              </m:rPr>
                              <a:rPr lang="en-GB" altLang="en-US" sz="2400" i="1" dirty="0">
                                <a:latin typeface="CG Times" pitchFamily="18" charset="0"/>
                              </a:rPr>
                              <m:t>N</m:t>
                            </m:r>
                            <m:r>
                              <m:rPr>
                                <m:nor/>
                              </m:rPr>
                              <a:rPr lang="en-GB" altLang="en-US" sz="2400" i="1" baseline="-25000" dirty="0">
                                <a:latin typeface="CG Times" pitchFamily="18" charset="0"/>
                              </a:rPr>
                              <m:t>t</m:t>
                            </m:r>
                            <m:r>
                              <m:rPr>
                                <m:nor/>
                              </m:rPr>
                              <a:rPr lang="en-GB" altLang="en-US" sz="2400" i="1" baseline="-25000" dirty="0">
                                <a:latin typeface="CG Times" pitchFamily="18" charset="0"/>
                              </a:rPr>
                              <m:t>+</m:t>
                            </m:r>
                            <m:r>
                              <m:rPr>
                                <m:nor/>
                              </m:rPr>
                              <a:rPr lang="en-GB" altLang="en-US" sz="2400" baseline="-25000" dirty="0">
                                <a:latin typeface="Symbol" panose="05050102010706020507" pitchFamily="18" charset="2"/>
                              </a:rPr>
                              <m:t>D</m:t>
                            </m:r>
                            <m:r>
                              <m:rPr>
                                <m:nor/>
                              </m:rPr>
                              <a:rPr lang="en-GB" altLang="en-US" sz="2400" i="1" baseline="-25000" dirty="0"/>
                              <m:t>t</m:t>
                            </m:r>
                            <m:r>
                              <m:rPr>
                                <m:nor/>
                              </m:rPr>
                              <a:rPr lang="en-GB" altLang="en-US" sz="2400" i="1" dirty="0"/>
                              <m:t> </m:t>
                            </m:r>
                            <m:r>
                              <m:rPr>
                                <m:nor/>
                              </m:rPr>
                              <a:rPr lang="en-GB" altLang="en-US" sz="2400" dirty="0">
                                <a:latin typeface="Symbol" panose="05050102010706020507" pitchFamily="18" charset="2"/>
                              </a:rPr>
                              <m:t> </m:t>
                            </m:r>
                            <m:r>
                              <m:rPr>
                                <m:nor/>
                              </m:rPr>
                              <a:rPr lang="en-GB" altLang="en-US" sz="2400" i="1" dirty="0">
                                <a:latin typeface="CG Times" pitchFamily="18" charset="0"/>
                              </a:rPr>
                              <m:t>−</m:t>
                            </m:r>
                            <m:r>
                              <m:rPr>
                                <m:nor/>
                              </m:rPr>
                              <a:rPr lang="en-GB" altLang="en-US" sz="2400" i="1" dirty="0">
                                <a:latin typeface="CG Times" pitchFamily="18" charset="0"/>
                              </a:rPr>
                              <m:t>Nt</m:t>
                            </m:r>
                          </m:num>
                          <m:den>
                            <m:r>
                              <m:rPr>
                                <m:nor/>
                              </m:rPr>
                              <a:rPr lang="en-GB" altLang="en-US" sz="2400" dirty="0">
                                <a:latin typeface="Symbol" panose="05050102010706020507" pitchFamily="18" charset="2"/>
                              </a:rPr>
                              <m:t>D</m:t>
                            </m:r>
                            <m:r>
                              <m:rPr>
                                <m:nor/>
                              </m:rPr>
                              <a:rPr lang="en-GB" altLang="en-US" sz="2400" i="1" dirty="0">
                                <a:latin typeface="CG Times"/>
                              </a:rPr>
                              <m:t>t</m:t>
                            </m:r>
                          </m:den>
                        </m:f>
                      </m:e>
                    </m:func>
                    <m:r>
                      <a:rPr lang="en-GB" altLang="en-US" sz="2400" b="0" i="1" smtClean="0">
                        <a:latin typeface="Cambria Math" panose="02040503050406030204" pitchFamily="18" charset="0"/>
                      </a:rPr>
                      <m:t>=</m:t>
                    </m:r>
                    <m:f>
                      <m:fPr>
                        <m:ctrlPr>
                          <a:rPr lang="en-GB" altLang="en-US" sz="2400" b="0" i="1" smtClean="0">
                            <a:latin typeface="Cambria Math" panose="02040503050406030204" pitchFamily="18" charset="0"/>
                          </a:rPr>
                        </m:ctrlPr>
                      </m:fPr>
                      <m:num>
                        <m:r>
                          <a:rPr lang="en-GB" altLang="en-US" sz="2400" b="0" i="1" smtClean="0">
                            <a:latin typeface="Cambria Math" panose="02040503050406030204" pitchFamily="18" charset="0"/>
                          </a:rPr>
                          <m:t>𝑑</m:t>
                        </m:r>
                        <m:sSub>
                          <m:sSubPr>
                            <m:ctrlPr>
                              <a:rPr lang="en-GB" altLang="en-US" sz="2400" b="0" i="1" smtClean="0">
                                <a:latin typeface="Cambria Math" panose="02040503050406030204" pitchFamily="18" charset="0"/>
                              </a:rPr>
                            </m:ctrlPr>
                          </m:sSubPr>
                          <m:e>
                            <m:r>
                              <a:rPr lang="en-GB" altLang="en-US" sz="2400" b="0" i="1" smtClean="0">
                                <a:latin typeface="Cambria Math" panose="02040503050406030204" pitchFamily="18" charset="0"/>
                              </a:rPr>
                              <m:t>𝑁</m:t>
                            </m:r>
                          </m:e>
                          <m:sub>
                            <m:r>
                              <a:rPr lang="en-GB" altLang="en-US" sz="2400" b="0" i="1" smtClean="0">
                                <a:latin typeface="Cambria Math" panose="02040503050406030204" pitchFamily="18" charset="0"/>
                              </a:rPr>
                              <m:t>𝑡</m:t>
                            </m:r>
                          </m:sub>
                        </m:sSub>
                      </m:num>
                      <m:den>
                        <m:r>
                          <a:rPr lang="en-GB" altLang="en-US" sz="2400" b="0" i="1" smtClean="0">
                            <a:latin typeface="Cambria Math" panose="02040503050406030204" pitchFamily="18" charset="0"/>
                          </a:rPr>
                          <m:t>𝑑𝑡</m:t>
                        </m:r>
                      </m:den>
                    </m:f>
                  </m:oMath>
                </a14:m>
                <a:r>
                  <a:rPr lang="en-GB" altLang="en-US" sz="2400" dirty="0" smtClean="0"/>
                  <a:t>  =</a:t>
                </a:r>
                <a:r>
                  <a:rPr lang="en-GB" altLang="en-US" sz="2400" i="1" dirty="0" smtClean="0">
                    <a:latin typeface="CG Times" pitchFamily="18" charset="0"/>
                  </a:rPr>
                  <a:t> </a:t>
                </a:r>
                <a:r>
                  <a:rPr lang="en-GB" altLang="en-US" sz="2400" i="1" dirty="0">
                    <a:latin typeface="CG Times" pitchFamily="18" charset="0"/>
                  </a:rPr>
                  <a:t>f(</a:t>
                </a:r>
                <a:r>
                  <a:rPr lang="en-GB" altLang="en-US" sz="2400" i="1" dirty="0" err="1">
                    <a:latin typeface="CG Times" pitchFamily="18" charset="0"/>
                  </a:rPr>
                  <a:t>N</a:t>
                </a:r>
                <a:r>
                  <a:rPr lang="en-GB" altLang="en-US" sz="2400" i="1" baseline="-25000" dirty="0" err="1">
                    <a:latin typeface="CG Times" pitchFamily="18" charset="0"/>
                  </a:rPr>
                  <a:t>t</a:t>
                </a:r>
                <a:r>
                  <a:rPr lang="en-GB" altLang="en-US" sz="2400" i="1" dirty="0" smtClean="0">
                    <a:latin typeface="CG Times" pitchFamily="18" charset="0"/>
                  </a:rPr>
                  <a:t>)</a:t>
                </a:r>
              </a:p>
              <a:p>
                <a:pPr>
                  <a:lnSpc>
                    <a:spcPct val="80000"/>
                  </a:lnSpc>
                  <a:buNone/>
                </a:pPr>
                <a:endParaRPr lang="en-GB" altLang="en-US" sz="2400" dirty="0" smtClean="0">
                  <a:latin typeface="Symbol" panose="05050102010706020507" pitchFamily="18" charset="2"/>
                </a:endParaRPr>
              </a:p>
              <a:p>
                <a:pPr>
                  <a:lnSpc>
                    <a:spcPct val="80000"/>
                  </a:lnSpc>
                  <a:buNone/>
                </a:pPr>
                <a:r>
                  <a:rPr lang="en-GB" altLang="en-US" sz="2400" dirty="0"/>
                  <a:t>T</a:t>
                </a:r>
                <a:r>
                  <a:rPr lang="en-GB" altLang="en-US" sz="2400" dirty="0" smtClean="0"/>
                  <a:t>he difference equation turns into a differential equation</a:t>
                </a:r>
                <a:endParaRPr lang="en-GB" altLang="en-US" sz="2400" dirty="0"/>
              </a:p>
              <a:p>
                <a:pPr>
                  <a:lnSpc>
                    <a:spcPct val="80000"/>
                  </a:lnSpc>
                  <a:buNone/>
                </a:pPr>
                <a:endParaRPr lang="en-GB" altLang="en-US" sz="2400" dirty="0" smtClean="0">
                  <a:latin typeface="Symbol" panose="05050102010706020507" pitchFamily="18" charset="2"/>
                </a:endParaRPr>
              </a:p>
              <a:p>
                <a:pPr eaLnBrk="1" hangingPunct="1">
                  <a:lnSpc>
                    <a:spcPct val="80000"/>
                  </a:lnSpc>
                  <a:buFontTx/>
                  <a:buNone/>
                </a:pPr>
                <a:endParaRPr lang="en-GB" altLang="en-US" sz="2400" i="1" dirty="0" smtClean="0">
                  <a:latin typeface="CG Times" pitchFamily="18" charset="0"/>
                </a:endParaRPr>
              </a:p>
              <a:p>
                <a:pPr>
                  <a:lnSpc>
                    <a:spcPct val="80000"/>
                  </a:lnSpc>
                  <a:buNone/>
                </a:pPr>
                <a:endParaRPr lang="en-GB" altLang="en-US" sz="2400" i="1" baseline="-25000" dirty="0">
                  <a:latin typeface="CG Times" pitchFamily="18" charset="0"/>
                </a:endParaRPr>
              </a:p>
            </p:txBody>
          </p:sp>
        </mc:Choice>
        <mc:Fallback xmlns="">
          <p:sp>
            <p:nvSpPr>
              <p:cNvPr id="166915" name="Rectangle 3"/>
              <p:cNvSpPr>
                <a:spLocks noGrp="1" noRot="1" noChangeAspect="1" noMove="1" noResize="1" noEditPoints="1" noAdjustHandles="1" noChangeArrowheads="1" noChangeShapeType="1" noTextEdit="1"/>
              </p:cNvSpPr>
              <p:nvPr>
                <p:ph idx="1"/>
              </p:nvPr>
            </p:nvSpPr>
            <p:spPr>
              <a:xfrm>
                <a:off x="611188" y="1628775"/>
                <a:ext cx="8062912" cy="4679950"/>
              </a:xfrm>
              <a:blipFill rotWithShape="0">
                <a:blip r:embed="rId2"/>
                <a:stretch>
                  <a:fillRect l="-1134" t="-2995"/>
                </a:stretch>
              </a:blipFill>
            </p:spPr>
            <p:txBody>
              <a:bodyPr/>
              <a:lstStyle/>
              <a:p>
                <a:r>
                  <a:rPr lang="en-GB">
                    <a:noFill/>
                  </a:rPr>
                  <a:t> </a:t>
                </a:r>
              </a:p>
            </p:txBody>
          </p:sp>
        </mc:Fallback>
      </mc:AlternateContent>
    </p:spTree>
    <p:extLst>
      <p:ext uri="{BB962C8B-B14F-4D97-AF65-F5344CB8AC3E}">
        <p14:creationId xmlns:p14="http://schemas.microsoft.com/office/powerpoint/2010/main" val="9725687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normAutofit/>
          </a:bodyPr>
          <a:lstStyle/>
          <a:p>
            <a:pPr eaLnBrk="1" hangingPunct="1"/>
            <a:r>
              <a:rPr lang="en-GB" altLang="en-US" sz="4000" dirty="0" smtClean="0"/>
              <a:t>Exponential growth (continuous time)</a:t>
            </a:r>
          </a:p>
        </p:txBody>
      </p:sp>
      <p:sp>
        <p:nvSpPr>
          <p:cNvPr id="32771" name="Rectangle 3"/>
          <p:cNvSpPr>
            <a:spLocks noGrp="1" noChangeArrowheads="1"/>
          </p:cNvSpPr>
          <p:nvPr>
            <p:ph idx="4294967295"/>
          </p:nvPr>
        </p:nvSpPr>
        <p:spPr>
          <a:xfrm>
            <a:off x="685800" y="1773238"/>
            <a:ext cx="7772400" cy="4679950"/>
          </a:xfrm>
        </p:spPr>
        <p:txBody>
          <a:bodyPr>
            <a:normAutofit fontScale="92500"/>
          </a:bodyPr>
          <a:lstStyle/>
          <a:p>
            <a:pPr eaLnBrk="1" hangingPunct="1">
              <a:lnSpc>
                <a:spcPct val="90000"/>
              </a:lnSpc>
              <a:buFontTx/>
              <a:buNone/>
            </a:pPr>
            <a:r>
              <a:rPr lang="en-GB" altLang="en-US" sz="2800" dirty="0" smtClean="0"/>
              <a:t>If we assume constant per capita birth and death rates:</a:t>
            </a:r>
          </a:p>
          <a:p>
            <a:pPr eaLnBrk="1" hangingPunct="1">
              <a:lnSpc>
                <a:spcPct val="90000"/>
              </a:lnSpc>
              <a:buFontTx/>
              <a:buNone/>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buFontTx/>
              <a:buNone/>
            </a:pPr>
            <a:r>
              <a:rPr lang="en-GB" altLang="en-US" sz="2800" dirty="0" smtClean="0"/>
              <a:t>Which can be rewritten as </a:t>
            </a:r>
          </a:p>
          <a:p>
            <a:pPr eaLnBrk="1" hangingPunct="1">
              <a:lnSpc>
                <a:spcPct val="90000"/>
              </a:lnSpc>
              <a:buFontTx/>
              <a:buNone/>
            </a:pPr>
            <a:endParaRPr lang="en-GB" altLang="en-US" sz="2800" dirty="0" smtClean="0"/>
          </a:p>
          <a:p>
            <a:pPr eaLnBrk="1" hangingPunct="1">
              <a:lnSpc>
                <a:spcPct val="90000"/>
              </a:lnSpc>
              <a:buFontTx/>
              <a:buNone/>
            </a:pPr>
            <a:endParaRPr lang="en-GB" altLang="en-US" sz="2800" dirty="0" smtClean="0"/>
          </a:p>
          <a:p>
            <a:pPr eaLnBrk="1" hangingPunct="1">
              <a:lnSpc>
                <a:spcPct val="90000"/>
              </a:lnSpc>
              <a:buFontTx/>
              <a:buNone/>
            </a:pPr>
            <a:r>
              <a:rPr lang="en-GB" altLang="en-US" sz="2800" dirty="0" smtClean="0"/>
              <a:t>where  </a:t>
            </a:r>
            <a:r>
              <a:rPr lang="en-GB" altLang="en-US" sz="2800" i="1" dirty="0" smtClean="0">
                <a:latin typeface="Times New Roman" panose="02020603050405020304" pitchFamily="18" charset="0"/>
              </a:rPr>
              <a:t>r=b-d</a:t>
            </a:r>
            <a:r>
              <a:rPr lang="en-GB" altLang="en-US" sz="2800" dirty="0" smtClean="0"/>
              <a:t> is the </a:t>
            </a:r>
            <a:r>
              <a:rPr lang="en-GB" altLang="en-US" sz="2800" i="1" dirty="0" smtClean="0"/>
              <a:t>per capita</a:t>
            </a:r>
            <a:r>
              <a:rPr lang="en-GB" altLang="en-US" sz="2800" dirty="0" smtClean="0"/>
              <a:t> growth rate .</a:t>
            </a:r>
          </a:p>
          <a:p>
            <a:pPr eaLnBrk="1" hangingPunct="1">
              <a:lnSpc>
                <a:spcPct val="90000"/>
              </a:lnSpc>
              <a:buFontTx/>
              <a:buNone/>
            </a:pPr>
            <a:r>
              <a:rPr lang="en-GB" altLang="en-US" sz="2800" dirty="0" smtClean="0"/>
              <a:t>This is the exponential growth model for overlapping generations </a:t>
            </a:r>
          </a:p>
          <a:p>
            <a:pPr eaLnBrk="1" hangingPunct="1">
              <a:lnSpc>
                <a:spcPct val="90000"/>
              </a:lnSpc>
            </a:pPr>
            <a:endParaRPr lang="en-GB" altLang="en-US" sz="2800" dirty="0" smtClean="0"/>
          </a:p>
          <a:p>
            <a:pPr eaLnBrk="1" hangingPunct="1">
              <a:lnSpc>
                <a:spcPct val="90000"/>
              </a:lnSpc>
            </a:pPr>
            <a:endParaRPr lang="en-GB" altLang="en-US" sz="2800" dirty="0" smtClean="0">
              <a:latin typeface="Times New Roman" panose="02020603050405020304" pitchFamily="18" charset="0"/>
            </a:endParaRPr>
          </a:p>
          <a:p>
            <a:pPr eaLnBrk="1" hangingPunct="1">
              <a:lnSpc>
                <a:spcPct val="90000"/>
              </a:lnSpc>
            </a:pPr>
            <a:endParaRPr lang="en-GB" altLang="en-US" sz="2800" dirty="0" smtClean="0">
              <a:latin typeface="Times New Roman" panose="02020603050405020304" pitchFamily="18" charset="0"/>
            </a:endParaRPr>
          </a:p>
          <a:p>
            <a:pPr eaLnBrk="1" hangingPunct="1">
              <a:lnSpc>
                <a:spcPct val="90000"/>
              </a:lnSpc>
            </a:pPr>
            <a:endParaRPr lang="en-GB" altLang="en-US" sz="2800" dirty="0" smtClean="0">
              <a:latin typeface="Times New Roman" panose="02020603050405020304" pitchFamily="18" charset="0"/>
            </a:endParaRPr>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buFontTx/>
              <a:buNone/>
            </a:pPr>
            <a:endParaRPr lang="en-GB" altLang="en-US" sz="2800" dirty="0" smtClean="0"/>
          </a:p>
        </p:txBody>
      </p:sp>
      <p:graphicFrame>
        <p:nvGraphicFramePr>
          <p:cNvPr id="32772" name="Object 0"/>
          <p:cNvGraphicFramePr>
            <a:graphicFrameLocks noChangeAspect="1"/>
          </p:cNvGraphicFramePr>
          <p:nvPr/>
        </p:nvGraphicFramePr>
        <p:xfrm>
          <a:off x="935038" y="2636838"/>
          <a:ext cx="1046162" cy="1079500"/>
        </p:xfrm>
        <a:graphic>
          <a:graphicData uri="http://schemas.openxmlformats.org/presentationml/2006/ole">
            <mc:AlternateContent xmlns:mc="http://schemas.openxmlformats.org/markup-compatibility/2006">
              <mc:Choice xmlns:v="urn:schemas-microsoft-com:vml" Requires="v">
                <p:oleObj spid="_x0000_s5202" name="Equation" r:id="rId3" imgW="380835" imgH="393529" progId="Equation.3">
                  <p:embed/>
                </p:oleObj>
              </mc:Choice>
              <mc:Fallback>
                <p:oleObj name="Equation" r:id="rId3" imgW="380835"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2636838"/>
                        <a:ext cx="104616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Text Box 5"/>
          <p:cNvSpPr txBox="1">
            <a:spLocks noChangeArrowheads="1"/>
          </p:cNvSpPr>
          <p:nvPr/>
        </p:nvSpPr>
        <p:spPr bwMode="auto">
          <a:xfrm>
            <a:off x="2057400" y="29718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b N – d N = (b - d) N</a:t>
            </a:r>
          </a:p>
        </p:txBody>
      </p:sp>
      <p:graphicFrame>
        <p:nvGraphicFramePr>
          <p:cNvPr id="32774" name="Object 1"/>
          <p:cNvGraphicFramePr>
            <a:graphicFrameLocks noChangeAspect="1"/>
          </p:cNvGraphicFramePr>
          <p:nvPr/>
        </p:nvGraphicFramePr>
        <p:xfrm>
          <a:off x="914400" y="4076700"/>
          <a:ext cx="1046163" cy="1079500"/>
        </p:xfrm>
        <a:graphic>
          <a:graphicData uri="http://schemas.openxmlformats.org/presentationml/2006/ole">
            <mc:AlternateContent xmlns:mc="http://schemas.openxmlformats.org/markup-compatibility/2006">
              <mc:Choice xmlns:v="urn:schemas-microsoft-com:vml" Requires="v">
                <p:oleObj spid="_x0000_s5203" name="Equation" r:id="rId5" imgW="380835" imgH="393529" progId="Equation.3">
                  <p:embed/>
                </p:oleObj>
              </mc:Choice>
              <mc:Fallback>
                <p:oleObj name="Equation" r:id="rId5" imgW="380835"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076700"/>
                        <a:ext cx="104616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Text Box 7"/>
          <p:cNvSpPr txBox="1">
            <a:spLocks noChangeArrowheads="1"/>
          </p:cNvSpPr>
          <p:nvPr/>
        </p:nvSpPr>
        <p:spPr bwMode="auto">
          <a:xfrm>
            <a:off x="2036763" y="4365625"/>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r N</a:t>
            </a:r>
          </a:p>
        </p:txBody>
      </p:sp>
    </p:spTree>
    <p:extLst>
      <p:ext uri="{BB962C8B-B14F-4D97-AF65-F5344CB8AC3E}">
        <p14:creationId xmlns:p14="http://schemas.microsoft.com/office/powerpoint/2010/main" val="915051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normAutofit/>
          </a:bodyPr>
          <a:lstStyle/>
          <a:p>
            <a:pPr eaLnBrk="1" hangingPunct="1"/>
            <a:r>
              <a:rPr lang="en-GB" altLang="en-US" sz="3600" dirty="0" smtClean="0"/>
              <a:t>Exponential growth in continuous time</a:t>
            </a:r>
          </a:p>
        </p:txBody>
      </p:sp>
      <p:sp>
        <p:nvSpPr>
          <p:cNvPr id="33795" name="Rectangle 3"/>
          <p:cNvSpPr>
            <a:spLocks noGrp="1" noChangeArrowheads="1"/>
          </p:cNvSpPr>
          <p:nvPr>
            <p:ph idx="4294967295"/>
          </p:nvPr>
        </p:nvSpPr>
        <p:spPr/>
        <p:txBody>
          <a:bodyPr>
            <a:normAutofit fontScale="85000" lnSpcReduction="20000"/>
          </a:bodyPr>
          <a:lstStyle/>
          <a:p>
            <a:pPr eaLnBrk="1" hangingPunct="1">
              <a:lnSpc>
                <a:spcPct val="90000"/>
              </a:lnSpc>
            </a:pPr>
            <a:r>
              <a:rPr lang="en-GB" altLang="en-US" sz="2800" dirty="0" smtClean="0"/>
              <a:t>Previous examples were in discrete time</a:t>
            </a:r>
          </a:p>
          <a:p>
            <a:pPr eaLnBrk="1" hangingPunct="1">
              <a:lnSpc>
                <a:spcPct val="90000"/>
              </a:lnSpc>
            </a:pPr>
            <a:r>
              <a:rPr lang="en-GB" altLang="en-US" sz="2800" dirty="0" smtClean="0"/>
              <a:t>The differential equation</a:t>
            </a:r>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buFontTx/>
              <a:buNone/>
            </a:pPr>
            <a:endParaRPr lang="en-GB" altLang="en-US" sz="2800" dirty="0" smtClean="0"/>
          </a:p>
          <a:p>
            <a:pPr eaLnBrk="1" hangingPunct="1">
              <a:lnSpc>
                <a:spcPct val="90000"/>
              </a:lnSpc>
              <a:buFontTx/>
              <a:buNone/>
            </a:pPr>
            <a:r>
              <a:rPr lang="en-GB" altLang="en-US" sz="2800" dirty="0" smtClean="0"/>
              <a:t>Can be solved to give:</a:t>
            </a:r>
          </a:p>
          <a:p>
            <a:pPr eaLnBrk="1" hangingPunct="1">
              <a:lnSpc>
                <a:spcPct val="90000"/>
              </a:lnSpc>
              <a:buFontTx/>
              <a:buNone/>
            </a:pPr>
            <a:endParaRPr lang="en-GB" altLang="en-US" sz="2800" dirty="0" smtClean="0"/>
          </a:p>
          <a:p>
            <a:pPr eaLnBrk="1" hangingPunct="1">
              <a:lnSpc>
                <a:spcPct val="90000"/>
              </a:lnSpc>
              <a:buFontTx/>
              <a:buNone/>
            </a:pPr>
            <a:endParaRPr lang="en-GB" altLang="en-US" sz="2800" dirty="0" smtClean="0"/>
          </a:p>
          <a:p>
            <a:pPr eaLnBrk="1" hangingPunct="1">
              <a:lnSpc>
                <a:spcPct val="90000"/>
              </a:lnSpc>
              <a:buFontTx/>
              <a:buNone/>
            </a:pPr>
            <a:endParaRPr lang="en-GB" altLang="en-US" sz="2800" dirty="0" smtClean="0"/>
          </a:p>
          <a:p>
            <a:pPr eaLnBrk="1" hangingPunct="1">
              <a:lnSpc>
                <a:spcPct val="90000"/>
              </a:lnSpc>
              <a:buFontTx/>
              <a:buNone/>
            </a:pPr>
            <a:r>
              <a:rPr lang="en-GB" altLang="en-US" sz="2800" dirty="0" smtClean="0"/>
              <a:t>Where </a:t>
            </a:r>
            <a:r>
              <a:rPr lang="en-GB" altLang="en-US" sz="2800" i="1" dirty="0" smtClean="0">
                <a:latin typeface="Times New Roman" panose="02020603050405020304" pitchFamily="18" charset="0"/>
              </a:rPr>
              <a:t>N(0)</a:t>
            </a:r>
            <a:r>
              <a:rPr lang="en-GB" altLang="en-US" sz="2800" dirty="0" smtClean="0"/>
              <a:t> is the population size at time </a:t>
            </a:r>
            <a:r>
              <a:rPr lang="en-GB" altLang="en-US" sz="2800" i="1" dirty="0" smtClean="0">
                <a:latin typeface="Times New Roman" panose="02020603050405020304" pitchFamily="18" charset="0"/>
              </a:rPr>
              <a:t>t=0</a:t>
            </a:r>
            <a:r>
              <a:rPr lang="en-GB" altLang="en-US" sz="2800" dirty="0" smtClean="0"/>
              <a:t> and </a:t>
            </a:r>
            <a:r>
              <a:rPr lang="en-GB" altLang="en-US" sz="2800" i="1" dirty="0" smtClean="0">
                <a:latin typeface="Times New Roman" panose="02020603050405020304" pitchFamily="18" charset="0"/>
              </a:rPr>
              <a:t>e</a:t>
            </a:r>
            <a:r>
              <a:rPr lang="en-GB" altLang="en-US" sz="2800" dirty="0" smtClean="0"/>
              <a:t> is a constant (the base of the natural logarithm) with value </a:t>
            </a:r>
            <a:r>
              <a:rPr lang="en-GB" altLang="en-US" sz="2800" dirty="0" smtClean="0">
                <a:latin typeface="Symbol" panose="05050102010706020507" pitchFamily="18" charset="2"/>
              </a:rPr>
              <a:t>»</a:t>
            </a:r>
            <a:r>
              <a:rPr lang="en-GB" altLang="en-US" sz="2800" dirty="0" smtClean="0"/>
              <a:t>2.718  </a:t>
            </a:r>
          </a:p>
          <a:p>
            <a:pPr eaLnBrk="1" hangingPunct="1">
              <a:lnSpc>
                <a:spcPct val="90000"/>
              </a:lnSpc>
              <a:buFontTx/>
              <a:buNone/>
            </a:pPr>
            <a:endParaRPr lang="en-GB" altLang="en-US" sz="2800" dirty="0" smtClean="0"/>
          </a:p>
          <a:p>
            <a:pPr eaLnBrk="1" hangingPunct="1">
              <a:lnSpc>
                <a:spcPct val="90000"/>
              </a:lnSpc>
            </a:pPr>
            <a:endParaRPr lang="en-GB" altLang="en-US" sz="2800" dirty="0" smtClean="0"/>
          </a:p>
        </p:txBody>
      </p:sp>
      <p:graphicFrame>
        <p:nvGraphicFramePr>
          <p:cNvPr id="33796" name="Object 0"/>
          <p:cNvGraphicFramePr>
            <a:graphicFrameLocks noChangeAspect="1"/>
          </p:cNvGraphicFramePr>
          <p:nvPr/>
        </p:nvGraphicFramePr>
        <p:xfrm>
          <a:off x="1849438" y="2709863"/>
          <a:ext cx="1046162" cy="1079500"/>
        </p:xfrm>
        <a:graphic>
          <a:graphicData uri="http://schemas.openxmlformats.org/presentationml/2006/ole">
            <mc:AlternateContent xmlns:mc="http://schemas.openxmlformats.org/markup-compatibility/2006">
              <mc:Choice xmlns:v="urn:schemas-microsoft-com:vml" Requires="v">
                <p:oleObj spid="_x0000_s6226" name="Equation" r:id="rId3" imgW="380835" imgH="393529" progId="Equation.3">
                  <p:embed/>
                </p:oleObj>
              </mc:Choice>
              <mc:Fallback>
                <p:oleObj name="Equation" r:id="rId3" imgW="380835"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438" y="2709863"/>
                        <a:ext cx="104616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7" name="Text Box 5"/>
          <p:cNvSpPr txBox="1">
            <a:spLocks noChangeArrowheads="1"/>
          </p:cNvSpPr>
          <p:nvPr/>
        </p:nvSpPr>
        <p:spPr bwMode="auto">
          <a:xfrm>
            <a:off x="2971800" y="3014663"/>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r N</a:t>
            </a:r>
          </a:p>
        </p:txBody>
      </p:sp>
      <p:graphicFrame>
        <p:nvGraphicFramePr>
          <p:cNvPr id="33798" name="Object 1"/>
          <p:cNvGraphicFramePr>
            <a:graphicFrameLocks noChangeAspect="1"/>
          </p:cNvGraphicFramePr>
          <p:nvPr/>
        </p:nvGraphicFramePr>
        <p:xfrm>
          <a:off x="1763713" y="4508500"/>
          <a:ext cx="2544762" cy="625475"/>
        </p:xfrm>
        <a:graphic>
          <a:graphicData uri="http://schemas.openxmlformats.org/presentationml/2006/ole">
            <mc:AlternateContent xmlns:mc="http://schemas.openxmlformats.org/markup-compatibility/2006">
              <mc:Choice xmlns:v="urn:schemas-microsoft-com:vml" Requires="v">
                <p:oleObj spid="_x0000_s6227" name="Equation" r:id="rId5" imgW="927100" imgH="228600" progId="Equation.3">
                  <p:embed/>
                </p:oleObj>
              </mc:Choice>
              <mc:Fallback>
                <p:oleObj name="Equation" r:id="rId5" imgW="9271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508500"/>
                        <a:ext cx="2544762"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490757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altLang="en-US" smtClean="0"/>
              <a:t>Exponential growth</a:t>
            </a:r>
          </a:p>
        </p:txBody>
      </p:sp>
      <p:graphicFrame>
        <p:nvGraphicFramePr>
          <p:cNvPr id="34819" name="Object 0"/>
          <p:cNvGraphicFramePr>
            <a:graphicFrameLocks noChangeAspect="1"/>
          </p:cNvGraphicFramePr>
          <p:nvPr/>
        </p:nvGraphicFramePr>
        <p:xfrm>
          <a:off x="762000" y="1524000"/>
          <a:ext cx="7548563" cy="4918075"/>
        </p:xfrm>
        <a:graphic>
          <a:graphicData uri="http://schemas.openxmlformats.org/presentationml/2006/ole">
            <mc:AlternateContent xmlns:mc="http://schemas.openxmlformats.org/markup-compatibility/2006">
              <mc:Choice xmlns:v="urn:schemas-microsoft-com:vml" Requires="v">
                <p:oleObj spid="_x0000_s7210" name="Artwork" r:id="rId3" imgW="4428571" imgH="2886478" progId="Adobe.Illustrator.7">
                  <p:embed/>
                </p:oleObj>
              </mc:Choice>
              <mc:Fallback>
                <p:oleObj name="Artwork" r:id="rId3" imgW="4428571" imgH="2886478"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24000"/>
                        <a:ext cx="7548563" cy="491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Text Box 4"/>
          <p:cNvSpPr txBox="1">
            <a:spLocks noChangeArrowheads="1"/>
          </p:cNvSpPr>
          <p:nvPr/>
        </p:nvSpPr>
        <p:spPr bwMode="auto">
          <a:xfrm>
            <a:off x="5435600" y="1622425"/>
            <a:ext cx="4465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800" dirty="0">
                <a:latin typeface="Comic Sans MS" panose="030F0702030302020204" pitchFamily="66" charset="0"/>
              </a:rPr>
              <a:t>The net growth rate </a:t>
            </a:r>
            <a:r>
              <a:rPr lang="en-GB" altLang="en-US" sz="1800" i="1" dirty="0">
                <a:latin typeface="Comic Sans MS" panose="030F0702030302020204" pitchFamily="66" charset="0"/>
              </a:rPr>
              <a:t>r=b-d</a:t>
            </a:r>
            <a:endParaRPr lang="en-US" altLang="en-US" sz="1800" i="1" dirty="0">
              <a:latin typeface="Comic Sans MS" panose="030F0702030302020204" pitchFamily="66" charset="0"/>
            </a:endParaRPr>
          </a:p>
        </p:txBody>
      </p:sp>
    </p:spTree>
    <p:extLst>
      <p:ext uri="{BB962C8B-B14F-4D97-AF65-F5344CB8AC3E}">
        <p14:creationId xmlns:p14="http://schemas.microsoft.com/office/powerpoint/2010/main" val="80982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ltLang="en-US" smtClean="0"/>
              <a:t>Exponential growth</a:t>
            </a:r>
          </a:p>
        </p:txBody>
      </p:sp>
      <p:graphicFrame>
        <p:nvGraphicFramePr>
          <p:cNvPr id="35843" name="Object 0"/>
          <p:cNvGraphicFramePr>
            <a:graphicFrameLocks noChangeAspect="1"/>
          </p:cNvGraphicFramePr>
          <p:nvPr/>
        </p:nvGraphicFramePr>
        <p:xfrm>
          <a:off x="328613" y="1905000"/>
          <a:ext cx="8129587" cy="4038600"/>
        </p:xfrm>
        <a:graphic>
          <a:graphicData uri="http://schemas.openxmlformats.org/presentationml/2006/ole">
            <mc:AlternateContent xmlns:mc="http://schemas.openxmlformats.org/markup-compatibility/2006">
              <mc:Choice xmlns:v="urn:schemas-microsoft-com:vml" Requires="v">
                <p:oleObj spid="_x0000_s8235" name="Artwork" r:id="rId3" imgW="4525007" imgH="2247619" progId="Adobe.Illustrator.7">
                  <p:embed/>
                </p:oleObj>
              </mc:Choice>
              <mc:Fallback>
                <p:oleObj name="Artwork" r:id="rId3" imgW="4525007" imgH="2247619"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3" y="1905000"/>
                        <a:ext cx="8129587"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31070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GB" altLang="en-US" smtClean="0"/>
              <a:t>Humans vs Bacteria analysed</a:t>
            </a:r>
          </a:p>
        </p:txBody>
      </p:sp>
      <p:sp>
        <p:nvSpPr>
          <p:cNvPr id="36867" name="Content Placeholder 2"/>
          <p:cNvSpPr>
            <a:spLocks noGrp="1"/>
          </p:cNvSpPr>
          <p:nvPr>
            <p:ph idx="1"/>
          </p:nvPr>
        </p:nvSpPr>
        <p:spPr/>
        <p:txBody>
          <a:bodyPr/>
          <a:lstStyle/>
          <a:p>
            <a:r>
              <a:rPr lang="en-GB" altLang="en-US" smtClean="0"/>
              <a:t>So let’s see, do humans or bacterial populations show exponential (=geometric growth)?</a:t>
            </a:r>
          </a:p>
        </p:txBody>
      </p:sp>
    </p:spTree>
    <p:extLst>
      <p:ext uri="{BB962C8B-B14F-4D97-AF65-F5344CB8AC3E}">
        <p14:creationId xmlns:p14="http://schemas.microsoft.com/office/powerpoint/2010/main" val="3081394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5403E55EBA5F45B25A01EADE153578" ma:contentTypeVersion="3" ma:contentTypeDescription="Create a new document." ma:contentTypeScope="" ma:versionID="89a1949bb7a1654da5eee3025d3a153c">
  <xsd:schema xmlns:xsd="http://www.w3.org/2001/XMLSchema" xmlns:xs="http://www.w3.org/2001/XMLSchema" xmlns:p="http://schemas.microsoft.com/office/2006/metadata/properties" xmlns:ns2="3adaf70a-a570-4315-a8ec-5e7e6d120ca2" targetNamespace="http://schemas.microsoft.com/office/2006/metadata/properties" ma:root="true" ma:fieldsID="5b1612122bf7719c40ba19e6305c05e3" ns2:_="">
    <xsd:import namespace="3adaf70a-a570-4315-a8ec-5e7e6d120ca2"/>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daf70a-a570-4315-a8ec-5e7e6d120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D43D21-DC9E-45A7-9A66-CA6AB2975F1E}"/>
</file>

<file path=customXml/itemProps2.xml><?xml version="1.0" encoding="utf-8"?>
<ds:datastoreItem xmlns:ds="http://schemas.openxmlformats.org/officeDocument/2006/customXml" ds:itemID="{5A89C1F9-3955-412C-893B-A269B55C799E}"/>
</file>

<file path=customXml/itemProps3.xml><?xml version="1.0" encoding="utf-8"?>
<ds:datastoreItem xmlns:ds="http://schemas.openxmlformats.org/officeDocument/2006/customXml" ds:itemID="{B0D304D4-8DE4-4961-9A92-8C4860C6BE33}"/>
</file>

<file path=docProps/app.xml><?xml version="1.0" encoding="utf-8"?>
<Properties xmlns="http://schemas.openxmlformats.org/officeDocument/2006/extended-properties" xmlns:vt="http://schemas.openxmlformats.org/officeDocument/2006/docPropsVTypes">
  <Template>Office Theme</Template>
  <TotalTime>4133</TotalTime>
  <Words>595</Words>
  <Application>Microsoft Office PowerPoint</Application>
  <PresentationFormat>On-screen Show (4:3)</PresentationFormat>
  <Paragraphs>111</Paragraphs>
  <Slides>23</Slides>
  <Notes>0</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4" baseType="lpstr">
      <vt:lpstr>Arial</vt:lpstr>
      <vt:lpstr>Calibri</vt:lpstr>
      <vt:lpstr>Calibri Light</vt:lpstr>
      <vt:lpstr>Cambria Math</vt:lpstr>
      <vt:lpstr>CG Times</vt:lpstr>
      <vt:lpstr>Comic Sans MS</vt:lpstr>
      <vt:lpstr>Symbol</vt:lpstr>
      <vt:lpstr>Times New Roman</vt:lpstr>
      <vt:lpstr>Office Theme</vt:lpstr>
      <vt:lpstr>Artwork</vt:lpstr>
      <vt:lpstr>Equation</vt:lpstr>
      <vt:lpstr>1-2 Single species models, stability, metapopulations Exponential growth in continuous time   </vt:lpstr>
      <vt:lpstr>Outline</vt:lpstr>
      <vt:lpstr>Bacterial Growth</vt:lpstr>
      <vt:lpstr>Exponential Growth (discrete time)</vt:lpstr>
      <vt:lpstr>Exponential growth (continuous time)</vt:lpstr>
      <vt:lpstr>Exponential growth in continuous time</vt:lpstr>
      <vt:lpstr>Exponential growth</vt:lpstr>
      <vt:lpstr>Exponential growth</vt:lpstr>
      <vt:lpstr>Humans vs Bacteria analysed</vt:lpstr>
      <vt:lpstr>Example:  Bacterial Growth</vt:lpstr>
      <vt:lpstr> Human Population Growth</vt:lpstr>
      <vt:lpstr> Growth Rate</vt:lpstr>
      <vt:lpstr>Are growth rates constant for bacteria?</vt:lpstr>
      <vt:lpstr> Are human population growth rates constant?</vt:lpstr>
      <vt:lpstr>Doubling Time</vt:lpstr>
      <vt:lpstr>Doubling Time</vt:lpstr>
      <vt:lpstr>Doubling Time</vt:lpstr>
      <vt:lpstr>Doubling Time</vt:lpstr>
      <vt:lpstr>Density Dependence</vt:lpstr>
      <vt:lpstr>Are growth rates constant for bacteria?</vt:lpstr>
      <vt:lpstr>Density Dependence in the Human population</vt:lpstr>
      <vt:lpstr>Density Dependence in the Human population</vt:lpstr>
      <vt:lpstr>Learning outcomes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Qualitative behaviour of ecological models</dc:title>
  <dc:creator>Vincent</dc:creator>
  <cp:lastModifiedBy>Jansen, Vincent</cp:lastModifiedBy>
  <cp:revision>44</cp:revision>
  <dcterms:created xsi:type="dcterms:W3CDTF">2017-02-24T16:44:19Z</dcterms:created>
  <dcterms:modified xsi:type="dcterms:W3CDTF">2021-01-17T21:33:07Z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0x0101007F5403E55EBA5F45B25A01EADE153578</vt:lpwstr>
  </property>
</Properties>
</file>