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64" r:id="rId3"/>
    <p:sldId id="365" r:id="rId4"/>
    <p:sldId id="260" r:id="rId5"/>
    <p:sldId id="372" r:id="rId6"/>
    <p:sldId id="370" r:id="rId7"/>
    <p:sldId id="37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 showGuides="1">
      <p:cViewPr varScale="1">
        <p:scale>
          <a:sx n="110" d="100"/>
          <a:sy n="110" d="100"/>
        </p:scale>
        <p:origin x="168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6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9E8FD-A27D-4830-83E0-DB3ECF4773E7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49064F-65A4-450E-B4DC-6FAB5FD9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66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5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98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7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30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72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797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449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8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97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57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4E4DE-3565-4E5C-9EEC-C02340A75506}" type="datetimeFigureOut">
              <a:rPr lang="en-GB" smtClean="0"/>
              <a:t>07/02/2021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79774-98EB-48E0-9F5A-B288DC94EE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43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99" y="2212243"/>
            <a:ext cx="8830101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GB" sz="4300" dirty="0" smtClean="0">
                <a:cs typeface="Arial" charset="0"/>
              </a:rPr>
              <a:t>Qualitative behaviour of ecological models</a:t>
            </a:r>
            <a:br>
              <a:rPr lang="en-GB" sz="4300" dirty="0" smtClean="0">
                <a:cs typeface="Arial" charset="0"/>
              </a:rPr>
            </a:br>
            <a:endParaRPr lang="en-GB" sz="4300" dirty="0" smtClean="0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3648075"/>
            <a:ext cx="624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3076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88913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16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Introduction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Population dynamics describe change over time</a:t>
            </a:r>
          </a:p>
          <a:p>
            <a:pPr eaLnBrk="1" hangingPunct="1"/>
            <a:r>
              <a:rPr lang="en-GB" altLang="en-US" dirty="0" smtClean="0"/>
              <a:t>Aim of population and community ecology is to understand the processes underlying patterns of change</a:t>
            </a:r>
          </a:p>
          <a:p>
            <a:pPr eaLnBrk="1" hangingPunct="1"/>
            <a:r>
              <a:rPr lang="en-GB" altLang="en-US" dirty="0" smtClean="0"/>
              <a:t>Mathematical models help us to link process to pattern</a:t>
            </a:r>
          </a:p>
          <a:p>
            <a:pPr eaLnBrk="1" hangingPunct="1"/>
            <a:r>
              <a:rPr lang="en-GB" altLang="en-US" dirty="0" smtClean="0"/>
              <a:t>I hope this course will help in understanding the qualitative behaviour of mathematical models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dirty="0" smtClean="0"/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8762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Introduction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Most models that are of interest in biology are non-linear dynamical systems</a:t>
            </a:r>
          </a:p>
          <a:p>
            <a:pPr eaLnBrk="1" hangingPunct="1"/>
            <a:r>
              <a:rPr lang="en-GB" altLang="en-US" dirty="0" smtClean="0"/>
              <a:t>Mathematical analysis tools are sharpest for linear systems, and for real models often only possible to a limited extent</a:t>
            </a:r>
          </a:p>
          <a:p>
            <a:pPr eaLnBrk="1" hangingPunct="1"/>
            <a:r>
              <a:rPr lang="en-GB" altLang="en-US" dirty="0" smtClean="0"/>
              <a:t>How can you understand and interpret the dynamical behaviour of a model in a systematic way?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3167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Single species models, stability, the </a:t>
            </a:r>
            <a:r>
              <a:rPr lang="en-US" altLang="en-US" dirty="0" err="1" smtClean="0"/>
              <a:t>metapopulation</a:t>
            </a:r>
            <a:r>
              <a:rPr lang="en-US" altLang="en-US" dirty="0" smtClean="0"/>
              <a:t> concept</a:t>
            </a:r>
          </a:p>
          <a:p>
            <a:pPr eaLnBrk="1" hangingPunct="1"/>
            <a:r>
              <a:rPr lang="en-US" altLang="en-US" dirty="0" smtClean="0"/>
              <a:t>Interspecific competition, phase plane, stability for 2 species, eigenvalues &amp; eigenvectors</a:t>
            </a:r>
          </a:p>
          <a:p>
            <a:pPr eaLnBrk="1" hangingPunct="1"/>
            <a:r>
              <a:rPr lang="en-US" altLang="en-US" dirty="0" smtClean="0"/>
              <a:t>Alternative stable states, phase shifts and catastrophic </a:t>
            </a:r>
            <a:r>
              <a:rPr lang="en-US" altLang="en-US" dirty="0" smtClean="0"/>
              <a:t>transitions;</a:t>
            </a:r>
            <a:r>
              <a:rPr lang="en-US" altLang="en-US" dirty="0"/>
              <a:t> </a:t>
            </a:r>
            <a:r>
              <a:rPr lang="en-GB" altLang="en-US" dirty="0" smtClean="0"/>
              <a:t>Chaos </a:t>
            </a:r>
            <a:r>
              <a:rPr lang="en-GB" altLang="en-US" dirty="0" smtClean="0"/>
              <a:t>and unpredictability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Predator-prey models, limit cycles, </a:t>
            </a:r>
            <a:r>
              <a:rPr lang="en-US" altLang="en-US" dirty="0" err="1" smtClean="0"/>
              <a:t>Hopf</a:t>
            </a:r>
            <a:r>
              <a:rPr lang="en-US" altLang="en-US" dirty="0" smtClean="0"/>
              <a:t> </a:t>
            </a:r>
            <a:r>
              <a:rPr lang="en-US" altLang="en-US" dirty="0" smtClean="0"/>
              <a:t>bifurcation</a:t>
            </a:r>
          </a:p>
          <a:p>
            <a:pPr eaLnBrk="1" hangingPunct="1"/>
            <a:r>
              <a:rPr lang="en-US" altLang="en-US" dirty="0" smtClean="0"/>
              <a:t>Epidemiological </a:t>
            </a:r>
            <a:r>
              <a:rPr lang="en-US" altLang="en-US" dirty="0" smtClean="0"/>
              <a:t>models. Measles, flu, </a:t>
            </a:r>
            <a:r>
              <a:rPr lang="en-US" altLang="en-US" smtClean="0"/>
              <a:t>covid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17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Intro session every day  + Q&amp;A, live on MS Teams</a:t>
            </a:r>
          </a:p>
          <a:p>
            <a:r>
              <a:rPr lang="en-GB" dirty="0" smtClean="0"/>
              <a:t>Lectures (recorded, view in your own time)</a:t>
            </a:r>
          </a:p>
          <a:p>
            <a:r>
              <a:rPr lang="en-GB" dirty="0" smtClean="0"/>
              <a:t>Practical (instructions provided, do in your own time)</a:t>
            </a:r>
          </a:p>
          <a:p>
            <a:r>
              <a:rPr lang="en-GB" dirty="0" smtClean="0"/>
              <a:t>End of the day, catch up sessions + Q&amp;A, </a:t>
            </a:r>
            <a:r>
              <a:rPr lang="en-GB" dirty="0"/>
              <a:t>live on MS Teams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6493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Reading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b="1" dirty="0"/>
              <a:t>Core reading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1. 	</a:t>
            </a:r>
            <a:r>
              <a:rPr lang="en-GB" dirty="0" err="1"/>
              <a:t>Gotelli</a:t>
            </a:r>
            <a:r>
              <a:rPr lang="en-GB" dirty="0"/>
              <a:t> NJ. </a:t>
            </a:r>
            <a:r>
              <a:rPr lang="en-GB" i="1" dirty="0"/>
              <a:t>A Primer of Ecology</a:t>
            </a:r>
            <a:r>
              <a:rPr lang="en-GB" dirty="0"/>
              <a:t>. 4th ed. Sunderland, Mass. : </a:t>
            </a:r>
            <a:r>
              <a:rPr lang="en-GB" dirty="0" err="1"/>
              <a:t>Sinauer</a:t>
            </a:r>
            <a:r>
              <a:rPr lang="en-GB" dirty="0"/>
              <a:t> Associates; 2008.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2. 	</a:t>
            </a:r>
            <a:r>
              <a:rPr lang="en-GB" dirty="0" err="1"/>
              <a:t>Ermentrout</a:t>
            </a:r>
            <a:r>
              <a:rPr lang="en-GB" dirty="0"/>
              <a:t> B. </a:t>
            </a:r>
            <a:r>
              <a:rPr lang="en-GB" i="1" dirty="0"/>
              <a:t>Simulating, </a:t>
            </a:r>
            <a:r>
              <a:rPr lang="en-GB" i="1" dirty="0" err="1"/>
              <a:t>Analyzing</a:t>
            </a:r>
            <a:r>
              <a:rPr lang="en-GB" i="1" dirty="0"/>
              <a:t>, and Animating Dynamical Systems : a Guide to XPPAUT for Researchers and Students</a:t>
            </a:r>
            <a:r>
              <a:rPr lang="en-GB" dirty="0"/>
              <a:t>. Philadelphia, Pa. : Society for Industrial &amp; Applied Mathematics; 2002.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Supplementary reading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4. 	Otto SP. </a:t>
            </a:r>
            <a:r>
              <a:rPr lang="en-GB" i="1" dirty="0"/>
              <a:t>A Biologist’s Guide to Mathematical </a:t>
            </a:r>
            <a:r>
              <a:rPr lang="en-GB" i="1" dirty="0" err="1"/>
              <a:t>Modeling</a:t>
            </a:r>
            <a:r>
              <a:rPr lang="en-GB" i="1" dirty="0"/>
              <a:t> in Ecology and Evolution</a:t>
            </a:r>
            <a:r>
              <a:rPr lang="en-GB" dirty="0"/>
              <a:t>. (Day T, ed.). Princeton, NJ : Princeton University Press; 2007.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5. 	</a:t>
            </a:r>
            <a:r>
              <a:rPr lang="en-GB" dirty="0" err="1"/>
              <a:t>Mathcont</a:t>
            </a:r>
            <a:r>
              <a:rPr lang="en-GB" dirty="0"/>
              <a:t>. https://sourceforge.net/projects/matcont/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8. 	Bifurcation analyses using Python. http://www2.gsu.edu/~matrhc/PyDSTool.htm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9. 	</a:t>
            </a:r>
            <a:r>
              <a:rPr lang="en-GB" dirty="0" err="1"/>
              <a:t>Kuznetsov</a:t>
            </a:r>
            <a:r>
              <a:rPr lang="en-GB" dirty="0"/>
              <a:t> YA (Yuri A. </a:t>
            </a:r>
            <a:r>
              <a:rPr lang="en-GB" i="1" dirty="0"/>
              <a:t>Elements of Applied Bifurcation Theory</a:t>
            </a:r>
            <a:r>
              <a:rPr lang="en-GB" dirty="0"/>
              <a:t>. 3rd ed. New York : Springer; 2004.</a:t>
            </a:r>
          </a:p>
        </p:txBody>
      </p:sp>
    </p:spTree>
    <p:extLst>
      <p:ext uri="{BB962C8B-B14F-4D97-AF65-F5344CB8AC3E}">
        <p14:creationId xmlns:p14="http://schemas.microsoft.com/office/powerpoint/2010/main" val="39500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will be using XPP. It is freeware, and runs under Windows and Linux</a:t>
            </a:r>
          </a:p>
          <a:p>
            <a:r>
              <a:rPr lang="en-GB" dirty="0" smtClean="0"/>
              <a:t>Instructions for downloading and installing on first set of practical instructions 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147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FC97A1-8217-4920-812E-EDC47EA8E12E}"/>
</file>

<file path=customXml/itemProps2.xml><?xml version="1.0" encoding="utf-8"?>
<ds:datastoreItem xmlns:ds="http://schemas.openxmlformats.org/officeDocument/2006/customXml" ds:itemID="{E8233D40-0B49-419D-A4A0-9D5AB8DA03AA}"/>
</file>

<file path=customXml/itemProps3.xml><?xml version="1.0" encoding="utf-8"?>
<ds:datastoreItem xmlns:ds="http://schemas.openxmlformats.org/officeDocument/2006/customXml" ds:itemID="{F0C6FFAF-E88A-4D1B-B0ED-851AE0ED5A7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4005</TotalTime>
  <Words>236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Qualitative behaviour of ecological models </vt:lpstr>
      <vt:lpstr>Introduction</vt:lpstr>
      <vt:lpstr>Introduction</vt:lpstr>
      <vt:lpstr>Overview</vt:lpstr>
      <vt:lpstr>Overview</vt:lpstr>
      <vt:lpstr>Reading </vt:lpstr>
      <vt:lpstr>Software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Qualitative behaviour of ecological models</dc:title>
  <dc:creator>Vincent</dc:creator>
  <cp:lastModifiedBy>Jansen, Vincent</cp:lastModifiedBy>
  <cp:revision>41</cp:revision>
  <dcterms:created xsi:type="dcterms:W3CDTF">2017-02-24T16:44:19Z</dcterms:created>
  <dcterms:modified xsi:type="dcterms:W3CDTF">2021-02-07T12:57:40Z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