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sldIdLst>
    <p:sldId id="578" r:id="rId2"/>
    <p:sldId id="579" r:id="rId3"/>
    <p:sldId id="462" r:id="rId4"/>
    <p:sldId id="580" r:id="rId5"/>
    <p:sldId id="581" r:id="rId6"/>
    <p:sldId id="463" r:id="rId7"/>
    <p:sldId id="536" r:id="rId8"/>
    <p:sldId id="535" r:id="rId9"/>
    <p:sldId id="583" r:id="rId10"/>
    <p:sldId id="466" r:id="rId11"/>
    <p:sldId id="469" r:id="rId12"/>
    <p:sldId id="470" r:id="rId13"/>
    <p:sldId id="559" r:id="rId14"/>
    <p:sldId id="471" r:id="rId15"/>
    <p:sldId id="533" r:id="rId16"/>
    <p:sldId id="569" r:id="rId17"/>
    <p:sldId id="537" r:id="rId18"/>
    <p:sldId id="573" r:id="rId19"/>
    <p:sldId id="572" r:id="rId20"/>
    <p:sldId id="474" r:id="rId21"/>
    <p:sldId id="562" r:id="rId22"/>
    <p:sldId id="582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Comic Sans MS" panose="030F0702030302020204" pitchFamily="66" charset="0"/>
      <p:regular r:id="rId30"/>
      <p:bold r:id="rId31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355" autoAdjust="0"/>
  </p:normalViewPr>
  <p:slideViewPr>
    <p:cSldViewPr showGuides="1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068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42"/>
    </p:cViewPr>
  </p:sorterViewPr>
  <p:notesViewPr>
    <p:cSldViewPr showGuides="1">
      <p:cViewPr varScale="1">
        <p:scale>
          <a:sx n="70" d="100"/>
          <a:sy n="70" d="100"/>
        </p:scale>
        <p:origin x="-21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C2B1F4D-6609-4C30-A44D-7E34D64930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81328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D9E780-1297-4479-BC2F-0F752AB0C92F}" type="slidenum">
              <a:rPr lang="en-GB" altLang="en-US" sz="1200" smtClean="0"/>
              <a:pPr/>
              <a:t>13</a:t>
            </a:fld>
            <a:endParaRPr lang="en-GB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99698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6B80DD-C86E-4266-BAC0-F55D4904C34B}" type="slidenum">
              <a:rPr lang="en-GB" altLang="en-US" sz="1200" smtClean="0"/>
              <a:pPr/>
              <a:t>17</a:t>
            </a:fld>
            <a:endParaRPr lang="en-GB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30564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6B80DD-C86E-4266-BAC0-F55D4904C34B}" type="slidenum">
              <a:rPr lang="en-GB" altLang="en-US" sz="1200" smtClean="0"/>
              <a:pPr/>
              <a:t>18</a:t>
            </a:fld>
            <a:endParaRPr lang="en-GB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32573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6B80DD-C86E-4266-BAC0-F55D4904C34B}" type="slidenum">
              <a:rPr lang="en-GB" altLang="en-US" sz="1200" smtClean="0"/>
              <a:pPr/>
              <a:t>19</a:t>
            </a:fld>
            <a:endParaRPr lang="en-GB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54870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A350-2898-408A-82FE-FE0F200AFF6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14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2F14D-A0CB-412B-B9F8-D185ACC7C1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57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4FBA7-4F0D-48CE-8AC7-7EC5AA06571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9384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93751-FD94-4353-8251-43CCF56A01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2706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38D07-FE7F-4850-9452-02D700395D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8660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87E4C-ECE5-4B88-AE7B-2A2290A5343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662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407DF-034B-47FB-95AC-0AE9E6706E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644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D914-35F7-4E74-A28F-A829428963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35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7DFEF-F910-4082-93D6-E2358BBF9D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454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C2EA8-F81E-4735-8D45-306D687EFF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736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69B6E-B7D6-4605-913C-8024A48FEB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20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C072-9007-4206-B57B-CA0A7F19DE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397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4D8B5-EA47-441F-B448-9F24E788C0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402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26E502A-601D-41AE-BE3B-DE7CA1C4B6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Vincent%20pics%20704.MTS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68513"/>
            <a:ext cx="827881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2020-21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700" dirty="0" smtClean="0"/>
              <a:t>4-2 </a:t>
            </a:r>
            <a:r>
              <a:rPr lang="en-US" altLang="en-US" sz="3200" dirty="0"/>
              <a:t>Predator-prey models, limit cycles, </a:t>
            </a:r>
            <a:r>
              <a:rPr lang="en-US" altLang="en-US" sz="3200" dirty="0" err="1"/>
              <a:t>Hopf</a:t>
            </a:r>
            <a:r>
              <a:rPr lang="en-US" altLang="en-US" sz="3200" dirty="0"/>
              <a:t> bifurcation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GB" sz="4000" dirty="0" smtClean="0"/>
              <a:t>The </a:t>
            </a:r>
            <a:r>
              <a:rPr lang="en-GB" sz="4000" dirty="0" err="1" smtClean="0"/>
              <a:t>Lotka-Volterra</a:t>
            </a:r>
            <a:r>
              <a:rPr lang="en-GB" sz="4000" dirty="0" smtClean="0"/>
              <a:t> predator-prey model</a:t>
            </a:r>
            <a:r>
              <a:rPr lang="en-GB" sz="4300" dirty="0" smtClean="0">
                <a:cs typeface="Arial" charset="0"/>
              </a:rPr>
              <a:t/>
            </a:r>
            <a:br>
              <a:rPr lang="en-GB" sz="4300" dirty="0" smtClean="0">
                <a:cs typeface="Arial" charset="0"/>
              </a:rPr>
            </a:br>
            <a:endParaRPr lang="en-GB" sz="4300" dirty="0" smtClean="0">
              <a:cs typeface="Arial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524000" y="3592513"/>
            <a:ext cx="62484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 Jansen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vincent.jansen@rhul.ac.uk</a:t>
            </a:r>
          </a:p>
        </p:txBody>
      </p:sp>
      <p:pic>
        <p:nvPicPr>
          <p:cNvPr id="4101" name="Picture 6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98438"/>
            <a:ext cx="20161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7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 smtClean="0"/>
              <a:t>A reduced fishing effort (directed at prey and predatory fish) will have two effects: it </a:t>
            </a:r>
            <a:r>
              <a:rPr lang="en-GB" altLang="en-US" u="sng" smtClean="0"/>
              <a:t>increases</a:t>
            </a:r>
            <a:r>
              <a:rPr lang="en-GB" altLang="en-US" smtClean="0"/>
              <a:t> the predator’s equilibrium density and </a:t>
            </a:r>
            <a:r>
              <a:rPr lang="en-GB" altLang="en-US" u="sng" smtClean="0"/>
              <a:t>decreases</a:t>
            </a:r>
            <a:r>
              <a:rPr lang="en-GB" altLang="en-US" smtClean="0"/>
              <a:t> the prey’s equilibrium density</a:t>
            </a:r>
          </a:p>
          <a:p>
            <a:pPr eaLnBrk="1" hangingPunct="1"/>
            <a:r>
              <a:rPr lang="en-GB" altLang="en-US" smtClean="0"/>
              <a:t>This can explain D’Ancona’s observation why relatively more predator fish was caught after a reduced fishing effort</a:t>
            </a:r>
          </a:p>
          <a:p>
            <a:pPr eaLnBrk="1" hangingPunct="1"/>
            <a:endParaRPr lang="en-GB" altLang="en-US" sz="2800" i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model, dynamics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Combined isoclines</a:t>
            </a:r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009775" y="2895600"/>
          <a:ext cx="5124450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Artwork" r:id="rId3" imgW="5125165" imgH="4076190" progId="Adobe.Illustrator.7">
                  <p:embed/>
                </p:oleObj>
              </mc:Choice>
              <mc:Fallback>
                <p:oleObj name="Artwork" r:id="rId3" imgW="5125165" imgH="4076190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2895600"/>
                        <a:ext cx="5124450" cy="407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Solution over time</a:t>
            </a:r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  <p:sp>
        <p:nvSpPr>
          <p:cNvPr id="187401" name="Text Box 9"/>
          <p:cNvSpPr txBox="1">
            <a:spLocks noChangeArrowheads="1"/>
          </p:cNvSpPr>
          <p:nvPr/>
        </p:nvSpPr>
        <p:spPr bwMode="auto">
          <a:xfrm>
            <a:off x="838200" y="5516563"/>
            <a:ext cx="7239000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The solutions oscillate over time, the amplitude depends on the initial condition much like the motion of a pendulum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2400"/>
          </a:p>
        </p:txBody>
      </p:sp>
      <p:pic>
        <p:nvPicPr>
          <p:cNvPr id="3072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81300"/>
            <a:ext cx="3784600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3" y="2781300"/>
            <a:ext cx="3786187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28600" y="2781300"/>
            <a:ext cx="8077200" cy="2330450"/>
            <a:chOff x="144" y="1968"/>
            <a:chExt cx="5088" cy="1468"/>
          </a:xfrm>
        </p:grpSpPr>
        <p:pic>
          <p:nvPicPr>
            <p:cNvPr id="30728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968"/>
              <a:ext cx="2352" cy="1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7" y="1968"/>
              <a:ext cx="2385" cy="1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ncent pics 704.MTS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692150"/>
            <a:ext cx="700881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Solution as an orbit in a phase plot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  <p:pic>
        <p:nvPicPr>
          <p:cNvPr id="3379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76475"/>
            <a:ext cx="64008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1"/>
          <p:cNvSpPr txBox="1">
            <a:spLocks noChangeArrowheads="1"/>
          </p:cNvSpPr>
          <p:nvPr/>
        </p:nvSpPr>
        <p:spPr bwMode="auto">
          <a:xfrm>
            <a:off x="1125538" y="4508500"/>
            <a:ext cx="566737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r/</a:t>
            </a:r>
            <a:r>
              <a:rPr lang="en-GB" altLang="en-US" sz="2400"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endParaRPr lang="en-GB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8" name="TextBox 6"/>
          <p:cNvSpPr txBox="1">
            <a:spLocks noChangeArrowheads="1"/>
          </p:cNvSpPr>
          <p:nvPr/>
        </p:nvSpPr>
        <p:spPr bwMode="auto">
          <a:xfrm>
            <a:off x="3213100" y="5848350"/>
            <a:ext cx="609600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q/</a:t>
            </a:r>
            <a:r>
              <a:rPr lang="en-GB" altLang="en-US" sz="2400">
                <a:latin typeface="Symbol" panose="05050102010706020507" pitchFamily="18" charset="2"/>
                <a:cs typeface="Arial" panose="020B0604020202020204" pitchFamily="34" charset="0"/>
              </a:rPr>
              <a:t>b</a:t>
            </a:r>
            <a:endParaRPr lang="en-GB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Stability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To find the stability we use the distance from the equilibrium </a:t>
            </a:r>
            <a:r>
              <a:rPr lang="en-GB" altLang="en-US" sz="2800" i="1" smtClean="0"/>
              <a:t>x=V-V</a:t>
            </a:r>
            <a:r>
              <a:rPr lang="en-GB" altLang="en-US" sz="2800" i="1" baseline="30000" smtClean="0"/>
              <a:t>*</a:t>
            </a:r>
            <a:r>
              <a:rPr lang="en-GB" altLang="en-US" sz="2800" smtClean="0"/>
              <a:t> and </a:t>
            </a:r>
            <a:r>
              <a:rPr lang="en-GB" altLang="en-US" sz="2800" i="1" smtClean="0"/>
              <a:t>y=P-P</a:t>
            </a:r>
            <a:r>
              <a:rPr lang="en-GB" altLang="en-US" sz="2800" i="1" baseline="30000" smtClean="0"/>
              <a:t>* </a:t>
            </a:r>
            <a:r>
              <a:rPr lang="en-GB" altLang="en-US" sz="2800" smtClean="0"/>
              <a:t>linearise the system, to find </a:t>
            </a:r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smtClean="0"/>
          </a:p>
        </p:txBody>
      </p:sp>
      <p:graphicFrame>
        <p:nvGraphicFramePr>
          <p:cNvPr id="3482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27200" y="2997200"/>
          <a:ext cx="533082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3" imgW="1955520" imgH="787320" progId="Equation.3">
                  <p:embed/>
                </p:oleObj>
              </mc:Choice>
              <mc:Fallback>
                <p:oleObj name="Equation" r:id="rId3" imgW="1955520" imgH="78732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997200"/>
                        <a:ext cx="5330825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Stability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After substituting the equilibrium values we find that the Jacobian matrix is </a:t>
            </a:r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r>
              <a:rPr lang="en-GB" altLang="en-US" sz="2800" smtClean="0"/>
              <a:t>Is the equilibrium stable?</a:t>
            </a:r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smtClean="0"/>
          </a:p>
        </p:txBody>
      </p:sp>
      <p:graphicFrame>
        <p:nvGraphicFramePr>
          <p:cNvPr id="3584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82913" y="2997200"/>
          <a:ext cx="2817812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tion" r:id="rId3" imgW="1066680" imgH="812520" progId="Equation.3">
                  <p:embed/>
                </p:oleObj>
              </mc:Choice>
              <mc:Fallback>
                <p:oleObj name="Equation" r:id="rId3" imgW="1066680" imgH="81252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2997200"/>
                        <a:ext cx="2817812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43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052513"/>
                <a:ext cx="7570788" cy="5545137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GB" altLang="en-US" sz="2800" dirty="0" smtClean="0"/>
                  <a:t>Determinant:</a:t>
                </a:r>
                <a14:m>
                  <m:oMath xmlns:m="http://schemas.openxmlformats.org/officeDocument/2006/math">
                    <m:r>
                      <a:rPr lang="en-GB" alt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𝑟𝑞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GB" alt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altLang="en-US" sz="2800" dirty="0" smtClean="0"/>
                  <a:t>Trace: 0</a:t>
                </a:r>
              </a:p>
              <a:p>
                <a:pPr eaLnBrk="1" hangingPunct="1">
                  <a:defRPr/>
                </a:pPr>
                <a:r>
                  <a:rPr lang="en-GB" altLang="en-US" sz="2800" dirty="0" smtClean="0"/>
                  <a:t>On the brink of stability/instability</a:t>
                </a:r>
                <a:endParaRPr lang="en-GB" altLang="en-US" sz="2800" dirty="0"/>
              </a:p>
              <a:p>
                <a:pPr eaLnBrk="1" hangingPunct="1">
                  <a:defRPr/>
                </a:pPr>
                <a:r>
                  <a:rPr lang="en-GB" altLang="en-US" sz="2800" dirty="0" smtClean="0"/>
                  <a:t>Eigenvalues are </a:t>
                </a:r>
                <a14:m>
                  <m:oMath xmlns:m="http://schemas.openxmlformats.org/officeDocument/2006/math"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𝑟𝑞</m:t>
                        </m:r>
                      </m:e>
                    </m:rad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altLang="en-US" sz="2800" b="0" dirty="0" smtClean="0"/>
                  <a:t> A pair of complex eigenvalues with zero real part. </a:t>
                </a:r>
              </a:p>
              <a:p>
                <a:pPr eaLnBrk="1" hangingPunct="1">
                  <a:defRPr/>
                </a:pPr>
                <a:endParaRPr lang="en-GB" altLang="en-US" sz="2800" b="0" dirty="0" smtClean="0"/>
              </a:p>
              <a:p>
                <a:pPr eaLnBrk="1" hangingPunct="1">
                  <a:defRPr/>
                </a:pPr>
                <a:endParaRPr lang="en-GB" altLang="en-US" sz="2800" dirty="0" smtClean="0"/>
              </a:p>
              <a:p>
                <a:pPr eaLnBrk="1" hangingPunct="1">
                  <a:defRPr/>
                </a:pPr>
                <a:endParaRPr lang="en-GB" altLang="en-US" sz="2800" dirty="0"/>
              </a:p>
              <a:p>
                <a:pPr eaLnBrk="1" hangingPunct="1">
                  <a:defRPr/>
                </a:pPr>
                <a:endParaRPr lang="en-GB" altLang="en-US" sz="2800" dirty="0" smtClean="0"/>
              </a:p>
              <a:p>
                <a:pPr marL="0" indent="0" eaLnBrk="1" hangingPunct="1">
                  <a:buFont typeface="Arial" panose="020B0604020202020204" pitchFamily="34" charset="0"/>
                  <a:buNone/>
                  <a:defRPr/>
                </a:pPr>
                <a:endParaRPr lang="en-GB" altLang="en-US" sz="2800" dirty="0" smtClean="0"/>
              </a:p>
              <a:p>
                <a:pPr marL="0" indent="0" eaLnBrk="1" hangingPunct="1">
                  <a:buFont typeface="Arial" panose="020B0604020202020204" pitchFamily="34" charset="0"/>
                  <a:buNone/>
                  <a:defRPr/>
                </a:pPr>
                <a:endParaRPr lang="en-GB" altLang="en-US" sz="2800" dirty="0" smtClean="0"/>
              </a:p>
              <a:p>
                <a:pPr eaLnBrk="1" hangingPunct="1">
                  <a:defRPr/>
                </a:pPr>
                <a:endParaRPr lang="en-GB" altLang="en-US" sz="2800" dirty="0" smtClean="0">
                  <a:cs typeface="Times New Roman" panose="02020603050405020304" pitchFamily="18" charset="0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GB" altLang="en-US" sz="2800" i="1" dirty="0" smtClean="0"/>
              </a:p>
              <a:p>
                <a:pPr eaLnBrk="1" hangingPunct="1">
                  <a:defRPr/>
                </a:pPr>
                <a:endParaRPr lang="en-GB" altLang="en-US" sz="2800" dirty="0" smtClean="0"/>
              </a:p>
              <a:p>
                <a:pPr eaLnBrk="1" hangingPunct="1">
                  <a:defRPr/>
                </a:pPr>
                <a:endParaRPr lang="en-GB" altLang="en-US" sz="2800" dirty="0" smtClean="0"/>
              </a:p>
              <a:p>
                <a:pPr eaLnBrk="1" hangingPunct="1">
                  <a:defRPr/>
                </a:pPr>
                <a:endParaRPr lang="en-GB" altLang="en-US" sz="2800" dirty="0" smtClean="0"/>
              </a:p>
              <a:p>
                <a:pPr eaLnBrk="1" hangingPunct="1">
                  <a:defRPr/>
                </a:pPr>
                <a:endParaRPr lang="en-GB" altLang="en-US" sz="2800" dirty="0" smtClean="0"/>
              </a:p>
              <a:p>
                <a:pPr eaLnBrk="1" hangingPunct="1">
                  <a:defRPr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en-US" sz="2800" dirty="0" smtClean="0"/>
              </a:p>
            </p:txBody>
          </p:sp>
        </mc:Choice>
        <mc:Fallback xmlns="">
          <p:sp>
            <p:nvSpPr>
              <p:cNvPr id="3174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052513"/>
                <a:ext cx="7570788" cy="5545137"/>
              </a:xfrm>
              <a:blipFill rotWithShape="0">
                <a:blip r:embed="rId3"/>
                <a:stretch>
                  <a:fillRect l="-1449" t="-11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1933575" y="1557338"/>
            <a:ext cx="11279188" cy="4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43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052513"/>
                <a:ext cx="7570788" cy="5545137"/>
              </a:xfrm>
            </p:spPr>
            <p:txBody>
              <a:bodyPr/>
              <a:lstStyle/>
              <a:p>
                <a:pPr eaLnBrk="1" hangingPunct="1">
                  <a:defRPr/>
                </a:pPr>
                <a:endParaRPr lang="en-GB" altLang="en-US" sz="2800" b="0" dirty="0" smtClean="0"/>
              </a:p>
              <a:p>
                <a:pPr eaLnBrk="1" hangingPunct="1">
                  <a:defRPr/>
                </a:pPr>
                <a:r>
                  <a:rPr lang="en-GB" altLang="en-US" sz="2800" dirty="0" smtClean="0"/>
                  <a:t>A system with complex eigenvalue </a:t>
                </a:r>
                <a14:m>
                  <m:oMath xmlns:m="http://schemas.openxmlformats.org/officeDocument/2006/math"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altLang="en-US" sz="2800" dirty="0" smtClean="0"/>
                  <a:t> the solutions to the </a:t>
                </a:r>
                <a:r>
                  <a:rPr lang="en-GB" altLang="en-US" sz="2800" dirty="0" err="1" smtClean="0"/>
                  <a:t>linearised</a:t>
                </a:r>
                <a:r>
                  <a:rPr lang="en-GB" altLang="en-US" sz="2800" dirty="0" smtClean="0"/>
                  <a:t> dynamics contain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28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altLang="en-US" sz="2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𝑖𝑏</m:t>
                        </m:r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d>
                      <m:dPr>
                        <m:ctrlP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GB" altLang="en-US" sz="2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altLang="en-US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altLang="en-US" sz="28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  <m:t>𝑏𝑡</m:t>
                            </m:r>
                          </m:e>
                        </m:func>
                      </m:e>
                    </m:d>
                  </m:oMath>
                </a14:m>
                <a:endParaRPr lang="en-GB" altLang="en-US" sz="2800" b="0" dirty="0" smtClean="0"/>
              </a:p>
              <a:p>
                <a:pPr eaLnBrk="1" hangingPunct="1">
                  <a:defRPr/>
                </a:pPr>
                <a:r>
                  <a:rPr lang="en-GB" altLang="en-US" sz="2800" dirty="0" smtClean="0"/>
                  <a:t>The dynamics oscillate.</a:t>
                </a:r>
              </a:p>
              <a:p>
                <a:pPr eaLnBrk="1" hangingPunct="1">
                  <a:defRPr/>
                </a:pPr>
                <a:r>
                  <a:rPr lang="en-GB" altLang="en-US" sz="2800" b="0" dirty="0" smtClean="0"/>
                  <a:t>In the LV model </a:t>
                </a:r>
                <a:r>
                  <a:rPr lang="en-GB" altLang="en-US" sz="2800" b="0" i="1" dirty="0" smtClean="0"/>
                  <a:t>a=0</a:t>
                </a:r>
                <a:r>
                  <a:rPr lang="en-GB" altLang="en-US" sz="2800" b="0" dirty="0" smtClean="0"/>
                  <a:t> and the </a:t>
                </a:r>
                <a:r>
                  <a:rPr lang="en-GB" altLang="en-US" sz="2800" b="0" dirty="0" err="1" smtClean="0"/>
                  <a:t>linearised</a:t>
                </a:r>
                <a:r>
                  <a:rPr lang="en-GB" altLang="en-US" sz="2800" b="0" dirty="0" smtClean="0"/>
                  <a:t> solutions contain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GB" alt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altLang="en-US" sz="2800" i="1">
                                <a:latin typeface="Cambria Math" panose="02040503050406030204" pitchFamily="18" charset="0"/>
                              </a:rPr>
                              <m:t>𝑟𝑞</m:t>
                            </m:r>
                          </m:e>
                        </m:rad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altLang="en-US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alt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alt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altLang="en-US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GB" alt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altLang="en-US" sz="2800" i="1">
                                <a:latin typeface="Cambria Math" panose="02040503050406030204" pitchFamily="18" charset="0"/>
                              </a:rPr>
                              <m:t>𝑟𝑞</m:t>
                            </m:r>
                          </m:e>
                        </m:rad>
                      </m:e>
                    </m:func>
                    <m:r>
                      <a:rPr lang="en-GB" alt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altLang="en-US" sz="28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alt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en-US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GB" alt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altLang="en-US" sz="2800" i="1">
                                <a:latin typeface="Cambria Math" panose="02040503050406030204" pitchFamily="18" charset="0"/>
                              </a:rPr>
                              <m:t>𝑟𝑞</m:t>
                            </m:r>
                          </m:e>
                        </m:rad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GB" altLang="en-US" sz="2800" b="0" dirty="0" smtClean="0"/>
              </a:p>
              <a:p>
                <a:pPr eaLnBrk="1" hangingPunct="1">
                  <a:defRPr/>
                </a:pPr>
                <a:r>
                  <a:rPr lang="en-GB" altLang="en-US" sz="2800" dirty="0" smtClean="0"/>
                  <a:t>The solutions behave like an undamped pendulum and keep oscillating</a:t>
                </a:r>
                <a:endParaRPr lang="en-GB" altLang="en-US" sz="2800" b="0" dirty="0" smtClean="0"/>
              </a:p>
              <a:p>
                <a:pPr eaLnBrk="1" hangingPunct="1">
                  <a:defRPr/>
                </a:pPr>
                <a:endParaRPr lang="en-GB" altLang="en-US" sz="2800" dirty="0" smtClean="0"/>
              </a:p>
              <a:p>
                <a:pPr eaLnBrk="1" hangingPunct="1">
                  <a:defRPr/>
                </a:pPr>
                <a:endParaRPr lang="en-GB" altLang="en-US" sz="2800" dirty="0"/>
              </a:p>
              <a:p>
                <a:pPr eaLnBrk="1" hangingPunct="1">
                  <a:defRPr/>
                </a:pPr>
                <a:endParaRPr lang="en-GB" altLang="en-US" sz="2800" dirty="0" smtClean="0"/>
              </a:p>
              <a:p>
                <a:pPr marL="0" indent="0" eaLnBrk="1" hangingPunct="1">
                  <a:buFont typeface="Arial" panose="020B0604020202020204" pitchFamily="34" charset="0"/>
                  <a:buNone/>
                  <a:defRPr/>
                </a:pPr>
                <a:endParaRPr lang="en-GB" altLang="en-US" sz="2800" dirty="0" smtClean="0"/>
              </a:p>
              <a:p>
                <a:pPr marL="0" indent="0" eaLnBrk="1" hangingPunct="1">
                  <a:buFont typeface="Arial" panose="020B0604020202020204" pitchFamily="34" charset="0"/>
                  <a:buNone/>
                  <a:defRPr/>
                </a:pPr>
                <a:endParaRPr lang="en-GB" altLang="en-US" sz="2800" dirty="0" smtClean="0"/>
              </a:p>
              <a:p>
                <a:pPr eaLnBrk="1" hangingPunct="1">
                  <a:defRPr/>
                </a:pPr>
                <a:endParaRPr lang="en-GB" altLang="en-US" sz="2800" dirty="0" smtClean="0">
                  <a:cs typeface="Times New Roman" panose="02020603050405020304" pitchFamily="18" charset="0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GB" altLang="en-US" sz="2800" i="1" dirty="0" smtClean="0"/>
              </a:p>
              <a:p>
                <a:pPr eaLnBrk="1" hangingPunct="1">
                  <a:defRPr/>
                </a:pPr>
                <a:endParaRPr lang="en-GB" altLang="en-US" sz="2800" dirty="0" smtClean="0"/>
              </a:p>
              <a:p>
                <a:pPr eaLnBrk="1" hangingPunct="1">
                  <a:defRPr/>
                </a:pPr>
                <a:endParaRPr lang="en-GB" altLang="en-US" sz="2800" dirty="0" smtClean="0"/>
              </a:p>
              <a:p>
                <a:pPr eaLnBrk="1" hangingPunct="1">
                  <a:defRPr/>
                </a:pPr>
                <a:endParaRPr lang="en-GB" altLang="en-US" sz="2800" dirty="0" smtClean="0"/>
              </a:p>
              <a:p>
                <a:pPr eaLnBrk="1" hangingPunct="1">
                  <a:defRPr/>
                </a:pPr>
                <a:endParaRPr lang="en-GB" altLang="en-US" sz="2800" dirty="0" smtClean="0"/>
              </a:p>
              <a:p>
                <a:pPr eaLnBrk="1" hangingPunct="1">
                  <a:defRPr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en-US" sz="2800" dirty="0" smtClean="0"/>
              </a:p>
            </p:txBody>
          </p:sp>
        </mc:Choice>
        <mc:Fallback xmlns="">
          <p:sp>
            <p:nvSpPr>
              <p:cNvPr id="3174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052513"/>
                <a:ext cx="7570788" cy="5545137"/>
              </a:xfrm>
              <a:blipFill rotWithShape="0">
                <a:blip r:embed="rId3"/>
                <a:stretch>
                  <a:fillRect l="-1449" r="-1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1933575" y="1557338"/>
            <a:ext cx="11279188" cy="4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Stability</a:t>
            </a:r>
          </a:p>
        </p:txBody>
      </p:sp>
      <p:sp>
        <p:nvSpPr>
          <p:cNvPr id="31744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7570788" cy="5545137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2800" dirty="0" smtClean="0"/>
              <a:t>The model has a constant of motion:</a:t>
            </a:r>
          </a:p>
          <a:p>
            <a:pPr eaLnBrk="1" hangingPunct="1">
              <a:defRPr/>
            </a:pPr>
            <a:endParaRPr lang="en-GB" altLang="en-US" sz="2800" dirty="0"/>
          </a:p>
          <a:p>
            <a:pPr eaLnBrk="1" hangingPunct="1">
              <a:defRPr/>
            </a:pPr>
            <a:endParaRPr lang="en-GB" altLang="en-US" sz="2800" dirty="0" smtClean="0"/>
          </a:p>
          <a:p>
            <a:pPr eaLnBrk="1" hangingPunct="1">
              <a:defRPr/>
            </a:pPr>
            <a:r>
              <a:rPr lang="en-GB" altLang="en-US" sz="2800" dirty="0" smtClean="0"/>
              <a:t>Over one cycle, the value of H is constant. </a:t>
            </a:r>
          </a:p>
          <a:p>
            <a:pPr eaLnBrk="1" hangingPunct="1">
              <a:defRPr/>
            </a:pPr>
            <a:r>
              <a:rPr lang="en-GB" altLang="en-US" sz="2800" dirty="0" smtClean="0"/>
              <a:t>If the starting point moves away from one cycle, after on revolution you are back to where you started, you remain the same distance from the other cycle</a:t>
            </a:r>
          </a:p>
          <a:p>
            <a:pPr eaLnBrk="1" hangingPunct="1">
              <a:defRPr/>
            </a:pPr>
            <a:r>
              <a:rPr lang="en-GB" altLang="en-US" sz="2800" dirty="0" smtClean="0"/>
              <a:t>The cycles are therefore all neutrally stable.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2800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2800" dirty="0" smtClean="0"/>
          </a:p>
          <a:p>
            <a:pPr eaLnBrk="1" hangingPunct="1">
              <a:defRPr/>
            </a:pPr>
            <a:endParaRPr lang="en-GB" altLang="en-US" sz="2800" dirty="0" smtClean="0"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GB" altLang="en-US" sz="2800" i="1" dirty="0" smtClean="0"/>
          </a:p>
          <a:p>
            <a:pPr eaLnBrk="1" hangingPunct="1">
              <a:defRPr/>
            </a:pPr>
            <a:endParaRPr lang="en-GB" altLang="en-US" sz="2800" dirty="0" smtClean="0"/>
          </a:p>
          <a:p>
            <a:pPr eaLnBrk="1" hangingPunct="1">
              <a:defRPr/>
            </a:pPr>
            <a:endParaRPr lang="en-GB" altLang="en-US" sz="2800" dirty="0" smtClean="0"/>
          </a:p>
          <a:p>
            <a:pPr eaLnBrk="1" hangingPunct="1">
              <a:defRPr/>
            </a:pPr>
            <a:endParaRPr lang="en-GB" altLang="en-US" sz="2800" dirty="0" smtClean="0"/>
          </a:p>
          <a:p>
            <a:pPr eaLnBrk="1" hangingPunct="1">
              <a:defRPr/>
            </a:pPr>
            <a:endParaRPr lang="en-GB" altLang="en-US" sz="2800" dirty="0" smtClean="0"/>
          </a:p>
          <a:p>
            <a:pPr eaLnBrk="1" hangingPunct="1">
              <a:defRPr/>
            </a:pPr>
            <a:endParaRPr lang="en-GB" altLang="en-US" sz="2800" dirty="0" smtClean="0"/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sz="2800" dirty="0" smtClean="0"/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1933575" y="1557338"/>
            <a:ext cx="11279188" cy="4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1933575" y="1768475"/>
          <a:ext cx="53387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0" name="Equation" r:id="rId4" imgW="1841500" imgH="203200" progId="Equation.3">
                  <p:embed/>
                </p:oleObj>
              </mc:Choice>
              <mc:Fallback>
                <p:oleObj name="Equation" r:id="rId4" imgW="1841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1768475"/>
                        <a:ext cx="53387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277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4-1 </a:t>
            </a:r>
            <a:r>
              <a:rPr lang="en-GB" sz="2800" dirty="0">
                <a:solidFill>
                  <a:schemeClr val="bg2">
                    <a:lumMod val="90000"/>
                  </a:schemeClr>
                </a:solidFill>
              </a:rPr>
              <a:t>Trophic Interactions, </a:t>
            </a:r>
            <a:r>
              <a:rPr lang="en-GB" sz="2800" dirty="0" err="1">
                <a:solidFill>
                  <a:schemeClr val="bg2">
                    <a:lumMod val="90000"/>
                  </a:schemeClr>
                </a:solidFill>
              </a:rPr>
              <a:t>D</a:t>
            </a:r>
            <a:r>
              <a:rPr lang="en-GB" sz="2800" dirty="0" err="1" smtClean="0">
                <a:solidFill>
                  <a:schemeClr val="bg2">
                    <a:lumMod val="90000"/>
                  </a:schemeClr>
                </a:solidFill>
              </a:rPr>
              <a:t>’Ancona</a:t>
            </a:r>
            <a:r>
              <a:rPr lang="en-GB" sz="2800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GB" sz="2800" dirty="0">
                <a:solidFill>
                  <a:schemeClr val="bg2">
                    <a:lumMod val="90000"/>
                  </a:schemeClr>
                </a:solidFill>
              </a:rPr>
              <a:t>and </a:t>
            </a:r>
            <a:r>
              <a:rPr lang="en-GB" sz="2800" dirty="0" err="1">
                <a:solidFill>
                  <a:schemeClr val="bg2">
                    <a:lumMod val="90000"/>
                  </a:schemeClr>
                </a:solidFill>
              </a:rPr>
              <a:t>Volterra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4-2 The </a:t>
            </a:r>
            <a:r>
              <a:rPr lang="en-GB" altLang="en-US" sz="2800" dirty="0" err="1"/>
              <a:t>Lotka-Volterra</a:t>
            </a:r>
            <a:r>
              <a:rPr lang="en-GB" altLang="en-US" sz="2800" dirty="0"/>
              <a:t> predator-prey model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4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-3 Variations on the predator-prey theme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4-4 Spatial predator-prey 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interactions 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2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Because the model is on the brink of stability/instability it is very sensitive to a change in the assumptions, slightly changing the assumptions will make (real part of) the  eigenvalues +</a:t>
            </a:r>
            <a:r>
              <a:rPr lang="en-GB" altLang="en-US" sz="2800" dirty="0" err="1" smtClean="0"/>
              <a:t>ive</a:t>
            </a:r>
            <a:r>
              <a:rPr lang="en-GB" altLang="en-US" sz="2800" dirty="0" smtClean="0"/>
              <a:t> or -</a:t>
            </a:r>
            <a:r>
              <a:rPr lang="en-GB" altLang="en-US" sz="2800" dirty="0" err="1" smtClean="0"/>
              <a:t>ive</a:t>
            </a: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For this reason it is said that the L-V predator-prey model is not robust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GB" altLang="en-US" sz="2800" dirty="0" smtClean="0"/>
              <a:t>Assumptions of the model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No delays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No (age, spatial) structure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No prey density dependence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Constant prey capture rate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Learning outcomes</a:t>
            </a:r>
          </a:p>
        </p:txBody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Understand the logic underlying the </a:t>
            </a:r>
            <a:r>
              <a:rPr lang="en-GB" altLang="en-US" dirty="0" err="1" smtClean="0"/>
              <a:t>Lotka-Volterra</a:t>
            </a:r>
            <a:r>
              <a:rPr lang="en-GB" altLang="en-US" dirty="0" smtClean="0"/>
              <a:t> predator model and its limitations</a:t>
            </a:r>
          </a:p>
        </p:txBody>
      </p:sp>
    </p:spTree>
    <p:extLst>
      <p:ext uri="{BB962C8B-B14F-4D97-AF65-F5344CB8AC3E}">
        <p14:creationId xmlns:p14="http://schemas.microsoft.com/office/powerpoint/2010/main" val="11010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The </a:t>
            </a:r>
            <a:r>
              <a:rPr lang="en-GB" altLang="en-US" sz="2800" dirty="0" err="1"/>
              <a:t>Lotka-Volterra</a:t>
            </a:r>
            <a:r>
              <a:rPr lang="en-GB" altLang="en-US" sz="2800" dirty="0"/>
              <a:t> predator-prey </a:t>
            </a:r>
            <a:r>
              <a:rPr lang="en-GB" altLang="en-US" sz="2800" dirty="0" smtClean="0"/>
              <a:t>model is described by a system of 2 differential equations: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dirty="0" smtClean="0"/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301350"/>
              </p:ext>
            </p:extLst>
          </p:nvPr>
        </p:nvGraphicFramePr>
        <p:xfrm>
          <a:off x="2466975" y="2708920"/>
          <a:ext cx="282575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3" imgW="1028254" imgH="812447" progId="Equation.3">
                  <p:embed/>
                </p:oleObj>
              </mc:Choice>
              <mc:Fallback>
                <p:oleObj name="Equation" r:id="rId3" imgW="1028254" imgH="8124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2708920"/>
                        <a:ext cx="2825750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Prey dynamics if predator density is constant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1981200" y="3124200"/>
          <a:ext cx="51816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8" name="Artwork" r:id="rId3" imgW="5180952" imgH="3809524" progId="Adobe.Illustrator.7">
                  <p:embed/>
                </p:oleObj>
              </mc:Choice>
              <mc:Fallback>
                <p:oleObj name="Artwork" r:id="rId3" imgW="5180952" imgH="3809524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24200"/>
                        <a:ext cx="51816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7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Predator dynamics if prey density is constant</a:t>
            </a:r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  <p:graphicFrame>
        <p:nvGraphicFramePr>
          <p:cNvPr id="22532" name="Object 5"/>
          <p:cNvGraphicFramePr>
            <a:graphicFrameLocks noChangeAspect="1"/>
          </p:cNvGraphicFramePr>
          <p:nvPr/>
        </p:nvGraphicFramePr>
        <p:xfrm>
          <a:off x="2133600" y="2492375"/>
          <a:ext cx="5181600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2" name="Artwork" r:id="rId3" imgW="5180952" imgH="4352381" progId="Adobe.Illustrator.7">
                  <p:embed/>
                </p:oleObj>
              </mc:Choice>
              <mc:Fallback>
                <p:oleObj name="Artwork" r:id="rId3" imgW="5180952" imgH="4352381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92375"/>
                        <a:ext cx="5181600" cy="435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15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Combined isoclines</a:t>
            </a:r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  <p:graphicFrame>
        <p:nvGraphicFramePr>
          <p:cNvPr id="24580" name="Object 6"/>
          <p:cNvGraphicFramePr>
            <a:graphicFrameLocks noChangeAspect="1"/>
          </p:cNvGraphicFramePr>
          <p:nvPr/>
        </p:nvGraphicFramePr>
        <p:xfrm>
          <a:off x="2009775" y="2895600"/>
          <a:ext cx="5124450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Artwork" r:id="rId3" imgW="5125165" imgH="4076190" progId="Adobe.Illustrator.7">
                  <p:embed/>
                </p:oleObj>
              </mc:Choice>
              <mc:Fallback>
                <p:oleObj name="Artwork" r:id="rId3" imgW="5125165" imgH="4076190" progId="Adobe.Illustrator.7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2895600"/>
                        <a:ext cx="5124450" cy="407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The prey equilibrium density is given by </a:t>
            </a:r>
            <a:r>
              <a:rPr lang="en-GB" altLang="en-US" i="1" smtClean="0">
                <a:latin typeface="Times New Roman" panose="02020603050405020304" pitchFamily="18" charset="0"/>
              </a:rPr>
              <a:t>q/</a:t>
            </a:r>
            <a:r>
              <a:rPr lang="en-GB" altLang="en-US" i="1" smtClean="0">
                <a:latin typeface="Symbol" panose="05050102010706020507" pitchFamily="18" charset="2"/>
              </a:rPr>
              <a:t>b</a:t>
            </a:r>
            <a:r>
              <a:rPr lang="en-GB" altLang="en-US" i="1" smtClean="0"/>
              <a:t>: </a:t>
            </a:r>
            <a:r>
              <a:rPr lang="en-GB" altLang="en-US" smtClean="0"/>
              <a:t>only depends on the parameters relating to the </a:t>
            </a:r>
            <a:r>
              <a:rPr lang="en-GB" altLang="en-US" i="1" smtClean="0"/>
              <a:t>predator</a:t>
            </a:r>
            <a:r>
              <a:rPr lang="en-GB" altLang="en-US" smtClean="0"/>
              <a:t>. </a:t>
            </a:r>
          </a:p>
          <a:p>
            <a:pPr eaLnBrk="1" hangingPunct="1"/>
            <a:r>
              <a:rPr lang="en-GB" altLang="en-US" smtClean="0"/>
              <a:t>The predator equilibrium density is given by </a:t>
            </a:r>
            <a:r>
              <a:rPr lang="en-GB" altLang="en-US" i="1" smtClean="0">
                <a:latin typeface="Times New Roman" panose="02020603050405020304" pitchFamily="18" charset="0"/>
              </a:rPr>
              <a:t>r/</a:t>
            </a:r>
            <a:r>
              <a:rPr lang="en-GB" altLang="en-US" i="1" smtClean="0">
                <a:latin typeface="Symbol" panose="05050102010706020507" pitchFamily="18" charset="2"/>
              </a:rPr>
              <a:t>a</a:t>
            </a:r>
            <a:r>
              <a:rPr lang="en-GB" altLang="en-US" i="1" smtClean="0"/>
              <a:t> </a:t>
            </a:r>
            <a:r>
              <a:rPr lang="en-GB" altLang="en-US" smtClean="0"/>
              <a:t>only depends on the parameters relating to the </a:t>
            </a:r>
            <a:r>
              <a:rPr lang="en-GB" altLang="en-US" i="1" smtClean="0"/>
              <a:t>prey</a:t>
            </a:r>
            <a:r>
              <a:rPr lang="en-GB" altLang="en-US" smtClean="0"/>
              <a:t>.</a:t>
            </a:r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 with fishery effort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If we assume that fish is caught with rate </a:t>
            </a:r>
            <a:r>
              <a:rPr lang="en-GB" altLang="en-US" sz="2800" i="1" dirty="0" smtClean="0"/>
              <a:t>f</a:t>
            </a:r>
            <a:r>
              <a:rPr lang="en-GB" altLang="en-US" sz="2800" dirty="0" smtClean="0"/>
              <a:t>, the model reads: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The prey </a:t>
            </a:r>
            <a:r>
              <a:rPr lang="en-GB" altLang="en-US" sz="2800" dirty="0" err="1" smtClean="0"/>
              <a:t>equibrium</a:t>
            </a:r>
            <a:r>
              <a:rPr lang="en-GB" altLang="en-US" sz="2800" dirty="0" smtClean="0"/>
              <a:t> is now </a:t>
            </a:r>
            <a:r>
              <a:rPr lang="en-GB" altLang="en-US" sz="2800" i="1" dirty="0" smtClean="0"/>
              <a:t>V</a:t>
            </a:r>
            <a:r>
              <a:rPr lang="en-GB" altLang="en-US" sz="2800" i="1" baseline="30000" dirty="0" smtClean="0"/>
              <a:t>*</a:t>
            </a:r>
            <a:r>
              <a:rPr lang="en-GB" altLang="en-US" sz="2800" i="1" dirty="0" smtClean="0"/>
              <a:t>=(</a:t>
            </a:r>
            <a:r>
              <a:rPr lang="en-GB" altLang="en-US" sz="2800" i="1" dirty="0" err="1" smtClean="0"/>
              <a:t>q+f</a:t>
            </a:r>
            <a:r>
              <a:rPr lang="en-GB" altLang="en-US" sz="2800" i="1" dirty="0" smtClean="0"/>
              <a:t>)/</a:t>
            </a:r>
            <a:r>
              <a:rPr lang="en-GB" altLang="en-US" sz="2800" i="1" dirty="0" smtClean="0">
                <a:latin typeface="Symbol" panose="05050102010706020507" pitchFamily="18" charset="2"/>
              </a:rPr>
              <a:t>b</a:t>
            </a:r>
            <a:r>
              <a:rPr lang="en-GB" altLang="en-US" sz="2800" i="1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The predator equilibrium is now </a:t>
            </a:r>
            <a:r>
              <a:rPr lang="en-GB" altLang="en-US" sz="2800" i="1" dirty="0" smtClean="0"/>
              <a:t>P</a:t>
            </a:r>
            <a:r>
              <a:rPr lang="en-GB" altLang="en-US" sz="2800" i="1" baseline="30000" dirty="0" smtClean="0"/>
              <a:t>*</a:t>
            </a:r>
            <a:r>
              <a:rPr lang="en-GB" altLang="en-US" sz="2800" i="1" dirty="0" smtClean="0"/>
              <a:t>=(r-f)/</a:t>
            </a:r>
            <a:r>
              <a:rPr lang="en-GB" altLang="en-US" sz="2800" i="1" dirty="0" smtClean="0">
                <a:latin typeface="Symbol" panose="05050102010706020507" pitchFamily="18" charset="2"/>
              </a:rPr>
              <a:t>a</a:t>
            </a:r>
            <a:r>
              <a:rPr lang="en-GB" altLang="en-US" sz="2800" i="1" dirty="0" smtClean="0"/>
              <a:t> </a:t>
            </a:r>
            <a:r>
              <a:rPr lang="en-GB" altLang="en-US" sz="28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dirty="0" smtClean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130425" y="2495550"/>
          <a:ext cx="3697288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3" imgW="1346200" imgH="812800" progId="Equation.3">
                  <p:embed/>
                </p:oleObj>
              </mc:Choice>
              <mc:Fallback>
                <p:oleObj name="Equation" r:id="rId3" imgW="1346200" imgH="812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2495550"/>
                        <a:ext cx="3697288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539750" y="333375"/>
            <a:ext cx="8135938" cy="5613400"/>
            <a:chOff x="431" y="784"/>
            <a:chExt cx="5125" cy="3536"/>
          </a:xfrm>
        </p:grpSpPr>
        <p:graphicFrame>
          <p:nvGraphicFramePr>
            <p:cNvPr id="10246" name="Object 5"/>
            <p:cNvGraphicFramePr>
              <a:graphicFrameLocks noChangeAspect="1"/>
            </p:cNvGraphicFramePr>
            <p:nvPr/>
          </p:nvGraphicFramePr>
          <p:xfrm>
            <a:off x="431" y="784"/>
            <a:ext cx="5125" cy="3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71" name="Chart" r:id="rId3" imgW="3686251" imgH="2543251" progId="Excel.Chart.8">
                    <p:embed/>
                  </p:oleObj>
                </mc:Choice>
                <mc:Fallback>
                  <p:oleObj name="Chart" r:id="rId3" imgW="3686251" imgH="2543251" progId="Excel.Char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784"/>
                          <a:ext cx="5125" cy="3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7" name="Rectangle 6"/>
            <p:cNvSpPr>
              <a:spLocks noChangeArrowheads="1"/>
            </p:cNvSpPr>
            <p:nvPr/>
          </p:nvSpPr>
          <p:spPr bwMode="auto">
            <a:xfrm>
              <a:off x="4286" y="2115"/>
              <a:ext cx="1134" cy="5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245" name="AutoShape 8" descr="data:image/jpeg;base64,/9j/4AAQSkZJRgABAQAAAQABAAD/2wCEAAkGBxQTEhUUExQWFhUXGBwaGRcYGBoaIBwfHhkcHBkcHh0cHCggHBwlHB8cITIhJSkrLi8uGB8zODMsNygtLisBCgoKDg0OGxAQGywkICY0LCwsLywsLywsLCwsLCwsLCwsLCwsLCwsLCwsLCwsLCwsLCwsLCwsLCwsLCwsLCwsLP/AABEIALcBEwMBIgACEQEDEQH/xAAbAAACAwEBAQAAAAAAAAAAAAAEBQIDBgABB//EAEMQAAEDAgQDBgMGBAUDAwUAAAECAxEAIQQSMUEFUWEGEyJxgZEyocEjQlKx0fAUM2LhB3KSsvFDgqIVFjQkU2Ojw//EABkBAAMBAQEAAAAAAAAAAAAAAAECAwQABf/EACoRAAICAgIABgIBBQEAAAAAAAABAhEDIRIxBBMiMkFRYYFCFHGR4fAF/9oADAMBAAIRAxEAPwCntV2KXg0ocZWp1MeNJHiTAuoRqn0t1pWworCXEyLwfPY0Pwz/ABGxSI70JeA3+E6c0iD/AKaV8Axy1IKc158Q21sa2uUdUZYxfybDiInIvciCefI1WtIIoJjGqjIu6T00604wLAspdhmSnXdSgkfM110PQz7KdylpWdSVEzYkeFKTEX6zWD4yyh3iTjDWUNOJA8UiCQM2Qi5T001pz2z4WltFhorEpM3t3yin5EVkOyqlKxGGzEnKsJHQcvK5qnlK7Ict2G4TgT6FKbQ3nBuIUkE+UwJi0GNKZ8IaSHQ24S2ufhcBQr0J19CRT/iLags5PisQLfWpkMvLSMWxn7tRyhRISRpJBIBB5X6aUsW4qh5Qt2F9icCVHGAjOE4xJSCdDDcqG2YiBeNLamdMpwpYeKlKnuTAXE/y3zqbq9yKyHZ/BnDqdVhMV3aXHAtDS287MWIC4PeCLQpJ0iZprxvtG63hHU4nCkS0pKXmCHmiS24lObRTZk/eFo1oN2mhaHOCASxhUlQEMsgTaf8A4410206185/xbwoBw/hCVKb8RiJgNR7Sfevo3A3msTh2FNOoXlbQFCQrKQW5BvmSZSdeVfPf8VWcjuERYSkQJnVSBYenIV1+igrsExHZ1aCpCgG3UXyjRUCT0Ct+syOiFDAKETlBgQdVH98r19m7d8PK0KcSPEgKNt4CiL8xqPWvjWHbJSADEEfCLzaOdPOVpMpiWwvhmOCBkcSYBJzgf1HUba0Gzdx1STbK5BF9bDz1q15rpeCZUdp5V7g2YU6oRZlVhrdaLxy1qGRvjRXGlyQEo+GJjr909ehmuVpBmPn1g/eE1Ypu0g2OpH1H1qJUABIt+HbcWO1ZGaytQE3+H2BIG34TUiiLfnt1PXTxCvJ+03nYWnfXZQq5TcRJ8OxB16A7HoaBxZdKFqJEQkEbiXEX9t+lSVhpSCOpFSCfCR/W2P8AzJiNtKgtstjMkZhKvByF7p69K2YfaYs79YFiZCQToRceZH0oJbWWByP5KH0VTTHpCmkqSqQANPLl7UK8R8tvL+woyFiQdw8pNJ3G5B6CtMU+AKPr7UmW18R86yPs3LaQx4K2Qyn1/wBxq1wwDzr3ArOQAJHmfXSr3MEsx4h5Af3q6M8gNIoxBEETtVS8BzJ9/wBKsw2ERe1MlsST0fVv8OuIsYHhjrz6whBfWq+qjkQAEjVSjGgr4/xzipxeLcfUMverkJH3RokecRPMzV3G2pdHRI+ev09qpZa8SfMUOFSbBy9JetQTc/ChQJ8sqSfrSzto2j+KeWDKlOqsYiBb6UyUmVOD/L9RSXtGjvMVyzCT/qVTSehIr1Czvzsm1e01SgARGldQt/Z2voau8KUQVIIUmdTIOsaih04dxpeYA2nr56ba0yS6tABTBSNcpnzIGWCPUetMMPxFKkmEkzyzJPkB+hqJoolg3AtIKd6o4pxrIW20wpTbrbikyNEKCgk+oFH4F5pLyM6VBJVcJ97iJv770LxjhrAdUYUEqWYlJ3MgXAOnWqOeheIdx3tC1i0kAd2tRWcqzEFRGitDp0pB2e4Y43iGM4iHEmZBGsWg3q5XCEzDSwqdMpnbZKtPehU4NxD7BgpAebmxT98bXBqkfEvpojLw/wAo2naXAurWgskggK0MG8D3iatwnEnVYosLaT3aQPGdSYnPe0b9I51oE4d1sFYIukg84OsGlzCVeK6AShaU3uqZMG3OhfyjRBpqpV+AFDmGegNqKFqLiEG98sJJTqIiCPS1Mn2nUJII7xKwoLGgKSkiAnkfhIvqTWZ4bwY4d5lwpNkrKr77AA30Gw5Uy7F43u28T3pUFlsujP8AiJN0g7THrSedXZbL4ONN43a/20MsRhsMpQDjYbWlICXWiWVi4gZ02VERChzrMdueEPl5lzO5im0BICikBYBXBQoo3j79telPm+MtlpS30pWkOhrOkZQoEzmE6RBn/LRmDfYWkFpR+0TmCVSDdSideoPoOVPzjJGaWCcNtDHG9q8OWHGnc+HdDa4bxAKSfs1gZVnwua6gk18sbbICQc+1h4dudvzr6txbimHGAWysZ1JYXbu1KAVlVEmIBuDWKPAUKbSUkpICTBJUJjkdPQiqcW0ShJRYkQ0LmEgxMkzudqrwaP5xF/sgLWP85v6VYki4MaCYEkzp1qeBAUl/L4vAjeDHfJn8qlkfpKw9y/76AHkSkbgDayoi0jeqFI6Seg/NPlRzlwJuBoFWMaWO9UwfW8bEeu9ZUzU0AoTeN+e28R+E1e4bjW+x/cKEetSbIVOhA3FlX/OvVtXvpaYGnKRqL8q5nIm+5lbKtgtH5LPntoai28VJ5yFkR613EfAySLnvEddEOb7251Uy94UnTMlVbMPtMWf3kix4UW+4meRtvQ+IY1jlcbix+XWm+DaBbPiiAmhClKgTMQTf1j8qMlQikQSn7O3T8qXpR4V66GmLUhsigHv5azWN+43x9qGfDkSmfar0zIETFT4Q1DQ6QPlRDjR10q6dGerFjgvGlWYYRRCWa9UiPlTRexZLQu4yv7Y22FV4RBUtO161fBuyicYXXHHC0huM7pICUjKDedTrvWWwyilyxBAUYN7gTB6SKN3IWvSQAUXVpGpke1/pSbjQUcQMhiUgT7mnODdJxC7QMyvzIoRxv7VSiLi3oNKD2hemChki0z1NdRxrq4BplcKZV90BRvKJQfdMHf5VSvgeb4XFpJ0mFR7ifnTFHhhXKxP70qZXKZTOtv8AV+n5ilaRZCRTGLaGU5HkHzA53ABj0tRz3EMyB3iFBHMQvKQZB8MnX1pu2Li8Rp6bVFWBSTYFJm6km/O/O/Ola+hkxRh3GwUgLbJH4hlIn+k7SBeruJODM0sqFnW8wPwpAWkkz0E770Y5hCNkrHKEx6pV4fUEGh0s4WQlSO7V/wDjK0f/AK9YnodKWhrNd/GuGQhSFtm3hIJA8xbnTLG4rCdxlLakqAjMZ9SSLf8ANYM8BQZU0u43gSP+5ooUOd6tnFtf9QqHIqS55WWEn/zprFodAKspta9YIQQ4mAm0g3Hsbm9qpdyuAtutoX4I8ByKhRBSMio5k9CKBTxVxKpdwyDEjMkKRqII0Um4J+/V7PFWFiM7gMRkdQHU6aSkqjzKqa0wJyi7RDiXD2CkNKcyAud4UugpBKkEEgm03JibRWg4XwwJaa7whTraMubpf9TQmGdQrP3YQ8jKYQlea4AgQpRSJOYT5UaOIImFBTZ/qTA2EZtNSB78q5RS2h5ZpyjxkxtxF9I4ZiRIkMOiJ3yH9ayqG/s/+36Uq7R8BUvEurQdQmQDH3QIN/lBoVnGYpuyvEIIhST8iL/KnhlUeyDxsBwAJWZ0AFwkm8m3751NkAtPi0fZ20/6hOvpVjOLyjKoKRYDSf8AiiOA4cutYhQKYSAozpCCSRIHI/KkyP06KQ9wucahI3EWBv8AOhO7OhMDmbjW3UUyLyY/DOgm1CtQ4YTEZspVcCenOsq+zW/pAIahUx9RE3vVrqII9I6+Sh9aM4pwdzDKAJSpLgJSpNuUg9dKDTINtelvORoabsWmtMmGlrU2ltKlrU8ISEyVQ2qbDXf2o/D9mXVtqUUwW2nVEaEZSJmRr0PvTf8Awwj/ANRZkAGXSNr9zGnOCfevp3aZKQ1iFgQTg3ySN4SPnWvFkUVVGHNC5NnxvgzSxw3EZkj+ag3+IAhMHnBpO0iwtzPzr6nxjF4DJdbapW0mEKBVl7oSRlvAr5eViIE6fUkfKhzc1dUHio6sipXgH72pfibNE7W/OiwfDGltT/YE1RjG1BAsIJSBBmfEAIO9Zf5Gz+P6NBweA0dTBGgJHwjeKmok7K9oplwlmGgNrH/xFTUi5nlaqvsiuhK22dI+dc4yrptTb+H0iqcU1Ejy+lPDsWfQo4mw0ls91inFrcUlT2GyLSlGVPgVPwqjnP3hS1tPiHr+VFKxTzTzpaKIV4VBSAqQQARravcFhvGJPP8AKnS2T+Br26xbBxjq2MpQlLKVKTEFYjMQd9hPNJrNFu5Ol6ueYPdqiLrT+ZqDy4UYEgmdaEY0qBJgzybmvKIGInVB9q8p6EH3/qI+FQPTfcfSmRcypQkQdDY7TSBwzB6VFWbmbf3j1vUWaEjVJeSCDI/f0ohK7ZjYG+vp+zWQg/p9KZN49yNQYsPCLULDQ+/jACEkhJPMb71HHNNqLaVAKKj94A2AGh/e9Z5taje+o9SNDHnUnFE+I6j0iOXrNdZ1Dhzg7YUe7UpGsAKzAXAJhUxE6Ag1zreLRYFDoGypSfnP50FhMWpBEQJHTffqdPajV8YIiBrE6afn6k0Di0caU3bEMONaeIDMn3FvnRjeIwz0QW1z+IJn5/Sl2F4uBMiSflvYT+4r3iDTK8qloSSZGZMDbci9prgjLF9nmj4oUn8Kgry0zSBXJwTzX8vEmN0uDNI8zPyFJlIaCsrT+IR5KsD6i9XOd6lAKMS4Z1lKD+ab3ogGnfvk5ygKkXLZBFrSASkzHn5UIviChmC1lBgQFoKRPIyIIPQ0Ngsa7H/yEAyZCmh0g+EjWix/FhSj3rEbktqH/wDSuo6yIUlxBBRJnQCx8rkE0sw/CNSjO3qkgKKQQdZBIkGdDTdXDwsFSy1YXKG8p63masRwVREd84IP9KvzGafWu42dyoz+I4F3ZSSpKk3038v1pCt/I/3arJCriYIB09Y3rT8axaWXEoUUrUnxSAQUi8ZiSrXoRWO4m0e9UpxJIKgMw2EWgTJi1t4tM1ywya0Vx54xfqNHxdCQkp8ZCVJyZllVlJlWtviG21qBbBBt6+1M3uCFjIh4BaXE521d4SDEWAIsq/zqjHcESlQLZWm0xqNNL/rSeW0NPLFvQ3/w1wyHMe2FpSoAPGCJEhCBMHTWtz2q4WljAYtTby4GDdSlCzmACk2ynUXtBJ2r5fwPFYrAYpLraW3SEEZSo3CokwLg2F76Vd2k7Wu4hoofQpBLJbt8JMj9N6tBfmjHke3oux3D22yoIStOVUQoT/0dlCx53ikGAM5SRsJHrT/iLivibdGqrA6w0nre0iky7NtkWJbSZ63q83bJQ0gRaJzbTVfD28y221LCErdaBUoiE/aJ8V7W51MKsb3ofMNeqf8AcKwLs3vo3WDxKAgGCbRIHQb+dJsR2iAxIZKDBFldb+mo1qDeIWUZQbCLcqWP4VKsWwla0oGRwlajATyJuNyIvcxNqpdsm9I0qeIKTmlogWjMR670JiccFSY3E6WFp3rzFPFwHKcwOhH5g8qpaTlQU7kmnh2LPoAfSSpagd7aVPDo8Yufep8SZyrA08KZ9q9wY8XofpVa2R+CjCkBKpEkqTlMnwkGSetgR60KygBtJVYwJmjWLJkX8V/9Jpb2nTGFgHUpH79qHSs7t0LXu0KAogIJAMTa9dSEN11R5y+y3lI3ajtz+VTd25f8VVHI1LYTrXMYJ2q5u/1oRpelXZtIHQ3oHBDZAOtzPtUx+dDtpvO+k/v92q1S4I38jNccEFzQRAj2r1xNuUVUFzIi351Iviw5nly/5oHEECFC/vRmWY2oRJGcev5UUlVjXBIgXkaipJTF9elRk2qSXteZ+lcAHdaOo9asd4uqFBUeOOe3Ko59fnblSl8/aX0iuCM2MSoggKMHXXam+D4wsFAUfCkRbU2i/Os5w9XiMaa0ydN7etPERmaexilvOvi8uAkHdJUUwfLw+1XYTGozd24DGVSYiTEjKLfhuJ5VVg2QHHmjoSpJjYG49pHtQa3f/qJUcqohWouBCo8/mDWyPRCRsXsZ3uDbbWSVNrlKjqUqSQoe+U0x4ahDzCFxCog5SpN0kpNha5HKsxhVSAN5GvW31qTfa1vDqDDzRygznBNpN7bwZpMiSVhTs1q8ARCgqY3UAfmIqpXC1gWCVBRJ23nZXXrS7Hds2AiEJdgwc0DSx0Kp/wCKN4XjT9mZJQYN+WtRVMbaAnuDpBJKSi1gARt5Ea0BjeFqyHI6LJkJVcb2BGkeW9fSVPtBoysA6xIm+kUj4mhlSTJST6TSqw6MLgeELUSCR1/IxyHWm+G4I0gkLQlwCCUhbiDzEKCiBf8ApPlRmBASVZSCCee2n786WYDFLU+4lSAAJjXY2rlBIZzbL3uHgAuMZigGFpcgqQTpJEBSTsRSHiPD1nENSQcwIKdssgkda1uCxqG1uBcgONFNjuNJ56mlqgO9SuNEnTrH6UHFIKbZa0wbCCEjQflQbSsy4Ak54HuBHvThuSJ9p+tI+D3dbjdwf76MOwT6Lu0Lp74hUBQAEek0FgcVqJE5TafKrO2bGfGAgEw4kKMbZQag00kPJsAJF4HMTVm/US+CvCNwCeU/7TU8ZwtOJT3a32mBBXndWEDwpJyi11Hl58qPwOUtPkahNhEdKznakKKWko+JS+nI87VNv0sZL1IySV2rq0qkMKu66G3LZkNNEpSYixvJ53iZrqj6fs0VL6D4gjlUlr9KqmvUkfpXChKFVYg0OFbc9asQL79L2rghzCxN/wAp21/fOpwAZEa8tfnQyZKhH7tRBN7XOkz8+Q8q4BPPy151KPfShwY33qRcE9a4JBPxjeKNRf3pewq95tRarp13AilbpNjQjyko/YUGlD7p9jXndK/CaTPOKzGArkIA5c6LYdIRex5X89yb1CHiG5JUehm8BGEHLl0SWq5PI0nxOJGY0yYeCXWt5WkGRqCQDWheT4jDaMs2AbAPqTRy5/LfRHw3hHmi2nRk+HuyobCnFiRel/a45X0kJy5kCwgXBI29KjgcaN9q04pcoqRkz43jm4fQnceyY5YJsSP/ACSPqKbcXaQpKVgDMDBjUiLedwBQLeFQ7xABwZgWyQJIuEki6TO1OuM9y3kT4kFybEKVe2nW9XhniprG+2I/DSeJ5VVL/ItwiyJnaTQfbPD/AMtcQYKT7/rPvRTDoTZWsxB/fKiO3Lf2ACY8Lmlh4YJ+lHNnUGo/YMXh3OEpp+0zjaJbR/lH5Ct5wl+MO1/kFZLh/CXFuJw4gryiSDYCATJMC2lbbgvAO6zha0PJR4ZMm8SUgWAjnWWE0uh5wfTPXuIAaXtSfHL06xRzPZ5Sm1OpUoSTCQqYAURooEnbcUrx4W2cridI8QmD6G4+dWk21ZJUnRPA8UbZClOqKUWuBmg9RrB5jTkaYL4s2AVZV6T8Cv0rKcYIVhlDc5I/1CtM87lYxJH/ANpQt/lpbfwHXYvxD/eeM6bD5yTRKXFHQwDt61nmXPAJtsL8v2KNHFUoAAC3FbpSM23sKnK/kaMotaY6x2K+zyiBbX+9AcJspvzBn1pVhMat1ta1gJvCU3sBr87U04cqAgnkD8qfG/UdkXpGeJDXeOkrOaTIneABt5UnWqVx0+tCvYz7VZ5qNesKKlnKCTYR1MxTudsTjSG3C1hJeKjYZR7mg8WypOHefdyLUwQpAOhK1BKICTomQb8qsd4HiksPFbKhKkmJSSYJMAJJNZzjvElBnuZWCspzJtlIT8J0nX8jypG3+hkl+zOqdJMkya6og11SKWbNJvM1IqFvOiuK8MSG87eYCQFtmCU9ScxsfXz0FBowjuUKyKyzrFqawUy0qq1ldhUGsC+uMjLhzfCcivFH4bX9KvVw95BUlTSgQMxBiwMxN+ddZ1FjUqMCT5CauRh1gXEeZCf9xFBshaHUhYymdCRe23OByoriKQSlVgYImJMRI0vY3iajPK4ukbvDeEjlg5NkzhzBJWgRtJPp4QavxHDi22pZWDAmAPrr8qHw6Qo/ftMK8hH3puZJmmWGWCpKF+JKlJCgq8yY5GPID0NT852a/wCgxqLZn2MTmICQVTsBJpm1gntQysjkB9K3eE4clwKSyYWiR3cQFATcH7pIvBjWsTw7tKp9TjCSlD4Uru8x8ChPhEhWpEeKry6pnm4lUlJPYO3w51wrPiQpMeFSSDvsd/1ojEcKe7sEJWqJkFJSrziI9jRvC8W+QsPq+0THgykFPiIJk6jytU0cceS6ppQzSApsiMygdQEyMxTBka2m1qz4+MZtV/Y9LOsk8SfLT7/z2ZRnCvuupAadtFwhZAg84rTM4119xxHcOIU0CoJvmXyhGUKvsQL1N/tA+VS0hSLeJBDgUSDBKYAJHnOoqhGNxheC+7UnNYKJEmB8OZegPMxVJxjk0zNh8zC7jLTFvcvYl5HfNNt9yIU1iHVtKIJBm6QdtY3rVYjgHDiLKLKlFICkLzjxWAgyDfcUc0hb4Pf9086hOZTLiW3Cm2lotN78551ieJ8UebcH8PgEsqWPhYUpYXE38KinaYFxzq0KiqXRkycpy5S2y3H9lMThcQ2+gB5KQYiUgjKrci1ifar8R2ffxykArbbCDIzKJWrMBICYEQbTO1LWv8SuJIVkU02qVABtbSgZmABlIVPvrWue7U4bFMoOIabZdJBSttQUFbEWAUOdwQMutLOr5/KGxzlx8q9N/Im432Ld7tAddQxBjPKrjbMIAiYvO/WruJ9j1uMuleICxluUNKPiFwQEnS4E9K0LPFHbtPZXm1JKShQ8JT6D60vaw7QK14N9zCkTKVHO0Y1k3LZ/zCpxyLIr+vsvlxzwumu/oA4XhnUAFSUuNvKQhaSn4DEBRUkkgTqItajcey60O5QmUGSFpOcKny8UxbS1qMY42tSGx3jSXVACVnwuHYBahZRGyjfasjxftFxHCOuEMJSJ++jvPMzNp19aeDXHRmyKSk+XYz404800CkrbzSJB5RMCw31ihODuLLcyVjMQU5QQDY5is3PkOXWlOH7cYt1BPc4dLbZC1rCDEnwhSsyiCr5+dFsdtnVFIWhIXlOUjL4tSCTEa7UGpqfJFFPG8XlsH49wbvCgswI8UBN1ReAbH0P6USppSm1oDjaVLABSslJBjTeTf5VeniTjgUHgpBUmZ+JJhUXVJAB0vbQa0JxZhD6R3rgMaRByxeAZFzfS1K88+VdFYeFx+W5XyKeL9nnW0ISElBVBJUbXGoMaTOlIMM+UqygSZIgXnnpenGLxJOVRWpQiMyjcxppTnh3Gmm3AFtrbcUlJMNoBXA/FJEbwQDalhkk+zs3hceOpQ1ZlXXViQpC02nxJULeop0jL3KFJUD4RYfvamWI4y+VKcSl1SRJSmBbkSkmY9BrVGG4yw6gIxDBzK+6pBbPmlcCY9DpFXxzZlyQWtlefCkBOTDIXlEuOPOIGYXPhU0UqPkd6GY4pgTnS42pC9FFp0FtQzWKVAgD1ANMH8Dw90d0VPNn8KzedbFYuRFIsV2ZaSHFICXEtiTLpQo+mUiRI0t+VFKTBNxXt6/KBOK8XWWgWXHEt51Jha85IEZSMwkWpRxV9S22wRIbUtJXG5VMT5CfWpcRIITaAkQlIMx58z1qt/GEMlrKkBSyqd5sLchFvena46Jp83bFpNdXldSHGx4IFuOFYbSUxdKRqNacoxK8pLXhCh/JJ21kDyJmI09gmuGNMISt4rSCeZvYkqhO2vtRuGwbS5ykpSOQg9ZNzHIdam9mmyannMqST8Am5O1gCVEgdCIsNatb4gW1ZobUJBUEeG+hzXMxaDvahWsalLuTMek6GNQd5jeaLwy3Q4oqQgAqlAyRIgbq9rchQpnWaFp5jENLKXPFkVAjLtpJsbjasy2pJvYkfL9KrV2Xbffy5lMld0gqlM8kzceRrRcN7J4hlUhxK1HUqCSB5ApIHsD1qeSDka/DeIjhTX2Z04k5jeBb93q3hT/fqJC05EmygDAOtyYHtWu/9tMIlbpK1ESpNhc3OgFqCQ800nK2gJRslMAenP0BoQxU/Ua/6lz9ofgiynxpcWy6DIWgFYUf6kXtWW432ZwrxLmGUhnEyVZAcrTh3y5o7s/06Cd6LdLC1ZkL7tSRcJWDPK0Ej5U0Y4XmSFLHeJV0BnfUQfetFJnmzwuLMTxDtO6l9shpBQ0EtuKQmSsAeIZlEqPTawp3xfihYU13KO8DuisxSLgED1APtS97sNiu+cU0kIbKibqSRBM6FU06PYorZS0/iEWJLYQhW4vqoaGbi3iqUsb5JotGdY3B/os7OcQxziXO5YCQDJPezf/MVTHSn/B+I4lpgPPvIUFSVMrRCQAYMLBueRgzyoXh3AUYZC/4dbpzNgFC4uU/CRpG43kEfhpB2w48tYDXdKytAFaogJSDcxpbaSDI2FzRKiLhq5dDTjPFD3iMVhn1qb7vvEtEfylqBSU5soJkD4VSQQTvROJy4rBJd73ui7lWgpJSUqAOabQpJvM/KayPDu0aG2UqUAYElPNSjAMfiAvJ0ihEcdZDPcBzEIa0QlKknJ4lKMEpn7xF9gOVLJNoTHLixxgeFvrUQ862ptcwuSkkG+UhKNOcnTcbD4rBJ4e53ScQVlYCktozOd2ic2XUEZjsLm0034MlSm0Blfftq1WohJSANCYhR2MCbetUcQ7HYh1ba3XGkobnLkkqAzEgTAtfT+9dCUrpjzjHUo9hXDMUpbSdVFBhZIKFJ1CQpJM3G4J/OKcYtJVChB1OVWWZtJG5gRm1qt5hOFgJcWouLBXmJhKUA2nqVA3n4alj0H4k5ZGsztJ1BB9JGtZM0VGWj0/C5JZIPltovwmKSCJTnbOuZQIUnccon8pppieC96EHCY1SSkeHC4ltJSBrlQISQOUT+iH+HgSCRN4zTWxwWNwy2G2n2S4lIhKiCSPIgbdNoqvhZdoy/+jjS4y+TGYvAogN41gpQVTnw+YtlX9QBCgoaQqCJipMdm+HPnu0tOIWk2U0VpMHQqz5hP6RWt4jw95BK8BigkKglp9E3AAkOQVAwAPFm0GlK3eN4pMoxWFJQYlaMqwVbXSQq/pW1UeUxZxHsQ8y2leGcKgIJDgKVQDOULRa950200KbGcRDcKfbJSfvqZS5lgnRWVOmshW9brB8WaAlDriAPiC3AEg7SVkkHoFelFN8UZeBRnbcnXKRPyuT6V3EFmTwfGsE8QAQqDYqUFTIgDu3YvGwXXuIxOGYheQLZJynKnKUnUynMUGLWzH9ZcW7HAkqaDTo/C6hKVDycaCVf6p86xPFMD3BAc7/DCbSe8QD0BN7Toomg4UMsj+zWK4lgXT9moKBFsudKpOst/CfUHUa1BC0ufYynMf5aFZieXwlqFctJ60l7OcJLhz9/hVsoUFlfizpOn8sgLJPKY61pMfxTOFhkKQkiCSSVEQeZOUdB86MMbb0CeWKW0LMXw1tsHvcqyoEBpBXkSRqVSqDuMgT/AN1qW8axLbLSlES44gtiNYGWJn7o+tT4txBLDDZMFUkBM66X8qwz+IU6tS1mSrWPyFUdQ0uyCbnt9EnsUFQQPepcQxRICTEAAgZfxQomSJ5XFTwrIJFx6+dVcVZUHVCNTaNwLW9qjyb7KpANdXV1cE3j+P78rUVAKGVSUi4A0yydSLTE61fhsZkUUlMFQB0jX9zQTPBoCglWuhgZkwZsr3BG9V4vhrs99mHgASUySYA1J0BqZoYZ/BKU4SSEZfECowDcSPM0c/icrneH4SAPLkQPWqOE49t5aW1EGbkXMgai25FM+JYJlE5JDZGUhUjLIuZIkpnxXvqKWnQyILxXeoTkUlKUkGFKgzfb09aYYnjmIDZSHkgAQFhIKv311rP8OeZKUh1wqUDH2YN/Mi9PMfwWW0qazHUm5MjYCb2p0V4OugF9lbqRGVwZ05gRBGxIXluedr3pyjhhS2oloWHgSMpMaQNB+e9Y9OMcY8OUqQm5uU63vor3p83jn8Vh4bbygXMKImBIAi99zB260bGTij3hP8atWZ50YdpKrIRGcxIAtMWsfyrRv8eACQBMW3/OsOz2pKSEuNBXiIVA+G+kDceVaHCHCOkRmQTcCdd7X06UOSKpQ+bHTWMC9VLHKQCPofnXYXDBTpWpRUoCyY/K9SweFbTvmHnB/SrFYhDZkhRjkDamRN8b0e4jg63FBQcBRElKwSTEfD4gBpuDVXDsGtClFIbM2uCDvqQSCNdqgePhf8uAo7LlPlaJ57Tb0qDPFvGGy2qTqUeIJ89Ivbn0rmLaolheFIZzK7hmTolKiddfigJ8hpQr2CGXwYPDhU5gkoTdQEfHmOk7imAxDc6kHcH9x7VNKgZg5ugmgDjuyvDOkpBUFNK0KSJANtwNOtUI46yFlsupCgYUlRj5kAdajjMDmIUVLQRoUqFxyMg/Q16ABqtKyZjOAR5a11D3+yTmGZUtRW028hepUuwjbXKZ86BxPDnShZSnOkzASpB10+9fyozBNDKfsQ1qApjwwecDwq8lJNVOMONpKkYgWnwuNlP1KSdNUilnijLsOPJKDbiZd5C2shKHiBshPONROlvmaP4L20fbcyusOqYgd3CIUI1B5+sUY3x1Y8S25GqiUFMeR8P129S2eO590SNgn9Vmux4VHYubLLJr4HDPabDOQIeAP4m1R1k1nOIO4RnEXW4429YjO9DZm9gR4VTreCI0NTXxTKYKEnpBBPzPyq1HGSqT3egibn5FViPL2qyMjxvs0acI042EJyrQkABJhYiNL3rD9qez7SFJLRGGdPw2Pdqi5uBKD8um9WIbxTSs7JUG3IVIjlFwfvWHOuxfFXnwll5ouJUZVbKqxkEEQOmnQi9FaJS70AM8Xx7A+3YU4jZafF80g/MU0wvFX8QD3bbwQEyv+IaSEAf5lLBVO29aTB4uGwXEKbQAAnOoZlQI+HLPrWe4lxBbq4NkJPhQNPM8z1p4qUv7EpSURZxPDNGC2yhDkXcTKDm5goOnRWalgximkqbUSVESlVjzF7CNbHeKYcYcytEgch72rHHFCV7nQk+VO/S9E75LYnx2KU6srUf7DaqgiqqmFWj51mLluHVBBnetP/EZsMBcqCVzIEQQMsGZnWZjassheltKfh37E2JVl5a/Okn0NHszVdVhaPI+xrqcBqkcfKYEEkbqJmxg6WiaZYfFYZ9OR4i+sKKeugN71jcRi82WCqQkCTrV+FMjWflH60DbGcXqjT/+2Eg58I+DyCyfaRV+DdxLSiHm1JMWUPEg+d7Ugw+IUkShQPMGAR+vpT3h3acpGVXsaRlFr2k8Twxl45wruHedihXXoetSw+IxeFEKVmTsRdJtzGnqKZ4R1h8/BlV8vao4rALbMoSoHmPEFe1xXUNzS0zxntWs/E1mMawCfcVezxvDqtPdmZsI8yQIpOzxRomHUQRqYg/KDVuO4ch5MNKGfZK/oqgUSS3RqGVMPX+zUoCywAFf38jWa4xwN5K1LQEpQIgpBBHXWBWZxC3sOQlWZKuR1EHnoa0vA+2JgJUbjSbg9L7dDRf5GSXcWR4d2pcQtKXNrTW2w3EA4AqygeQHseVZLtb2cLraX8MJJAKmh1/CenKlvZfjTjCyy8gg6FKwQYNjreuTaJyjGS/JsONPlKbJSDYgOQUqB1E7GPY1SjCrdQh4KWFISfg0JBHhUJuQLjeOdWYtCiAbLSQSnOAR1HORofKgGeNPsz3iApBNy2mCP+3X1E0zoXg60EYHizbrnduJAUDEkm86ba9OdPRhsptA8gNKWYUMPwpKkFCt9FAzz+k+lHOP+Hu8yQoGy4Pi2AJJAI8q5UTfJaLFugaAqOw19YrOcT4wgfZhsuuk5ko7tSzMkC9gmIN7+16Ka4qlDuRaFpXznwkTb0050fe8JAuTYRrFtOXOimmBR0V8O7xSAHmsot4M6lXEQbnnfXeisQFtkwleTXMlWa3IhUnnofaoYzEJSkAJk6lQBuPW42Hp1oZvGKy/FG1/IHz5e9MnQOF7DsJiQrRSSD+IR/t1/tUsZgkOyC20ba3n/bQCmG1nMZB1JCoPWQNf3eqWuFLJBbcz6ykgpBnSSAbTt1o6EkmXHs23q2rKNwlwkf2ohHAmwJzEnqoxG/rVWJ4fAlxWUR902i25SYqp5phTSgFKyi1yTN9iDNd0I42PcAkgZEeJOxmbedDcT4g22bALdHLRJ6nfTSs9wdZZStDZISszMchBAPtUHBrVYY72zLllxdItxOKW6rMsyY/val3Eny02tYEkRAPUxRmYAFRMRaeVZDjnFs8qNkJ0H4jsfWqykoozpcmC8d44tSADAUdANuavPYUiYVDZ9aGxDxWoqOp/cVNHwxyrI5W7NHGlRUBUwjnXqU7V7lVSWOWhmw6x+v5UzbUmPJNo/wCKFW4fACNATI8orm3Be5H786WXQ0SxT37/AGK6oKV/V8/711JQ9nvBXQlwZgCOorWu4Vh9JAQkHUECCPUUn4lwcLOZmyvwnc8vOp9ncZBhWo1B/KqO0aYpdAWLwKmpJugfeGoB5iqm3kKtMjrT7GkGTqAdOaTrUeH8Jw6pSZ8V0kGimM009ChnElo2JKefKtVwTtMD4HDY6GstxDh7mFXBGdsmx/ehqLmGBGdu43T+nXpXB5fDNnxHCly6kpWNlpgKPIe1AtJEgQRcQIuD9DXnA+KJWgoUTeIVuI0onFLLbiVKVdV7CygI30FEVtroOxaWHEd3ihC0/AoD4hofJQ3rP8a7Hd2lKmXM+a4BiflT3iqkPt38CxcTsfOqOFP942ttRyuJiBN7/eHTnRaDB8lYB2T7QlBLDu1oVtzFM+1uDU82lTacykmyxZXkq+ov5zSTt3ggHEvITkVlAUB+ICCdd4onst2lkZFiToRzH68qm1RVPlp9hfZTjPfNHDurgpJg7pOyuonXpRWAx5aUtp5IJAhUgHOmdUnY7g8wKJ4zwhEpUmBElDgsQdwrZV9jzoN1aTkbfGRU+FwG1+U/dO6TpRaCqaA8TwZRWpeHVkOpJVlCk7E7ToeRn3Lwz/EUD+SHE75VJV65Qo/Kjn8etLYacQlWWAlYGwneL2hPOPIUUMO4Ge+SkQJ+ETEXvajRN5K1IXtdqmrh/Dd2vT4bT1C7jnrzo7DcRIA7hQcTF0ymb7QYKvIKO9Cr4g+oAylSdpCCPmmJodWOcBhKGwd/APedDXXQjcWaZtxLkjKRAkoUCDoddDzFqiWhJIkEmYHM67cvzrMLx2Ki0nYJSSJ8hparOH8WWhJL8qEyNBlHIxrejy+wcX8GiXhdSF62+ECRAjTfpFRbWq7bZlU84jnfQCqMNjwtOaHkp3XkJH+qLDrVmI46UDI02EJ1C9zsZka0y3pEpz4hTmRqzikrUbZdv70kx4RMNgAbwIvzG+n5ChsxJzEydZNeqNXjBLZjnmlLQWj4E+v0pZxziHdJECVKkD9aLOIAbTmIAE3NZLinEO+XayEzHM9T+lO3SI1s7EcRccTlUQEzJje296znEnlLMAHKNOvWj8Y7bKnTegXEQmSKlKLaGUkmAKSRqI8xFWtKtTHAFKnEpzWJAv8ApQXEAA84E6BagI5SQKm4a0UUrdEHGzzBn/mpoVMedVekV60b/v61KigapXj10AAm2vzHnUFOSTvfnr7V6spF5zTrAiI2vr6GKoSbg3iecfPY0KOLypJ3I9J+orqi83c6+ov8rHzrq6jrNTikKSA4DcRmHPr50v4kmFB0fesrryNdXVSSNkHaDA5KApOqRp0q7A4fOmE+FxPjTyjcV1dSxRRvQZhMQHQppwdOcHekmIwX8M5GqFbzodrV1dQQZdFgwsHOix3Gx/v1pnwziSlANzzib+YPSva6mfQsPlDF7DB5GdAyuI8JTsdyOVKgrvMqkGHBormOR/Wurq47rY3GG/jsOSmAtv4h5aG9fO0AoUsbpJ/OurqD6Ok6Zuey/HQ4gIWJkiZuJ2P0NFYttObuVDOk3AOo8j0rq6igv4ZHFu/wYSHR3jKycqtxOx353Aorsh2tQFKT4gg7XMHbQXrq6g3T0CXqjs1nEEtKBJRNpKk2OnI2NLVcGzJCm1Zk9ZB+ddXU5jsBfwBHKmHDGkhHfYgBw6IBANhzjXTflXV1FJNhlJqIt4vx1b8p+FvTKPrS5Bsa6urSkjG2TChFUYvEhKSpRgAEk11dXMBk8VjVOESTlnwp2An86oxLwbTOp/Wurqk+hxerEoVGoNeKV1NeV1JybDwSL+EEd6CR8N9OVLXVAqJFgSTHrXtdR/igr3MgDVzOteV1CSVWMTQZB0rkqGkxz3HtFdXVIJY8koUUkkEbA29Pzrq6uoMJ/9k="/>
          <p:cNvSpPr>
            <a:spLocks noChangeAspect="1" noChangeArrowheads="1"/>
          </p:cNvSpPr>
          <p:nvPr/>
        </p:nvSpPr>
        <p:spPr bwMode="auto">
          <a:xfrm>
            <a:off x="168275" y="-1790700"/>
            <a:ext cx="56197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266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5403E55EBA5F45B25A01EADE153578" ma:contentTypeVersion="3" ma:contentTypeDescription="Create a new document." ma:contentTypeScope="" ma:versionID="89a1949bb7a1654da5eee3025d3a153c">
  <xsd:schema xmlns:xsd="http://www.w3.org/2001/XMLSchema" xmlns:xs="http://www.w3.org/2001/XMLSchema" xmlns:p="http://schemas.microsoft.com/office/2006/metadata/properties" xmlns:ns2="3adaf70a-a570-4315-a8ec-5e7e6d120ca2" targetNamespace="http://schemas.microsoft.com/office/2006/metadata/properties" ma:root="true" ma:fieldsID="5b1612122bf7719c40ba19e6305c05e3" ns2:_="">
    <xsd:import namespace="3adaf70a-a570-4315-a8ec-5e7e6d120c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daf70a-a570-4315-a8ec-5e7e6d120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3402A9-A058-4B97-92CC-2D818023CD18}"/>
</file>

<file path=customXml/itemProps2.xml><?xml version="1.0" encoding="utf-8"?>
<ds:datastoreItem xmlns:ds="http://schemas.openxmlformats.org/officeDocument/2006/customXml" ds:itemID="{7F69D37C-39F8-4A2A-9E4A-5C4B0F957406}"/>
</file>

<file path=customXml/itemProps3.xml><?xml version="1.0" encoding="utf-8"?>
<ds:datastoreItem xmlns:ds="http://schemas.openxmlformats.org/officeDocument/2006/customXml" ds:itemID="{6C2D4F85-3D52-49B9-BE0E-DE305B978E1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21350</TotalTime>
  <Words>479</Words>
  <Application>Microsoft Office PowerPoint</Application>
  <PresentationFormat>On-screen Show (4:3)</PresentationFormat>
  <Paragraphs>151</Paragraphs>
  <Slides>22</Slides>
  <Notes>4</Notes>
  <HiddenSlides>0</HiddenSlides>
  <MMClips>1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Calibri</vt:lpstr>
      <vt:lpstr>Cambria Math</vt:lpstr>
      <vt:lpstr>Symbol</vt:lpstr>
      <vt:lpstr>Times New Roman</vt:lpstr>
      <vt:lpstr>Arial</vt:lpstr>
      <vt:lpstr>Comic Sans MS</vt:lpstr>
      <vt:lpstr>Office Theme</vt:lpstr>
      <vt:lpstr>Equation</vt:lpstr>
      <vt:lpstr>Artwork</vt:lpstr>
      <vt:lpstr>Chart</vt:lpstr>
      <vt:lpstr>2020-21  4-2 Predator-prey models, limit cycles, Hopf bifurcation The Lotka-Volterra predator-prey model </vt:lpstr>
      <vt:lpstr>Outline</vt:lpstr>
      <vt:lpstr>Lotka-Volterra predator-prey model</vt:lpstr>
      <vt:lpstr>Lotka-Volterra predator-prey model</vt:lpstr>
      <vt:lpstr>Lotka-Volterra predator-prey model</vt:lpstr>
      <vt:lpstr>Lotka-Volterra predator-prey model</vt:lpstr>
      <vt:lpstr>Lotka-Volterra predator-prey model</vt:lpstr>
      <vt:lpstr>Lotka-Volterra predator-prey model with fishery effort</vt:lpstr>
      <vt:lpstr>PowerPoint Presentation</vt:lpstr>
      <vt:lpstr>Lotka-Volterra predator-prey model</vt:lpstr>
      <vt:lpstr>Lotka-Volterra predator-prey model, dynamics</vt:lpstr>
      <vt:lpstr>Lotka-Volterra predator-prey model</vt:lpstr>
      <vt:lpstr>PowerPoint Presentation</vt:lpstr>
      <vt:lpstr>Lotka-Volterra predator-prey model</vt:lpstr>
      <vt:lpstr>Stability</vt:lpstr>
      <vt:lpstr>Stability</vt:lpstr>
      <vt:lpstr>Stability</vt:lpstr>
      <vt:lpstr>Stability</vt:lpstr>
      <vt:lpstr>Stability</vt:lpstr>
      <vt:lpstr>Lotka-Volterra predator-prey model</vt:lpstr>
      <vt:lpstr>Lotka-Volterra predator-prey model</vt:lpstr>
      <vt:lpstr>Learning outcomes</vt:lpstr>
    </vt:vector>
  </TitlesOfParts>
  <Company>RHUL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Jansen</dc:creator>
  <cp:lastModifiedBy>Jansen, Vincent</cp:lastModifiedBy>
  <cp:revision>232</cp:revision>
  <dcterms:created xsi:type="dcterms:W3CDTF">2002-06-29T18:19:19Z</dcterms:created>
  <dcterms:modified xsi:type="dcterms:W3CDTF">2021-02-05T12:06:22Z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0x0101007F5403E55EBA5F45B25A01EADE153578</vt:lpwstr>
  </property>
</Properties>
</file>