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35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5.xml" ContentType="application/vnd.openxmlformats-officedocument.presentationml.slide+xml"/>
  <Override PartName="/ppt/slides/slide13.xml" ContentType="application/vnd.openxmlformats-officedocument.presentationml.slide+xml"/>
  <Override PartName="/ppt/slides/slide17.xml" ContentType="application/vnd.openxmlformats-officedocument.presentationml.slide+xml"/>
  <Override PartName="/ppt/slides/slide27.xml" ContentType="application/vnd.openxmlformats-officedocument.presentationml.slide+xml"/>
  <Override PartName="/ppt/slides/slide16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26.xml" ContentType="application/vnd.openxmlformats-officedocument.presentationml.slide+xml"/>
  <Override PartName="/ppt/slides/slide28.xml" ContentType="application/vnd.openxmlformats-officedocument.presentationml.slide+xml"/>
  <Override PartName="/ppt/slides/slide24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5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1"/>
  </p:notesMasterIdLst>
  <p:sldIdLst>
    <p:sldId id="261" r:id="rId2"/>
    <p:sldId id="580" r:id="rId3"/>
    <p:sldId id="477" r:id="rId4"/>
    <p:sldId id="459" r:id="rId5"/>
    <p:sldId id="508" r:id="rId6"/>
    <p:sldId id="510" r:id="rId7"/>
    <p:sldId id="531" r:id="rId8"/>
    <p:sldId id="535" r:id="rId9"/>
    <p:sldId id="563" r:id="rId10"/>
    <p:sldId id="540" r:id="rId11"/>
    <p:sldId id="564" r:id="rId12"/>
    <p:sldId id="566" r:id="rId13"/>
    <p:sldId id="567" r:id="rId14"/>
    <p:sldId id="568" r:id="rId15"/>
    <p:sldId id="569" r:id="rId16"/>
    <p:sldId id="509" r:id="rId17"/>
    <p:sldId id="529" r:id="rId18"/>
    <p:sldId id="570" r:id="rId19"/>
    <p:sldId id="511" r:id="rId20"/>
    <p:sldId id="527" r:id="rId21"/>
    <p:sldId id="571" r:id="rId22"/>
    <p:sldId id="581" r:id="rId23"/>
    <p:sldId id="512" r:id="rId24"/>
    <p:sldId id="526" r:id="rId25"/>
    <p:sldId id="519" r:id="rId26"/>
    <p:sldId id="572" r:id="rId27"/>
    <p:sldId id="513" r:id="rId28"/>
    <p:sldId id="514" r:id="rId29"/>
    <p:sldId id="518" r:id="rId30"/>
    <p:sldId id="478" r:id="rId31"/>
    <p:sldId id="520" r:id="rId32"/>
    <p:sldId id="525" r:id="rId33"/>
    <p:sldId id="479" r:id="rId34"/>
    <p:sldId id="521" r:id="rId35"/>
    <p:sldId id="522" r:id="rId36"/>
    <p:sldId id="523" r:id="rId37"/>
    <p:sldId id="484" r:id="rId38"/>
    <p:sldId id="485" r:id="rId39"/>
    <p:sldId id="579" r:id="rId4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ambria Math" panose="02040503050406030204" pitchFamily="18" charset="0"/>
      <p:regular r:id="rId46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34" autoAdjust="0"/>
    <p:restoredTop sz="94670" autoAdjust="0"/>
  </p:normalViewPr>
  <p:slideViewPr>
    <p:cSldViewPr snapToGrid="0">
      <p:cViewPr varScale="1">
        <p:scale>
          <a:sx n="74" d="100"/>
          <a:sy n="74" d="100"/>
        </p:scale>
        <p:origin x="60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992"/>
    </p:cViewPr>
  </p:sorterViewPr>
  <p:notesViewPr>
    <p:cSldViewPr snapToGrid="0">
      <p:cViewPr varScale="1">
        <p:scale>
          <a:sx n="70" d="100"/>
          <a:sy n="70" d="100"/>
        </p:scale>
        <p:origin x="-21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customXml" Target="../customXml/item3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customXml" Target="../customXml/item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2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6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1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Relationship Id="rId4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08A4651-281D-4B2D-9E6D-636F53FAB28B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991652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8A4651-281D-4B2D-9E6D-636F53FAB28B}" type="slidenum">
              <a:rPr lang="en-GB" altLang="en-US" smtClean="0"/>
              <a:pPr>
                <a:defRPr/>
              </a:pPr>
              <a:t>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31802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08A4651-281D-4B2D-9E6D-636F53FAB28B}" type="slidenum">
              <a:rPr lang="en-GB" altLang="en-US" smtClean="0"/>
              <a:pPr>
                <a:defRPr/>
              </a:pPr>
              <a:t>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730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4AC7A4-15A9-4295-936C-6DA32B5B343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64896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FE536-16F0-4BE5-853F-88FBB67CDF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78532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36FDD-BF0B-43A9-8E1D-58A19E77D19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35399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D326D1-E1C1-4F20-A7A8-3DA7F54FC1D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96958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98F12-0DD9-458D-8A05-5D94220958C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0240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D5885-F9E6-4F46-9CCE-B14BD4C5BC3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16853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0E48A-7BAB-4CFA-8435-71487F4333A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311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3D9C5E-A2BF-451B-989F-C830E7D3B5C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6204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CA5E1-9AA7-433C-9428-7DE5D75BDE4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93173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0521-F32D-4CCB-BB56-D83E54271EC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8386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06EE8-8427-40A6-A6D0-0809CFFC430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7970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EF8AE8-CCF3-4EE0-B9DF-34DE1481A21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35360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0C43D3-E630-4BCB-B22F-91480980580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20105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6DDFDEF9-FAD5-41CE-AB4A-965499E5248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6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19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2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image" Target="../media/image99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25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22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2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103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34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12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100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0.bin"/><Relationship Id="rId11" Type="http://schemas.openxmlformats.org/officeDocument/2006/relationships/image" Target="../media/image33.wmf"/><Relationship Id="rId5" Type="http://schemas.openxmlformats.org/officeDocument/2006/relationships/image" Target="../media/image30.wmf"/><Relationship Id="rId10" Type="http://schemas.openxmlformats.org/officeDocument/2006/relationships/oleObject" Target="../embeddings/oleObject42.bin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34.wmf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png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17805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100" dirty="0" smtClean="0"/>
              <a:t>2020-21</a:t>
            </a:r>
            <a:br>
              <a:rPr lang="en-US" sz="3100" dirty="0" smtClean="0"/>
            </a:br>
            <a:r>
              <a:rPr lang="en-US" sz="3100" dirty="0" smtClean="0"/>
              <a:t>2-3 </a:t>
            </a:r>
            <a:r>
              <a:rPr lang="en-US" sz="3100" dirty="0" smtClean="0"/>
              <a:t>Interspecific competition between two species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GB" altLang="en-US" sz="4000" dirty="0" smtClean="0"/>
              <a:t>Equilibria and stability of the L-V model</a:t>
            </a:r>
            <a:endParaRPr lang="en-GB" sz="4300" dirty="0" smtClean="0">
              <a:cs typeface="Arial" charset="0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1524000" y="3565525"/>
            <a:ext cx="62484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latin typeface="Arial" panose="020B0604020202020204" pitchFamily="34" charset="0"/>
              </a:rPr>
              <a:t>Vincent Jansen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 dirty="0">
                <a:latin typeface="Arial" panose="020B0604020202020204" pitchFamily="34" charset="0"/>
              </a:rPr>
              <a:t>vincent.jansen@rhul.ac.uk</a:t>
            </a:r>
          </a:p>
        </p:txBody>
      </p:sp>
      <p:pic>
        <p:nvPicPr>
          <p:cNvPr id="3076" name="Picture 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98438"/>
            <a:ext cx="20161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Linearised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99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GB" altLang="en-US" sz="2800" dirty="0" smtClean="0"/>
                  <a:t>By using 		    and				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GB" altLang="en-US" sz="2800" dirty="0" smtClean="0"/>
                  <a:t>We can write the </a:t>
                </a:r>
                <a:r>
                  <a:rPr lang="en-GB" altLang="en-US" sz="2800" dirty="0" err="1" smtClean="0"/>
                  <a:t>linearised</a:t>
                </a:r>
                <a:r>
                  <a:rPr lang="en-GB" altLang="en-US" sz="2800" dirty="0" smtClean="0"/>
                  <a:t> dynamics as:</a:t>
                </a:r>
              </a:p>
              <a:p>
                <a:pPr algn="ctr" eaLnBrk="1" hangingPunct="1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alt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8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GB" altLang="en-US" sz="280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alt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altLang="en-US" sz="2800" b="0" dirty="0" smtClean="0"/>
              </a:p>
              <a:p>
                <a:pPr algn="ctr" eaLnBrk="1" hangingPunct="1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altLang="en-US" sz="2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alt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alt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GB" altLang="en-US" sz="2800" dirty="0" smtClean="0"/>
              </a:p>
              <a:p>
                <a:pPr algn="ctr" eaLnBrk="1" hangingPunct="1">
                  <a:buNone/>
                </a:pPr>
                <a:endParaRPr lang="en-GB" altLang="en-US" sz="2800" dirty="0"/>
              </a:p>
              <a:p>
                <a:pPr algn="just" eaLnBrk="1" hangingPunct="1">
                  <a:buNone/>
                </a:pPr>
                <a:r>
                  <a:rPr lang="en-GB" altLang="en-US" sz="2800" dirty="0" smtClean="0"/>
                  <a:t>And we get a system of linear ODEs</a:t>
                </a:r>
                <a:endParaRPr lang="en-GB" altLang="en-US" sz="2800" dirty="0"/>
              </a:p>
              <a:p>
                <a:pPr algn="ctr" eaLnBrk="1" hangingPunct="1">
                  <a:buNone/>
                </a:pPr>
                <a:endParaRPr lang="en-GB" altLang="en-US" sz="2800" dirty="0" smtClean="0"/>
              </a:p>
              <a:p>
                <a:pPr algn="ctr" eaLnBrk="1" hangingPunct="1">
                  <a:buNone/>
                </a:pPr>
                <a:endParaRPr lang="en-GB" altLang="en-US" sz="2800" dirty="0" smtClean="0"/>
              </a:p>
              <a:p>
                <a:pPr algn="ctr"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r>
                  <a:rPr lang="en-GB" altLang="en-US" sz="2800" dirty="0" smtClean="0"/>
                  <a:t> </a:t>
                </a:r>
              </a:p>
            </p:txBody>
          </p:sp>
        </mc:Choice>
        <mc:Fallback xmlns="">
          <p:sp>
            <p:nvSpPr>
              <p:cNvPr id="55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  <a:blipFill rotWithShape="0">
                <a:blip r:embed="rId3"/>
                <a:stretch>
                  <a:fillRect l="-1580" t="-1348" b="-1055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300" name="Object 7"/>
          <p:cNvGraphicFramePr>
            <a:graphicFrameLocks noChangeAspect="1"/>
          </p:cNvGraphicFramePr>
          <p:nvPr/>
        </p:nvGraphicFramePr>
        <p:xfrm>
          <a:off x="1776413" y="1592263"/>
          <a:ext cx="18129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8" name="Equation" r:id="rId4" imgW="774364" imgH="228501" progId="Equation.3">
                  <p:embed/>
                </p:oleObj>
              </mc:Choice>
              <mc:Fallback>
                <p:oleObj name="Equation" r:id="rId4" imgW="774364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1592263"/>
                        <a:ext cx="18129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7"/>
          <p:cNvGraphicFramePr>
            <a:graphicFrameLocks noChangeAspect="1"/>
          </p:cNvGraphicFramePr>
          <p:nvPr/>
        </p:nvGraphicFramePr>
        <p:xfrm>
          <a:off x="4351338" y="1577975"/>
          <a:ext cx="18129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19" name="Equation" r:id="rId6" imgW="774364" imgH="228501" progId="Equation.3">
                  <p:embed/>
                </p:oleObj>
              </mc:Choice>
              <mc:Fallback>
                <p:oleObj name="Equation" r:id="rId6" imgW="774364" imgH="228501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1577975"/>
                        <a:ext cx="18129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Linearised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99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GB" altLang="en-US" sz="2800" dirty="0" smtClean="0"/>
                  <a:t>By using 		    and				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GB" altLang="en-US" sz="2800" dirty="0" smtClean="0"/>
                  <a:t>We can write the </a:t>
                </a:r>
                <a:r>
                  <a:rPr lang="en-GB" altLang="en-US" sz="2800" dirty="0" err="1" smtClean="0"/>
                  <a:t>linearised</a:t>
                </a:r>
                <a:r>
                  <a:rPr lang="en-GB" altLang="en-US" sz="2800" dirty="0" smtClean="0"/>
                  <a:t> dynamics as:</a:t>
                </a: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GB" alt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GB" altLang="en-US" sz="28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GB" altLang="en-US" sz="28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GB" alt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altLang="en-US" sz="2800" i="1" smtClean="0">
                                        <a:latin typeface="Cambria Math" panose="02040503050406030204" pitchFamily="18" charset="0"/>
                                      </a:rPr>
                                      <m:t>𝑑𝑦</m:t>
                                    </m:r>
                                  </m:num>
                                  <m:den>
                                    <m:r>
                                      <a:rPr lang="en-GB" altLang="en-US" sz="280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GB" altLang="en-US" sz="2800" b="0" dirty="0" smtClean="0"/>
                  <a:t>                                        </a:t>
                </a:r>
                <a14:m>
                  <m:oMath xmlns:m="http://schemas.openxmlformats.org/officeDocument/2006/math">
                    <m:groupChr>
                      <m:groupChrPr>
                        <m:chr m:val="⏟"/>
                        <m:ctrlP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                  </m:t>
                        </m:r>
                      </m:e>
                    </m:groupChr>
                  </m:oMath>
                </a14:m>
                <a:endParaRPr lang="en-GB" altLang="en-US" sz="2800" b="0" i="1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1" i="0" smtClean="0"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en-GB" altLang="en-US" sz="2800" b="1" i="0">
                          <a:latin typeface="Cambria Math" panose="02040503050406030204" pitchFamily="18" charset="0"/>
                        </a:rPr>
                        <m:t>𝐉</m:t>
                      </m:r>
                    </m:oMath>
                  </m:oMathPara>
                </a14:m>
                <a:endParaRPr lang="en-GB" altLang="en-US" sz="2800" b="1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GB" altLang="en-US" sz="2800" b="1" dirty="0" smtClean="0"/>
                  <a:t>J</a:t>
                </a:r>
                <a:r>
                  <a:rPr lang="en-GB" altLang="en-US" sz="2800" b="0" dirty="0" smtClean="0"/>
                  <a:t> is known as the Jacobian matrix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r>
                  <a:rPr lang="en-GB" altLang="en-US" sz="2800" dirty="0" smtClean="0"/>
                  <a:t> </a:t>
                </a:r>
              </a:p>
            </p:txBody>
          </p:sp>
        </mc:Choice>
        <mc:Fallback xmlns="">
          <p:sp>
            <p:nvSpPr>
              <p:cNvPr id="55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  <a:blipFill rotWithShape="0">
                <a:blip r:embed="rId3"/>
                <a:stretch>
                  <a:fillRect l="-1580" t="-1348" b="-877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5300" name="Object 7"/>
          <p:cNvGraphicFramePr>
            <a:graphicFrameLocks noChangeAspect="1"/>
          </p:cNvGraphicFramePr>
          <p:nvPr/>
        </p:nvGraphicFramePr>
        <p:xfrm>
          <a:off x="1776413" y="1592263"/>
          <a:ext cx="1812925" cy="53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6" name="Equation" r:id="rId4" imgW="774364" imgH="228501" progId="Equation.3">
                  <p:embed/>
                </p:oleObj>
              </mc:Choice>
              <mc:Fallback>
                <p:oleObj name="Equation" r:id="rId4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1592263"/>
                        <a:ext cx="1812925" cy="534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7"/>
          <p:cNvGraphicFramePr>
            <a:graphicFrameLocks noChangeAspect="1"/>
          </p:cNvGraphicFramePr>
          <p:nvPr/>
        </p:nvGraphicFramePr>
        <p:xfrm>
          <a:off x="4351338" y="1577975"/>
          <a:ext cx="18129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67" name="Equation" r:id="rId6" imgW="774364" imgH="228501" progId="Equation.3">
                  <p:embed/>
                </p:oleObj>
              </mc:Choice>
              <mc:Fallback>
                <p:oleObj name="Equation" r:id="rId6" imgW="774364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1338" y="1577975"/>
                        <a:ext cx="1812925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753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Linearised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99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GB" altLang="en-US" sz="2800" dirty="0" smtClean="0"/>
                  <a:t>Solutions of this linear system of ODEs are of the form </a:t>
                </a: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altLang="en-US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altLang="en-US" sz="2800" i="1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altLang="en-US" sz="28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GB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altLang="en-US" sz="2800" dirty="0" smtClean="0"/>
              </a:p>
              <a:p>
                <a:pPr eaLnBrk="1" hangingPunct="1">
                  <a:buNone/>
                </a:pPr>
                <a:endParaRPr lang="en-GB" altLang="en-US" sz="2800" dirty="0" smtClean="0"/>
              </a:p>
              <a:p>
                <a:pPr eaLnBrk="1" hangingPunct="1">
                  <a:buNone/>
                </a:pPr>
                <a:r>
                  <a:rPr lang="en-GB" altLang="en-US" sz="2800" dirty="0" smtClean="0"/>
                  <a:t>Or in vector form</a:t>
                </a: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alt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alt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altLang="en-US" sz="2800" dirty="0" smtClean="0"/>
              </a:p>
              <a:p>
                <a:pPr eaLnBrk="1" hangingPunct="1">
                  <a:buNone/>
                </a:pPr>
                <a:r>
                  <a:rPr lang="en-GB" altLang="en-US" sz="2800" b="0" dirty="0" smtClean="0"/>
                  <a:t> where </a:t>
                </a:r>
                <a:r>
                  <a:rPr lang="en-GB" altLang="en-US" sz="2800" b="0" dirty="0" smtClean="0">
                    <a:latin typeface="Symbol" panose="05050102010706020507" pitchFamily="18" charset="2"/>
                  </a:rPr>
                  <a:t>l</a:t>
                </a:r>
                <a:r>
                  <a:rPr lang="en-GB" altLang="en-US" sz="2800" b="0" baseline="-25000" dirty="0" smtClean="0"/>
                  <a:t>1</a:t>
                </a:r>
                <a:r>
                  <a:rPr lang="en-GB" altLang="en-US" sz="2800" b="0" dirty="0" smtClean="0"/>
                  <a:t>, </a:t>
                </a:r>
                <a:r>
                  <a:rPr lang="en-GB" altLang="en-US" sz="2800" b="0" dirty="0" smtClean="0">
                    <a:latin typeface="Symbol" panose="05050102010706020507" pitchFamily="18" charset="2"/>
                  </a:rPr>
                  <a:t>l</a:t>
                </a:r>
                <a:r>
                  <a:rPr lang="en-GB" altLang="en-US" sz="2800" b="0" baseline="-25000" dirty="0" smtClean="0"/>
                  <a:t>2</a:t>
                </a:r>
                <a:r>
                  <a:rPr lang="en-GB" altLang="en-US" sz="2800" b="0" dirty="0" smtClean="0"/>
                  <a:t> are eigenvalues,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alt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GB" alt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GB" altLang="en-US" sz="28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alt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GB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GB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8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alt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altLang="en-US" sz="2800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GB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GB" altLang="en-US" sz="2800" b="0" i="0" smtClean="0">
                        <a:latin typeface="Cambria Math" panose="02040503050406030204" pitchFamily="18" charset="0"/>
                      </a:rPr>
                      <m:t>eigenvectors</m:t>
                    </m:r>
                    <m:r>
                      <a:rPr lang="en-GB" altLang="en-US" sz="2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en-US" sz="2800" b="0" dirty="0" smtClean="0"/>
                  <a:t>of </a:t>
                </a:r>
                <a:r>
                  <a:rPr lang="en-GB" altLang="en-US" sz="2800" b="1" dirty="0" smtClean="0"/>
                  <a:t>J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r>
                  <a:rPr lang="en-GB" altLang="en-US" sz="2800" dirty="0" smtClean="0"/>
                  <a:t> </a:t>
                </a:r>
              </a:p>
            </p:txBody>
          </p:sp>
        </mc:Choice>
        <mc:Fallback xmlns="">
          <p:sp>
            <p:nvSpPr>
              <p:cNvPr id="55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  <a:blipFill rotWithShape="0">
                <a:blip r:embed="rId2"/>
                <a:stretch>
                  <a:fillRect l="-1580" t="-1348" b="-109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9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Linearised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299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</p:spPr>
            <p:txBody>
              <a:bodyPr/>
              <a:lstStyle/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GB" altLang="en-US" sz="2800" dirty="0" smtClean="0"/>
                  <a:t>Just looking at the solution </a:t>
                </a: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alt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alt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alt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en-US" sz="28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GB" alt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b>
                            <m:sSubPr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GB" altLang="en-US" sz="2800" dirty="0" smtClean="0"/>
              </a:p>
              <a:p>
                <a:pPr eaLnBrk="1" hangingPunct="1">
                  <a:buNone/>
                </a:pPr>
                <a:r>
                  <a:rPr lang="en-GB" altLang="en-US" sz="2800" b="0" dirty="0" smtClean="0"/>
                  <a:t> notice that when the real parts of </a:t>
                </a:r>
                <a:r>
                  <a:rPr lang="en-GB" altLang="en-US" sz="2800" b="0" dirty="0" smtClean="0">
                    <a:latin typeface="Symbol" panose="05050102010706020507" pitchFamily="18" charset="2"/>
                  </a:rPr>
                  <a:t>l</a:t>
                </a:r>
                <a:r>
                  <a:rPr lang="en-GB" altLang="en-US" sz="2800" b="0" baseline="-25000" dirty="0" smtClean="0"/>
                  <a:t>1</a:t>
                </a:r>
                <a:r>
                  <a:rPr lang="en-GB" altLang="en-US" sz="2800" b="0" dirty="0" smtClean="0"/>
                  <a:t>, </a:t>
                </a:r>
                <a:r>
                  <a:rPr lang="en-GB" altLang="en-US" sz="2800" b="0" dirty="0" smtClean="0">
                    <a:latin typeface="Symbol" panose="05050102010706020507" pitchFamily="18" charset="2"/>
                  </a:rPr>
                  <a:t>l</a:t>
                </a:r>
                <a:r>
                  <a:rPr lang="en-GB" altLang="en-US" sz="2800" b="0" baseline="-25000" dirty="0" smtClean="0"/>
                  <a:t>2</a:t>
                </a:r>
                <a:r>
                  <a:rPr lang="en-GB" altLang="en-US" sz="2800" b="0" dirty="0" smtClean="0"/>
                  <a:t> &lt;0, x and y will get smaller and smaller. The </a:t>
                </a:r>
                <a:r>
                  <a:rPr lang="en-GB" altLang="en-US" sz="2800" dirty="0" smtClean="0"/>
                  <a:t>dynamics get closer and closer to the equilibrium. The equilibrium is then stable. </a:t>
                </a:r>
              </a:p>
              <a:p>
                <a:pPr eaLnBrk="1" hangingPunct="1">
                  <a:buNone/>
                </a:pPr>
                <a:r>
                  <a:rPr lang="en-GB" altLang="en-US" sz="2800" dirty="0" smtClean="0"/>
                  <a:t>But to decide this we need to know the eigenvalues of the matrix </a:t>
                </a:r>
                <a:r>
                  <a:rPr lang="en-GB" altLang="en-US" sz="2800" b="1" dirty="0" smtClean="0"/>
                  <a:t>J</a:t>
                </a:r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r>
                  <a:rPr lang="en-GB" altLang="en-US" sz="2800" dirty="0" smtClean="0"/>
                  <a:t> </a:t>
                </a:r>
              </a:p>
            </p:txBody>
          </p:sp>
        </mc:Choice>
        <mc:Fallback xmlns="">
          <p:sp>
            <p:nvSpPr>
              <p:cNvPr id="552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  <a:blipFill rotWithShape="0">
                <a:blip r:embed="rId2"/>
                <a:stretch>
                  <a:fillRect l="-1580" t="-1348" r="-1422" b="-83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92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250825" y="26987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dirty="0" smtClean="0"/>
              <a:t>Do I really need to find the eigenvalues?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539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r>
                  <a:rPr lang="en-GB" altLang="en-US" sz="2800" dirty="0"/>
                  <a:t>D</a:t>
                </a:r>
                <a:r>
                  <a:rPr lang="en-GB" altLang="en-US" sz="2800" dirty="0" smtClean="0"/>
                  <a:t>etermine the eigenvalues</a:t>
                </a:r>
                <a:r>
                  <a:rPr lang="en-GB" altLang="en-US" sz="2800" dirty="0"/>
                  <a:t> </a:t>
                </a:r>
                <a:r>
                  <a:rPr lang="en-GB" altLang="en-US" sz="2800" dirty="0" smtClean="0"/>
                  <a:t>of a matrix can be cumbersome. There is a handy trick to determine if the real parts of eigenvalues are all smaller than 0. </a:t>
                </a:r>
              </a:p>
              <a:p>
                <a:pPr eaLnBrk="1" hangingPunct="1"/>
                <a:r>
                  <a:rPr lang="en-GB" altLang="en-US" sz="2800" dirty="0" smtClean="0"/>
                  <a:t>You can use </a:t>
                </a:r>
                <a:r>
                  <a:rPr lang="en-GB" altLang="en-US" sz="2800" i="1" dirty="0" smtClean="0"/>
                  <a:t>Routh-Hurwitz </a:t>
                </a:r>
                <a:r>
                  <a:rPr lang="en-GB" altLang="en-US" sz="2800" dirty="0" smtClean="0"/>
                  <a:t>criteria:</a:t>
                </a:r>
              </a:p>
              <a:p>
                <a:pPr eaLnBrk="1" hangingPunct="1"/>
                <a:r>
                  <a:rPr lang="en-GB" altLang="en-US" sz="2800" dirty="0" smtClean="0"/>
                  <a:t>The real parts of the eigenvalues of a 2x2 matrix are all negative if and only if</a:t>
                </a:r>
              </a:p>
              <a:p>
                <a:pPr lvl="1" eaLnBrk="1" hangingPunct="1"/>
                <a:r>
                  <a:rPr lang="en-GB" altLang="en-US" sz="2400" dirty="0" smtClean="0"/>
                  <a:t>The trace (sum over the diagonal) is negative: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GB" altLang="en-US" sz="24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GB" altLang="en-US" sz="2400" dirty="0" smtClean="0"/>
              </a:p>
              <a:p>
                <a:pPr lvl="1" eaLnBrk="1" hangingPunct="1"/>
                <a:r>
                  <a:rPr lang="en-GB" altLang="en-US" sz="2400" dirty="0" smtClean="0"/>
                  <a:t>The determinant is positive: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alt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altLang="en-US" sz="2400" dirty="0"/>
              </a:p>
              <a:p>
                <a:pPr lvl="1" eaLnBrk="1" hangingPunct="1"/>
                <a:endParaRPr lang="en-GB" altLang="en-US" sz="24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</p:txBody>
          </p:sp>
        </mc:Choice>
        <mc:Fallback xmlns="">
          <p:sp>
            <p:nvSpPr>
              <p:cNvPr id="655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686800" cy="4525963"/>
              </a:xfrm>
              <a:blipFill rotWithShape="0">
                <a:blip r:embed="rId2"/>
                <a:stretch>
                  <a:fillRect l="-1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1606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/>
              <a:t>On the blackboard, show RH criteria for 2x2</a:t>
            </a:r>
            <a:endParaRPr lang="en-US" altLang="en-US" sz="4000" smtClean="0"/>
          </a:p>
        </p:txBody>
      </p:sp>
      <p:graphicFrame>
        <p:nvGraphicFramePr>
          <p:cNvPr id="67587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847725" y="901700"/>
          <a:ext cx="5684838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8" name="Equation" r:id="rId3" imgW="2476500" imgH="901700" progId="Equation.3">
                  <p:embed/>
                </p:oleObj>
              </mc:Choice>
              <mc:Fallback>
                <p:oleObj name="Equation" r:id="rId3" imgW="2476500" imgH="901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725" y="901700"/>
                        <a:ext cx="5684838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808038" y="3541713"/>
          <a:ext cx="6888162" cy="285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89" name="Equation" r:id="rId5" imgW="2819400" imgH="1168400" progId="Equation.3">
                  <p:embed/>
                </p:oleObj>
              </mc:Choice>
              <mc:Fallback>
                <p:oleObj name="Equation" r:id="rId5" imgW="2819400" imgH="1168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8038" y="3541713"/>
                        <a:ext cx="6888162" cy="285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72414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Equilibria and stability</a:t>
            </a:r>
            <a:endParaRPr lang="en-US" altLang="en-US" smtClean="0"/>
          </a:p>
        </p:txBody>
      </p:sp>
      <p:sp>
        <p:nvSpPr>
          <p:cNvPr id="5632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pPr eaLnBrk="1" hangingPunct="1"/>
            <a:r>
              <a:rPr lang="en-GB" altLang="en-US" sz="2800" dirty="0" smtClean="0"/>
              <a:t>Now we will apply this to the </a:t>
            </a:r>
            <a:r>
              <a:rPr lang="en-GB" altLang="en-US" sz="2800" dirty="0" err="1" smtClean="0"/>
              <a:t>Lotka-Volterra</a:t>
            </a:r>
            <a:r>
              <a:rPr lang="en-GB" altLang="en-US" sz="2800" dirty="0" smtClean="0"/>
              <a:t> interaction model</a:t>
            </a:r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645044"/>
              </p:ext>
            </p:extLst>
          </p:nvPr>
        </p:nvGraphicFramePr>
        <p:xfrm>
          <a:off x="1905000" y="2799207"/>
          <a:ext cx="4645025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16" name="Equation" r:id="rId3" imgW="1688367" imgH="812447" progId="Equation.3">
                  <p:embed/>
                </p:oleObj>
              </mc:Choice>
              <mc:Fallback>
                <p:oleObj name="Equation" r:id="rId3" imgW="1688367" imgH="81244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799207"/>
                        <a:ext cx="4645025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Equilibria and stability</a:t>
            </a:r>
            <a:endParaRPr lang="en-US" altLang="en-US" smtClean="0"/>
          </a:p>
        </p:txBody>
      </p:sp>
      <p:sp>
        <p:nvSpPr>
          <p:cNvPr id="5734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pPr eaLnBrk="1" hangingPunct="1"/>
            <a:r>
              <a:rPr lang="en-GB" altLang="en-US" sz="2800" dirty="0"/>
              <a:t>U</a:t>
            </a:r>
            <a:r>
              <a:rPr lang="en-GB" altLang="en-US" sz="2800" dirty="0" smtClean="0"/>
              <a:t>sing </a:t>
            </a:r>
            <a:r>
              <a:rPr lang="en-GB" altLang="en-US" sz="2800" dirty="0" smtClean="0"/>
              <a:t>vector notation</a:t>
            </a:r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</p:txBody>
      </p:sp>
      <p:graphicFrame>
        <p:nvGraphicFramePr>
          <p:cNvPr id="57348" name="Object 7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752475" y="2349500"/>
          <a:ext cx="7264400" cy="167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96" name="Equation" r:id="rId3" imgW="3416300" imgH="787400" progId="Equation.3">
                  <p:embed/>
                </p:oleObj>
              </mc:Choice>
              <mc:Fallback>
                <p:oleObj name="Equation" r:id="rId3" imgW="3416300" imgH="787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475" y="2349500"/>
                        <a:ext cx="7264400" cy="167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Equilibria and stability</a:t>
            </a:r>
            <a:endParaRPr lang="en-US" altLang="en-US" smtClean="0"/>
          </a:p>
        </p:txBody>
      </p:sp>
      <p:sp>
        <p:nvSpPr>
          <p:cNvPr id="5632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pPr marL="0" indent="0" eaLnBrk="1" hangingPunct="1">
              <a:buNone/>
            </a:pPr>
            <a:endParaRPr lang="en-GB" altLang="en-US" sz="2800" dirty="0"/>
          </a:p>
          <a:p>
            <a:pPr eaLnBrk="1" hangingPunct="1"/>
            <a:r>
              <a:rPr lang="en-GB" altLang="en-US" sz="2800" dirty="0" smtClean="0"/>
              <a:t>Let                    and  </a:t>
            </a:r>
          </a:p>
          <a:p>
            <a:pPr eaLnBrk="1" hangingPunct="1"/>
            <a:r>
              <a:rPr lang="en-GB" altLang="en-US" sz="2800" dirty="0" smtClean="0"/>
              <a:t>The dynamics close to an equilibrium are approximately: </a:t>
            </a:r>
            <a:endParaRPr lang="en-GB" altLang="en-US" sz="2800" dirty="0" smtClean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/>
          </a:p>
          <a:p>
            <a:pPr eaLnBrk="1" hangingPunct="1"/>
            <a:endParaRPr lang="en-GB" altLang="en-US" sz="2800" dirty="0" smtClean="0"/>
          </a:p>
          <a:p>
            <a:pPr eaLnBrk="1" hangingPunct="1"/>
            <a:r>
              <a:rPr lang="en-GB" altLang="en-US" sz="2800" dirty="0"/>
              <a:t>Next we will look at the 4 equilibria and study their stability</a:t>
            </a:r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</p:txBody>
      </p:sp>
      <p:graphicFrame>
        <p:nvGraphicFramePr>
          <p:cNvPr id="563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984225"/>
              </p:ext>
            </p:extLst>
          </p:nvPr>
        </p:nvGraphicFramePr>
        <p:xfrm>
          <a:off x="1392238" y="2131695"/>
          <a:ext cx="1524000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39" name="Equation" r:id="rId3" imgW="774364" imgH="241195" progId="Equation.3">
                  <p:embed/>
                </p:oleObj>
              </mc:Choice>
              <mc:Fallback>
                <p:oleObj name="Equation" r:id="rId3" imgW="774364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2131695"/>
                        <a:ext cx="1524000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511908"/>
              </p:ext>
            </p:extLst>
          </p:nvPr>
        </p:nvGraphicFramePr>
        <p:xfrm>
          <a:off x="3635375" y="2117919"/>
          <a:ext cx="1598613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0" name="Equation" r:id="rId5" imgW="812447" imgH="241195" progId="Equation.3">
                  <p:embed/>
                </p:oleObj>
              </mc:Choice>
              <mc:Fallback>
                <p:oleObj name="Equation" r:id="rId5" imgW="81244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2117919"/>
                        <a:ext cx="1598613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11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653115667"/>
              </p:ext>
            </p:extLst>
          </p:nvPr>
        </p:nvGraphicFramePr>
        <p:xfrm>
          <a:off x="1979613" y="3650978"/>
          <a:ext cx="4608512" cy="157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1" name="Equation" r:id="rId7" imgW="2374900" imgH="812800" progId="Equation.3">
                  <p:embed/>
                </p:oleObj>
              </mc:Choice>
              <mc:Fallback>
                <p:oleObj name="Equation" r:id="rId7" imgW="23749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650978"/>
                        <a:ext cx="4608512" cy="157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516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-973138" y="274638"/>
            <a:ext cx="8229601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Stability of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The dynamics close to equilibrium are approximately: 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</p:txBody>
      </p:sp>
      <p:graphicFrame>
        <p:nvGraphicFramePr>
          <p:cNvPr id="5837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476250"/>
          <a:ext cx="34575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7" name="Equation" r:id="rId3" imgW="1168400" imgH="241300" progId="Equation.3">
                  <p:embed/>
                </p:oleObj>
              </mc:Choice>
              <mc:Fallback>
                <p:oleObj name="Equation" r:id="rId3" imgW="11684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6250"/>
                        <a:ext cx="345757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12"/>
          <p:cNvGraphicFramePr>
            <a:graphicFrameLocks noChangeAspect="1"/>
          </p:cNvGraphicFramePr>
          <p:nvPr/>
        </p:nvGraphicFramePr>
        <p:xfrm>
          <a:off x="1455738" y="2297113"/>
          <a:ext cx="5938837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68" name="Equation" r:id="rId5" imgW="2362200" imgH="812800" progId="Equation.3">
                  <p:embed/>
                </p:oleObj>
              </mc:Choice>
              <mc:Fallback>
                <p:oleObj name="Equation" r:id="rId5" imgW="2362200" imgH="812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2297113"/>
                        <a:ext cx="5938837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Rectangle 19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eaLnBrk="1" hangingPunct="1"/>
            <a:endParaRPr lang="en-US" altLang="en-US" sz="240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2-1 Generalised Logistic Growth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2-2 The </a:t>
            </a:r>
            <a:r>
              <a:rPr lang="en-GB" altLang="en-US" sz="2800" dirty="0" err="1">
                <a:solidFill>
                  <a:schemeClr val="bg2">
                    <a:lumMod val="90000"/>
                  </a:schemeClr>
                </a:solidFill>
              </a:rPr>
              <a:t>Lotka-Volterra</a:t>
            </a: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 Interaction model 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2-3 Equilibria and Stability  </a:t>
            </a: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2-4 Apparent Competition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506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-973138" y="274638"/>
            <a:ext cx="8229601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Stability of</a:t>
            </a:r>
          </a:p>
        </p:txBody>
      </p:sp>
      <p:sp>
        <p:nvSpPr>
          <p:cNvPr id="30617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977188" cy="5456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The Jacobian matrix is </a:t>
            </a:r>
          </a:p>
          <a:p>
            <a:pPr eaLnBrk="1" hangingPunct="1">
              <a:lnSpc>
                <a:spcPct val="90000"/>
              </a:lnSpc>
            </a:pPr>
            <a:endParaRPr lang="en-GB" altLang="en-US" sz="2400" smtClean="0"/>
          </a:p>
          <a:p>
            <a:pPr eaLnBrk="1" hangingPunct="1">
              <a:lnSpc>
                <a:spcPct val="90000"/>
              </a:lnSpc>
            </a:pPr>
            <a:endParaRPr lang="en-GB" altLang="en-US" sz="2400" smtClean="0"/>
          </a:p>
          <a:p>
            <a:pPr eaLnBrk="1" hangingPunct="1">
              <a:lnSpc>
                <a:spcPct val="90000"/>
              </a:lnSpc>
            </a:pPr>
            <a:endParaRPr lang="en-GB" altLang="en-US" sz="2400" smtClean="0"/>
          </a:p>
          <a:p>
            <a:pPr eaLnBrk="1" hangingPunct="1">
              <a:lnSpc>
                <a:spcPct val="90000"/>
              </a:lnSpc>
            </a:pPr>
            <a:endParaRPr lang="en-GB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One eigenvalue is -</a:t>
            </a:r>
            <a:r>
              <a:rPr lang="en-GB" altLang="en-US" sz="2400" i="1" smtClean="0"/>
              <a:t>r</a:t>
            </a:r>
            <a:r>
              <a:rPr lang="en-GB" altLang="en-US" sz="2400" i="1" baseline="-25000" smtClean="0"/>
              <a:t>1</a:t>
            </a:r>
            <a:r>
              <a:rPr lang="en-GB" altLang="en-US" sz="2400" i="1" smtClean="0"/>
              <a:t>k</a:t>
            </a:r>
            <a:r>
              <a:rPr lang="en-GB" altLang="en-US" sz="2400" i="1" baseline="-25000" smtClean="0"/>
              <a:t>1</a:t>
            </a:r>
            <a:r>
              <a:rPr lang="en-GB" altLang="en-US" sz="2400" smtClean="0"/>
              <a:t> (same as the logistic model), the other one is </a:t>
            </a:r>
            <a:r>
              <a:rPr lang="en-GB" altLang="en-US" sz="2400" i="1" smtClean="0"/>
              <a:t>r</a:t>
            </a:r>
            <a:r>
              <a:rPr lang="en-GB" altLang="en-US" sz="2400" i="1" baseline="-25000" smtClean="0"/>
              <a:t>2</a:t>
            </a:r>
            <a:r>
              <a:rPr lang="en-GB" altLang="en-US" sz="2400" i="1" smtClean="0"/>
              <a:t>k</a:t>
            </a:r>
            <a:r>
              <a:rPr lang="en-GB" altLang="en-US" sz="2400" i="1" baseline="-25000" smtClean="0"/>
              <a:t>2</a:t>
            </a:r>
            <a:r>
              <a:rPr lang="en-GB" altLang="en-US" sz="2400" smtClean="0"/>
              <a:t> (</a:t>
            </a:r>
            <a:r>
              <a:rPr lang="en-GB" altLang="en-US" sz="2400" i="1" smtClean="0"/>
              <a:t>1-</a:t>
            </a:r>
            <a:r>
              <a:rPr lang="en-GB" altLang="en-US" sz="2400" i="1" smtClean="0">
                <a:latin typeface="Symbol" panose="05050102010706020507" pitchFamily="18" charset="2"/>
              </a:rPr>
              <a:t>b</a:t>
            </a:r>
            <a:r>
              <a:rPr lang="en-GB" altLang="en-US" sz="2400" i="1" smtClean="0"/>
              <a:t>k</a:t>
            </a:r>
            <a:r>
              <a:rPr lang="en-GB" altLang="en-US" sz="2400" i="1" baseline="-25000" smtClean="0"/>
              <a:t>1</a:t>
            </a:r>
            <a:r>
              <a:rPr lang="en-GB" altLang="en-US" sz="2400" i="1" smtClean="0"/>
              <a:t>/k</a:t>
            </a:r>
            <a:r>
              <a:rPr lang="en-GB" altLang="en-US" sz="2400" i="1" baseline="-25000" smtClean="0"/>
              <a:t>2</a:t>
            </a:r>
            <a:r>
              <a:rPr lang="en-GB" altLang="en-US" sz="2400" smtClean="0"/>
              <a:t>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If r</a:t>
            </a:r>
            <a:r>
              <a:rPr lang="en-GB" altLang="en-US" sz="2400" baseline="-25000" smtClean="0"/>
              <a:t>2</a:t>
            </a:r>
            <a:r>
              <a:rPr lang="en-GB" altLang="en-US" sz="2400" i="1" smtClean="0"/>
              <a:t>k</a:t>
            </a:r>
            <a:r>
              <a:rPr lang="en-GB" altLang="en-US" sz="2400" i="1" baseline="-25000" smtClean="0"/>
              <a:t>2</a:t>
            </a:r>
            <a:r>
              <a:rPr lang="en-GB" altLang="en-US" sz="2400" smtClean="0"/>
              <a:t>&gt;0 and </a:t>
            </a:r>
            <a:r>
              <a:rPr lang="en-GB" altLang="en-US" sz="2400" i="1" smtClean="0"/>
              <a:t>1-</a:t>
            </a:r>
            <a:r>
              <a:rPr lang="en-GB" altLang="en-US" sz="2400" i="1" smtClean="0">
                <a:latin typeface="Symbol" panose="05050102010706020507" pitchFamily="18" charset="2"/>
              </a:rPr>
              <a:t>b</a:t>
            </a:r>
            <a:r>
              <a:rPr lang="en-GB" altLang="en-US" sz="2400" i="1" smtClean="0"/>
              <a:t>k</a:t>
            </a:r>
            <a:r>
              <a:rPr lang="en-GB" altLang="en-US" sz="2400" i="1" baseline="-25000" smtClean="0"/>
              <a:t>1</a:t>
            </a:r>
            <a:r>
              <a:rPr lang="en-GB" altLang="en-US" sz="2400" i="1" smtClean="0"/>
              <a:t>/k</a:t>
            </a:r>
            <a:r>
              <a:rPr lang="en-GB" altLang="en-US" sz="2400" i="1" baseline="-25000" smtClean="0"/>
              <a:t>2</a:t>
            </a:r>
            <a:r>
              <a:rPr lang="en-GB" altLang="en-US" sz="2400" smtClean="0"/>
              <a:t>&lt;0 y moves towards </a:t>
            </a:r>
            <a:r>
              <a:rPr lang="en-GB" altLang="en-US" sz="2400" i="1" smtClean="0"/>
              <a:t>y</a:t>
            </a:r>
            <a:r>
              <a:rPr lang="en-GB" altLang="en-US" sz="2400" smtClean="0"/>
              <a:t>=0 and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sz="2400" smtClean="0"/>
              <a:t>	if r</a:t>
            </a:r>
            <a:r>
              <a:rPr lang="en-GB" altLang="en-US" sz="2400" baseline="-25000" smtClean="0"/>
              <a:t>2</a:t>
            </a:r>
            <a:r>
              <a:rPr lang="en-GB" altLang="en-US" sz="2400" i="1" smtClean="0"/>
              <a:t>k</a:t>
            </a:r>
            <a:r>
              <a:rPr lang="en-GB" altLang="en-US" sz="2400" i="1" baseline="-25000" smtClean="0"/>
              <a:t>2</a:t>
            </a:r>
            <a:r>
              <a:rPr lang="en-GB" altLang="en-US" sz="2400" smtClean="0"/>
              <a:t>&gt;0 and </a:t>
            </a:r>
            <a:r>
              <a:rPr lang="en-GB" altLang="en-US" sz="2400" i="1" smtClean="0"/>
              <a:t>1-</a:t>
            </a:r>
            <a:r>
              <a:rPr lang="en-GB" altLang="en-US" sz="2400" i="1" smtClean="0">
                <a:latin typeface="Symbol" panose="05050102010706020507" pitchFamily="18" charset="2"/>
              </a:rPr>
              <a:t>b</a:t>
            </a:r>
            <a:r>
              <a:rPr lang="en-GB" altLang="en-US" sz="2400" i="1" smtClean="0"/>
              <a:t>k</a:t>
            </a:r>
            <a:r>
              <a:rPr lang="en-GB" altLang="en-US" sz="2400" i="1" baseline="-25000" smtClean="0"/>
              <a:t>1</a:t>
            </a:r>
            <a:r>
              <a:rPr lang="en-GB" altLang="en-US" sz="2400" i="1" smtClean="0"/>
              <a:t>/k</a:t>
            </a:r>
            <a:r>
              <a:rPr lang="en-GB" altLang="en-US" sz="2400" i="1" baseline="-25000" smtClean="0"/>
              <a:t>2</a:t>
            </a:r>
            <a:r>
              <a:rPr lang="en-GB" altLang="en-US" sz="2400" smtClean="0"/>
              <a:t>&gt;0 y moves away from </a:t>
            </a:r>
            <a:r>
              <a:rPr lang="en-GB" altLang="en-US" sz="2400" i="1" smtClean="0"/>
              <a:t>y</a:t>
            </a:r>
            <a:r>
              <a:rPr lang="en-GB" altLang="en-US" sz="2400" smtClean="0"/>
              <a:t>=0 (equilibrium unstable)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This  allows the interpretation that if </a:t>
            </a:r>
            <a:r>
              <a:rPr lang="en-GB" altLang="en-US" sz="2400" i="1" smtClean="0"/>
              <a:t>1/</a:t>
            </a:r>
            <a:r>
              <a:rPr lang="en-GB" altLang="en-US" sz="2400" i="1" smtClean="0">
                <a:latin typeface="Symbol" panose="05050102010706020507" pitchFamily="18" charset="2"/>
              </a:rPr>
              <a:t>b&gt;</a:t>
            </a:r>
            <a:r>
              <a:rPr lang="en-GB" altLang="en-US" sz="2400" i="1" smtClean="0"/>
              <a:t>k</a:t>
            </a:r>
            <a:r>
              <a:rPr lang="en-GB" altLang="en-US" sz="2400" i="1" baseline="-25000" smtClean="0"/>
              <a:t>1</a:t>
            </a:r>
            <a:r>
              <a:rPr lang="en-GB" altLang="en-US" sz="2400" i="1" smtClean="0"/>
              <a:t>/k</a:t>
            </a:r>
            <a:r>
              <a:rPr lang="en-GB" altLang="en-US" sz="2400" i="1" baseline="-25000" smtClean="0"/>
              <a:t>2 </a:t>
            </a:r>
            <a:r>
              <a:rPr lang="en-GB" altLang="en-US" sz="2400" smtClean="0"/>
              <a:t>then </a:t>
            </a:r>
            <a:r>
              <a:rPr lang="en-GB" altLang="en-US" sz="2400" i="1" smtClean="0"/>
              <a:t>N</a:t>
            </a:r>
            <a:r>
              <a:rPr lang="en-GB" altLang="en-US" sz="2400" i="1" baseline="-25000" smtClean="0"/>
              <a:t>2 </a:t>
            </a:r>
            <a:r>
              <a:rPr lang="en-GB" altLang="en-US" sz="2400" smtClean="0"/>
              <a:t>can invade in</a:t>
            </a:r>
          </a:p>
        </p:txBody>
      </p:sp>
      <p:graphicFrame>
        <p:nvGraphicFramePr>
          <p:cNvPr id="59396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476250"/>
          <a:ext cx="34575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7" name="Equation" r:id="rId3" imgW="1168400" imgH="241300" progId="Equation.3">
                  <p:embed/>
                </p:oleObj>
              </mc:Choice>
              <mc:Fallback>
                <p:oleObj name="Equation" r:id="rId3" imgW="11684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6250"/>
                        <a:ext cx="345757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2195513" y="2365375"/>
          <a:ext cx="3814762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8" name="Equation" r:id="rId5" imgW="1841500" imgH="482600" progId="Equation.3">
                  <p:embed/>
                </p:oleObj>
              </mc:Choice>
              <mc:Fallback>
                <p:oleObj name="Equation" r:id="rId5" imgW="18415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365375"/>
                        <a:ext cx="3814762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2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49463" y="5813425"/>
          <a:ext cx="187166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39" name="Equation" r:id="rId7" imgW="1168400" imgH="241300" progId="Equation.3">
                  <p:embed/>
                </p:oleObj>
              </mc:Choice>
              <mc:Fallback>
                <p:oleObj name="Equation" r:id="rId7" imgW="11684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9463" y="5813425"/>
                        <a:ext cx="1871662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>
          <a:xfrm>
            <a:off x="-973138" y="274638"/>
            <a:ext cx="8229601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Stability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179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7977188" cy="5456238"/>
              </a:xfrm>
            </p:spPr>
            <p:txBody>
              <a:bodyPr/>
              <a:lstStyle/>
              <a:p>
                <a:pPr marL="0" indent="0" eaLnBrk="1" hangingPunct="1">
                  <a:lnSpc>
                    <a:spcPct val="90000"/>
                  </a:lnSpc>
                  <a:buNone/>
                </a:pPr>
                <a:r>
                  <a:rPr lang="en-GB" altLang="en-US" sz="2400" dirty="0" smtClean="0"/>
                  <a:t>The Jacobian matrix is 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GB" altLang="en-US" sz="24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GB" altLang="en-US" sz="24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GB" altLang="en-US" sz="24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GB" altLang="en-US" sz="24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400" dirty="0" smtClean="0"/>
                  <a:t>The equilibrium is stable if  </a:t>
                </a:r>
                <a14:m>
                  <m:oMath xmlns:m="http://schemas.openxmlformats.org/officeDocument/2006/math"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altLang="en-US" sz="2400" dirty="0" smtClean="0"/>
                  <a:t>   and</a:t>
                </a:r>
                <a14:m>
                  <m:oMath xmlns:m="http://schemas.openxmlformats.org/officeDocument/2006/math">
                    <m:r>
                      <a:rPr lang="en-GB" alt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altLang="en-US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GB" altLang="en-US" sz="24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en-US" sz="2400" dirty="0"/>
                  <a:t> </a:t>
                </a:r>
                <a:r>
                  <a:rPr lang="en-GB" altLang="en-US" sz="2400" dirty="0" smtClean="0"/>
                  <a:t>are all +</a:t>
                </a:r>
                <a:r>
                  <a:rPr lang="en-GB" altLang="en-US" sz="2400" dirty="0" err="1" smtClean="0"/>
                  <a:t>ive</a:t>
                </a:r>
                <a:r>
                  <a:rPr lang="en-GB" altLang="en-US" sz="2400" dirty="0" smtClean="0"/>
                  <a:t>, this can only be 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GB" altLang="en-US" sz="24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400" dirty="0"/>
                  <a:t>I</a:t>
                </a:r>
                <a:r>
                  <a:rPr lang="en-GB" altLang="en-US" sz="2400" dirty="0" smtClean="0"/>
                  <a:t>f </a:t>
                </a:r>
                <a14:m>
                  <m:oMath xmlns:m="http://schemas.openxmlformats.org/officeDocument/2006/math">
                    <m:r>
                      <a:rPr lang="en-GB" altLang="en-US" sz="240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altLang="en-US" sz="2400" dirty="0" smtClean="0"/>
                  <a:t> the equilibrium                             is unstable and </a:t>
                </a:r>
                <a:r>
                  <a:rPr lang="en-GB" altLang="en-US" sz="2400" i="1" dirty="0" smtClean="0"/>
                  <a:t>N</a:t>
                </a:r>
                <a:r>
                  <a:rPr lang="en-GB" altLang="en-US" sz="2400" i="1" baseline="-25000" dirty="0" smtClean="0"/>
                  <a:t>2 </a:t>
                </a:r>
                <a:r>
                  <a:rPr lang="en-GB" altLang="en-US" sz="2400" dirty="0" smtClean="0"/>
                  <a:t>can invade in  the equilibrium</a:t>
                </a:r>
              </a:p>
            </p:txBody>
          </p:sp>
        </mc:Choice>
        <mc:Fallback xmlns="">
          <p:sp>
            <p:nvSpPr>
              <p:cNvPr id="30617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977188" cy="5456238"/>
              </a:xfrm>
              <a:blipFill rotWithShape="0">
                <a:blip r:embed="rId3"/>
                <a:stretch>
                  <a:fillRect l="-1146" t="-15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9396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476250"/>
          <a:ext cx="34575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0" name="Equation" r:id="rId4" imgW="1168400" imgH="241300" progId="Equation.3">
                  <p:embed/>
                </p:oleObj>
              </mc:Choice>
              <mc:Fallback>
                <p:oleObj name="Equation" r:id="rId4" imgW="116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6250"/>
                        <a:ext cx="345757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2195513" y="2365375"/>
          <a:ext cx="3814762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1" name="Equation" r:id="rId6" imgW="1841500" imgH="482600" progId="Equation.3">
                  <p:embed/>
                </p:oleObj>
              </mc:Choice>
              <mc:Fallback>
                <p:oleObj name="Equation" r:id="rId6" imgW="18415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2365375"/>
                        <a:ext cx="3814762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6182" name="Object 6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346023096"/>
              </p:ext>
            </p:extLst>
          </p:nvPr>
        </p:nvGraphicFramePr>
        <p:xfrm>
          <a:off x="4033711" y="5520817"/>
          <a:ext cx="187166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2" name="Equation" r:id="rId8" imgW="1168400" imgH="241300" progId="Equation.3">
                  <p:embed/>
                </p:oleObj>
              </mc:Choice>
              <mc:Fallback>
                <p:oleObj name="Equation" r:id="rId8" imgW="116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3711" y="5520817"/>
                        <a:ext cx="1871662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58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/>
          </p:cNvSpPr>
          <p:nvPr>
            <p:ph type="title"/>
          </p:nvPr>
        </p:nvSpPr>
        <p:spPr>
          <a:xfrm>
            <a:off x="-973138" y="274638"/>
            <a:ext cx="8229601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Stability of</a:t>
            </a:r>
          </a:p>
        </p:txBody>
      </p:sp>
      <p:sp>
        <p:nvSpPr>
          <p:cNvPr id="5837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The dynamics close to equilibrium are approximately: 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</p:txBody>
      </p:sp>
      <p:graphicFrame>
        <p:nvGraphicFramePr>
          <p:cNvPr id="58372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572000" y="476250"/>
          <a:ext cx="34575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2" name="Equation" r:id="rId3" imgW="1168400" imgH="241300" progId="Equation.3">
                  <p:embed/>
                </p:oleObj>
              </mc:Choice>
              <mc:Fallback>
                <p:oleObj name="Equation" r:id="rId3" imgW="11684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76250"/>
                        <a:ext cx="3457575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12"/>
          <p:cNvGraphicFramePr>
            <a:graphicFrameLocks noChangeAspect="1"/>
          </p:cNvGraphicFramePr>
          <p:nvPr/>
        </p:nvGraphicFramePr>
        <p:xfrm>
          <a:off x="1455738" y="2297113"/>
          <a:ext cx="5938837" cy="204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13" name="Equation" r:id="rId5" imgW="2362200" imgH="812800" progId="Equation.3">
                  <p:embed/>
                </p:oleObj>
              </mc:Choice>
              <mc:Fallback>
                <p:oleObj name="Equation" r:id="rId5" imgW="2362200" imgH="812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5738" y="2297113"/>
                        <a:ext cx="5938837" cy="204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Rectangle 19"/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pPr eaLnBrk="1" hangingPunct="1"/>
            <a:endParaRPr lang="en-US" altLang="en-US" sz="2400" smtClean="0"/>
          </a:p>
        </p:txBody>
      </p:sp>
    </p:spTree>
    <p:extLst>
      <p:ext uri="{BB962C8B-B14F-4D97-AF65-F5344CB8AC3E}">
        <p14:creationId xmlns:p14="http://schemas.microsoft.com/office/powerpoint/2010/main" val="32934393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-541338" y="274638"/>
            <a:ext cx="8229601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Stability of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The dynamics close to equilibrium are approximately: 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 smtClean="0"/>
          </a:p>
        </p:txBody>
      </p:sp>
      <p:graphicFrame>
        <p:nvGraphicFramePr>
          <p:cNvPr id="60420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76825" y="481013"/>
          <a:ext cx="34575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6" name="Equation" r:id="rId3" imgW="1193800" imgH="241300" progId="Equation.3">
                  <p:embed/>
                </p:oleObj>
              </mc:Choice>
              <mc:Fallback>
                <p:oleObj name="Equation" r:id="rId3" imgW="1193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81013"/>
                        <a:ext cx="34575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63713" y="2060575"/>
          <a:ext cx="5184775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17" name="Equation" r:id="rId5" imgW="2273300" imgH="812800" progId="Equation.3">
                  <p:embed/>
                </p:oleObj>
              </mc:Choice>
              <mc:Fallback>
                <p:oleObj name="Equation" r:id="rId5" imgW="2273300" imgH="812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2060575"/>
                        <a:ext cx="5184775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/>
          </p:cNvSpPr>
          <p:nvPr>
            <p:ph type="title"/>
          </p:nvPr>
        </p:nvSpPr>
        <p:spPr>
          <a:xfrm>
            <a:off x="-541338" y="274638"/>
            <a:ext cx="8229601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Stability 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5155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GB" altLang="en-US" sz="2400" dirty="0" smtClean="0"/>
                  <a:t>The Jacobian matrix is</a:t>
                </a:r>
              </a:p>
              <a:p>
                <a:pPr eaLnBrk="1" hangingPunct="1">
                  <a:lnSpc>
                    <a:spcPct val="80000"/>
                  </a:lnSpc>
                </a:pPr>
                <a:endParaRPr lang="en-GB" altLang="en-US" sz="2400" dirty="0" smtClean="0"/>
              </a:p>
              <a:p>
                <a:pPr eaLnBrk="1" hangingPunct="1">
                  <a:lnSpc>
                    <a:spcPct val="80000"/>
                  </a:lnSpc>
                </a:pPr>
                <a:endParaRPr lang="en-GB" altLang="en-US" sz="2400" dirty="0" smtClean="0"/>
              </a:p>
              <a:p>
                <a:pPr eaLnBrk="1" hangingPunct="1">
                  <a:lnSpc>
                    <a:spcPct val="80000"/>
                  </a:lnSpc>
                </a:pPr>
                <a:endParaRPr lang="en-GB" altLang="en-US" sz="2400" dirty="0" smtClean="0"/>
              </a:p>
              <a:p>
                <a:pPr eaLnBrk="1" hangingPunct="1">
                  <a:lnSpc>
                    <a:spcPct val="80000"/>
                  </a:lnSpc>
                </a:pPr>
                <a:endParaRPr lang="en-GB" altLang="en-US" sz="2400" dirty="0" smtClean="0"/>
              </a:p>
              <a:p>
                <a:pPr eaLnBrk="1" hangingPunct="1">
                  <a:lnSpc>
                    <a:spcPct val="80000"/>
                  </a:lnSpc>
                </a:pPr>
                <a:endParaRPr lang="en-GB" altLang="en-US" sz="24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400" dirty="0"/>
                  <a:t>The equilibrium is stable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alt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alt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altLang="en-US" sz="2400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altLang="en-US" sz="2400" dirty="0"/>
                  <a:t>   and</a:t>
                </a:r>
                <a14:m>
                  <m:oMath xmlns:m="http://schemas.openxmlformats.org/officeDocument/2006/math">
                    <m:r>
                      <a:rPr lang="en-GB" alt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altLang="en-US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GB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alt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en-US" sz="2400" i="1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GB" altLang="en-US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4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altLang="en-US" sz="24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en-US" sz="2400" dirty="0"/>
                  <a:t> are all +</a:t>
                </a:r>
                <a:r>
                  <a:rPr lang="en-GB" altLang="en-US" sz="2400" dirty="0" err="1"/>
                  <a:t>ive</a:t>
                </a:r>
                <a:r>
                  <a:rPr lang="en-GB" altLang="en-US" sz="2400" dirty="0"/>
                  <a:t>, this can only be if</a:t>
                </a:r>
                <a:r>
                  <a:rPr lang="en-GB" altLang="en-US" sz="2400" dirty="0" smtClean="0"/>
                  <a:t> </a:t>
                </a:r>
                <a14:m>
                  <m:oMath xmlns:m="http://schemas.openxmlformats.org/officeDocument/2006/math">
                    <m:r>
                      <a:rPr lang="en-GB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alt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GB" altLang="en-US" sz="24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400" dirty="0"/>
                  <a:t>If </a:t>
                </a:r>
                <a14:m>
                  <m:oMath xmlns:m="http://schemas.openxmlformats.org/officeDocument/2006/math">
                    <m:r>
                      <a:rPr lang="en-GB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GB" alt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alt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alt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alt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en-US" sz="2400" dirty="0"/>
                  <a:t>this </a:t>
                </a:r>
                <a:r>
                  <a:rPr lang="en-GB" altLang="en-US" sz="2400" dirty="0" smtClean="0"/>
                  <a:t>equilibrium                                   </a:t>
                </a:r>
                <a:r>
                  <a:rPr lang="en-GB" altLang="en-US" sz="2400" dirty="0"/>
                  <a:t>is unstable and </a:t>
                </a:r>
                <a:r>
                  <a:rPr lang="en-GB" altLang="en-US" sz="2400" i="1" dirty="0" smtClean="0"/>
                  <a:t>N</a:t>
                </a:r>
                <a:r>
                  <a:rPr lang="en-GB" altLang="en-US" sz="2400" i="1" baseline="-25000" dirty="0" smtClean="0"/>
                  <a:t>1 </a:t>
                </a:r>
                <a:r>
                  <a:rPr lang="en-GB" altLang="en-US" sz="2400" dirty="0"/>
                  <a:t>can invade </a:t>
                </a:r>
                <a:r>
                  <a:rPr lang="en-GB" altLang="en-US" sz="2400" dirty="0" smtClean="0"/>
                  <a:t>in the equilibrium</a:t>
                </a:r>
                <a:endParaRPr lang="en-GB" altLang="en-US" sz="2400" dirty="0"/>
              </a:p>
              <a:p>
                <a:pPr marL="0" indent="0" eaLnBrk="1" hangingPunct="1">
                  <a:lnSpc>
                    <a:spcPct val="80000"/>
                  </a:lnSpc>
                  <a:buNone/>
                </a:pPr>
                <a:endParaRPr lang="en-GB" altLang="en-US" sz="2400" dirty="0" smtClean="0"/>
              </a:p>
              <a:p>
                <a:pPr eaLnBrk="1" hangingPunct="1">
                  <a:lnSpc>
                    <a:spcPct val="80000"/>
                  </a:lnSpc>
                  <a:buFont typeface="Arial" panose="020B0604020202020204" pitchFamily="34" charset="0"/>
                  <a:buNone/>
                </a:pPr>
                <a:endParaRPr lang="en-GB" altLang="en-US" sz="2400" dirty="0" smtClean="0"/>
              </a:p>
            </p:txBody>
          </p:sp>
        </mc:Choice>
        <mc:Fallback xmlns="">
          <p:sp>
            <p:nvSpPr>
              <p:cNvPr id="30515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686800" cy="4525963"/>
              </a:xfrm>
              <a:blipFill rotWithShape="0">
                <a:blip r:embed="rId3"/>
                <a:stretch>
                  <a:fillRect l="-912" t="-2561" b="-125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444" name="Object 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076825" y="481013"/>
          <a:ext cx="3457575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5" name="Equation" r:id="rId4" imgW="1193800" imgH="241300" progId="Equation.3">
                  <p:embed/>
                </p:oleObj>
              </mc:Choice>
              <mc:Fallback>
                <p:oleObj name="Equation" r:id="rId4" imgW="1193800" imgH="2413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81013"/>
                        <a:ext cx="3457575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35163" y="2309813"/>
          <a:ext cx="4840287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6" name="Equation" r:id="rId6" imgW="1841500" imgH="482600" progId="Equation.3">
                  <p:embed/>
                </p:oleObj>
              </mc:Choice>
              <mc:Fallback>
                <p:oleObj name="Equation" r:id="rId6" imgW="1841500" imgH="482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5163" y="2309813"/>
                        <a:ext cx="4840287" cy="126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515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8828047"/>
              </p:ext>
            </p:extLst>
          </p:nvPr>
        </p:nvGraphicFramePr>
        <p:xfrm>
          <a:off x="4093591" y="5638864"/>
          <a:ext cx="2376488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87" name="Equation" r:id="rId8" imgW="1193800" imgH="241300" progId="Equation.3">
                  <p:embed/>
                </p:oleObj>
              </mc:Choice>
              <mc:Fallback>
                <p:oleObj name="Equation" r:id="rId8" imgW="1193800" imgH="2413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3591" y="5638864"/>
                        <a:ext cx="2376488" cy="48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Formal criteria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/>
            <a:r>
              <a:rPr lang="en-GB" altLang="en-US" sz="2800" dirty="0" smtClean="0"/>
              <a:t>The following inequalities predict the outcome of competition (if all </a:t>
            </a:r>
            <a:r>
              <a:rPr lang="en-GB" altLang="en-US" sz="2800" i="1" dirty="0" err="1" smtClean="0"/>
              <a:t>r</a:t>
            </a:r>
            <a:r>
              <a:rPr lang="en-GB" altLang="en-US" sz="2800" dirty="0" err="1" smtClean="0"/>
              <a:t>s</a:t>
            </a:r>
            <a:r>
              <a:rPr lang="en-GB" altLang="en-US" sz="2800" dirty="0" smtClean="0"/>
              <a:t> and </a:t>
            </a:r>
            <a:r>
              <a:rPr lang="en-GB" altLang="en-US" sz="2800" i="1" dirty="0" err="1" smtClean="0"/>
              <a:t>k</a:t>
            </a:r>
            <a:r>
              <a:rPr lang="en-GB" altLang="en-US" sz="2800" dirty="0" err="1" smtClean="0"/>
              <a:t>s</a:t>
            </a:r>
            <a:r>
              <a:rPr lang="en-GB" altLang="en-US" sz="2800" dirty="0" smtClean="0"/>
              <a:t> +</a:t>
            </a:r>
            <a:r>
              <a:rPr lang="en-GB" altLang="en-US" sz="2800" dirty="0" err="1" smtClean="0"/>
              <a:t>ive</a:t>
            </a:r>
            <a:r>
              <a:rPr lang="en-GB" altLang="en-US" sz="2800" dirty="0" smtClean="0"/>
              <a:t>)</a:t>
            </a:r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>
              <a:latin typeface="Symbol" panose="05050102010706020507" pitchFamily="18" charset="2"/>
            </a:endParaRPr>
          </a:p>
        </p:txBody>
      </p:sp>
      <p:sp>
        <p:nvSpPr>
          <p:cNvPr id="62468" name="Comment 4"/>
          <p:cNvSpPr>
            <a:spLocks noChangeArrowheads="1"/>
          </p:cNvSpPr>
          <p:nvPr/>
        </p:nvSpPr>
        <p:spPr bwMode="auto">
          <a:xfrm>
            <a:off x="-2316480" y="274638"/>
            <a:ext cx="1828800" cy="712788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97989" name="Group 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54452128"/>
                  </p:ext>
                </p:extLst>
              </p:nvPr>
            </p:nvGraphicFramePr>
            <p:xfrm>
              <a:off x="1476375" y="2741613"/>
              <a:ext cx="6119813" cy="3723959"/>
            </p:xfrm>
            <a:graphic>
              <a:graphicData uri="http://schemas.openxmlformats.org/drawingml/2006/table">
                <a:tbl>
                  <a:tblPr/>
                  <a:tblGrid>
                    <a:gridCol w="1436688"/>
                    <a:gridCol w="2265362"/>
                    <a:gridCol w="2417763"/>
                  </a:tblGrid>
                  <a:tr h="8463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</a:endParaRPr>
                        </a:p>
                      </a:txBody>
                      <a:tcPr marT="45729" marB="4572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r>
                            <a:rPr kumimoji="0" lang="en-GB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Symbol" pitchFamily="18" charset="2"/>
                            </a:rPr>
                            <a:t>b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&lt;k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</a:t>
                          </a:r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r>
                            <a:rPr kumimoji="0" lang="en-GB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Symbol" pitchFamily="18" charset="2"/>
                            </a:rPr>
                            <a:t>b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&gt;k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</a:t>
                          </a:r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131630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r>
                            <a:rPr kumimoji="0" lang="en-GB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Symbol" pitchFamily="18" charset="2"/>
                            </a:rPr>
                            <a:t>a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&gt;k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</a:t>
                          </a:r>
                        </a:p>
                      </a:txBody>
                      <a:tcPr marT="45729" marB="4572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,0)</m:t>
                              </m:r>
                            </m:oMath>
                          </a14:m>
                          <a:r>
                            <a:rPr kumimoji="0" lang="en-GB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</a:rPr>
                            <a:t> stable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sSub>
                                <m:sSubPr>
                                  <m:ctrlP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GB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</a:rPr>
                            <a:t> stable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endParaRPr kumimoji="0" lang="en-GB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</a:endParaRPr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,0)</m:t>
                              </m:r>
                            </m:oMath>
                          </a14:m>
                          <a:r>
                            <a:rPr kumimoji="0" lang="en-GB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</a:rPr>
                            <a:t> unstable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sSub>
                                <m:sSubPr>
                                  <m:ctrlP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GB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</a:rPr>
                            <a:t> stable</a:t>
                          </a:r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15426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r>
                            <a:rPr kumimoji="0" lang="en-GB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Symbol" pitchFamily="18" charset="2"/>
                            </a:rPr>
                            <a:t>a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&lt;k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</a:t>
                          </a:r>
                        </a:p>
                      </a:txBody>
                      <a:tcPr marT="45729" marB="4572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,0)</m:t>
                              </m:r>
                            </m:oMath>
                          </a14:m>
                          <a:r>
                            <a:rPr kumimoji="0" lang="en-GB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</a:rPr>
                            <a:t> stable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sSub>
                                <m:sSubPr>
                                  <m:ctrlP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GB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</a:rPr>
                            <a:t> unstable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endParaRPr kumimoji="0" lang="en-GB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</a:endParaRPr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2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2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kumimoji="0" lang="en-GB" sz="2400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GB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</a:rPr>
                            <a:t> unstable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(0,</m:t>
                              </m:r>
                              <m:sSub>
                                <m:sSubPr>
                                  <m:ctrlP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kumimoji="0" lang="en-GB" sz="24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kumimoji="0" lang="en-GB" sz="2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kumimoji="0" lang="en-GB" sz="24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libri" pitchFamily="34" charset="0"/>
                            </a:rPr>
                            <a:t> unstable</a:t>
                          </a:r>
                        </a:p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endParaRPr kumimoji="0" lang="en-GB" sz="24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</a:endParaRPr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297989" name="Group 5"/>
              <p:cNvGraphicFramePr>
                <a:graphicFrameLocks noGrp="1"/>
              </p:cNvGraphicFramePr>
              <p:nvPr>
                <p:ph sz="half" idx="2"/>
                <p:extLst>
                  <p:ext uri="{D42A27DB-BD31-4B8C-83A1-F6EECF244321}">
                    <p14:modId xmlns:p14="http://schemas.microsoft.com/office/powerpoint/2010/main" val="454452128"/>
                  </p:ext>
                </p:extLst>
              </p:nvPr>
            </p:nvGraphicFramePr>
            <p:xfrm>
              <a:off x="1476375" y="2741613"/>
              <a:ext cx="6119813" cy="3723959"/>
            </p:xfrm>
            <a:graphic>
              <a:graphicData uri="http://schemas.openxmlformats.org/drawingml/2006/table">
                <a:tbl>
                  <a:tblPr/>
                  <a:tblGrid>
                    <a:gridCol w="1436688"/>
                    <a:gridCol w="2265362"/>
                    <a:gridCol w="2417763"/>
                  </a:tblGrid>
                  <a:tr h="8463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endParaRPr kumimoji="0" lang="en-US" sz="2800" b="0" i="0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libri" pitchFamily="34" charset="0"/>
                          </a:endParaRPr>
                        </a:p>
                      </a:txBody>
                      <a:tcPr marT="45729" marB="4572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r>
                            <a:rPr kumimoji="0" lang="en-GB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Symbol" pitchFamily="18" charset="2"/>
                            </a:rPr>
                            <a:t>b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&lt;k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</a:t>
                          </a:r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r>
                            <a:rPr kumimoji="0" lang="en-GB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Symbol" pitchFamily="18" charset="2"/>
                            </a:rPr>
                            <a:t>b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&gt;k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</a:t>
                          </a:r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</a:tr>
                  <a:tr h="133504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r>
                            <a:rPr kumimoji="0" lang="en-GB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Symbol" pitchFamily="18" charset="2"/>
                            </a:rPr>
                            <a:t>a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&gt;k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</a:t>
                          </a:r>
                          <a:endParaRPr kumimoji="0" lang="en-GB" sz="2800" b="0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29" marB="4572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68817" t="-68037" r="-107796" b="-1182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58186" t="-68037" r="-1008" b="-118265"/>
                          </a:stretch>
                        </a:blipFill>
                      </a:tcPr>
                    </a:tc>
                  </a:tr>
                  <a:tr h="154260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0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 typeface="Arial" charset="0"/>
                            <a:buNone/>
                            <a:tabLst/>
                          </a:pPr>
                          <a:r>
                            <a:rPr kumimoji="0" lang="en-GB" sz="2800" b="0" i="0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Symbol" pitchFamily="18" charset="2"/>
                            </a:rPr>
                            <a:t>a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&lt;k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1</a:t>
                          </a:r>
                          <a:r>
                            <a:rPr kumimoji="0" lang="en-GB" sz="28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/k</a:t>
                          </a:r>
                          <a:r>
                            <a:rPr kumimoji="0" lang="en-GB" sz="2800" b="0" i="1" u="none" strike="noStrike" cap="none" normalizeH="0" baseline="-2500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</a:rPr>
                            <a:t>2</a:t>
                          </a:r>
                          <a:endParaRPr kumimoji="0" lang="en-GB" sz="2800" b="0" i="1" u="none" strike="noStrike" cap="none" normalizeH="0" baseline="-2500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</a:endParaRPr>
                        </a:p>
                      </a:txBody>
                      <a:tcPr marT="45729" marB="45729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68817" t="-144882" r="-107796" b="-19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T="45729" marB="45729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 rotWithShape="0">
                          <a:blip r:embed="rId2"/>
                          <a:stretch>
                            <a:fillRect l="-158186" t="-144882" r="-1008" b="-1969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Formal criteria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/>
            <a:r>
              <a:rPr lang="en-GB" altLang="en-US" sz="2800" dirty="0" smtClean="0"/>
              <a:t>The following inequalities predict the outcome of competition (if all </a:t>
            </a:r>
            <a:r>
              <a:rPr lang="en-GB" altLang="en-US" sz="2800" i="1" dirty="0" err="1" smtClean="0"/>
              <a:t>r</a:t>
            </a:r>
            <a:r>
              <a:rPr lang="en-GB" altLang="en-US" sz="2800" dirty="0" err="1" smtClean="0"/>
              <a:t>s</a:t>
            </a:r>
            <a:r>
              <a:rPr lang="en-GB" altLang="en-US" sz="2800" dirty="0" smtClean="0"/>
              <a:t> and </a:t>
            </a:r>
            <a:r>
              <a:rPr lang="en-GB" altLang="en-US" sz="2800" i="1" dirty="0" err="1" smtClean="0"/>
              <a:t>k</a:t>
            </a:r>
            <a:r>
              <a:rPr lang="en-GB" altLang="en-US" sz="2800" dirty="0" err="1" smtClean="0"/>
              <a:t>s</a:t>
            </a:r>
            <a:r>
              <a:rPr lang="en-GB" altLang="en-US" sz="2800" dirty="0" smtClean="0"/>
              <a:t> +</a:t>
            </a:r>
            <a:r>
              <a:rPr lang="en-GB" altLang="en-US" sz="2800" dirty="0" err="1" smtClean="0"/>
              <a:t>ive</a:t>
            </a:r>
            <a:r>
              <a:rPr lang="en-GB" altLang="en-US" sz="2800" dirty="0" smtClean="0"/>
              <a:t>)</a:t>
            </a:r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>
              <a:latin typeface="Symbol" panose="05050102010706020507" pitchFamily="18" charset="2"/>
            </a:endParaRPr>
          </a:p>
        </p:txBody>
      </p:sp>
      <p:sp>
        <p:nvSpPr>
          <p:cNvPr id="62468" name="Comment 4"/>
          <p:cNvSpPr>
            <a:spLocks noChangeArrowheads="1"/>
          </p:cNvSpPr>
          <p:nvPr/>
        </p:nvSpPr>
        <p:spPr bwMode="auto">
          <a:xfrm>
            <a:off x="-1828800" y="0"/>
            <a:ext cx="1828800" cy="712788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97989" name="Group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992583"/>
              </p:ext>
            </p:extLst>
          </p:nvPr>
        </p:nvGraphicFramePr>
        <p:xfrm>
          <a:off x="1476375" y="2741613"/>
          <a:ext cx="6119813" cy="3705225"/>
        </p:xfrm>
        <a:graphic>
          <a:graphicData uri="http://schemas.openxmlformats.org/drawingml/2006/table">
            <a:tbl>
              <a:tblPr/>
              <a:tblGrid>
                <a:gridCol w="1436688"/>
                <a:gridCol w="2265362"/>
                <a:gridCol w="2417763"/>
              </a:tblGrid>
              <a:tr h="84631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b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&lt;k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b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&gt;k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163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&gt;k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Neither can invade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 </a:t>
                      </a: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 invasion,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 </a:t>
                      </a: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invades</a:t>
                      </a: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42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&lt;k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29" marB="4572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 </a:t>
                      </a: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invades,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 </a:t>
                      </a:r>
                      <a:r>
                        <a:rPr kumimoji="0" lang="en-GB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doesnot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Both invade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29" marB="4572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123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/>
              <a:t>Formal criteria to predict the outcome of the LV model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786688" cy="4525963"/>
          </a:xfrm>
        </p:spPr>
        <p:txBody>
          <a:bodyPr/>
          <a:lstStyle/>
          <a:p>
            <a:pPr eaLnBrk="1" hangingPunct="1"/>
            <a:r>
              <a:rPr lang="en-GB" altLang="en-US" sz="2800" dirty="0" smtClean="0"/>
              <a:t>The following inequalities predict the outcome of competition (if all </a:t>
            </a:r>
            <a:r>
              <a:rPr lang="en-GB" altLang="en-US" sz="2800" i="1" dirty="0" err="1" smtClean="0"/>
              <a:t>r</a:t>
            </a:r>
            <a:r>
              <a:rPr lang="en-GB" altLang="en-US" sz="2800" dirty="0" err="1" smtClean="0"/>
              <a:t>s</a:t>
            </a:r>
            <a:r>
              <a:rPr lang="en-GB" altLang="en-US" sz="2800" dirty="0" smtClean="0"/>
              <a:t> and </a:t>
            </a:r>
            <a:r>
              <a:rPr lang="en-GB" altLang="en-US" sz="2800" i="1" dirty="0" err="1" smtClean="0"/>
              <a:t>k</a:t>
            </a:r>
            <a:r>
              <a:rPr lang="en-GB" altLang="en-US" sz="2800" dirty="0" err="1" smtClean="0"/>
              <a:t>s</a:t>
            </a:r>
            <a:r>
              <a:rPr lang="en-GB" altLang="en-US" sz="2800" dirty="0" smtClean="0"/>
              <a:t> +</a:t>
            </a:r>
            <a:r>
              <a:rPr lang="en-GB" altLang="en-US" sz="2800" dirty="0" err="1" smtClean="0"/>
              <a:t>ive</a:t>
            </a:r>
            <a:r>
              <a:rPr lang="en-GB" altLang="en-US" sz="2800" dirty="0" smtClean="0"/>
              <a:t>)</a:t>
            </a:r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>
              <a:latin typeface="Symbol" panose="05050102010706020507" pitchFamily="18" charset="2"/>
            </a:endParaRPr>
          </a:p>
        </p:txBody>
      </p:sp>
      <p:graphicFrame>
        <p:nvGraphicFramePr>
          <p:cNvPr id="29184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642570"/>
              </p:ext>
            </p:extLst>
          </p:nvPr>
        </p:nvGraphicFramePr>
        <p:xfrm>
          <a:off x="1447800" y="2649538"/>
          <a:ext cx="6172200" cy="3684207"/>
        </p:xfrm>
        <a:graphic>
          <a:graphicData uri="http://schemas.openxmlformats.org/drawingml/2006/table">
            <a:tbl>
              <a:tblPr/>
              <a:tblGrid>
                <a:gridCol w="1447800"/>
                <a:gridCol w="2286000"/>
                <a:gridCol w="2438400"/>
              </a:tblGrid>
              <a:tr h="871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b</a:t>
                      </a: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&lt;k</a:t>
                      </a:r>
                      <a:r>
                        <a:rPr kumimoji="0" lang="en-GB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b</a:t>
                      </a: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&gt;k</a:t>
                      </a:r>
                      <a:r>
                        <a:rPr kumimoji="0" lang="en-GB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5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&gt;k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Alternative stable states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Species 2 excludes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25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&lt;k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Species 1 excludes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Coexistence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63512" name="Comment 24"/>
          <p:cNvSpPr>
            <a:spLocks noChangeArrowheads="1"/>
          </p:cNvSpPr>
          <p:nvPr/>
        </p:nvSpPr>
        <p:spPr bwMode="auto">
          <a:xfrm>
            <a:off x="-1828800" y="0"/>
            <a:ext cx="1828800" cy="712788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xfrm>
            <a:off x="250825" y="26987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But how about the stability of the 4</a:t>
            </a:r>
            <a:r>
              <a:rPr lang="en-GB" altLang="en-US" sz="4000" baseline="30000" smtClean="0"/>
              <a:t>th</a:t>
            </a:r>
            <a:r>
              <a:rPr lang="en-GB" altLang="en-US" sz="4000" smtClean="0"/>
              <a:t> equilibrium?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z="2800" smtClean="0"/>
              <a:t>Equilibrium is given by 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eaLnBrk="1" hangingPunct="1"/>
            <a:r>
              <a:rPr lang="en-GB" altLang="en-US" sz="2800" smtClean="0"/>
              <a:t>The dynamics close to equilibrium are approximately: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 smtClean="0"/>
          </a:p>
          <a:p>
            <a:pPr eaLnBrk="1" hangingPunct="1"/>
            <a:r>
              <a:rPr lang="en-GB" altLang="en-US" sz="2800" smtClean="0"/>
              <a:t>And from this we can calculate the eigenvalues and eigenvectors 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 smtClean="0"/>
          </a:p>
        </p:txBody>
      </p:sp>
      <p:graphicFrame>
        <p:nvGraphicFramePr>
          <p:cNvPr id="64516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24075" y="2112963"/>
          <a:ext cx="4608513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0" name="Equation" r:id="rId3" imgW="2578100" imgH="419100" progId="Equation.3">
                  <p:embed/>
                </p:oleObj>
              </mc:Choice>
              <mc:Fallback>
                <p:oleObj name="Equation" r:id="rId3" imgW="25781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112963"/>
                        <a:ext cx="4608513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92313" y="3032125"/>
          <a:ext cx="4383087" cy="23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11" name="Equation" r:id="rId5" imgW="2032000" imgH="1066800" progId="Equation.3">
                  <p:embed/>
                </p:oleObj>
              </mc:Choice>
              <mc:Fallback>
                <p:oleObj name="Equation" r:id="rId5" imgW="2032000" imgH="1066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032125"/>
                        <a:ext cx="4383087" cy="230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xfrm>
            <a:off x="250825" y="269875"/>
            <a:ext cx="8229600" cy="1143000"/>
          </a:xfrm>
        </p:spPr>
        <p:txBody>
          <a:bodyPr/>
          <a:lstStyle/>
          <a:p>
            <a:pPr eaLnBrk="1" hangingPunct="1"/>
            <a:r>
              <a:rPr lang="en-GB" altLang="en-US" sz="4000" smtClean="0"/>
              <a:t>But how about the stability of the 4</a:t>
            </a:r>
            <a:r>
              <a:rPr lang="en-GB" altLang="en-US" sz="4000" baseline="30000" smtClean="0"/>
              <a:t>th</a:t>
            </a:r>
            <a:r>
              <a:rPr lang="en-GB" altLang="en-US" sz="4000" smtClean="0"/>
              <a:t> equilibrium?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1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8686800" cy="4525963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endParaRPr lang="en-GB" altLang="en-US" sz="28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800" dirty="0" smtClean="0"/>
                  <a:t>The matrix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GB" altLang="en-US" sz="28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800" dirty="0" smtClean="0"/>
                  <a:t>Has as trace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800" dirty="0" smtClean="0"/>
                  <a:t>And as determinant</a:t>
                </a:r>
              </a:p>
              <a:p>
                <a:pPr eaLnBrk="1" hangingPunct="1">
                  <a:lnSpc>
                    <a:spcPct val="90000"/>
                  </a:lnSpc>
                </a:pPr>
                <a:endParaRPr lang="en-GB" altLang="en-US" sz="28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GB" altLang="en-US" sz="2800" dirty="0" smtClean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en-GB" altLang="en-US" sz="2800" dirty="0" smtClean="0"/>
                  <a:t>So if                     the trace is always negative and the determinant is positive if </a:t>
                </a:r>
                <a14:m>
                  <m:oMath xmlns:m="http://schemas.openxmlformats.org/officeDocument/2006/math"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𝛼𝛽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  <m:r>
                      <a:rPr lang="en-GB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altLang="en-US" sz="2800" dirty="0" smtClean="0"/>
                  <a:t>(which is the same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altLang="en-US" sz="2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altLang="en-US" sz="2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alt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den>
                    </m:f>
                    <m:r>
                      <a:rPr lang="en-GB" altLang="en-US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GB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altLang="en-US" sz="28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eaLnBrk="1" hangingPunct="1">
                  <a:lnSpc>
                    <a:spcPct val="90000"/>
                  </a:lnSpc>
                  <a:buNone/>
                </a:pPr>
                <a:endParaRPr lang="en-GB" altLang="en-US" sz="2800" dirty="0" smtClean="0"/>
              </a:p>
              <a:p>
                <a:pPr eaLnBrk="1" hangingPunct="1"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GB" altLang="en-US" sz="28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GB" altLang="en-US" sz="2800" dirty="0" smtClean="0"/>
              </a:p>
              <a:p>
                <a:pPr eaLnBrk="1" hangingPunct="1">
                  <a:lnSpc>
                    <a:spcPct val="90000"/>
                  </a:lnSpc>
                </a:pPr>
                <a:endParaRPr lang="en-GB" altLang="en-US" sz="2800" dirty="0" smtClean="0"/>
              </a:p>
              <a:p>
                <a:pPr eaLnBrk="1" hangingPunct="1"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</p:txBody>
          </p:sp>
        </mc:Choice>
        <mc:Fallback xmlns="">
          <p:sp>
            <p:nvSpPr>
              <p:cNvPr id="68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686800" cy="4525963"/>
              </a:xfrm>
              <a:blipFill rotWithShape="0">
                <a:blip r:embed="rId3"/>
                <a:stretch>
                  <a:fillRect l="-1263" r="-2175" b="-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8612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43213" y="2997200"/>
          <a:ext cx="18002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7" name="Equation" r:id="rId4" imgW="888614" imgH="241195" progId="Equation.3">
                  <p:embed/>
                </p:oleObj>
              </mc:Choice>
              <mc:Fallback>
                <p:oleObj name="Equation" r:id="rId4" imgW="888614" imgH="24119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2997200"/>
                        <a:ext cx="1800225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647950" y="1924050"/>
          <a:ext cx="309562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8" name="Equation" r:id="rId6" imgW="1574800" imgH="508000" progId="Equation.3">
                  <p:embed/>
                </p:oleObj>
              </mc:Choice>
              <mc:Fallback>
                <p:oleObj name="Equation" r:id="rId6" imgW="1574800" imgH="508000" progId="Equation.3">
                  <p:embed/>
                  <p:pic>
                    <p:nvPicPr>
                      <p:cNvPr id="0" name="Object 8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950" y="1924050"/>
                        <a:ext cx="309562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9"/>
          <p:cNvGraphicFramePr>
            <a:graphicFrameLocks noChangeAspect="1"/>
          </p:cNvGraphicFramePr>
          <p:nvPr/>
        </p:nvGraphicFramePr>
        <p:xfrm>
          <a:off x="1116013" y="3933825"/>
          <a:ext cx="648493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29" name="Equation" r:id="rId8" imgW="2794000" imgH="241300" progId="Equation.3">
                  <p:embed/>
                </p:oleObj>
              </mc:Choice>
              <mc:Fallback>
                <p:oleObj name="Equation" r:id="rId8" imgW="2794000" imgH="2413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3933825"/>
                        <a:ext cx="6484937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10"/>
          <p:cNvGraphicFramePr>
            <a:graphicFrameLocks noChangeAspect="1"/>
          </p:cNvGraphicFramePr>
          <p:nvPr/>
        </p:nvGraphicFramePr>
        <p:xfrm>
          <a:off x="1589088" y="4884738"/>
          <a:ext cx="15430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30" name="Equation" r:id="rId10" imgW="761669" imgH="241195" progId="Equation.3">
                  <p:embed/>
                </p:oleObj>
              </mc:Choice>
              <mc:Fallback>
                <p:oleObj name="Equation" r:id="rId10" imgW="761669" imgH="241195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4884738"/>
                        <a:ext cx="154305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The outcomes of competition</a:t>
            </a:r>
          </a:p>
        </p:txBody>
      </p:sp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5029200" y="1295400"/>
          <a:ext cx="3124200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1" name="Artwork" r:id="rId3" imgW="4619048" imgH="3657143" progId="Adobe.Illustrator.7">
                  <p:embed/>
                </p:oleObj>
              </mc:Choice>
              <mc:Fallback>
                <p:oleObj name="Artwork" r:id="rId3" imgW="4619048" imgH="3657143" progId="Adobe.Illustrator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1295400"/>
                        <a:ext cx="3124200" cy="247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685800" y="1295400"/>
          <a:ext cx="3124200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2" name="Artwork" r:id="rId5" imgW="4657143" imgH="3715269" progId="Adobe.Illustrator.7">
                  <p:embed/>
                </p:oleObj>
              </mc:Choice>
              <mc:Fallback>
                <p:oleObj name="Artwork" r:id="rId5" imgW="4657143" imgH="3715269" progId="Adobe.Illustrator.7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295400"/>
                        <a:ext cx="3124200" cy="249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5"/>
          <p:cNvGraphicFramePr>
            <a:graphicFrameLocks noChangeAspect="1"/>
          </p:cNvGraphicFramePr>
          <p:nvPr/>
        </p:nvGraphicFramePr>
        <p:xfrm>
          <a:off x="5029200" y="4038600"/>
          <a:ext cx="3124200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03" name="Artwork" r:id="rId7" imgW="4361905" imgH="3924848" progId="Adobe.Illustrator.7">
                  <p:embed/>
                </p:oleObj>
              </mc:Choice>
              <mc:Fallback>
                <p:oleObj name="Artwork" r:id="rId7" imgW="4361905" imgH="3924848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4038600"/>
                        <a:ext cx="3124200" cy="280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4953000" y="34290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Species 2 excludes 1</a:t>
            </a:r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609600" y="34290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Species 1 excludes 2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762000" y="6324600"/>
            <a:ext cx="411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Coexistence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5029200" y="6324600"/>
            <a:ext cx="41148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Alternative stable states</a:t>
            </a:r>
          </a:p>
        </p:txBody>
      </p:sp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86200"/>
            <a:ext cx="3276600" cy="2420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Formal criteria</a:t>
            </a:r>
          </a:p>
        </p:txBody>
      </p:sp>
      <p:sp>
        <p:nvSpPr>
          <p:cNvPr id="69635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91513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The following inequalities predict the outcome of competition (if all </a:t>
            </a:r>
            <a:r>
              <a:rPr lang="en-GB" altLang="en-US" sz="2800" i="1" smtClean="0"/>
              <a:t>r</a:t>
            </a:r>
            <a:r>
              <a:rPr lang="en-GB" altLang="en-US" sz="2800" smtClean="0"/>
              <a:t>s and </a:t>
            </a:r>
            <a:r>
              <a:rPr lang="en-GB" altLang="en-US" sz="2800" i="1" smtClean="0"/>
              <a:t>k</a:t>
            </a:r>
            <a:r>
              <a:rPr lang="en-GB" altLang="en-US" sz="2800" smtClean="0"/>
              <a:t>s +ive)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>
              <a:latin typeface="Symbol" panose="05050102010706020507" pitchFamily="18" charset="2"/>
            </a:endParaRPr>
          </a:p>
        </p:txBody>
      </p:sp>
      <p:sp>
        <p:nvSpPr>
          <p:cNvPr id="69636" name="Comment 24"/>
          <p:cNvSpPr>
            <a:spLocks noChangeArrowheads="1"/>
          </p:cNvSpPr>
          <p:nvPr/>
        </p:nvSpPr>
        <p:spPr bwMode="auto">
          <a:xfrm>
            <a:off x="-2151018" y="0"/>
            <a:ext cx="1828800" cy="712788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48892" name="Group 6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02818846"/>
              </p:ext>
            </p:extLst>
          </p:nvPr>
        </p:nvGraphicFramePr>
        <p:xfrm>
          <a:off x="1476375" y="2741613"/>
          <a:ext cx="6119813" cy="3930653"/>
        </p:xfrm>
        <a:graphic>
          <a:graphicData uri="http://schemas.openxmlformats.org/drawingml/2006/table">
            <a:tbl>
              <a:tblPr/>
              <a:tblGrid>
                <a:gridCol w="1436688"/>
                <a:gridCol w="2265362"/>
                <a:gridCol w="2417763"/>
              </a:tblGrid>
              <a:tr h="8460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b</a:t>
                      </a: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&lt;k</a:t>
                      </a:r>
                      <a:r>
                        <a:rPr kumimoji="0" lang="en-GB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b</a:t>
                      </a: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&gt;k</a:t>
                      </a:r>
                      <a:r>
                        <a:rPr kumimoji="0" lang="en-GB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422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&gt;k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Neither can invade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Eq. 4 unstable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 </a:t>
                      </a: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 invasion,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 </a:t>
                      </a: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invades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Eq. 4 not +</a:t>
                      </a:r>
                      <a:r>
                        <a:rPr kumimoji="0" lang="en-GB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ive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5422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&lt;k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1 </a:t>
                      </a: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invades,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2 </a:t>
                      </a: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 invasion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Eq. 4 not +</a:t>
                      </a:r>
                      <a:r>
                        <a:rPr kumimoji="0" lang="en-GB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ive</a:t>
                      </a: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Both invade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Eq. 4 stable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/>
              <a:t>Formal criteria to predict the outcome of the LV model</a:t>
            </a:r>
          </a:p>
        </p:txBody>
      </p:sp>
      <p:sp>
        <p:nvSpPr>
          <p:cNvPr id="7065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786688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The following inequalities predict the outcome of competition (if all </a:t>
            </a:r>
            <a:r>
              <a:rPr lang="en-GB" altLang="en-US" sz="2800" i="1" smtClean="0"/>
              <a:t>r</a:t>
            </a:r>
            <a:r>
              <a:rPr lang="en-GB" altLang="en-US" sz="2800" smtClean="0"/>
              <a:t>s and </a:t>
            </a:r>
            <a:r>
              <a:rPr lang="en-GB" altLang="en-US" sz="2800" i="1" smtClean="0"/>
              <a:t>k</a:t>
            </a:r>
            <a:r>
              <a:rPr lang="en-GB" altLang="en-US" sz="2800" smtClean="0"/>
              <a:t>s +ive)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>
              <a:latin typeface="Symbol" panose="05050102010706020507" pitchFamily="18" charset="2"/>
            </a:endParaRPr>
          </a:p>
        </p:txBody>
      </p:sp>
      <p:graphicFrame>
        <p:nvGraphicFramePr>
          <p:cNvPr id="29901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4684031"/>
              </p:ext>
            </p:extLst>
          </p:nvPr>
        </p:nvGraphicFramePr>
        <p:xfrm>
          <a:off x="1447800" y="2649538"/>
          <a:ext cx="6172200" cy="3454020"/>
        </p:xfrm>
        <a:graphic>
          <a:graphicData uri="http://schemas.openxmlformats.org/drawingml/2006/table">
            <a:tbl>
              <a:tblPr/>
              <a:tblGrid>
                <a:gridCol w="1447800"/>
                <a:gridCol w="2286000"/>
                <a:gridCol w="2438400"/>
              </a:tblGrid>
              <a:tr h="871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b</a:t>
                      </a: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&lt;k</a:t>
                      </a:r>
                      <a:r>
                        <a:rPr kumimoji="0" lang="en-GB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</a:t>
                      </a:r>
                      <a:r>
                        <a:rPr kumimoji="0" lang="en-GB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b</a:t>
                      </a: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&gt;k</a:t>
                      </a:r>
                      <a:r>
                        <a:rPr kumimoji="0" lang="en-GB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55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&gt;k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Alternative stable states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Species 2 excludes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125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Symbol" pitchFamily="18" charset="2"/>
                        </a:rPr>
                        <a:t>a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&lt;k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  <a:r>
                        <a:rPr kumimoji="0" lang="en-GB" sz="2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/k</a:t>
                      </a:r>
                      <a:r>
                        <a:rPr kumimoji="0" lang="en-GB" sz="2800" b="0" i="1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Species 1 excludes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GB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Coexistence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GB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0680" name="Comment 24"/>
          <p:cNvSpPr>
            <a:spLocks noChangeArrowheads="1"/>
          </p:cNvSpPr>
          <p:nvPr/>
        </p:nvSpPr>
        <p:spPr bwMode="auto">
          <a:xfrm>
            <a:off x="-1828800" y="0"/>
            <a:ext cx="1828800" cy="712788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Classification as bifurcations</a:t>
            </a:r>
            <a:endParaRPr lang="en-US" altLang="en-US" smtClean="0"/>
          </a:p>
        </p:txBody>
      </p:sp>
      <p:pic>
        <p:nvPicPr>
          <p:cNvPr id="7168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6225" y="1954213"/>
            <a:ext cx="683895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4" name="Line 5"/>
          <p:cNvSpPr>
            <a:spLocks noChangeShapeType="1"/>
          </p:cNvSpPr>
          <p:nvPr/>
        </p:nvSpPr>
        <p:spPr bwMode="auto">
          <a:xfrm>
            <a:off x="7529513" y="6508750"/>
            <a:ext cx="1250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85" name="Line 6"/>
          <p:cNvSpPr>
            <a:spLocks noChangeShapeType="1"/>
          </p:cNvSpPr>
          <p:nvPr/>
        </p:nvSpPr>
        <p:spPr bwMode="auto">
          <a:xfrm flipV="1">
            <a:off x="631825" y="2393950"/>
            <a:ext cx="0" cy="1022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1686" name="Text Box 7"/>
          <p:cNvSpPr txBox="1">
            <a:spLocks noChangeArrowheads="1"/>
          </p:cNvSpPr>
          <p:nvPr/>
        </p:nvSpPr>
        <p:spPr bwMode="auto">
          <a:xfrm>
            <a:off x="419100" y="34242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Symbol" panose="05050102010706020507" pitchFamily="18" charset="2"/>
              </a:rPr>
              <a:t>a</a:t>
            </a: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71687" name="Text Box 8"/>
          <p:cNvSpPr txBox="1">
            <a:spLocks noChangeArrowheads="1"/>
          </p:cNvSpPr>
          <p:nvPr/>
        </p:nvSpPr>
        <p:spPr bwMode="auto">
          <a:xfrm>
            <a:off x="6756400" y="6205538"/>
            <a:ext cx="685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Symbol" panose="05050102010706020507" pitchFamily="18" charset="2"/>
              </a:rPr>
              <a:t>1/b</a:t>
            </a:r>
            <a:endParaRPr lang="en-US" altLang="en-US" sz="2400">
              <a:latin typeface="Symbol" panose="05050102010706020507" pitchFamily="18" charset="2"/>
            </a:endParaRPr>
          </a:p>
        </p:txBody>
      </p:sp>
      <p:sp>
        <p:nvSpPr>
          <p:cNvPr id="71688" name="Text Box 9"/>
          <p:cNvSpPr txBox="1">
            <a:spLocks noChangeArrowheads="1"/>
          </p:cNvSpPr>
          <p:nvPr/>
        </p:nvSpPr>
        <p:spPr bwMode="auto">
          <a:xfrm>
            <a:off x="4633913" y="6180138"/>
            <a:ext cx="1116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k</a:t>
            </a:r>
            <a:r>
              <a:rPr lang="en-GB" altLang="en-US" sz="2400" baseline="-25000">
                <a:latin typeface="Arial" panose="020B0604020202020204" pitchFamily="34" charset="0"/>
              </a:rPr>
              <a:t>1</a:t>
            </a:r>
            <a:r>
              <a:rPr lang="en-GB" altLang="en-US" sz="2400">
                <a:latin typeface="Arial" panose="020B0604020202020204" pitchFamily="34" charset="0"/>
              </a:rPr>
              <a:t>/k</a:t>
            </a:r>
            <a:r>
              <a:rPr lang="en-GB" altLang="en-US" sz="2400" baseline="-25000">
                <a:latin typeface="Arial" panose="020B0604020202020204" pitchFamily="34" charset="0"/>
              </a:rPr>
              <a:t>2</a:t>
            </a:r>
            <a:endParaRPr lang="en-US" altLang="en-US" sz="2400" baseline="-25000">
              <a:latin typeface="Arial" panose="020B0604020202020204" pitchFamily="34" charset="0"/>
            </a:endParaRPr>
          </a:p>
        </p:txBody>
      </p:sp>
      <p:sp>
        <p:nvSpPr>
          <p:cNvPr id="71689" name="Text Box 10"/>
          <p:cNvSpPr txBox="1">
            <a:spLocks noChangeArrowheads="1"/>
          </p:cNvSpPr>
          <p:nvPr/>
        </p:nvSpPr>
        <p:spPr bwMode="auto">
          <a:xfrm>
            <a:off x="989013" y="3827463"/>
            <a:ext cx="86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k</a:t>
            </a:r>
            <a:r>
              <a:rPr lang="en-GB" altLang="en-US" sz="2400" baseline="-25000">
                <a:latin typeface="Arial" panose="020B0604020202020204" pitchFamily="34" charset="0"/>
              </a:rPr>
              <a:t>1</a:t>
            </a:r>
            <a:r>
              <a:rPr lang="en-GB" altLang="en-US" sz="2400">
                <a:latin typeface="Arial" panose="020B0604020202020204" pitchFamily="34" charset="0"/>
              </a:rPr>
              <a:t>/k</a:t>
            </a:r>
            <a:r>
              <a:rPr lang="en-GB" altLang="en-US" sz="2400" baseline="-25000">
                <a:latin typeface="Arial" panose="020B0604020202020204" pitchFamily="34" charset="0"/>
              </a:rPr>
              <a:t>2</a:t>
            </a:r>
            <a:endParaRPr lang="en-US" altLang="en-US" sz="2400" baseline="-25000">
              <a:latin typeface="Arial" panose="020B0604020202020204" pitchFamily="34" charset="0"/>
            </a:endParaRPr>
          </a:p>
        </p:txBody>
      </p:sp>
      <p:graphicFrame>
        <p:nvGraphicFramePr>
          <p:cNvPr id="71690" name="Object 11"/>
          <p:cNvGraphicFramePr>
            <a:graphicFrameLocks noChangeAspect="1"/>
          </p:cNvGraphicFramePr>
          <p:nvPr/>
        </p:nvGraphicFramePr>
        <p:xfrm>
          <a:off x="5527675" y="2289175"/>
          <a:ext cx="1573213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2" name="Artwork" r:id="rId4" imgW="4619048" imgH="3657143" progId="Adobe.Illustrator.7">
                  <p:embed/>
                </p:oleObj>
              </mc:Choice>
              <mc:Fallback>
                <p:oleObj name="Artwork" r:id="rId4" imgW="4619048" imgH="3657143" progId="Adobe.Illustrator.7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7675" y="2289175"/>
                        <a:ext cx="1573213" cy="1246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1" name="Object 12"/>
          <p:cNvGraphicFramePr>
            <a:graphicFrameLocks noChangeAspect="1"/>
          </p:cNvGraphicFramePr>
          <p:nvPr/>
        </p:nvGraphicFramePr>
        <p:xfrm>
          <a:off x="2420938" y="4465638"/>
          <a:ext cx="1573212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3" name="Artwork" r:id="rId6" imgW="4657143" imgH="3715269" progId="Adobe.Illustrator.7">
                  <p:embed/>
                </p:oleObj>
              </mc:Choice>
              <mc:Fallback>
                <p:oleObj name="Artwork" r:id="rId6" imgW="4657143" imgH="3715269" progId="Adobe.Illustrator.7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0938" y="4465638"/>
                        <a:ext cx="1573212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13"/>
          <p:cNvGraphicFramePr>
            <a:graphicFrameLocks noChangeAspect="1"/>
          </p:cNvGraphicFramePr>
          <p:nvPr/>
        </p:nvGraphicFramePr>
        <p:xfrm>
          <a:off x="2525713" y="2257425"/>
          <a:ext cx="1573212" cy="1414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34" name="Artwork" r:id="rId8" imgW="4361905" imgH="3924848" progId="Adobe.Illustrator.7">
                  <p:embed/>
                </p:oleObj>
              </mc:Choice>
              <mc:Fallback>
                <p:oleObj name="Artwork" r:id="rId8" imgW="4361905" imgH="3924848" progId="Adobe.Illustrator.7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5713" y="2257425"/>
                        <a:ext cx="1573212" cy="1414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693" name="Picture 14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4383088"/>
            <a:ext cx="1649413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Graphical method</a:t>
            </a:r>
          </a:p>
        </p:txBody>
      </p:sp>
      <p:sp>
        <p:nvSpPr>
          <p:cNvPr id="72707" name="Rectangle 3"/>
          <p:cNvSpPr>
            <a:spLocks noGrp="1"/>
          </p:cNvSpPr>
          <p:nvPr>
            <p:ph type="body" idx="1"/>
          </p:nvPr>
        </p:nvSpPr>
        <p:spPr>
          <a:xfrm>
            <a:off x="381000" y="1295400"/>
            <a:ext cx="8458200" cy="4114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sz="2800" smtClean="0"/>
              <a:t>to establish the outcome of competition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2400" smtClean="0"/>
              <a:t>Mark the position of the carrying capacities on the appropriate axes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2400" smtClean="0"/>
              <a:t>Draw the isoclines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2400" smtClean="0"/>
              <a:t>If the isoclines do not intersect, the competition will lead to the equilibrium associated with the topmost isocline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2400" smtClean="0"/>
              <a:t>If the isoclines do intersect, draw a straight line between the carrying capacities. If the intersection of the isoclines is positioned above this line the two species will coexist.</a:t>
            </a:r>
          </a:p>
          <a:p>
            <a:pPr marL="990600" lvl="1" indent="-533400" eaLnBrk="1" hangingPunct="1">
              <a:lnSpc>
                <a:spcPct val="90000"/>
              </a:lnSpc>
              <a:buFontTx/>
              <a:buAutoNum type="arabicPeriod"/>
            </a:pPr>
            <a:r>
              <a:rPr lang="en-GB" altLang="en-US" sz="2400" smtClean="0"/>
              <a:t>If the intersection of the isoclines is positioned below this line two alternative stable states (the carrying capacities) exist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/>
              <a:t>What do the eigenvalues and eigenvectors mean?</a:t>
            </a:r>
            <a:endParaRPr lang="en-US" altLang="en-US" sz="4000" smtClean="0"/>
          </a:p>
        </p:txBody>
      </p:sp>
      <p:sp>
        <p:nvSpPr>
          <p:cNvPr id="737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smtClean="0"/>
              <a:t>In the phase plane, eigenvectors are linear approaches over which you can move away from, or towards, an equilibrium (close to the equilibrium)</a:t>
            </a:r>
          </a:p>
          <a:p>
            <a:pPr eaLnBrk="1" hangingPunct="1"/>
            <a:r>
              <a:rPr lang="en-GB" altLang="en-US" sz="2800" smtClean="0"/>
              <a:t>The eigenvalues are the speed with which you move towards, or away from the equilibrium over these eigenvectors</a:t>
            </a:r>
          </a:p>
          <a:p>
            <a:pPr eaLnBrk="1" hangingPunct="1"/>
            <a:r>
              <a:rPr lang="en-GB" altLang="en-US" sz="2800" smtClean="0"/>
              <a:t>In the vicinity of the equilibrium the directions are the weighted vector sums of the eigenvectors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/>
              <a:t>What do the eigenvalues and eigenvectors mean?</a:t>
            </a:r>
            <a:endParaRPr lang="en-US" altLang="en-US" sz="4000" smtClean="0"/>
          </a:p>
        </p:txBody>
      </p:sp>
      <p:pic>
        <p:nvPicPr>
          <p:cNvPr id="7475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0825" y="1412875"/>
            <a:ext cx="8208963" cy="5048250"/>
          </a:xfrm>
          <a:noFill/>
        </p:spPr>
      </p:pic>
      <p:sp>
        <p:nvSpPr>
          <p:cNvPr id="74756" name="Line 6"/>
          <p:cNvSpPr>
            <a:spLocks noChangeShapeType="1"/>
          </p:cNvSpPr>
          <p:nvPr/>
        </p:nvSpPr>
        <p:spPr bwMode="auto">
          <a:xfrm flipV="1">
            <a:off x="1476375" y="4292600"/>
            <a:ext cx="2519363" cy="151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57" name="Line 8"/>
          <p:cNvSpPr>
            <a:spLocks noChangeShapeType="1"/>
          </p:cNvSpPr>
          <p:nvPr/>
        </p:nvSpPr>
        <p:spPr bwMode="auto">
          <a:xfrm flipH="1" flipV="1">
            <a:off x="3670300" y="4087813"/>
            <a:ext cx="309563" cy="1889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74758" name="Text Box 9"/>
          <p:cNvSpPr txBox="1">
            <a:spLocks noChangeArrowheads="1"/>
          </p:cNvSpPr>
          <p:nvPr/>
        </p:nvSpPr>
        <p:spPr bwMode="auto">
          <a:xfrm>
            <a:off x="4773613" y="1855788"/>
            <a:ext cx="437038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Eigenvectors for the unstable equilibrium</a:t>
            </a:r>
            <a:endParaRPr lang="en-US" alt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/>
              <a:t>What do the eigenvalues and eigenvectors mean?</a:t>
            </a:r>
            <a:endParaRPr lang="en-US" altLang="en-US" sz="4000" smtClean="0"/>
          </a:p>
        </p:txBody>
      </p:sp>
      <p:sp>
        <p:nvSpPr>
          <p:cNvPr id="757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If one of the eigenvalues is positive, the equilibrium is unstable, you will move away from it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If some eigenvalues are positive whilst others are negative, the point is a saddle: you can move towards it from certain directions, but move away from it once you get closer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The eigenvalues are the speed with which you move towards, or away from the equilibrium over these eigenvectors</a:t>
            </a:r>
            <a:endParaRPr lang="en-US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Competitive exclusion principle</a:t>
            </a:r>
          </a:p>
        </p:txBody>
      </p:sp>
      <p:sp>
        <p:nvSpPr>
          <p:cNvPr id="768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For coexistence we require </a:t>
            </a:r>
            <a:r>
              <a:rPr lang="en-GB" altLang="en-US" smtClean="0">
                <a:latin typeface="Times New Roman" panose="02020603050405020304" pitchFamily="18" charset="0"/>
              </a:rPr>
              <a:t>1</a:t>
            </a:r>
            <a:r>
              <a:rPr lang="en-GB" altLang="en-US" i="1" smtClean="0">
                <a:latin typeface="Times New Roman" panose="02020603050405020304" pitchFamily="18" charset="0"/>
              </a:rPr>
              <a:t>/</a:t>
            </a:r>
            <a:r>
              <a:rPr lang="en-GB" altLang="en-US" smtClean="0">
                <a:latin typeface="Symbol" panose="05050102010706020507" pitchFamily="18" charset="2"/>
              </a:rPr>
              <a:t>b</a:t>
            </a:r>
            <a:r>
              <a:rPr lang="en-GB" altLang="en-US" i="1" smtClean="0">
                <a:latin typeface="Times New Roman" panose="02020603050405020304" pitchFamily="18" charset="0"/>
              </a:rPr>
              <a:t>&gt;k</a:t>
            </a:r>
            <a:r>
              <a:rPr lang="en-GB" altLang="en-US" i="1" baseline="-25000" smtClean="0">
                <a:latin typeface="Times New Roman" panose="02020603050405020304" pitchFamily="18" charset="0"/>
              </a:rPr>
              <a:t>1</a:t>
            </a:r>
            <a:r>
              <a:rPr lang="en-GB" altLang="en-US" i="1" smtClean="0">
                <a:latin typeface="Times New Roman" panose="02020603050405020304" pitchFamily="18" charset="0"/>
              </a:rPr>
              <a:t>/k</a:t>
            </a:r>
            <a:r>
              <a:rPr lang="en-GB" altLang="en-US" i="1" baseline="-25000" smtClean="0">
                <a:latin typeface="Times New Roman" panose="02020603050405020304" pitchFamily="18" charset="0"/>
              </a:rPr>
              <a:t>2 </a:t>
            </a:r>
            <a:r>
              <a:rPr lang="en-GB" altLang="en-US" smtClean="0"/>
              <a:t> and </a:t>
            </a:r>
            <a:r>
              <a:rPr lang="en-GB" altLang="en-US" smtClean="0">
                <a:latin typeface="Symbol" panose="05050102010706020507" pitchFamily="18" charset="2"/>
              </a:rPr>
              <a:t>a</a:t>
            </a:r>
            <a:r>
              <a:rPr lang="en-GB" altLang="en-US" i="1" smtClean="0">
                <a:latin typeface="Times New Roman" panose="02020603050405020304" pitchFamily="18" charset="0"/>
              </a:rPr>
              <a:t>&lt;k</a:t>
            </a:r>
            <a:r>
              <a:rPr lang="en-GB" altLang="en-US" i="1" baseline="-25000" smtClean="0">
                <a:latin typeface="Times New Roman" panose="02020603050405020304" pitchFamily="18" charset="0"/>
              </a:rPr>
              <a:t>1</a:t>
            </a:r>
            <a:r>
              <a:rPr lang="en-GB" altLang="en-US" i="1" smtClean="0">
                <a:latin typeface="Times New Roman" panose="02020603050405020304" pitchFamily="18" charset="0"/>
              </a:rPr>
              <a:t>/k</a:t>
            </a:r>
            <a:r>
              <a:rPr lang="en-GB" altLang="en-US" i="1" baseline="-25000" smtClean="0">
                <a:latin typeface="Times New Roman" panose="02020603050405020304" pitchFamily="18" charset="0"/>
              </a:rPr>
              <a:t>2</a:t>
            </a:r>
            <a:r>
              <a:rPr lang="en-GB" altLang="en-US" smtClean="0"/>
              <a:t> (hence </a:t>
            </a:r>
            <a:r>
              <a:rPr lang="en-GB" altLang="en-US" smtClean="0">
                <a:latin typeface="Times New Roman" panose="02020603050405020304" pitchFamily="18" charset="0"/>
              </a:rPr>
              <a:t>1</a:t>
            </a:r>
            <a:r>
              <a:rPr lang="en-GB" altLang="en-US" i="1" smtClean="0">
                <a:latin typeface="Times New Roman" panose="02020603050405020304" pitchFamily="18" charset="0"/>
              </a:rPr>
              <a:t>/</a:t>
            </a:r>
            <a:r>
              <a:rPr lang="en-GB" altLang="en-US" smtClean="0">
                <a:latin typeface="Symbol" panose="05050102010706020507" pitchFamily="18" charset="2"/>
              </a:rPr>
              <a:t>b</a:t>
            </a:r>
            <a:r>
              <a:rPr lang="en-GB" altLang="en-US" i="1" smtClean="0">
                <a:latin typeface="Times New Roman" panose="02020603050405020304" pitchFamily="18" charset="0"/>
              </a:rPr>
              <a:t>&gt;</a:t>
            </a:r>
            <a:r>
              <a:rPr lang="en-GB" altLang="en-US" smtClean="0">
                <a:latin typeface="Symbol" panose="05050102010706020507" pitchFamily="18" charset="2"/>
              </a:rPr>
              <a:t>a</a:t>
            </a:r>
            <a:r>
              <a:rPr lang="en-GB" altLang="en-US" i="1" baseline="-25000" smtClean="0">
                <a:latin typeface="Times New Roman" panose="02020603050405020304" pitchFamily="18" charset="0"/>
              </a:rPr>
              <a:t> </a:t>
            </a:r>
            <a:r>
              <a:rPr lang="en-GB" altLang="en-US" smtClean="0"/>
              <a:t>)</a:t>
            </a:r>
          </a:p>
          <a:p>
            <a:pPr eaLnBrk="1" hangingPunct="1"/>
            <a:r>
              <a:rPr lang="en-GB" altLang="en-US" smtClean="0"/>
              <a:t>In words this means: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   for coexistence we require that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   the </a:t>
            </a:r>
            <a:r>
              <a:rPr lang="en-GB" altLang="en-US" smtClean="0">
                <a:cs typeface="Times New Roman" panose="02020603050405020304" pitchFamily="18" charset="0"/>
              </a:rPr>
              <a:t>interspecific competition should be weaker than the intraspecific competition. </a:t>
            </a:r>
            <a:endParaRPr lang="en-GB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Competitive exclusion principle</a:t>
            </a:r>
          </a:p>
        </p:txBody>
      </p:sp>
      <p:sp>
        <p:nvSpPr>
          <p:cNvPr id="778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smtClean="0"/>
              <a:t>For coexistence we require  </a:t>
            </a:r>
            <a:r>
              <a:rPr lang="en-GB" altLang="en-US" sz="2800" smtClean="0">
                <a:latin typeface="Symbol" panose="05050102010706020507" pitchFamily="18" charset="2"/>
              </a:rPr>
              <a:t>a</a:t>
            </a:r>
            <a:r>
              <a:rPr lang="en-GB" altLang="en-US" sz="2800" i="1" smtClean="0">
                <a:latin typeface="Times New Roman" panose="02020603050405020304" pitchFamily="18" charset="0"/>
              </a:rPr>
              <a:t>&gt;1/</a:t>
            </a:r>
            <a:r>
              <a:rPr lang="en-GB" altLang="en-US" sz="2800" smtClean="0">
                <a:latin typeface="Symbol" panose="05050102010706020507" pitchFamily="18" charset="2"/>
              </a:rPr>
              <a:t>b</a:t>
            </a:r>
            <a:r>
              <a:rPr lang="en-GB" altLang="en-US" sz="2800" i="1" baseline="-25000" smtClean="0">
                <a:latin typeface="Times New Roman" panose="02020603050405020304" pitchFamily="18" charset="0"/>
              </a:rPr>
              <a:t> </a:t>
            </a:r>
            <a:endParaRPr lang="en-GB" altLang="en-US" sz="2800" smtClean="0"/>
          </a:p>
          <a:p>
            <a:pPr eaLnBrk="1" hangingPunct="1"/>
            <a:r>
              <a:rPr lang="en-GB" altLang="en-US" sz="2800" smtClean="0"/>
              <a:t>If two species use resources in exactly the same way </a:t>
            </a:r>
            <a:r>
              <a:rPr lang="en-GB" altLang="en-US" sz="2800" smtClean="0">
                <a:latin typeface="Symbol" panose="05050102010706020507" pitchFamily="18" charset="2"/>
              </a:rPr>
              <a:t>a=</a:t>
            </a:r>
            <a:r>
              <a:rPr lang="en-GB" altLang="en-US" sz="2800" smtClean="0">
                <a:latin typeface="Times New Roman" panose="02020603050405020304" pitchFamily="18" charset="0"/>
              </a:rPr>
              <a:t>1</a:t>
            </a:r>
            <a:r>
              <a:rPr lang="en-GB" altLang="en-US" sz="2800" i="1" smtClean="0">
                <a:latin typeface="Times New Roman" panose="02020603050405020304" pitchFamily="18" charset="0"/>
              </a:rPr>
              <a:t>/</a:t>
            </a:r>
            <a:r>
              <a:rPr lang="en-GB" altLang="en-US" sz="2800" smtClean="0">
                <a:latin typeface="Symbol" panose="05050102010706020507" pitchFamily="18" charset="2"/>
              </a:rPr>
              <a:t>b </a:t>
            </a:r>
            <a:r>
              <a:rPr lang="en-GB" altLang="en-US" sz="2800" smtClean="0"/>
              <a:t>(isoclines are parallel)</a:t>
            </a:r>
            <a:endParaRPr lang="en-GB" altLang="en-US" sz="2800" smtClean="0">
              <a:latin typeface="Symbol" panose="05050102010706020507" pitchFamily="18" charset="2"/>
            </a:endParaRPr>
          </a:p>
          <a:p>
            <a:pPr eaLnBrk="1" hangingPunct="1"/>
            <a:r>
              <a:rPr lang="en-GB" altLang="en-US" sz="2800" smtClean="0"/>
              <a:t>If</a:t>
            </a:r>
            <a:r>
              <a:rPr lang="en-GB" altLang="en-US" sz="2800" smtClean="0">
                <a:latin typeface="Symbol" panose="05050102010706020507" pitchFamily="18" charset="2"/>
              </a:rPr>
              <a:t> a » </a:t>
            </a:r>
            <a:r>
              <a:rPr lang="en-GB" altLang="en-US" sz="2800" smtClean="0">
                <a:latin typeface="Times New Roman" panose="02020603050405020304" pitchFamily="18" charset="0"/>
              </a:rPr>
              <a:t>1</a:t>
            </a:r>
            <a:r>
              <a:rPr lang="en-GB" altLang="en-US" sz="2800" i="1" smtClean="0">
                <a:latin typeface="Times New Roman" panose="02020603050405020304" pitchFamily="18" charset="0"/>
              </a:rPr>
              <a:t>/</a:t>
            </a:r>
            <a:r>
              <a:rPr lang="en-GB" altLang="en-US" sz="2800" smtClean="0">
                <a:latin typeface="Symbol" panose="05050102010706020507" pitchFamily="18" charset="2"/>
              </a:rPr>
              <a:t>b  </a:t>
            </a:r>
            <a:r>
              <a:rPr lang="en-GB" altLang="en-US" sz="2800" smtClean="0"/>
              <a:t>the two species are very similar in their resource use (isoclines almost parallel)</a:t>
            </a:r>
          </a:p>
          <a:p>
            <a:pPr eaLnBrk="1" hangingPunct="1"/>
            <a:r>
              <a:rPr lang="en-GB" altLang="en-US" sz="2800" smtClean="0"/>
              <a:t>In that case there is only a narrow range of carrying capacities for which coexistence is possible</a:t>
            </a:r>
          </a:p>
          <a:p>
            <a:pPr eaLnBrk="1" hangingPunct="1"/>
            <a:r>
              <a:rPr lang="en-GB" altLang="en-US" sz="2800" smtClean="0"/>
              <a:t>If</a:t>
            </a:r>
            <a:r>
              <a:rPr lang="en-GB" altLang="en-US" sz="2800" smtClean="0">
                <a:latin typeface="Symbol" panose="05050102010706020507" pitchFamily="18" charset="2"/>
              </a:rPr>
              <a:t> a = </a:t>
            </a:r>
            <a:r>
              <a:rPr lang="en-GB" altLang="en-US" sz="2800" smtClean="0">
                <a:latin typeface="Times New Roman" panose="02020603050405020304" pitchFamily="18" charset="0"/>
              </a:rPr>
              <a:t>1</a:t>
            </a:r>
            <a:r>
              <a:rPr lang="en-GB" altLang="en-US" sz="2800" i="1" smtClean="0">
                <a:latin typeface="Times New Roman" panose="02020603050405020304" pitchFamily="18" charset="0"/>
              </a:rPr>
              <a:t>/</a:t>
            </a:r>
            <a:r>
              <a:rPr lang="en-GB" altLang="en-US" sz="2800" smtClean="0">
                <a:latin typeface="Symbol" panose="05050102010706020507" pitchFamily="18" charset="2"/>
              </a:rPr>
              <a:t>b  </a:t>
            </a:r>
            <a:r>
              <a:rPr lang="en-GB" altLang="en-US" sz="2800" smtClean="0"/>
              <a:t>the two species are the same in their resource use (isoclines parallel), no coexistence is possible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</p:txBody>
      </p:sp>
      <p:sp>
        <p:nvSpPr>
          <p:cNvPr id="77828" name="Comment 4"/>
          <p:cNvSpPr>
            <a:spLocks noChangeArrowheads="1"/>
          </p:cNvSpPr>
          <p:nvPr/>
        </p:nvSpPr>
        <p:spPr bwMode="auto">
          <a:xfrm>
            <a:off x="-5638800" y="15875"/>
            <a:ext cx="5546725" cy="5111750"/>
          </a:xfrm>
          <a:prstGeom prst="rect">
            <a:avLst/>
          </a:prstGeom>
          <a:solidFill>
            <a:srgbClr val="FCFF9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If </a:t>
            </a:r>
            <a:r>
              <a:rPr lang="en-GB" altLang="en-US">
                <a:latin typeface="Times New Roman" panose="02020603050405020304" pitchFamily="18" charset="0"/>
              </a:rPr>
              <a:t>1</a:t>
            </a:r>
            <a:r>
              <a:rPr lang="en-GB" altLang="en-US" i="1">
                <a:latin typeface="Times New Roman" panose="02020603050405020304" pitchFamily="18" charset="0"/>
              </a:rPr>
              <a:t>/</a:t>
            </a:r>
            <a:r>
              <a:rPr lang="en-GB" altLang="en-US">
                <a:latin typeface="Symbol" panose="05050102010706020507" pitchFamily="18" charset="2"/>
              </a:rPr>
              <a:t>b=a</a:t>
            </a: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 the dd parts of the eqns can be rewritten as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K1-(N1+aN2)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And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K2-(N1+aN2)/a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N1+aN2 is the part of the resource that is locked up in the pops.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TO explain: say</a:t>
            </a: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R=R0-N1-aN2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 b="1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Let dN1/dt=r1 N1(C1+R)= r1 N1 (C1+R0-N1-aN2)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 b="1">
                <a:solidFill>
                  <a:srgbClr val="000000"/>
                </a:solidFill>
                <a:latin typeface="Arial" panose="020B0604020202020204" pitchFamily="34" charset="0"/>
              </a:rPr>
              <a:t>And dN2/dt=r2 N2 (C2+R)= r2 a N2 (C2/a+ R0/a-N1/a-N2)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doesn’t seem to clarify much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GB" altLang="en-US" sz="16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Learning outcomes</a:t>
            </a:r>
          </a:p>
        </p:txBody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Understand </a:t>
            </a:r>
            <a:r>
              <a:rPr lang="en-GB" altLang="en-US" dirty="0"/>
              <a:t>the concept of local stability means in a model with 2 </a:t>
            </a:r>
            <a:r>
              <a:rPr lang="en-GB" altLang="en-US" dirty="0" smtClean="0"/>
              <a:t>species</a:t>
            </a:r>
          </a:p>
          <a:p>
            <a:pPr eaLnBrk="1" hangingPunct="1"/>
            <a:r>
              <a:rPr lang="en-GB" altLang="en-US" dirty="0" smtClean="0"/>
              <a:t>Being able to predict the outcome of competition in the L-V interaction model </a:t>
            </a: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850898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Lotka-Volterra interaction model</a:t>
            </a:r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Describes how the densities of two competing species change simultaneously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It </a:t>
            </a:r>
            <a:r>
              <a:rPr lang="en-GB" altLang="en-US" sz="2800" dirty="0"/>
              <a:t>i</a:t>
            </a:r>
            <a:r>
              <a:rPr lang="en-GB" altLang="en-US" sz="2800" dirty="0" smtClean="0"/>
              <a:t>s a system of 2 differential equations: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  <a:p>
            <a:pPr eaLnBrk="1" hangingPunct="1">
              <a:lnSpc>
                <a:spcPct val="90000"/>
              </a:lnSpc>
            </a:pPr>
            <a:endParaRPr lang="en-GB" altLang="en-US" sz="2800" dirty="0" smtClean="0"/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1905000" y="3457575"/>
          <a:ext cx="4645025" cy="222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29" name="Equation" r:id="rId3" imgW="1688367" imgH="812447" progId="Equation.3">
                  <p:embed/>
                </p:oleObj>
              </mc:Choice>
              <mc:Fallback>
                <p:oleObj name="Equation" r:id="rId3" imgW="1688367" imgH="812447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457575"/>
                        <a:ext cx="4645025" cy="222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Equilibria and stability</a:t>
            </a:r>
            <a:endParaRPr lang="en-US" altLang="en-US" dirty="0" smtClean="0"/>
          </a:p>
        </p:txBody>
      </p:sp>
      <p:sp>
        <p:nvSpPr>
          <p:cNvPr id="50179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pPr eaLnBrk="1" hangingPunct="1"/>
            <a:r>
              <a:rPr lang="en-GB" altLang="en-US" sz="2800" dirty="0" smtClean="0"/>
              <a:t>The L-V competition model can have 4 </a:t>
            </a:r>
            <a:r>
              <a:rPr lang="en-GB" altLang="en-US" sz="2800" smtClean="0"/>
              <a:t>different </a:t>
            </a:r>
            <a:r>
              <a:rPr lang="en-GB" altLang="en-US" sz="2800" smtClean="0"/>
              <a:t>equilibria</a:t>
            </a:r>
            <a:endParaRPr lang="en-GB" altLang="en-US" sz="2800" dirty="0" smtClean="0"/>
          </a:p>
          <a:p>
            <a:pPr eaLnBrk="1" hangingPunct="1"/>
            <a:r>
              <a:rPr lang="en-GB" altLang="en-US" sz="2800" dirty="0" smtClean="0"/>
              <a:t>We can find these by solving:</a:t>
            </a:r>
          </a:p>
          <a:p>
            <a:pPr eaLnBrk="1" hangingPunct="1"/>
            <a:endParaRPr lang="en-GB" altLang="en-US" sz="2800" dirty="0" smtClean="0"/>
          </a:p>
          <a:p>
            <a:pPr eaLnBrk="1" hangingPunct="1"/>
            <a:endParaRPr lang="en-GB" altLang="en-US" sz="2800" dirty="0" smtClean="0"/>
          </a:p>
          <a:p>
            <a:pPr eaLnBrk="1" hangingPunct="1"/>
            <a:r>
              <a:rPr lang="en-GB" altLang="en-US" sz="2800" dirty="0" smtClean="0"/>
              <a:t>Which gives </a:t>
            </a:r>
            <a:endParaRPr lang="en-US" altLang="en-US" sz="2800" dirty="0" smtClean="0"/>
          </a:p>
        </p:txBody>
      </p:sp>
      <p:graphicFrame>
        <p:nvGraphicFramePr>
          <p:cNvPr id="50180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127125" y="3009900"/>
          <a:ext cx="364966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7" name="Equation" r:id="rId3" imgW="1612900" imgH="508000" progId="Equation.3">
                  <p:embed/>
                </p:oleObj>
              </mc:Choice>
              <mc:Fallback>
                <p:oleObj name="Equation" r:id="rId3" imgW="1612900" imgH="508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3009900"/>
                        <a:ext cx="3649663" cy="114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1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4724400"/>
            <a:ext cx="2484437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0182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17625" y="4786313"/>
          <a:ext cx="4059238" cy="1068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78" name="Equation" r:id="rId6" imgW="1930400" imgH="508000" progId="Equation.3">
                  <p:embed/>
                </p:oleObj>
              </mc:Choice>
              <mc:Fallback>
                <p:oleObj name="Equation" r:id="rId6" imgW="1930400" imgH="508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4786313"/>
                        <a:ext cx="4059238" cy="1068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val 1"/>
          <p:cNvSpPr/>
          <p:nvPr/>
        </p:nvSpPr>
        <p:spPr>
          <a:xfrm>
            <a:off x="6609800" y="6305020"/>
            <a:ext cx="78383" cy="87071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Equilibria and stability</a:t>
            </a:r>
            <a:endParaRPr lang="en-US" altLang="en-US" smtClean="0"/>
          </a:p>
        </p:txBody>
      </p:sp>
      <p:sp>
        <p:nvSpPr>
          <p:cNvPr id="51203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3 equilibria are: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r>
              <a:rPr lang="en-GB" altLang="en-US" sz="2800" smtClean="0"/>
              <a:t>The 4</a:t>
            </a:r>
            <a:r>
              <a:rPr lang="en-GB" altLang="en-US" sz="2800" baseline="30000" smtClean="0"/>
              <a:t>th</a:t>
            </a:r>
            <a:r>
              <a:rPr lang="en-GB" altLang="en-US" sz="2800" smtClean="0"/>
              <a:t> one you can find by solving: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endParaRPr lang="en-GB" altLang="en-US" sz="2800" smtClean="0"/>
          </a:p>
          <a:p>
            <a:pPr eaLnBrk="1" hangingPunct="1"/>
            <a:r>
              <a:rPr lang="en-GB" altLang="en-US" sz="2800" smtClean="0"/>
              <a:t>Which gives </a:t>
            </a:r>
            <a:endParaRPr lang="en-US" altLang="en-US" sz="2800" smtClean="0"/>
          </a:p>
        </p:txBody>
      </p:sp>
      <p:graphicFrame>
        <p:nvGraphicFramePr>
          <p:cNvPr id="5120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92288" y="4162425"/>
          <a:ext cx="2671762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5" name="Equation" r:id="rId3" imgW="1269449" imgH="533169" progId="Equation.3">
                  <p:embed/>
                </p:oleObj>
              </mc:Choice>
              <mc:Fallback>
                <p:oleObj name="Equation" r:id="rId3" imgW="1269449" imgH="533169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2288" y="4162425"/>
                        <a:ext cx="2671762" cy="1122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5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132138" y="2176463"/>
          <a:ext cx="2620962" cy="170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6" name="Equation" r:id="rId5" imgW="1193800" imgH="774700" progId="Equation.3">
                  <p:embed/>
                </p:oleObj>
              </mc:Choice>
              <mc:Fallback>
                <p:oleObj name="Equation" r:id="rId5" imgW="1193800" imgH="774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2138" y="2176463"/>
                        <a:ext cx="2620962" cy="170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7"/>
          <p:cNvGraphicFramePr>
            <a:graphicFrameLocks noChangeAspect="1"/>
          </p:cNvGraphicFramePr>
          <p:nvPr/>
        </p:nvGraphicFramePr>
        <p:xfrm>
          <a:off x="1687513" y="5691188"/>
          <a:ext cx="6630987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7" name="Equation" r:id="rId7" imgW="2578100" imgH="419100" progId="Equation.3">
                  <p:embed/>
                </p:oleObj>
              </mc:Choice>
              <mc:Fallback>
                <p:oleObj name="Equation" r:id="rId7" imgW="2578100" imgH="419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5691188"/>
                        <a:ext cx="6630987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Local stability analysis</a:t>
            </a:r>
            <a:br>
              <a:rPr lang="en-GB" altLang="en-US" dirty="0" smtClean="0"/>
            </a:br>
            <a:r>
              <a:rPr lang="en-GB" altLang="en-US" dirty="0" smtClean="0"/>
              <a:t>(in general for 2D system)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227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GB" altLang="en-US" sz="2800" dirty="0" smtClean="0"/>
                  <a:t>We study the dynamics close to the equilibrium  </a:t>
                </a:r>
              </a:p>
              <a:p>
                <a:pPr eaLnBrk="1" hangingPunct="1"/>
                <a:r>
                  <a:rPr lang="en-GB" altLang="en-US" sz="2800" dirty="0" smtClean="0"/>
                  <a:t>Let the dynamics be given by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altLang="en-US" sz="2800" b="0" dirty="0" smtClean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GB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GB" altLang="en-US" sz="28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alt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GB" altLang="en-US" sz="2800" dirty="0" smtClean="0"/>
              </a:p>
              <a:p>
                <a:pPr eaLnBrk="1" hangingPunct="1"/>
                <a:r>
                  <a:rPr lang="en-GB" altLang="en-US" sz="2800" dirty="0" smtClean="0"/>
                  <a:t>Equilibria can be found by solving:</a:t>
                </a:r>
              </a:p>
              <a:p>
                <a:pPr eaLnBrk="1" hangingPunct="1"/>
                <a:endParaRPr lang="en-GB" altLang="en-US" sz="2800" dirty="0" smtClean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altLang="en-US" sz="2800" dirty="0" smtClean="0"/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altLang="en-US" sz="28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r>
                  <a:rPr lang="en-GB" altLang="en-US" sz="2800" dirty="0" smtClean="0"/>
                  <a:t> </a:t>
                </a:r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</p:txBody>
          </p:sp>
        </mc:Choice>
        <mc:Fallback xmlns="">
          <p:sp>
            <p:nvSpPr>
              <p:cNvPr id="522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7715250" cy="4525963"/>
              </a:xfrm>
              <a:blipFill rotWithShape="0">
                <a:blip r:embed="rId3"/>
                <a:stretch>
                  <a:fillRect l="-1580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222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271140"/>
              </p:ext>
            </p:extLst>
          </p:nvPr>
        </p:nvGraphicFramePr>
        <p:xfrm>
          <a:off x="7539165" y="1565275"/>
          <a:ext cx="14938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79" name="Equation" r:id="rId4" imgW="634725" imgH="241195" progId="Equation.3">
                  <p:embed/>
                </p:oleObj>
              </mc:Choice>
              <mc:Fallback>
                <p:oleObj name="Equation" r:id="rId4" imgW="634725" imgH="24119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9165" y="1565275"/>
                        <a:ext cx="149383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Linearised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8567928" cy="4525963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en-GB" altLang="en-US" sz="2800" dirty="0" smtClean="0"/>
                  <a:t>We will </a:t>
                </a:r>
                <a:r>
                  <a:rPr lang="en-GB" altLang="en-US" sz="2800" dirty="0" err="1" smtClean="0"/>
                  <a:t>linearise</a:t>
                </a:r>
                <a:r>
                  <a:rPr lang="en-GB" altLang="en-US" sz="2800" dirty="0" smtClean="0"/>
                  <a:t> the dynamics around the equilibrium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GB" alt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GB" alt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alt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GB" alt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GB" altLang="en-US" sz="2800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GB" altLang="en-US" sz="2800" dirty="0" smtClean="0"/>
                  <a:t> by approximating </a:t>
                </a:r>
                <a:r>
                  <a:rPr lang="en-GB" altLang="en-US" sz="2800" i="1" dirty="0" smtClean="0"/>
                  <a:t>f </a:t>
                </a:r>
                <a:r>
                  <a:rPr lang="en-GB" altLang="en-US" sz="2800" dirty="0" smtClean="0"/>
                  <a:t>by a truncated Taylor series</a:t>
                </a:r>
                <a:endParaRPr lang="en-GB" altLang="en-US" sz="2000" dirty="0" smtClean="0"/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altLang="en-US" sz="2000" i="1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altLang="en-US" sz="2000" i="1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buNone/>
                </a:pPr>
                <a:endParaRPr lang="en-GB" altLang="en-US" sz="2000" i="1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alt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GB" alt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GB" alt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eqArr>
                            <m:eqArrPr>
                              <m:ctrlP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sub>
                      </m:sSub>
                      <m:d>
                        <m:dPr>
                          <m:ctrlPr>
                            <a:rPr lang="en-GB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GB" alt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GB" alt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eqArr>
                            <m:eqArr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sub>
                      </m:sSub>
                      <m:d>
                        <m:dPr>
                          <m:ctrlPr>
                            <a:rPr lang="en-GB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alt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altLang="en-US" sz="2000" i="1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⏟"/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groupCh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⏟"/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</m:e>
                      </m:groupChr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groupChr>
                        <m:groupChrPr>
                          <m:chr m:val="⏟"/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groupChr>
                    </m:oMath>
                  </m:oMathPara>
                </a14:m>
                <a:endParaRPr lang="en-GB" altLang="en-US" sz="2800" b="0" dirty="0" smtClean="0"/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    =0             =</m:t>
                      </m:r>
                      <m:sSub>
                        <m:sSubPr>
                          <m:ctrlP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GB" altLang="en-US" sz="2800" b="0" i="1" smtClean="0">
                          <a:latin typeface="Cambria Math" panose="02040503050406030204" pitchFamily="18" charset="0"/>
                        </a:rPr>
                        <m:t>                             </m:t>
                      </m:r>
                      <m:r>
                        <a:rPr lang="en-GB" alt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altLang="en-US" sz="2800" dirty="0" smtClean="0"/>
              </a:p>
              <a:p>
                <a:pPr eaLnBrk="1" hangingPunct="1">
                  <a:buNone/>
                </a:pPr>
                <a:endParaRPr lang="en-GB" altLang="en-US" sz="2800" dirty="0" smtClean="0"/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altLang="en-US" sz="2400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GB" alt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altLang="en-US" sz="2400" i="1" dirty="0">
                  <a:latin typeface="Cambria Math" panose="02040503050406030204" pitchFamily="18" charset="0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i="1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</p:txBody>
          </p:sp>
        </mc:Choice>
        <mc:Fallback xmlns="">
          <p:sp>
            <p:nvSpPr>
              <p:cNvPr id="532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567928" cy="4525963"/>
              </a:xfrm>
              <a:blipFill rotWithShape="0">
                <a:blip r:embed="rId3"/>
                <a:stretch>
                  <a:fillRect l="-1422" t="-1348" b="-67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Linearised 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251" name="Rectangle 3"/>
              <p:cNvSpPr>
                <a:spLocks noGrp="1"/>
              </p:cNvSpPr>
              <p:nvPr>
                <p:ph type="body" sz="half" idx="1"/>
              </p:nvPr>
            </p:nvSpPr>
            <p:spPr>
              <a:xfrm>
                <a:off x="457200" y="1600200"/>
                <a:ext cx="8567928" cy="4525963"/>
              </a:xfrm>
            </p:spPr>
            <p:txBody>
              <a:bodyPr/>
              <a:lstStyle/>
              <a:p>
                <a:pPr eaLnBrk="1" hangingPunct="1">
                  <a:buNone/>
                </a:pPr>
                <a:r>
                  <a:rPr lang="en-GB" altLang="en-US" sz="2800" dirty="0" smtClean="0"/>
                  <a:t>We do the same for </a:t>
                </a:r>
                <a:r>
                  <a:rPr lang="en-GB" altLang="en-US" sz="2800" i="1" dirty="0" smtClean="0"/>
                  <a:t>g</a:t>
                </a:r>
                <a:endParaRPr lang="en-GB" altLang="en-US" sz="2000" i="1" dirty="0" smtClean="0"/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alt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altLang="en-US" sz="2000" i="1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GB" altLang="en-US" sz="2000" i="1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buNone/>
                </a:pPr>
                <a:endParaRPr lang="en-GB" altLang="en-US" sz="2000" i="1" dirty="0" smtClean="0">
                  <a:latin typeface="Cambria Math" panose="02040503050406030204" pitchFamily="18" charset="0"/>
                </a:endParaRP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GB" alt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GB" alt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eqArr>
                            <m:eqArr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sub>
                      </m:sSub>
                      <m:d>
                        <m:dPr>
                          <m:ctrlPr>
                            <a:rPr lang="en-GB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GB" altLang="en-US" sz="20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alt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GB" altLang="en-US" sz="2000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  <m:d>
                                    <m:dPr>
                                      <m:ctrlP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GB" altLang="en-US" sz="20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GB" alt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  <m:sub>
                          <m:eqArr>
                            <m:eqArr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GB" altLang="en-US" sz="2000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</m:e>
                          </m:eqArr>
                        </m:sub>
                      </m:sSub>
                      <m:d>
                        <m:dPr>
                          <m:ctrlPr>
                            <a:rPr lang="en-GB" alt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alt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altLang="en-US" sz="20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altLang="en-US" sz="2000" i="1" dirty="0">
                  <a:latin typeface="Cambria Math" panose="02040503050406030204" pitchFamily="18" charset="0"/>
                </a:endParaRPr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groupChr>
                        <m:groupChrPr>
                          <m:chr m:val="⏟"/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              </m:t>
                          </m:r>
                        </m:e>
                      </m:groupChr>
                      <m:r>
                        <a:rPr lang="en-GB" altLang="en-US" sz="2800" i="1">
                          <a:latin typeface="Cambria Math" panose="02040503050406030204" pitchFamily="18" charset="0"/>
                        </a:rPr>
                        <m:t>   </m:t>
                      </m:r>
                      <m:groupChr>
                        <m:groupChrPr>
                          <m:chr m:val="⏟"/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                         </m:t>
                          </m:r>
                        </m:e>
                      </m:groupChr>
                      <m:r>
                        <a:rPr lang="en-GB" altLang="en-US" sz="2800" i="1">
                          <a:latin typeface="Cambria Math" panose="02040503050406030204" pitchFamily="18" charset="0"/>
                        </a:rPr>
                        <m:t>                 </m:t>
                      </m:r>
                      <m:groupChr>
                        <m:groupChrPr>
                          <m:chr m:val="⏟"/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                        </m:t>
                          </m:r>
                        </m:e>
                      </m:groupChr>
                    </m:oMath>
                  </m:oMathPara>
                </a14:m>
                <a:endParaRPr lang="en-GB" altLang="en-US" sz="2800" dirty="0"/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altLang="en-US" sz="2800" i="1">
                          <a:latin typeface="Cambria Math" panose="02040503050406030204" pitchFamily="18" charset="0"/>
                        </a:rPr>
                        <m:t>    =0             =</m:t>
                      </m:r>
                      <m:sSub>
                        <m:sSub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altLang="en-US" sz="2800" i="1">
                          <a:latin typeface="Cambria Math" panose="02040503050406030204" pitchFamily="18" charset="0"/>
                        </a:rPr>
                        <m:t>                             =</m:t>
                      </m:r>
                      <m:sSub>
                        <m:sSubPr>
                          <m:ctrlPr>
                            <a:rPr lang="en-GB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alt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alt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GB" altLang="en-US" sz="2800" dirty="0"/>
              </a:p>
              <a:p>
                <a:pPr eaLnBrk="1" hangingPunct="1">
                  <a:buNone/>
                </a:pPr>
                <a:endParaRPr lang="en-GB" altLang="en-US" sz="2800" dirty="0"/>
              </a:p>
              <a:p>
                <a:pPr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altLang="en-U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GB" altLang="en-US" sz="2400" i="1"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GB" alt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GB" alt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GB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alt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GB" alt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GB" altLang="en-US" sz="2400" i="1" dirty="0">
                  <a:latin typeface="Cambria Math" panose="02040503050406030204" pitchFamily="18" charset="0"/>
                </a:endParaRPr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i="1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>
                  <a:buFont typeface="Arial" panose="020B0604020202020204" pitchFamily="34" charset="0"/>
                  <a:buNone/>
                </a:pPr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  <a:p>
                <a:pPr eaLnBrk="1" hangingPunct="1"/>
                <a:endParaRPr lang="en-GB" altLang="en-US" sz="2800" dirty="0" smtClean="0"/>
              </a:p>
            </p:txBody>
          </p:sp>
        </mc:Choice>
        <mc:Fallback xmlns="">
          <p:sp>
            <p:nvSpPr>
              <p:cNvPr id="5325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600200"/>
                <a:ext cx="8567928" cy="4525963"/>
              </a:xfrm>
              <a:blipFill rotWithShape="0">
                <a:blip r:embed="rId3"/>
                <a:stretch>
                  <a:fillRect l="-1422" t="-1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566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403E55EBA5F45B25A01EADE153578" ma:contentTypeVersion="3" ma:contentTypeDescription="Create a new document." ma:contentTypeScope="" ma:versionID="89a1949bb7a1654da5eee3025d3a153c">
  <xsd:schema xmlns:xsd="http://www.w3.org/2001/XMLSchema" xmlns:xs="http://www.w3.org/2001/XMLSchema" xmlns:p="http://schemas.microsoft.com/office/2006/metadata/properties" xmlns:ns2="3adaf70a-a570-4315-a8ec-5e7e6d120ca2" targetNamespace="http://schemas.microsoft.com/office/2006/metadata/properties" ma:root="true" ma:fieldsID="5b1612122bf7719c40ba19e6305c05e3" ns2:_="">
    <xsd:import namespace="3adaf70a-a570-4315-a8ec-5e7e6d120c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daf70a-a570-4315-a8ec-5e7e6d120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0CC47DF-CD53-435E-B3DE-E3A221E805ED}"/>
</file>

<file path=customXml/itemProps2.xml><?xml version="1.0" encoding="utf-8"?>
<ds:datastoreItem xmlns:ds="http://schemas.openxmlformats.org/officeDocument/2006/customXml" ds:itemID="{DAB82268-A548-482C-A1E8-8407613810A4}"/>
</file>

<file path=customXml/itemProps3.xml><?xml version="1.0" encoding="utf-8"?>
<ds:datastoreItem xmlns:ds="http://schemas.openxmlformats.org/officeDocument/2006/customXml" ds:itemID="{3E06B809-1820-42D2-8220-61D857582BA3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23731</TotalTime>
  <Words>1152</Words>
  <Application>Microsoft Office PowerPoint</Application>
  <PresentationFormat>On-screen Show (4:3)</PresentationFormat>
  <Paragraphs>390</Paragraphs>
  <Slides>39</Slides>
  <Notes>2</Notes>
  <HiddenSlides>8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Times New Roman</vt:lpstr>
      <vt:lpstr>Arial</vt:lpstr>
      <vt:lpstr>Calibri</vt:lpstr>
      <vt:lpstr>Symbol</vt:lpstr>
      <vt:lpstr>Cambria Math</vt:lpstr>
      <vt:lpstr>Office Theme</vt:lpstr>
      <vt:lpstr>Equation</vt:lpstr>
      <vt:lpstr>Artwork</vt:lpstr>
      <vt:lpstr>2020-21 2-3 Interspecific competition between two species Equilibria and stability of the L-V model</vt:lpstr>
      <vt:lpstr>Outline</vt:lpstr>
      <vt:lpstr>The outcomes of competition</vt:lpstr>
      <vt:lpstr>Lotka-Volterra interaction model</vt:lpstr>
      <vt:lpstr>Equilibria and stability</vt:lpstr>
      <vt:lpstr>Equilibria and stability</vt:lpstr>
      <vt:lpstr>Local stability analysis (in general for 2D system)</vt:lpstr>
      <vt:lpstr>Linearised dynamics</vt:lpstr>
      <vt:lpstr>Linearised dynamics</vt:lpstr>
      <vt:lpstr>Linearised dynamics</vt:lpstr>
      <vt:lpstr>Linearised dynamics</vt:lpstr>
      <vt:lpstr>Linearised dynamics</vt:lpstr>
      <vt:lpstr>Linearised dynamics</vt:lpstr>
      <vt:lpstr>Do I really need to find the eigenvalues?</vt:lpstr>
      <vt:lpstr>On the blackboard, show RH criteria for 2x2</vt:lpstr>
      <vt:lpstr>Equilibria and stability</vt:lpstr>
      <vt:lpstr>Equilibria and stability</vt:lpstr>
      <vt:lpstr>Equilibria and stability</vt:lpstr>
      <vt:lpstr>Stability of</vt:lpstr>
      <vt:lpstr>Stability of</vt:lpstr>
      <vt:lpstr>Stability of</vt:lpstr>
      <vt:lpstr>Stability of</vt:lpstr>
      <vt:lpstr>Stability of</vt:lpstr>
      <vt:lpstr>Stability of</vt:lpstr>
      <vt:lpstr>Formal criteria</vt:lpstr>
      <vt:lpstr>Formal criteria</vt:lpstr>
      <vt:lpstr>Formal criteria to predict the outcome of the LV model</vt:lpstr>
      <vt:lpstr>But how about the stability of the 4th equilibrium?</vt:lpstr>
      <vt:lpstr>But how about the stability of the 4th equilibrium?</vt:lpstr>
      <vt:lpstr>Formal criteria</vt:lpstr>
      <vt:lpstr>Formal criteria to predict the outcome of the LV model</vt:lpstr>
      <vt:lpstr>Classification as bifurcations</vt:lpstr>
      <vt:lpstr>Graphical method</vt:lpstr>
      <vt:lpstr>What do the eigenvalues and eigenvectors mean?</vt:lpstr>
      <vt:lpstr>What do the eigenvalues and eigenvectors mean?</vt:lpstr>
      <vt:lpstr>What do the eigenvalues and eigenvectors mean?</vt:lpstr>
      <vt:lpstr>Competitive exclusion principle</vt:lpstr>
      <vt:lpstr>Competitive exclusion principle</vt:lpstr>
      <vt:lpstr>Learning outcomes</vt:lpstr>
    </vt:vector>
  </TitlesOfParts>
  <Company>RHUL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Jansen</dc:creator>
  <cp:lastModifiedBy>Jansen, Vincent</cp:lastModifiedBy>
  <cp:revision>264</cp:revision>
  <dcterms:created xsi:type="dcterms:W3CDTF">2002-06-29T18:19:19Z</dcterms:created>
  <dcterms:modified xsi:type="dcterms:W3CDTF">2021-02-03T15:02:32Z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0x0101007F5403E55EBA5F45B25A01EADE153578</vt:lpwstr>
  </property>
</Properties>
</file>