
<file path=[Content_Types].xml><?xml version="1.0" encoding="utf-8"?>
<Types xmlns="http://schemas.openxmlformats.org/package/2006/content-types">
  <Default Extension="bin" ContentType="application/vnd.openxmlformats-officedocument.oleObject"/>
  <Default Extension="png" ContentType="image/png"/>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20.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12.xml" ContentType="application/vnd.openxmlformats-officedocument.presentationml.slide+xml"/>
  <Override PartName="/ppt/slides/slide11.xml" ContentType="application/vnd.openxmlformats-officedocument.presentationml.slide+xml"/>
  <Override PartName="/ppt/slides/slide21.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notesSlides/notesSlide1.xml" ContentType="application/vnd.openxmlformats-officedocument.presentationml.notesSlide+xml"/>
  <Override PartName="/ppt/notesSlides/notesSlide4.xml" ContentType="application/vnd.openxmlformats-officedocument.presentationml.notesSlide+xml"/>
  <Override PartName="/ppt/slideMasters/slideMaster1.xml" ContentType="application/vnd.openxmlformats-officedocument.presentationml.slideMaster+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theme/theme2.xml" ContentType="application/vnd.openxmlformats-officedocument.theme+xml"/>
  <Override PartName="/ppt/notesMasters/notesMaster1.xml" ContentType="application/vnd.openxmlformats-officedocument.presentationml.notesMaster+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5"/>
  </p:notesMasterIdLst>
  <p:sldIdLst>
    <p:sldId id="261" r:id="rId2"/>
    <p:sldId id="580" r:id="rId3"/>
    <p:sldId id="583" r:id="rId4"/>
    <p:sldId id="488" r:id="rId5"/>
    <p:sldId id="489" r:id="rId6"/>
    <p:sldId id="493" r:id="rId7"/>
    <p:sldId id="556" r:id="rId8"/>
    <p:sldId id="494" r:id="rId9"/>
    <p:sldId id="496" r:id="rId10"/>
    <p:sldId id="524" r:id="rId11"/>
    <p:sldId id="497" r:id="rId12"/>
    <p:sldId id="499" r:id="rId13"/>
    <p:sldId id="500" r:id="rId14"/>
    <p:sldId id="501" r:id="rId15"/>
    <p:sldId id="502" r:id="rId16"/>
    <p:sldId id="503" r:id="rId17"/>
    <p:sldId id="557" r:id="rId18"/>
    <p:sldId id="558" r:id="rId19"/>
    <p:sldId id="559" r:id="rId20"/>
    <p:sldId id="504" r:id="rId21"/>
    <p:sldId id="474" r:id="rId22"/>
    <p:sldId id="584" r:id="rId23"/>
    <p:sldId id="561" r:id="rId24"/>
  </p:sldIdLst>
  <p:sldSz cx="9144000" cy="6858000" type="screen4x3"/>
  <p:notesSz cx="6858000" cy="9144000"/>
  <p:defaultTextStyle>
    <a:defPPr>
      <a:defRPr lang="en-GB"/>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634" autoAdjust="0"/>
    <p:restoredTop sz="94670" autoAdjust="0"/>
  </p:normalViewPr>
  <p:slideViewPr>
    <p:cSldViewPr snapToGrid="0">
      <p:cViewPr varScale="1">
        <p:scale>
          <a:sx n="110" d="100"/>
          <a:sy n="110" d="100"/>
        </p:scale>
        <p:origin x="1704"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p:cViewPr varScale="1">
        <p:scale>
          <a:sx n="70" d="100"/>
          <a:sy n="70" d="100"/>
        </p:scale>
        <p:origin x="-2142"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customXml" Target="../customXml/item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openxmlformats.org/officeDocument/2006/relationships/customXml" Target="../customXml/item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4.png"/></Relationships>
</file>

<file path=ppt/drawings/_rels/vmlDrawing3.vml.rels><?xml version="1.0" encoding="UTF-8" standalone="yes"?>
<Relationships xmlns="http://schemas.openxmlformats.org/package/2006/relationships"><Relationship Id="rId2" Type="http://schemas.openxmlformats.org/officeDocument/2006/relationships/image" Target="../media/image6.wmf"/><Relationship Id="rId1" Type="http://schemas.openxmlformats.org/officeDocument/2006/relationships/image" Target="../media/image5.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1.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800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vl1pPr>
          </a:lstStyle>
          <a:p>
            <a:pPr>
              <a:defRPr/>
            </a:pPr>
            <a:endParaRPr lang="en-GB"/>
          </a:p>
        </p:txBody>
      </p:sp>
      <p:sp>
        <p:nvSpPr>
          <p:cNvPr id="128003"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vl1pPr>
          </a:lstStyle>
          <a:p>
            <a:pPr>
              <a:defRPr/>
            </a:pPr>
            <a:endParaRPr lang="en-GB"/>
          </a:p>
        </p:txBody>
      </p:sp>
      <p:sp>
        <p:nvSpPr>
          <p:cNvPr id="205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8005"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8006"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vl1pPr>
          </a:lstStyle>
          <a:p>
            <a:pPr>
              <a:defRPr/>
            </a:pPr>
            <a:endParaRPr lang="en-GB"/>
          </a:p>
        </p:txBody>
      </p:sp>
      <p:sp>
        <p:nvSpPr>
          <p:cNvPr id="128007"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608A4651-281D-4B2D-9E6D-636F53FAB28B}" type="slidenum">
              <a:rPr lang="en-GB" altLang="en-US"/>
              <a:pPr>
                <a:defRPr/>
              </a:pPr>
              <a:t>‹#›</a:t>
            </a:fld>
            <a:endParaRPr lang="en-GB" altLang="en-US"/>
          </a:p>
        </p:txBody>
      </p:sp>
    </p:spTree>
    <p:extLst>
      <p:ext uri="{BB962C8B-B14F-4D97-AF65-F5344CB8AC3E}">
        <p14:creationId xmlns:p14="http://schemas.microsoft.com/office/powerpoint/2010/main" val="219916529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44E9CCE4-7CA2-411F-BFF3-5F29C0AA6E03}" type="slidenum">
              <a:rPr lang="en-GB" altLang="en-US" sz="1200" smtClean="0"/>
              <a:pPr/>
              <a:t>17</a:t>
            </a:fld>
            <a:endParaRPr lang="en-GB" altLang="en-US" sz="1200" smtClean="0"/>
          </a:p>
        </p:txBody>
      </p:sp>
    </p:spTree>
    <p:extLst>
      <p:ext uri="{BB962C8B-B14F-4D97-AF65-F5344CB8AC3E}">
        <p14:creationId xmlns:p14="http://schemas.microsoft.com/office/powerpoint/2010/main" val="17255457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603050405020304" pitchFamily="18" charset="0"/>
              </a:defRPr>
            </a:lvl1pPr>
            <a:lvl2pPr marL="742950" indent="-285750">
              <a:spcBef>
                <a:spcPct val="30000"/>
              </a:spcBef>
              <a:defRPr sz="1200">
                <a:solidFill>
                  <a:schemeClr val="tx1"/>
                </a:solidFill>
                <a:latin typeface="Times New Roman" panose="02020603050405020304" pitchFamily="18" charset="0"/>
              </a:defRPr>
            </a:lvl2pPr>
            <a:lvl3pPr marL="1143000" indent="-228600">
              <a:spcBef>
                <a:spcPct val="30000"/>
              </a:spcBef>
              <a:defRPr sz="1200">
                <a:solidFill>
                  <a:schemeClr val="tx1"/>
                </a:solidFill>
                <a:latin typeface="Times New Roman" panose="02020603050405020304" pitchFamily="18" charset="0"/>
              </a:defRPr>
            </a:lvl3pPr>
            <a:lvl4pPr marL="1600200" indent="-228600">
              <a:spcBef>
                <a:spcPct val="30000"/>
              </a:spcBef>
              <a:defRPr sz="1200">
                <a:solidFill>
                  <a:schemeClr val="tx1"/>
                </a:solidFill>
                <a:latin typeface="Times New Roman" panose="02020603050405020304" pitchFamily="18" charset="0"/>
              </a:defRPr>
            </a:lvl4pPr>
            <a:lvl5pPr marL="2057400" indent="-228600">
              <a:spcBef>
                <a:spcPct val="30000"/>
              </a:spcBef>
              <a:defRPr sz="1200">
                <a:solidFill>
                  <a:schemeClr val="tx1"/>
                </a:solidFill>
                <a:latin typeface="Times New Roman" panose="02020603050405020304" pitchFamily="18" charset="0"/>
              </a:defRPr>
            </a:lvl5pPr>
            <a:lvl6pPr marL="2514600" indent="-228600" eaLnBrk="0" fontAlgn="base" hangingPunct="0">
              <a:spcBef>
                <a:spcPct val="30000"/>
              </a:spcBef>
              <a:spcAft>
                <a:spcPct val="0"/>
              </a:spcAft>
              <a:defRPr sz="1200">
                <a:solidFill>
                  <a:schemeClr val="tx1"/>
                </a:solidFill>
                <a:latin typeface="Times New Roman" panose="02020603050405020304" pitchFamily="18" charset="0"/>
              </a:defRPr>
            </a:lvl6pPr>
            <a:lvl7pPr marL="2971800" indent="-228600" eaLnBrk="0" fontAlgn="base" hangingPunct="0">
              <a:spcBef>
                <a:spcPct val="30000"/>
              </a:spcBef>
              <a:spcAft>
                <a:spcPct val="0"/>
              </a:spcAft>
              <a:defRPr sz="1200">
                <a:solidFill>
                  <a:schemeClr val="tx1"/>
                </a:solidFill>
                <a:latin typeface="Times New Roman" panose="02020603050405020304" pitchFamily="18" charset="0"/>
              </a:defRPr>
            </a:lvl7pPr>
            <a:lvl8pPr marL="3429000" indent="-228600" eaLnBrk="0" fontAlgn="base" hangingPunct="0">
              <a:spcBef>
                <a:spcPct val="30000"/>
              </a:spcBef>
              <a:spcAft>
                <a:spcPct val="0"/>
              </a:spcAft>
              <a:defRPr sz="1200">
                <a:solidFill>
                  <a:schemeClr val="tx1"/>
                </a:solidFill>
                <a:latin typeface="Times New Roman" panose="02020603050405020304" pitchFamily="18" charset="0"/>
              </a:defRPr>
            </a:lvl8pPr>
            <a:lvl9pPr marL="3886200" indent="-228600" eaLnBrk="0" fontAlgn="base" hangingPunct="0">
              <a:spcBef>
                <a:spcPct val="30000"/>
              </a:spcBef>
              <a:spcAft>
                <a:spcPct val="0"/>
              </a:spcAft>
              <a:defRPr sz="1200">
                <a:solidFill>
                  <a:schemeClr val="tx1"/>
                </a:solidFill>
                <a:latin typeface="Times New Roman" panose="02020603050405020304" pitchFamily="18" charset="0"/>
              </a:defRPr>
            </a:lvl9pPr>
          </a:lstStyle>
          <a:p>
            <a:pPr>
              <a:spcBef>
                <a:spcPct val="0"/>
              </a:spcBef>
            </a:pPr>
            <a:fld id="{18D6D7D8-02D4-4F1C-B8C7-16653D52691C}" type="slidenum">
              <a:rPr lang="en-GB" altLang="en-US" smtClean="0"/>
              <a:pPr>
                <a:spcBef>
                  <a:spcPct val="0"/>
                </a:spcBef>
              </a:pPr>
              <a:t>18</a:t>
            </a:fld>
            <a:endParaRPr lang="en-GB" altLang="en-US" smtClean="0"/>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GB" altLang="en-US" smtClean="0"/>
              <a:t>In the experiment the host plant of Calcomyza (flies) and Pentispa (a beetle) is removed. The effect (in terms of parasitism a, and abundance b) is measured for leaf miners (in red) and Pachyschelus (another beetle) </a:t>
            </a:r>
            <a:endParaRPr lang="en-US" altLang="en-US" smtClean="0"/>
          </a:p>
        </p:txBody>
      </p:sp>
    </p:spTree>
    <p:extLst>
      <p:ext uri="{BB962C8B-B14F-4D97-AF65-F5344CB8AC3E}">
        <p14:creationId xmlns:p14="http://schemas.microsoft.com/office/powerpoint/2010/main" val="3102162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smtClean="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1F6EF66-6809-4B1E-9383-FA8B838BE6E2}" type="slidenum">
              <a:rPr lang="en-GB" altLang="en-US" sz="1200" smtClean="0"/>
              <a:pPr/>
              <a:t>19</a:t>
            </a:fld>
            <a:endParaRPr lang="en-GB" altLang="en-US" sz="1200" smtClean="0"/>
          </a:p>
        </p:txBody>
      </p:sp>
    </p:spTree>
    <p:extLst>
      <p:ext uri="{BB962C8B-B14F-4D97-AF65-F5344CB8AC3E}">
        <p14:creationId xmlns:p14="http://schemas.microsoft.com/office/powerpoint/2010/main" val="181374966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Rot="1" noChangeAspect="1" noChangeArrowheads="1" noTextEdit="1"/>
          </p:cNvSpPr>
          <p:nvPr>
            <p:ph type="sldImg"/>
          </p:nvPr>
        </p:nvSpPr>
        <p:spPr>
          <a:ln/>
        </p:spPr>
      </p:sp>
      <p:sp>
        <p:nvSpPr>
          <p:cNvPr id="993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GB" altLang="en-US" smtClean="0"/>
              <a:t>In the experiment the host plant of Calcomyza (flies) and Pentispa (a beetle) is removed. The effect (in terms of parasitism a, and abundance b) is measured for leaf miners (in red) and Pachyschelus (another beetle) </a:t>
            </a:r>
            <a:endParaRPr lang="en-US" altLang="en-US" smtClean="0"/>
          </a:p>
        </p:txBody>
      </p:sp>
    </p:spTree>
    <p:extLst>
      <p:ext uri="{BB962C8B-B14F-4D97-AF65-F5344CB8AC3E}">
        <p14:creationId xmlns:p14="http://schemas.microsoft.com/office/powerpoint/2010/main" val="2428949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04AC7A4-15A9-4295-936C-6DA32B5B3434}" type="slidenum">
              <a:rPr lang="en-GB" altLang="en-US"/>
              <a:pPr>
                <a:defRPr/>
              </a:pPr>
              <a:t>‹#›</a:t>
            </a:fld>
            <a:endParaRPr lang="en-GB" altLang="en-US"/>
          </a:p>
        </p:txBody>
      </p:sp>
    </p:spTree>
    <p:extLst>
      <p:ext uri="{BB962C8B-B14F-4D97-AF65-F5344CB8AC3E}">
        <p14:creationId xmlns:p14="http://schemas.microsoft.com/office/powerpoint/2010/main" val="8648967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169FE536-16F0-4BE5-853F-88FBB67CDF0F}" type="slidenum">
              <a:rPr lang="en-GB" altLang="en-US"/>
              <a:pPr>
                <a:defRPr/>
              </a:pPr>
              <a:t>‹#›</a:t>
            </a:fld>
            <a:endParaRPr lang="en-GB" altLang="en-US"/>
          </a:p>
        </p:txBody>
      </p:sp>
    </p:spTree>
    <p:extLst>
      <p:ext uri="{BB962C8B-B14F-4D97-AF65-F5344CB8AC3E}">
        <p14:creationId xmlns:p14="http://schemas.microsoft.com/office/powerpoint/2010/main" val="18785329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0B136FDD-BF0B-43A9-8E1D-58A19E77D192}" type="slidenum">
              <a:rPr lang="en-GB" altLang="en-US"/>
              <a:pPr>
                <a:defRPr/>
              </a:pPr>
              <a:t>‹#›</a:t>
            </a:fld>
            <a:endParaRPr lang="en-GB" altLang="en-US"/>
          </a:p>
        </p:txBody>
      </p:sp>
    </p:spTree>
    <p:extLst>
      <p:ext uri="{BB962C8B-B14F-4D97-AF65-F5344CB8AC3E}">
        <p14:creationId xmlns:p14="http://schemas.microsoft.com/office/powerpoint/2010/main" val="17353996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quarter" idx="2"/>
          </p:nvPr>
        </p:nvSpPr>
        <p:spPr>
          <a:xfrm>
            <a:off x="4648200" y="1600200"/>
            <a:ext cx="4038600" cy="21859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Content Placeholder 4"/>
          <p:cNvSpPr>
            <a:spLocks noGrp="1"/>
          </p:cNvSpPr>
          <p:nvPr>
            <p:ph sz="quarter" idx="3"/>
          </p:nvPr>
        </p:nvSpPr>
        <p:spPr>
          <a:xfrm>
            <a:off x="4648200" y="3938588"/>
            <a:ext cx="4038600" cy="218757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Date Placeholder 3"/>
          <p:cNvSpPr>
            <a:spLocks noGrp="1"/>
          </p:cNvSpPr>
          <p:nvPr>
            <p:ph type="dt" sz="half" idx="10"/>
          </p:nvPr>
        </p:nvSpPr>
        <p:spPr/>
        <p:txBody>
          <a:bodyPr/>
          <a:lstStyle>
            <a:lvl1pPr>
              <a:defRPr/>
            </a:lvl1pPr>
          </a:lstStyle>
          <a:p>
            <a:pPr>
              <a:defRPr/>
            </a:pPr>
            <a:endParaRPr lang="en-GB"/>
          </a:p>
        </p:txBody>
      </p:sp>
      <p:sp>
        <p:nvSpPr>
          <p:cNvPr id="7" name="Footer Placeholder 4"/>
          <p:cNvSpPr>
            <a:spLocks noGrp="1"/>
          </p:cNvSpPr>
          <p:nvPr>
            <p:ph type="ftr" sz="quarter" idx="11"/>
          </p:nvPr>
        </p:nvSpPr>
        <p:spPr/>
        <p:txBody>
          <a:bodyPr/>
          <a:lstStyle>
            <a:lvl1pPr>
              <a:defRPr/>
            </a:lvl1pPr>
          </a:lstStyle>
          <a:p>
            <a:pPr>
              <a:defRPr/>
            </a:pPr>
            <a:endParaRPr lang="en-GB"/>
          </a:p>
        </p:txBody>
      </p:sp>
      <p:sp>
        <p:nvSpPr>
          <p:cNvPr id="8" name="Slide Number Placeholder 5"/>
          <p:cNvSpPr>
            <a:spLocks noGrp="1"/>
          </p:cNvSpPr>
          <p:nvPr>
            <p:ph type="sldNum" sz="quarter" idx="12"/>
          </p:nvPr>
        </p:nvSpPr>
        <p:spPr/>
        <p:txBody>
          <a:bodyPr/>
          <a:lstStyle>
            <a:lvl1pPr>
              <a:defRPr/>
            </a:lvl1pPr>
          </a:lstStyle>
          <a:p>
            <a:pPr>
              <a:defRPr/>
            </a:pPr>
            <a:fld id="{F9D326D1-E1C1-4F20-A7A8-3DA7F54FC1D2}" type="slidenum">
              <a:rPr lang="en-GB" altLang="en-US"/>
              <a:pPr>
                <a:defRPr/>
              </a:pPr>
              <a:t>‹#›</a:t>
            </a:fld>
            <a:endParaRPr lang="en-GB" altLang="en-US"/>
          </a:p>
        </p:txBody>
      </p:sp>
    </p:spTree>
    <p:extLst>
      <p:ext uri="{BB962C8B-B14F-4D97-AF65-F5344CB8AC3E}">
        <p14:creationId xmlns:p14="http://schemas.microsoft.com/office/powerpoint/2010/main" val="25096958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9F098F12-0DD9-458D-8A05-5D94220958CA}" type="slidenum">
              <a:rPr lang="en-GB" altLang="en-US"/>
              <a:pPr>
                <a:defRPr/>
              </a:pPr>
              <a:t>‹#›</a:t>
            </a:fld>
            <a:endParaRPr lang="en-GB" altLang="en-US"/>
          </a:p>
        </p:txBody>
      </p:sp>
    </p:spTree>
    <p:extLst>
      <p:ext uri="{BB962C8B-B14F-4D97-AF65-F5344CB8AC3E}">
        <p14:creationId xmlns:p14="http://schemas.microsoft.com/office/powerpoint/2010/main" val="13024000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91FD5885-F9E6-4F46-9CCE-B14BD4C5BC31}" type="slidenum">
              <a:rPr lang="en-GB" altLang="en-US"/>
              <a:pPr>
                <a:defRPr/>
              </a:pPr>
              <a:t>‹#›</a:t>
            </a:fld>
            <a:endParaRPr lang="en-GB" altLang="en-US"/>
          </a:p>
        </p:txBody>
      </p:sp>
    </p:spTree>
    <p:extLst>
      <p:ext uri="{BB962C8B-B14F-4D97-AF65-F5344CB8AC3E}">
        <p14:creationId xmlns:p14="http://schemas.microsoft.com/office/powerpoint/2010/main" val="4216853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GB"/>
          </a:p>
        </p:txBody>
      </p:sp>
      <p:sp>
        <p:nvSpPr>
          <p:cNvPr id="5" name="Footer Placeholder 4"/>
          <p:cNvSpPr>
            <a:spLocks noGrp="1"/>
          </p:cNvSpPr>
          <p:nvPr>
            <p:ph type="ftr" sz="quarter" idx="11"/>
          </p:nvPr>
        </p:nvSpPr>
        <p:spPr/>
        <p:txBody>
          <a:bodyPr/>
          <a:lstStyle>
            <a:lvl1pPr>
              <a:defRPr/>
            </a:lvl1pPr>
          </a:lstStyle>
          <a:p>
            <a:pPr>
              <a:defRPr/>
            </a:pPr>
            <a:endParaRPr lang="en-GB"/>
          </a:p>
        </p:txBody>
      </p:sp>
      <p:sp>
        <p:nvSpPr>
          <p:cNvPr id="6" name="Slide Number Placeholder 5"/>
          <p:cNvSpPr>
            <a:spLocks noGrp="1"/>
          </p:cNvSpPr>
          <p:nvPr>
            <p:ph type="sldNum" sz="quarter" idx="12"/>
          </p:nvPr>
        </p:nvSpPr>
        <p:spPr/>
        <p:txBody>
          <a:bodyPr/>
          <a:lstStyle>
            <a:lvl1pPr>
              <a:defRPr/>
            </a:lvl1pPr>
          </a:lstStyle>
          <a:p>
            <a:pPr>
              <a:defRPr/>
            </a:pPr>
            <a:fld id="{6EB0E48A-7BAB-4CFA-8435-71487F4333A8}" type="slidenum">
              <a:rPr lang="en-GB" altLang="en-US"/>
              <a:pPr>
                <a:defRPr/>
              </a:pPr>
              <a:t>‹#›</a:t>
            </a:fld>
            <a:endParaRPr lang="en-GB" altLang="en-US"/>
          </a:p>
        </p:txBody>
      </p:sp>
    </p:spTree>
    <p:extLst>
      <p:ext uri="{BB962C8B-B14F-4D97-AF65-F5344CB8AC3E}">
        <p14:creationId xmlns:p14="http://schemas.microsoft.com/office/powerpoint/2010/main" val="933113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FC3D9C5E-A2BF-451B-989F-C830E7D3B5CF}" type="slidenum">
              <a:rPr lang="en-GB" altLang="en-US"/>
              <a:pPr>
                <a:defRPr/>
              </a:pPr>
              <a:t>‹#›</a:t>
            </a:fld>
            <a:endParaRPr lang="en-GB" altLang="en-US"/>
          </a:p>
        </p:txBody>
      </p:sp>
    </p:spTree>
    <p:extLst>
      <p:ext uri="{BB962C8B-B14F-4D97-AF65-F5344CB8AC3E}">
        <p14:creationId xmlns:p14="http://schemas.microsoft.com/office/powerpoint/2010/main" val="13620482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3"/>
          <p:cNvSpPr>
            <a:spLocks noGrp="1"/>
          </p:cNvSpPr>
          <p:nvPr>
            <p:ph type="dt" sz="half" idx="10"/>
          </p:nvPr>
        </p:nvSpPr>
        <p:spPr/>
        <p:txBody>
          <a:bodyPr/>
          <a:lstStyle>
            <a:lvl1pPr>
              <a:defRPr/>
            </a:lvl1pPr>
          </a:lstStyle>
          <a:p>
            <a:pPr>
              <a:defRPr/>
            </a:pPr>
            <a:endParaRPr lang="en-GB"/>
          </a:p>
        </p:txBody>
      </p:sp>
      <p:sp>
        <p:nvSpPr>
          <p:cNvPr id="8" name="Footer Placeholder 4"/>
          <p:cNvSpPr>
            <a:spLocks noGrp="1"/>
          </p:cNvSpPr>
          <p:nvPr>
            <p:ph type="ftr" sz="quarter" idx="11"/>
          </p:nvPr>
        </p:nvSpPr>
        <p:spPr/>
        <p:txBody>
          <a:bodyPr/>
          <a:lstStyle>
            <a:lvl1pPr>
              <a:defRPr/>
            </a:lvl1pPr>
          </a:lstStyle>
          <a:p>
            <a:pPr>
              <a:defRPr/>
            </a:pPr>
            <a:endParaRPr lang="en-GB"/>
          </a:p>
        </p:txBody>
      </p:sp>
      <p:sp>
        <p:nvSpPr>
          <p:cNvPr id="9" name="Slide Number Placeholder 5"/>
          <p:cNvSpPr>
            <a:spLocks noGrp="1"/>
          </p:cNvSpPr>
          <p:nvPr>
            <p:ph type="sldNum" sz="quarter" idx="12"/>
          </p:nvPr>
        </p:nvSpPr>
        <p:spPr/>
        <p:txBody>
          <a:bodyPr/>
          <a:lstStyle>
            <a:lvl1pPr>
              <a:defRPr/>
            </a:lvl1pPr>
          </a:lstStyle>
          <a:p>
            <a:pPr>
              <a:defRPr/>
            </a:pPr>
            <a:fld id="{831CA5E1-9AA7-433C-9428-7DE5D75BDE4A}" type="slidenum">
              <a:rPr lang="en-GB" altLang="en-US"/>
              <a:pPr>
                <a:defRPr/>
              </a:pPr>
              <a:t>‹#›</a:t>
            </a:fld>
            <a:endParaRPr lang="en-GB" altLang="en-US"/>
          </a:p>
        </p:txBody>
      </p:sp>
    </p:spTree>
    <p:extLst>
      <p:ext uri="{BB962C8B-B14F-4D97-AF65-F5344CB8AC3E}">
        <p14:creationId xmlns:p14="http://schemas.microsoft.com/office/powerpoint/2010/main" val="25931736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endParaRPr lang="en-GB"/>
          </a:p>
        </p:txBody>
      </p:sp>
      <p:sp>
        <p:nvSpPr>
          <p:cNvPr id="4" name="Footer Placeholder 4"/>
          <p:cNvSpPr>
            <a:spLocks noGrp="1"/>
          </p:cNvSpPr>
          <p:nvPr>
            <p:ph type="ftr" sz="quarter" idx="11"/>
          </p:nvPr>
        </p:nvSpPr>
        <p:spPr/>
        <p:txBody>
          <a:bodyPr/>
          <a:lstStyle>
            <a:lvl1pPr>
              <a:defRPr/>
            </a:lvl1pPr>
          </a:lstStyle>
          <a:p>
            <a:pPr>
              <a:defRPr/>
            </a:pPr>
            <a:endParaRPr lang="en-GB"/>
          </a:p>
        </p:txBody>
      </p:sp>
      <p:sp>
        <p:nvSpPr>
          <p:cNvPr id="5" name="Slide Number Placeholder 5"/>
          <p:cNvSpPr>
            <a:spLocks noGrp="1"/>
          </p:cNvSpPr>
          <p:nvPr>
            <p:ph type="sldNum" sz="quarter" idx="12"/>
          </p:nvPr>
        </p:nvSpPr>
        <p:spPr/>
        <p:txBody>
          <a:bodyPr/>
          <a:lstStyle>
            <a:lvl1pPr>
              <a:defRPr/>
            </a:lvl1pPr>
          </a:lstStyle>
          <a:p>
            <a:pPr>
              <a:defRPr/>
            </a:pPr>
            <a:fld id="{9ACE0521-F32D-4CCB-BB56-D83E54271ECE}" type="slidenum">
              <a:rPr lang="en-GB" altLang="en-US"/>
              <a:pPr>
                <a:defRPr/>
              </a:pPr>
              <a:t>‹#›</a:t>
            </a:fld>
            <a:endParaRPr lang="en-GB" altLang="en-US"/>
          </a:p>
        </p:txBody>
      </p:sp>
    </p:spTree>
    <p:extLst>
      <p:ext uri="{BB962C8B-B14F-4D97-AF65-F5344CB8AC3E}">
        <p14:creationId xmlns:p14="http://schemas.microsoft.com/office/powerpoint/2010/main" val="2883864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GB"/>
          </a:p>
        </p:txBody>
      </p:sp>
      <p:sp>
        <p:nvSpPr>
          <p:cNvPr id="3" name="Footer Placeholder 4"/>
          <p:cNvSpPr>
            <a:spLocks noGrp="1"/>
          </p:cNvSpPr>
          <p:nvPr>
            <p:ph type="ftr" sz="quarter" idx="11"/>
          </p:nvPr>
        </p:nvSpPr>
        <p:spPr/>
        <p:txBody>
          <a:bodyPr/>
          <a:lstStyle>
            <a:lvl1pPr>
              <a:defRPr/>
            </a:lvl1pPr>
          </a:lstStyle>
          <a:p>
            <a:pPr>
              <a:defRPr/>
            </a:pPr>
            <a:endParaRPr lang="en-GB"/>
          </a:p>
        </p:txBody>
      </p:sp>
      <p:sp>
        <p:nvSpPr>
          <p:cNvPr id="4" name="Slide Number Placeholder 5"/>
          <p:cNvSpPr>
            <a:spLocks noGrp="1"/>
          </p:cNvSpPr>
          <p:nvPr>
            <p:ph type="sldNum" sz="quarter" idx="12"/>
          </p:nvPr>
        </p:nvSpPr>
        <p:spPr/>
        <p:txBody>
          <a:bodyPr/>
          <a:lstStyle>
            <a:lvl1pPr>
              <a:defRPr/>
            </a:lvl1pPr>
          </a:lstStyle>
          <a:p>
            <a:pPr>
              <a:defRPr/>
            </a:pPr>
            <a:fld id="{5BE06EE8-8427-40A6-A6D0-0809CFFC4309}" type="slidenum">
              <a:rPr lang="en-GB" altLang="en-US"/>
              <a:pPr>
                <a:defRPr/>
              </a:pPr>
              <a:t>‹#›</a:t>
            </a:fld>
            <a:endParaRPr lang="en-GB" altLang="en-US"/>
          </a:p>
        </p:txBody>
      </p:sp>
    </p:spTree>
    <p:extLst>
      <p:ext uri="{BB962C8B-B14F-4D97-AF65-F5344CB8AC3E}">
        <p14:creationId xmlns:p14="http://schemas.microsoft.com/office/powerpoint/2010/main" val="3937970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B9EF8AE8-CCF3-4EE0-B9DF-34DE1481A219}" type="slidenum">
              <a:rPr lang="en-GB" altLang="en-US"/>
              <a:pPr>
                <a:defRPr/>
              </a:pPr>
              <a:t>‹#›</a:t>
            </a:fld>
            <a:endParaRPr lang="en-GB" altLang="en-US"/>
          </a:p>
        </p:txBody>
      </p:sp>
    </p:spTree>
    <p:extLst>
      <p:ext uri="{BB962C8B-B14F-4D97-AF65-F5344CB8AC3E}">
        <p14:creationId xmlns:p14="http://schemas.microsoft.com/office/powerpoint/2010/main" val="39353609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GB"/>
          </a:p>
        </p:txBody>
      </p:sp>
      <p:sp>
        <p:nvSpPr>
          <p:cNvPr id="6" name="Footer Placeholder 4"/>
          <p:cNvSpPr>
            <a:spLocks noGrp="1"/>
          </p:cNvSpPr>
          <p:nvPr>
            <p:ph type="ftr" sz="quarter" idx="11"/>
          </p:nvPr>
        </p:nvSpPr>
        <p:spPr/>
        <p:txBody>
          <a:bodyPr/>
          <a:lstStyle>
            <a:lvl1pPr>
              <a:defRPr/>
            </a:lvl1pPr>
          </a:lstStyle>
          <a:p>
            <a:pPr>
              <a:defRPr/>
            </a:pPr>
            <a:endParaRPr lang="en-GB"/>
          </a:p>
        </p:txBody>
      </p:sp>
      <p:sp>
        <p:nvSpPr>
          <p:cNvPr id="7" name="Slide Number Placeholder 5"/>
          <p:cNvSpPr>
            <a:spLocks noGrp="1"/>
          </p:cNvSpPr>
          <p:nvPr>
            <p:ph type="sldNum" sz="quarter" idx="12"/>
          </p:nvPr>
        </p:nvSpPr>
        <p:spPr/>
        <p:txBody>
          <a:bodyPr/>
          <a:lstStyle>
            <a:lvl1pPr>
              <a:defRPr/>
            </a:lvl1pPr>
          </a:lstStyle>
          <a:p>
            <a:pPr>
              <a:defRPr/>
            </a:pPr>
            <a:fld id="{850C43D3-E630-4BCB-B22F-914809805804}" type="slidenum">
              <a:rPr lang="en-GB" altLang="en-US"/>
              <a:pPr>
                <a:defRPr/>
              </a:pPr>
              <a:t>‹#›</a:t>
            </a:fld>
            <a:endParaRPr lang="en-GB" altLang="en-US"/>
          </a:p>
        </p:txBody>
      </p:sp>
    </p:spTree>
    <p:extLst>
      <p:ext uri="{BB962C8B-B14F-4D97-AF65-F5344CB8AC3E}">
        <p14:creationId xmlns:p14="http://schemas.microsoft.com/office/powerpoint/2010/main" val="34201054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hangingPunct="1">
              <a:defRPr sz="1200">
                <a:solidFill>
                  <a:schemeClr val="tx1">
                    <a:tint val="75000"/>
                  </a:schemeClr>
                </a:solidFill>
              </a:defRPr>
            </a:lvl1pPr>
          </a:lstStyle>
          <a:p>
            <a:pPr>
              <a:defRPr/>
            </a:pPr>
            <a:endParaRPr lang="en-GB"/>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hangingPunct="1">
              <a:defRPr sz="1200">
                <a:solidFill>
                  <a:schemeClr val="tx1">
                    <a:tint val="75000"/>
                  </a:schemeClr>
                </a:solidFill>
              </a:defRPr>
            </a:lvl1pPr>
          </a:lstStyle>
          <a:p>
            <a:pPr>
              <a:defRPr/>
            </a:pPr>
            <a:endParaRPr lang="en-GB"/>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200">
                <a:solidFill>
                  <a:srgbClr val="898989"/>
                </a:solidFill>
              </a:defRPr>
            </a:lvl1pPr>
          </a:lstStyle>
          <a:p>
            <a:pPr>
              <a:defRPr/>
            </a:pPr>
            <a:fld id="{6DDFDEF9-FAD5-41CE-AB4A-965499E5248C}" type="slidenum">
              <a:rPr lang="en-GB" altLang="en-US"/>
              <a:pPr>
                <a:defRPr/>
              </a:pPr>
              <a:t>‹#›</a:t>
            </a:fld>
            <a:endParaRPr lang="en-GB"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2.xml"/><Relationship Id="rId1" Type="http://schemas.openxmlformats.org/officeDocument/2006/relationships/vmlDrawing" Target="../drawings/vmlDrawing4.vml"/><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7.bin"/><Relationship Id="rId7" Type="http://schemas.openxmlformats.org/officeDocument/2006/relationships/image" Target="../media/image14.jpeg"/><Relationship Id="rId2" Type="http://schemas.openxmlformats.org/officeDocument/2006/relationships/slideLayout" Target="../slideLayouts/slideLayout2.xml"/><Relationship Id="rId1" Type="http://schemas.openxmlformats.org/officeDocument/2006/relationships/vmlDrawing" Target="../drawings/vmlDrawing5.v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9.jpeg"/><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wmf"/><Relationship Id="rId7" Type="http://schemas.openxmlformats.org/officeDocument/2006/relationships/image" Target="../media/image22.wmf"/><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1.wmf"/><Relationship Id="rId5" Type="http://schemas.openxmlformats.org/officeDocument/2006/relationships/image" Target="http://www.zoo.ox.ac.uk/images/staff/godfray_hcj.jpg" TargetMode="External"/><Relationship Id="rId4" Type="http://schemas.openxmlformats.org/officeDocument/2006/relationships/image" Target="../media/image20.jpe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4" Type="http://schemas.openxmlformats.org/officeDocument/2006/relationships/image" Target="../media/image2.w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2.xml"/><Relationship Id="rId1" Type="http://schemas.openxmlformats.org/officeDocument/2006/relationships/vmlDrawing" Target="../drawings/vmlDrawing3.vml"/><Relationship Id="rId6" Type="http://schemas.openxmlformats.org/officeDocument/2006/relationships/image" Target="../media/image6.wmf"/><Relationship Id="rId5" Type="http://schemas.openxmlformats.org/officeDocument/2006/relationships/oleObject" Target="../embeddings/oleObject4.bin"/><Relationship Id="rId4" Type="http://schemas.openxmlformats.org/officeDocument/2006/relationships/image" Target="../media/image5.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a:xfrm>
            <a:off x="685800" y="2178050"/>
            <a:ext cx="7772400" cy="1143000"/>
          </a:xfrm>
        </p:spPr>
        <p:txBody>
          <a:bodyPr>
            <a:normAutofit fontScale="90000"/>
          </a:bodyPr>
          <a:lstStyle/>
          <a:p>
            <a:pPr eaLnBrk="1" hangingPunct="1">
              <a:defRPr/>
            </a:pPr>
            <a:r>
              <a:rPr lang="en-US" sz="3100" dirty="0" smtClean="0"/>
              <a:t>2020-21</a:t>
            </a:r>
            <a:br>
              <a:rPr lang="en-US" sz="3100" dirty="0" smtClean="0"/>
            </a:br>
            <a:r>
              <a:rPr lang="en-US" sz="3100" dirty="0" smtClean="0"/>
              <a:t>2-4 </a:t>
            </a:r>
            <a:r>
              <a:rPr lang="en-US" sz="3100" dirty="0" smtClean="0"/>
              <a:t>Interspecific competition between two species</a:t>
            </a:r>
            <a:r>
              <a:rPr lang="en-US" sz="4000" dirty="0" smtClean="0"/>
              <a:t/>
            </a:r>
            <a:br>
              <a:rPr lang="en-US" sz="4000" dirty="0" smtClean="0"/>
            </a:br>
            <a:r>
              <a:rPr lang="en-GB" altLang="en-US" sz="4000" dirty="0" smtClean="0"/>
              <a:t>Apparent Competition </a:t>
            </a:r>
            <a:endParaRPr lang="en-GB" sz="4300" dirty="0" smtClean="0">
              <a:cs typeface="Arial" charset="0"/>
            </a:endParaRPr>
          </a:p>
        </p:txBody>
      </p:sp>
      <p:sp>
        <p:nvSpPr>
          <p:cNvPr id="3075" name="Text Box 3"/>
          <p:cNvSpPr txBox="1">
            <a:spLocks noChangeArrowheads="1"/>
          </p:cNvSpPr>
          <p:nvPr/>
        </p:nvSpPr>
        <p:spPr bwMode="auto">
          <a:xfrm>
            <a:off x="1524000" y="3565525"/>
            <a:ext cx="6248400" cy="100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gn="ctr" eaLnBrk="1" hangingPunct="1">
              <a:spcBef>
                <a:spcPct val="50000"/>
              </a:spcBef>
              <a:buFontTx/>
              <a:buNone/>
            </a:pPr>
            <a:r>
              <a:rPr lang="en-GB" altLang="en-US" sz="2400" dirty="0">
                <a:latin typeface="Arial" panose="020B0604020202020204" pitchFamily="34" charset="0"/>
              </a:rPr>
              <a:t>Vincent Jansen</a:t>
            </a:r>
          </a:p>
          <a:p>
            <a:pPr algn="ctr" eaLnBrk="1" hangingPunct="1">
              <a:spcBef>
                <a:spcPct val="50000"/>
              </a:spcBef>
              <a:buFontTx/>
              <a:buNone/>
            </a:pPr>
            <a:r>
              <a:rPr lang="en-GB" altLang="en-US" sz="2400" dirty="0">
                <a:latin typeface="Arial" panose="020B0604020202020204" pitchFamily="34" charset="0"/>
              </a:rPr>
              <a:t>vincent.jansen@rhul.ac.uk</a:t>
            </a:r>
          </a:p>
        </p:txBody>
      </p:sp>
      <p:pic>
        <p:nvPicPr>
          <p:cNvPr id="3076" name="Picture 6"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948488" y="198438"/>
            <a:ext cx="2016125" cy="1008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p:nvPr>
        </p:nvSpPr>
        <p:spPr/>
        <p:txBody>
          <a:bodyPr/>
          <a:lstStyle/>
          <a:p>
            <a:pPr eaLnBrk="1" hangingPunct="1"/>
            <a:r>
              <a:rPr lang="en-GB" altLang="en-US" smtClean="0"/>
              <a:t>Apparent Competition</a:t>
            </a:r>
          </a:p>
        </p:txBody>
      </p:sp>
      <p:sp>
        <p:nvSpPr>
          <p:cNvPr id="84995" name="Rectangle 3"/>
          <p:cNvSpPr>
            <a:spLocks noGrp="1"/>
          </p:cNvSpPr>
          <p:nvPr>
            <p:ph type="body" idx="1"/>
          </p:nvPr>
        </p:nvSpPr>
        <p:spPr/>
        <p:txBody>
          <a:bodyPr/>
          <a:lstStyle/>
          <a:p>
            <a:pPr eaLnBrk="1" hangingPunct="1">
              <a:buFont typeface="Arial" panose="020B0604020202020204" pitchFamily="34" charset="0"/>
              <a:buNone/>
            </a:pPr>
            <a:r>
              <a:rPr lang="en-GB" altLang="en-US" dirty="0" smtClean="0"/>
              <a:t>We can bring this back to a 2 species model by assuming that the predator responds much faster, and is at quasi-equilibrium</a:t>
            </a:r>
          </a:p>
          <a:p>
            <a:pPr eaLnBrk="1" hangingPunct="1"/>
            <a:endParaRPr lang="en-GB" altLang="en-US" dirty="0" smtClean="0"/>
          </a:p>
          <a:p>
            <a:pPr eaLnBrk="1" hangingPunct="1">
              <a:buFont typeface="Arial" panose="020B0604020202020204" pitchFamily="34" charset="0"/>
              <a:buNone/>
            </a:pPr>
            <a:r>
              <a:rPr lang="en-GB" altLang="en-US" dirty="0" smtClean="0"/>
              <a:t>So that the model reads</a:t>
            </a:r>
          </a:p>
          <a:p>
            <a:pPr eaLnBrk="1" hangingPunct="1"/>
            <a:endParaRPr lang="en-GB" altLang="en-US" dirty="0" smtClean="0"/>
          </a:p>
        </p:txBody>
      </p:sp>
      <p:graphicFrame>
        <p:nvGraphicFramePr>
          <p:cNvPr id="84996" name="Object 4"/>
          <p:cNvGraphicFramePr>
            <a:graphicFrameLocks noChangeAspect="1"/>
          </p:cNvGraphicFramePr>
          <p:nvPr/>
        </p:nvGraphicFramePr>
        <p:xfrm>
          <a:off x="1817688" y="4381500"/>
          <a:ext cx="4387850" cy="2058988"/>
        </p:xfrm>
        <a:graphic>
          <a:graphicData uri="http://schemas.openxmlformats.org/presentationml/2006/ole">
            <mc:AlternateContent xmlns:mc="http://schemas.openxmlformats.org/markup-compatibility/2006">
              <mc:Choice xmlns:v="urn:schemas-microsoft-com:vml" Requires="v">
                <p:oleObj spid="_x0000_s85076" name="Equation" r:id="rId3" imgW="1726451" imgH="812447" progId="Equation.3">
                  <p:embed/>
                </p:oleObj>
              </mc:Choice>
              <mc:Fallback>
                <p:oleObj name="Equation" r:id="rId3" imgW="1726451" imgH="812447"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17688" y="4381500"/>
                        <a:ext cx="4387850" cy="2058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84997" name="Object 5"/>
          <p:cNvGraphicFramePr>
            <a:graphicFrameLocks noChangeAspect="1"/>
          </p:cNvGraphicFramePr>
          <p:nvPr/>
        </p:nvGraphicFramePr>
        <p:xfrm>
          <a:off x="2127250" y="3021013"/>
          <a:ext cx="3332163" cy="971550"/>
        </p:xfrm>
        <a:graphic>
          <a:graphicData uri="http://schemas.openxmlformats.org/presentationml/2006/ole">
            <mc:AlternateContent xmlns:mc="http://schemas.openxmlformats.org/markup-compatibility/2006">
              <mc:Choice xmlns:v="urn:schemas-microsoft-com:vml" Requires="v">
                <p:oleObj spid="_x0000_s85077" name="Equation" r:id="rId5" imgW="1435100" imgH="419100" progId="Equation.3">
                  <p:embed/>
                </p:oleObj>
              </mc:Choice>
              <mc:Fallback>
                <p:oleObj name="Equation" r:id="rId5" imgW="1435100" imgH="4191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27250" y="3021013"/>
                        <a:ext cx="3332163" cy="97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p:cNvSpPr>
          <p:nvPr>
            <p:ph type="title"/>
          </p:nvPr>
        </p:nvSpPr>
        <p:spPr/>
        <p:txBody>
          <a:bodyPr/>
          <a:lstStyle/>
          <a:p>
            <a:pPr eaLnBrk="1" hangingPunct="1"/>
            <a:r>
              <a:rPr lang="en-GB" altLang="en-US" smtClean="0"/>
              <a:t>Apparent Competition</a:t>
            </a:r>
          </a:p>
        </p:txBody>
      </p:sp>
      <p:sp>
        <p:nvSpPr>
          <p:cNvPr id="86019" name="Rectangle 3"/>
          <p:cNvSpPr>
            <a:spLocks noGrp="1"/>
          </p:cNvSpPr>
          <p:nvPr>
            <p:ph type="body" idx="1"/>
          </p:nvPr>
        </p:nvSpPr>
        <p:spPr/>
        <p:txBody>
          <a:bodyPr/>
          <a:lstStyle/>
          <a:p>
            <a:pPr eaLnBrk="1" hangingPunct="1"/>
            <a:r>
              <a:rPr lang="en-GB" altLang="en-US" dirty="0" smtClean="0"/>
              <a:t>We get the 2 species</a:t>
            </a:r>
            <a:r>
              <a:rPr lang="en-GB" altLang="en-US" dirty="0" smtClean="0"/>
              <a:t> </a:t>
            </a:r>
            <a:r>
              <a:rPr lang="en-GB" altLang="en-US" dirty="0" smtClean="0"/>
              <a:t>the </a:t>
            </a:r>
            <a:r>
              <a:rPr lang="en-GB" altLang="en-US" dirty="0" smtClean="0"/>
              <a:t>L-V model back</a:t>
            </a:r>
            <a:endParaRPr lang="en-GB" altLang="en-US" dirty="0" smtClean="0"/>
          </a:p>
          <a:p>
            <a:pPr eaLnBrk="1" hangingPunct="1"/>
            <a:r>
              <a:rPr lang="en-GB" altLang="en-US" dirty="0" smtClean="0"/>
              <a:t>It can be shown that for large carrying capacities one species of prey always outcompetes the other. </a:t>
            </a:r>
          </a:p>
          <a:p>
            <a:pPr eaLnBrk="1" hangingPunct="1"/>
            <a:r>
              <a:rPr lang="en-GB" altLang="en-US" dirty="0" smtClean="0"/>
              <a:t>The species that wins the competition is the one that can withstand the highest predator density</a:t>
            </a:r>
            <a:endParaRPr lang="en-GB" altLang="en-US" i="1" baseline="-25000" dirty="0" smtClean="0">
              <a:latin typeface="Times New Roman" panose="02020603050405020304" pitchFamily="18" charset="0"/>
            </a:endParaRPr>
          </a:p>
        </p:txBody>
      </p:sp>
      <p:sp>
        <p:nvSpPr>
          <p:cNvPr id="86020" name="Comment 4"/>
          <p:cNvSpPr>
            <a:spLocks noChangeArrowheads="1"/>
          </p:cNvSpPr>
          <p:nvPr/>
        </p:nvSpPr>
        <p:spPr bwMode="auto">
          <a:xfrm flipV="1">
            <a:off x="179388" y="-458788"/>
            <a:ext cx="1828800" cy="346075"/>
          </a:xfrm>
          <a:prstGeom prst="rect">
            <a:avLst/>
          </a:prstGeom>
          <a:solidFill>
            <a:srgbClr val="FCFF91"/>
          </a:solidFill>
          <a:ln w="9525">
            <a:solidFill>
              <a:srgbClr val="000000"/>
            </a:solidFill>
            <a:miter lim="800000"/>
            <a:headEnd/>
            <a:tailEnd/>
          </a:ln>
          <a:effectLst>
            <a:outerShdw dist="107763" dir="2700000" algn="ctr" rotWithShape="0">
              <a:srgbClr val="808080"/>
            </a:outerShdw>
          </a:effectLst>
        </p:spPr>
        <p:txBody>
          <a:bodyPr rot="10800000">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endParaRPr lang="en-US" altLang="en-US" sz="1600">
              <a:solidFill>
                <a:srgbClr val="000000"/>
              </a:solidFill>
              <a:latin typeface="Arial" panose="020B0604020202020204" pitchFamily="34"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p:nvPr>
        </p:nvSpPr>
        <p:spPr/>
        <p:txBody>
          <a:bodyPr/>
          <a:lstStyle/>
          <a:p>
            <a:pPr eaLnBrk="1" hangingPunct="1"/>
            <a:r>
              <a:rPr lang="en-GB" altLang="en-US" smtClean="0"/>
              <a:t>Apparent Competition</a:t>
            </a:r>
          </a:p>
        </p:txBody>
      </p:sp>
      <p:sp>
        <p:nvSpPr>
          <p:cNvPr id="87043" name="Rectangle 3"/>
          <p:cNvSpPr>
            <a:spLocks noGrp="1"/>
          </p:cNvSpPr>
          <p:nvPr>
            <p:ph type="body" idx="1"/>
          </p:nvPr>
        </p:nvSpPr>
        <p:spPr>
          <a:xfrm>
            <a:off x="457200" y="1600200"/>
            <a:ext cx="7623175" cy="4525963"/>
          </a:xfrm>
        </p:spPr>
        <p:txBody>
          <a:bodyPr/>
          <a:lstStyle/>
          <a:p>
            <a:pPr eaLnBrk="1" hangingPunct="1"/>
            <a:r>
              <a:rPr lang="en-GB" altLang="en-US" smtClean="0"/>
              <a:t>Bonsall and Hassell (1997) performed an experiment in which to study apparent competition </a:t>
            </a:r>
          </a:p>
          <a:p>
            <a:pPr eaLnBrk="1" hangingPunct="1"/>
            <a:r>
              <a:rPr lang="en-GB" altLang="en-US" smtClean="0"/>
              <a:t>The studied 2 species of moths. Each species on its own could support a parasitic wasp which attacks the larvae</a:t>
            </a:r>
          </a:p>
        </p:txBody>
      </p:sp>
      <p:sp>
        <p:nvSpPr>
          <p:cNvPr id="87044" name="Text Box 5"/>
          <p:cNvSpPr txBox="1">
            <a:spLocks noChangeArrowheads="1"/>
          </p:cNvSpPr>
          <p:nvPr/>
        </p:nvSpPr>
        <p:spPr bwMode="auto">
          <a:xfrm>
            <a:off x="7308850" y="6161088"/>
            <a:ext cx="17272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1600">
                <a:solidFill>
                  <a:schemeClr val="bg1"/>
                </a:solidFill>
                <a:latin typeface="Arial" panose="020B0604020202020204" pitchFamily="34" charset="0"/>
              </a:rPr>
              <a:t>Imperial College, Silwood Park</a:t>
            </a:r>
          </a:p>
        </p:txBody>
      </p:sp>
      <p:pic>
        <p:nvPicPr>
          <p:cNvPr id="87045"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10500" y="0"/>
            <a:ext cx="1333500" cy="1333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7046" name="AutoShape 8"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7" name="AutoShape 10"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320675" y="-301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8" name="AutoShape 12"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168275" y="-8223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49" name="AutoShape 14"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320675" y="-6699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50" name="AutoShape 16"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473075" y="-5175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87051" name="AutoShape 18" descr="data:image/jpeg;base64,/9j/4AAQSkZJRgABAQAAAQABAAD/2wCEAAkGBhQSEBUTExQVFRUWGCEZGRcYGRwYHRgaFxsbIBwfGhggGyggHR8jGxscHzAgIycpLCwtGCAxNTArNSYrLCkBCQoKDgwOGg8PGikeHxwpKSkpKSksKSwpKSkpKSksLCkpKSwpKSkpKSwpLCwpKiksKSksLCwsLCksKSkpLCwsKf/AABEIAJAAeAMBIgACEQEDEQH/xAAbAAACAgMBAAAAAAAAAAAAAAAEBQMGAAIHAf/EADsQAAECBAQDBwEIAQIHAAAAAAECEQADITEEEkFRBWFxEyIygZGhsQYUI0JSwdHh8Ady8RUWJDNigvL/xAAaAQADAQEBAQAAAAAAAAAAAAABAwQCBQAG/8QAIhEAAgICAwABBQAAAAAAAAAAAAECEQMhBBIxQRMiUVJh/9oADAMBAAIRAxEAPwAOUl01BZ6toR87QaXo1HuNTAqZijLdIy687EV3BjeVisoQpwHUzkszi38Rz2UJB+MmuEy2ATLDeK71PJg49IimhyDbSkeYyb97RmLAPqXILUofmN1OVgFm3Gr2p0gBNWSGJavWJm1c82qG1oaRCmaUh1WGzEP/AG8ZKlugMKq0Bu/nAC4m32lKyQkFK7Kq4Z6sL7NWkMMFwuas9xGviLsRzJ1fSGkv6N+7C1l1C/T9YsWBlrQL0Itt7Q5R/YCg5eFSxfAJgcukKvdgT0sIQY7BqSVfdkjK5qHKhYpOv+0dG4mQxdJPvFR+2iYpcsJIKBmYhiBuBtygtRfgHBx9K5Jmz5ct1CYqhoQFO3MWNqcoKwvEWQntilINj+itjziQzCKCodrsTrAk7EkoJKUKYVrcauCK7wgFBM6bLdklBI0LMQWcecLp2DzjOllrl5VodiQh6prUggFn0NYIRg0ZkqSEMRo21ms+x5xGcSFTkpCFAhTKsx2qLAaiPLQaJJE/MlLFwqpGpGxezfpGRFxKUEkKeqTROhCmBcchHsCkMNpKvu3AUCCb001HImNZbqSlKmPe1Fi9x6+8FJS0s6kVbXVv94ikij3AmAp82b+8oJhWFFAKi5LirbMTr6RpKXVRqRmNq32GjRDKJVNVlU5CWI6fxHqkd5RueW1/0jzNDD7OkAhw/wA0pSN+D4fNOlpuym6fvAgxAMoqYjermpApTr6Qz+nZY+0ywD/5AGh7ta/PlAj6GrOj9iOzCdNekeLkuIhXi2Dk92xIsOu3WNJ/Epcsd5Xo59gIpbR6KaBsSmkUrH8TRIxaVnmOrhm+ItM7jMspUrMMoLEmgBNqn1jmv1sqWt5kuchaszhCDm+IxBWyjI6gEYabmdSTcsA3U/DwDMnKDBbZTd6kHYfzGvBcajsxUJJJ6uKfJgufNTkNMzbB67EQqbSkyRNNbNpSAkrzHQ09Kj0EQTE5EmYmYtRCqIJBDqJLs1B5xBh8TnU5V3klmPJNANgKxP8AaO0QQAfECxsxs27V6QLvw8qZ4pCs4BspSajRk1HSzx7Hs+eRNRlUkAKJa+YBgW9+cZBZoikzVJWtJLgg5dg1k+Q/WGWAw4KBrUE7munSFiXC1eHvOz60v0rBfCZrDLQO5B0LkW2baPMKNJaimcVj8rGjCpLe3zE8mV3yFMxSXG5Z/wBYlnSR24VmABDkbX9dI1lksQoVch9a2ghMkEiWsA7VZ96EwRhsd2U2WuvdOa9wWp51gF1dmoJNKOefSBuJz0ISpcxXhYFVgTyEe6t6QG6OvYDHSpssGUQUtbbkYBxvA5akEZQzUcukc2Jp/EVX/HHH0zZ82TLcpEvNUNqB5/wIsPGcCuZMQhRJkXWlJYqY2Ufy6kCphklWmMxO9in6x4DKHCpqEAKAAIOrAg0PR4qqsBhhg5OIQkDwupIFxQgAakir7mLV/kPiK5eCmBGZKVABwAqhIDAOCBz0jkfBZE3MhC86ZZV2hSXY5fxeZYU5xpVVhm14xsOHlCVMFGYTUCtCalt/NvSF82Y84JZQJuAVd1rEhvOkWDHScyg2Z9C5Deeof0iFOGCR+JQAIUdU1uFXZhdt4metkco14ZIngIa9xsWDZi/qzcjAWM4koAhIKe8CFEMwNqXv8wXhB2dwTlBqTlSHLOeZDhy7vyhWETiBmR3EkMX7zPcOCC4aFx2zF7GuACFolF+8kZiS5Fdtyfa+kZBBKUFQygJDIoW8QJYJtVr6OWjIJvubpBVkXZQLX0I+X+I2+2sHCUuCACWZ93fcW1eJpMtRUwu9myh9K6fuIAkzjMzBq32qlVuur8ochz9DJU9Slus97nzGnLRonmTCsOb6i1R7f7xFiMNQFJYgup9CwHd2ekFSMDmIKiRl5/J1hkMUsjqIJSUdsgSCUhrpr3dj81pCzj2WakyyAN2Ov7xYDLCAwFOtfWK9j8IpCifElRd+dq7H5jp8fidH2mR5crlGolk/w5g8PJMyWSTiFjxHVAL5UjRjXn5NHRTMCVkKYbKtXaOFomrQpMxBZSS6VDQx076R+upeLAlTWRPAsaCZzHPlE/JwuL7Lwo4+ZSVBf1FMlFKs60ilSSKDeOH8e+rlKnq7BX3YAQkkAnKnqLO5iz/5WxKZiiZUtPdUZZWAxUsgU6AEV3McyXhFoVlUkhTOxFYGCOraDyMjbot/B/rhZIlziMhoVZajy1/pi1kslOXvOASoAB8tidCDtHKggi4brF5+keJgyMiiXS6aAFga9dYXy8C69kKhJy0xhiiMzKcuDTQgir1ZhU76wsUAtgRZTFjlF6MH/LTyhvKSlTliSlTKJoTs2lj7wFJwOZWVCCrKSQbHcZQWJb3eOco7DKNMHxeKlygmjpU9+RYvqKD3jINVgUAEAElIIZRzKNyToGP5f2jI2pIVZNOlZUs5BchRGoAoQWuDEuEwFZZJAQolNHFDQAjrV48OYMFErL1JpTlGsuelS0uWYV3fkLCu8NRaNcFhyUuRY1B0IDer19IJWrLQdYJRLypYdT1N4XGY61dI73HxLHCjn5JuTB507NGqVU+RC/hk4/eS1eJCvUKqDB4Ff7eHGBRxPCiWcyQySajQfsDFcnzpsxf/AEoVf/uCgBGgVZ9zF4xUxASQshjcFqjpA0rF5qIDjpSBJdtAiqdkOB4zMTgynFBJHado2R1mZa4NXZzpFM4jNm4meZuVSaBIJ/KA1Tu20XbiODzS9jy2MI8ejKptxSFdEtI1bbtiPGYVKJaWcqNySTaCfo6uJ7P8/NrPrpSA8at2gfhGMMuclYoQoF/Y/MJzK00Mg6Z1FKGzJJIAFqMotqda6dIEnjMQEvnoMx0TsRvq7iPFz3lnMuwvqRWjkNWlaWjTGcQVMy9kpIT+AtqgMpzrQi+jxxHAscbRFiQEoYEnMR3yR3mbMA3Nz5RkT4FSb1UWUkkDukqqNT0Dbx5CqoT0RuwUoKJBSRSty7aaikSYLDhWIASxsCoChANb9L8o0kLSJcuYmWSouyRzNRluWYmD+AYMA9oAwYk95w5ZgOQD+sW4I9ppDJulY0xc5gTCqQrvqgrEzHMBWLx9AQCnD0xkzmn4t7GJsVjJhPZYcDMPHNV4UPVh+ZXIQo4viFJxJCPFNSEo/wBWb9j7RYESkSUBJUEpGpLOdSdyTWM/wILheCoSXmEzl7qt5Js0MwGDAMOUQScahXgrEtWrBWgA+NVQiEPEkOqX5/pDTiM9gTCfHTWyk7E+0YYUV3E3/u8LZKqwwmigO9YVIVE03sYi6cIxQWgZnP4Tq9KAjX+POGsvCkAGW7lxkBoxur2NNX5RVPpriGWelJsqnQ6ftFqx2HmLlFY8IFQLZd212BMc7NGpFcHcSbCIKVFwWuctEgg2LVJf4vGQLL4Su5BCG2INg9X3JD3DHaMiZpWbSHmHw6VhIsEjK5tmUT3SdK6iGkvDplIyJDDQchv1v5wB268gYCoobt3jVrcoa4kfEdHhRuTZNnekgCcuFPE8YEAOWJt5QyxEVH6wnDswoK7yVBuhjpydEyREpH2jiEpCVEBCcyiLhtj6esWuTwyWgvlBP5lDMfUv7Qh+g8MOxXPbMtSsqjqAGIAHNwTFoKc1Ul/77R6HlnmamekUHxEEybGy0LskAczEQwyzzfWNHhNxQlQAGqgPWFH1LiGxCkCyU5fOLEqSPtMmXpncn/SCWgTE/QWImLVPmKlSpa++lRVmdKrUSDUC4MT5JqC2NhBy8KbNmewhWhJjpnEv8TzEoCpE0TDkzKSpOQh7EVLg6PCLh/0NNMlc9eUpRdCVAqDfmFxCFKM/k1KEoeldwpyEKZ2LsdY6DJX92Sosij5WLAN5sSR6mKZMyKICRlBYVNGOr8ouuIxUhMpEpKkEDZWZRCPDmowDuWFqXhHKj5QzDKrs84fKmKBABUlLZQogsH9i1d6dY8iDhs3MUoSSSe64diK3P4Xe50jIk+lIc8iLBh5wJSA7juilg8T8Ux6UqIKqiuUVIG5Gg5ltYjw8o5gxY77RFO4anMJSQ0t80w6rIsFG6ub9NY6PAdxbJM3qFyp0yYxlAAaFVjq+7N7VhHjfo3ET1KPaSyx8LEU6Va9B6tFtnYkd8ioQK8yrwp8y3qIklAy0F6nxKO6v/pgOkXNJiboG4LwcYdIlS1KKalSnArQE21NB0MMp2HTmBPQqsRz57ecQSlZWc6hPmB+5MSzFuhROx/iCnqgGDDVvDOX9JTZqELKgkEOwcljbzhRImv8A3aLjwfi4XgpEwWMsOdHAY+4MR8rNKCVFXGxRm3YNJ+lZEkJVlBKS4UqpBNCwiVaGXQhg9gwY/pC/jX1KhsqVCh6/ERYbjM4y1mRLC1hj3iwvarXjlOcpO2daEIxVIlxkiTKQucUzFBiVOTQV8IpvHKv+aVSpnaICQHZmYKS9lC1RQxaOKGYFrXjp6UhiTh5Su8rdN3bk7xzfj+ORMnESkdnLCu6k38/SHwJM7Cvqmck4hSkBgrvNyJp7NCuXMI1iNU0qLqLkxImHORDQy4VxVchecE18Q3EewEBSMjNWaOqJ+pJZciWpwnMAfxAdLPUh7tGf8aQp+6SoAEoSQXcOKvUVbzhGjhRAZakJFClJNQkClXq20byUTAcpSlACVVoQopZq6mrRPjzPFfX5NyV+mkrFzES1pUB2vaJnqqGIJBytoySKQzRxKbNQhUuSpSczrJISw0KX8W8JZylT1GYoJ7MOCsePKhQQ5H4mcFzoeUWHCYNcuVLCS5S4Z6KDkiujvQ+sdDj5ZZHTFTionmc9mygorKnoLB4DnqmTJiXQpMmXUJzAGarddaJH5akwSJiZpIdlC6FEpUD5UMYvhyR+Yf8AsYv6iTF44sQJbFixzJZ2prvyiv8AC+ELEkS5s5a06SgtQlofkDU+0O/saRcnzMeTMQBRKSroIXLGn6aUmvAWRw9MqWUJUoOXobHff3hNP4utBmIzLShiUq7RSSwZnCWCu9WvSG2JnLP4fKEeL4aqYt191CQ6z00ELnig/g3HLJfIjWqYqY61FSlMSSXPei543gEohQRLQMpQwCQ57RI5lwC7+UVRJ7WeGoFKpyrSOg45SUgSyUdzKyg3iCgBW1Rod452eotJD8f3elfnYZCphT2aGSSCUgVajhhbT+Yin8REiWuXlQokMO6ORFWdw0T8V4h2SVhRUFlRo41JcAtY3pyEVlcwrOZVT8dIxCF7ZiT/AACzMPmOY1JqYyC0pcsIyGt0Cj//2Q=="/>
          <p:cNvSpPr>
            <a:spLocks noChangeAspect="1" noChangeArrowheads="1"/>
          </p:cNvSpPr>
          <p:nvPr/>
        </p:nvSpPr>
        <p:spPr bwMode="auto">
          <a:xfrm>
            <a:off x="625475" y="-365125"/>
            <a:ext cx="1428750" cy="1714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87052" name="Picture 19"/>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10500" y="1333500"/>
            <a:ext cx="1292225" cy="155098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p:nvPr>
        </p:nvSpPr>
        <p:spPr/>
        <p:txBody>
          <a:bodyPr/>
          <a:lstStyle/>
          <a:p>
            <a:pPr eaLnBrk="1" hangingPunct="1"/>
            <a:r>
              <a:rPr lang="en-GB" altLang="en-US" smtClean="0"/>
              <a:t>Apparent Competition</a:t>
            </a:r>
          </a:p>
        </p:txBody>
      </p:sp>
      <p:sp>
        <p:nvSpPr>
          <p:cNvPr id="88067" name="Rectangle 3"/>
          <p:cNvSpPr>
            <a:spLocks noGrp="1"/>
          </p:cNvSpPr>
          <p:nvPr>
            <p:ph type="body" idx="1"/>
          </p:nvPr>
        </p:nvSpPr>
        <p:spPr/>
        <p:txBody>
          <a:bodyPr/>
          <a:lstStyle/>
          <a:p>
            <a:pPr eaLnBrk="1" hangingPunct="1"/>
            <a:r>
              <a:rPr lang="en-GB" altLang="en-US" smtClean="0"/>
              <a:t>Next they let the species compete in an arena in which the moths had no direct interaction, but in which the wasp mediated an indirect interaction</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p:cNvSpPr>
            <a:spLocks noGrp="1"/>
          </p:cNvSpPr>
          <p:nvPr>
            <p:ph type="body" idx="1"/>
          </p:nvPr>
        </p:nvSpPr>
        <p:spPr/>
        <p:txBody>
          <a:bodyPr/>
          <a:lstStyle/>
          <a:p>
            <a:pPr eaLnBrk="1" hangingPunct="1"/>
            <a:endParaRPr lang="en-US" altLang="en-US" smtClean="0"/>
          </a:p>
        </p:txBody>
      </p:sp>
      <p:graphicFrame>
        <p:nvGraphicFramePr>
          <p:cNvPr id="89091" name="Object 4"/>
          <p:cNvGraphicFramePr>
            <a:graphicFrameLocks noChangeAspect="1"/>
          </p:cNvGraphicFramePr>
          <p:nvPr/>
        </p:nvGraphicFramePr>
        <p:xfrm>
          <a:off x="1524000" y="952500"/>
          <a:ext cx="6553200" cy="4914900"/>
        </p:xfrm>
        <a:graphic>
          <a:graphicData uri="http://schemas.openxmlformats.org/presentationml/2006/ole">
            <mc:AlternateContent xmlns:mc="http://schemas.openxmlformats.org/markup-compatibility/2006">
              <mc:Choice xmlns:v="urn:schemas-microsoft-com:vml" Requires="v">
                <p:oleObj spid="_x0000_s89135" name="Artwork" r:id="rId3" imgW="3048426" imgH="2285714" progId="Adobe.Illustrator.7">
                  <p:embed/>
                </p:oleObj>
              </mc:Choice>
              <mc:Fallback>
                <p:oleObj name="Artwork" r:id="rId3" imgW="3048426" imgH="2285714"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24000" y="952500"/>
                        <a:ext cx="6553200" cy="4914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74437" name="Picture 5" descr="Plodi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500" y="4800600"/>
            <a:ext cx="3124200" cy="2346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4438" name="Picture 6" descr="ephkue1a"/>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70575" y="4767263"/>
            <a:ext cx="3273425" cy="2306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9094" name="Rectangle 2"/>
          <p:cNvSpPr>
            <a:spLocks noGrp="1"/>
          </p:cNvSpPr>
          <p:nvPr>
            <p:ph type="title"/>
          </p:nvPr>
        </p:nvSpPr>
        <p:spPr/>
        <p:txBody>
          <a:bodyPr/>
          <a:lstStyle/>
          <a:p>
            <a:pPr eaLnBrk="1" hangingPunct="1"/>
            <a:r>
              <a:rPr lang="en-GB" altLang="en-US" smtClean="0"/>
              <a:t>Apparent Competition</a:t>
            </a:r>
          </a:p>
        </p:txBody>
      </p:sp>
      <p:pic>
        <p:nvPicPr>
          <p:cNvPr id="274439" name="Picture 7" descr="Venturia"/>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362200" y="228600"/>
            <a:ext cx="4546600" cy="177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27443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274438"/>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2744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p:nvPr>
        </p:nvSpPr>
        <p:spPr/>
        <p:txBody>
          <a:bodyPr/>
          <a:lstStyle/>
          <a:p>
            <a:pPr eaLnBrk="1" hangingPunct="1"/>
            <a:r>
              <a:rPr lang="en-GB" altLang="en-US" smtClean="0"/>
              <a:t>Apparent Competition</a:t>
            </a:r>
          </a:p>
        </p:txBody>
      </p:sp>
      <p:sp>
        <p:nvSpPr>
          <p:cNvPr id="90115" name="Rectangle 3"/>
          <p:cNvSpPr>
            <a:spLocks noGrp="1"/>
          </p:cNvSpPr>
          <p:nvPr>
            <p:ph type="body" idx="1"/>
          </p:nvPr>
        </p:nvSpPr>
        <p:spPr/>
        <p:txBody>
          <a:bodyPr/>
          <a:lstStyle/>
          <a:p>
            <a:pPr eaLnBrk="1" hangingPunct="1"/>
            <a:r>
              <a:rPr lang="en-GB" altLang="en-US" smtClean="0"/>
              <a:t>They found that one of the moths, </a:t>
            </a:r>
            <a:r>
              <a:rPr lang="en-GB" altLang="en-US" i="1" smtClean="0"/>
              <a:t>Ephestia kuehniella</a:t>
            </a:r>
            <a:r>
              <a:rPr lang="en-GB" altLang="en-US" smtClean="0"/>
              <a:t>, was repeatedly eliminated in this experiment. </a:t>
            </a:r>
          </a:p>
          <a:p>
            <a:pPr eaLnBrk="1" hangingPunct="1"/>
            <a:r>
              <a:rPr lang="en-GB" altLang="en-US" smtClean="0"/>
              <a:t>Because </a:t>
            </a:r>
            <a:r>
              <a:rPr lang="en-GB" altLang="en-US" i="1" smtClean="0"/>
              <a:t>Ephestia kuehniella</a:t>
            </a:r>
            <a:r>
              <a:rPr lang="en-GB" altLang="en-US" smtClean="0"/>
              <a:t> on its own can persist in the presence of the parasitic wasp, this is due to apparent competition </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p:nvPr>
        </p:nvSpPr>
        <p:spPr/>
        <p:txBody>
          <a:bodyPr/>
          <a:lstStyle/>
          <a:p>
            <a:pPr eaLnBrk="1" hangingPunct="1"/>
            <a:r>
              <a:rPr lang="en-GB" altLang="en-US" smtClean="0"/>
              <a:t>Apparent Competition</a:t>
            </a:r>
          </a:p>
        </p:txBody>
      </p:sp>
      <p:sp>
        <p:nvSpPr>
          <p:cNvPr id="91139" name="Rectangle 3"/>
          <p:cNvSpPr>
            <a:spLocks noGrp="1"/>
          </p:cNvSpPr>
          <p:nvPr>
            <p:ph type="body" idx="1"/>
          </p:nvPr>
        </p:nvSpPr>
        <p:spPr/>
        <p:txBody>
          <a:bodyPr/>
          <a:lstStyle/>
          <a:p>
            <a:pPr eaLnBrk="1" hangingPunct="1"/>
            <a:r>
              <a:rPr lang="en-GB" altLang="en-US" sz="2800" smtClean="0"/>
              <a:t>This confirmed the theoretical prediction. </a:t>
            </a:r>
          </a:p>
          <a:p>
            <a:pPr eaLnBrk="1" hangingPunct="1"/>
            <a:r>
              <a:rPr lang="en-GB" altLang="en-US" sz="2800" smtClean="0"/>
              <a:t>It is also illustrates the limitations of the Lotka-Volterra competition model.</a:t>
            </a:r>
          </a:p>
          <a:p>
            <a:pPr eaLnBrk="1" hangingPunct="1"/>
            <a:r>
              <a:rPr lang="en-GB" altLang="en-US" sz="2800" smtClean="0"/>
              <a:t>It has also been shown that apparent competition occurs in the field: by removing a herbivore species from enclosures in a rainforest Morris et al. (2004) provided experimental evidence for competitive exclusion.</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Title 1"/>
          <p:cNvSpPr>
            <a:spLocks noGrp="1"/>
          </p:cNvSpPr>
          <p:nvPr>
            <p:ph type="title"/>
          </p:nvPr>
        </p:nvSpPr>
        <p:spPr/>
        <p:txBody>
          <a:bodyPr/>
          <a:lstStyle/>
          <a:p>
            <a:r>
              <a:rPr lang="en-GB" altLang="en-US" smtClean="0"/>
              <a:t>Apparent competition in the rain forest</a:t>
            </a:r>
          </a:p>
        </p:txBody>
      </p:sp>
      <p:pic>
        <p:nvPicPr>
          <p:cNvPr id="92163" name="Picture 4" descr="Tropical rain forest in Beliz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1482725"/>
            <a:ext cx="3594100" cy="4754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p:nvPr/>
        </p:nvSpPr>
        <p:spPr>
          <a:xfrm>
            <a:off x="2484438" y="6280150"/>
            <a:ext cx="4319587" cy="461963"/>
          </a:xfrm>
          <a:prstGeom prst="rect">
            <a:avLst/>
          </a:prstGeom>
          <a:noFill/>
        </p:spPr>
        <p:txBody>
          <a:bodyPr>
            <a:spAutoFit/>
          </a:bodyPr>
          <a:lstStyle/>
          <a:p>
            <a:pPr>
              <a:defRPr/>
            </a:pPr>
            <a:r>
              <a:rPr lang="en-GB" dirty="0">
                <a:latin typeface="+mn-lt"/>
              </a:rPr>
              <a:t>Rainforest in Belize</a:t>
            </a:r>
          </a:p>
        </p:txBody>
      </p:sp>
      <p:sp>
        <p:nvSpPr>
          <p:cNvPr id="92165" name="Content Placeholder 6"/>
          <p:cNvSpPr>
            <a:spLocks noGrp="1"/>
          </p:cNvSpPr>
          <p:nvPr>
            <p:ph idx="1"/>
          </p:nvPr>
        </p:nvSpPr>
        <p:spPr>
          <a:xfrm>
            <a:off x="628650" y="1825625"/>
            <a:ext cx="7886700" cy="382588"/>
          </a:xfrm>
        </p:spPr>
        <p:txBody>
          <a:bodyPr>
            <a:spAutoFit/>
          </a:bodyPr>
          <a:lstStyle/>
          <a:p>
            <a:endParaRPr lang="en-US" altLang="en-US" smtClean="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endParaRPr lang="en-US" altLang="en-US" smtClean="0"/>
          </a:p>
        </p:txBody>
      </p:sp>
      <p:pic>
        <p:nvPicPr>
          <p:cNvPr id="94211" name="Picture 11"/>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a:xfrm>
            <a:off x="0" y="1052513"/>
            <a:ext cx="8820150" cy="4629150"/>
          </a:xfrm>
          <a:noFill/>
        </p:spPr>
      </p:pic>
      <p:sp>
        <p:nvSpPr>
          <p:cNvPr id="94212" name="Rectangle 7"/>
          <p:cNvSpPr>
            <a:spLocks noChangeArrowheads="1"/>
          </p:cNvSpPr>
          <p:nvPr/>
        </p:nvSpPr>
        <p:spPr bwMode="auto">
          <a:xfrm>
            <a:off x="179388" y="5229225"/>
            <a:ext cx="6840537" cy="2159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itle 1"/>
          <p:cNvSpPr>
            <a:spLocks noGrp="1"/>
          </p:cNvSpPr>
          <p:nvPr>
            <p:ph type="title"/>
          </p:nvPr>
        </p:nvSpPr>
        <p:spPr/>
        <p:txBody>
          <a:bodyPr/>
          <a:lstStyle/>
          <a:p>
            <a:endParaRPr lang="en-US" altLang="en-US" smtClean="0"/>
          </a:p>
        </p:txBody>
      </p:sp>
      <p:pic>
        <p:nvPicPr>
          <p:cNvPr id="96259" name="Picture 2" descr="Scientists clearing vine plan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1617663"/>
            <a:ext cx="3746500" cy="2459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0" name="Content Placeholder 6"/>
          <p:cNvSpPr>
            <a:spLocks noGrp="1"/>
          </p:cNvSpPr>
          <p:nvPr>
            <p:ph idx="1"/>
          </p:nvPr>
        </p:nvSpPr>
        <p:spPr>
          <a:xfrm>
            <a:off x="628650" y="1825625"/>
            <a:ext cx="7886700" cy="382588"/>
          </a:xfrm>
        </p:spPr>
        <p:txBody>
          <a:bodyPr>
            <a:spAutoFit/>
          </a:bodyPr>
          <a:lstStyle/>
          <a:p>
            <a:endParaRPr lang="en-US" altLang="en-US" smtClean="0"/>
          </a:p>
        </p:txBody>
      </p:sp>
      <p:sp>
        <p:nvSpPr>
          <p:cNvPr id="8" name="TextBox 7"/>
          <p:cNvSpPr txBox="1"/>
          <p:nvPr/>
        </p:nvSpPr>
        <p:spPr>
          <a:xfrm>
            <a:off x="468313" y="4221163"/>
            <a:ext cx="4319587" cy="1200150"/>
          </a:xfrm>
          <a:prstGeom prst="rect">
            <a:avLst/>
          </a:prstGeom>
          <a:noFill/>
        </p:spPr>
        <p:txBody>
          <a:bodyPr>
            <a:spAutoFit/>
          </a:bodyPr>
          <a:lstStyle/>
          <a:p>
            <a:pPr>
              <a:defRPr/>
            </a:pPr>
            <a:r>
              <a:rPr lang="en-GB" dirty="0">
                <a:latin typeface="+mn-lt"/>
              </a:rPr>
              <a:t>Removing the host plant for 8 leaf miner species (</a:t>
            </a:r>
            <a:r>
              <a:rPr lang="en-GB" i="1" dirty="0" err="1">
                <a:latin typeface="+mn-lt"/>
              </a:rPr>
              <a:t>Calcomyza</a:t>
            </a:r>
            <a:r>
              <a:rPr lang="en-GB" dirty="0">
                <a:latin typeface="+mn-lt"/>
              </a:rPr>
              <a:t>) and </a:t>
            </a:r>
            <a:r>
              <a:rPr lang="en-GB" i="1" dirty="0" err="1"/>
              <a:t>Pentispa</a:t>
            </a:r>
            <a:r>
              <a:rPr lang="en-GB" i="1" dirty="0"/>
              <a:t> </a:t>
            </a:r>
            <a:r>
              <a:rPr lang="en-GB" i="1" dirty="0" err="1"/>
              <a:t>fairmairei</a:t>
            </a:r>
            <a:endParaRPr lang="en-GB" i="1" dirty="0">
              <a:latin typeface="+mn-lt"/>
            </a:endParaRPr>
          </a:p>
        </p:txBody>
      </p:sp>
      <p:pic>
        <p:nvPicPr>
          <p:cNvPr id="96262" name="Picture 2" descr="http://academic.evergreen.edu/projects/ants/alastaxa/hispinae/genera/Pentispa/SPECIES/fairmairei/dorsal.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76825" y="3467100"/>
            <a:ext cx="3694113" cy="1522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3" name="AutoShape 4" descr="Image result for calycomyza leafminer Lepidaploa"/>
          <p:cNvSpPr>
            <a:spLocks noChangeAspect="1" noChangeArrowheads="1"/>
          </p:cNvSpPr>
          <p:nvPr/>
        </p:nvSpPr>
        <p:spPr bwMode="auto">
          <a:xfrm>
            <a:off x="168275" y="-182563"/>
            <a:ext cx="304800" cy="3048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sp>
        <p:nvSpPr>
          <p:cNvPr id="96264" name="AutoShape 6" descr="Image result for calycomyza leafminer Lepidaploa"/>
          <p:cNvSpPr>
            <a:spLocks noChangeAspect="1" noChangeArrowheads="1"/>
          </p:cNvSpPr>
          <p:nvPr/>
        </p:nvSpPr>
        <p:spPr bwMode="auto">
          <a:xfrm>
            <a:off x="168275" y="-1889125"/>
            <a:ext cx="4495800" cy="3943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endParaRPr lang="en-US" altLang="en-US" sz="2400">
              <a:latin typeface="Times New Roman" panose="02020603050405020304" pitchFamily="18" charset="0"/>
            </a:endParaRPr>
          </a:p>
        </p:txBody>
      </p:sp>
      <p:pic>
        <p:nvPicPr>
          <p:cNvPr id="96265" name="Picture 10" descr="Image result for calycomyza leafminer Lepidaplo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076825" y="1311275"/>
            <a:ext cx="3694113"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6266" name="Rectangle 8"/>
          <p:cNvSpPr>
            <a:spLocks noChangeArrowheads="1"/>
          </p:cNvSpPr>
          <p:nvPr/>
        </p:nvSpPr>
        <p:spPr bwMode="auto">
          <a:xfrm>
            <a:off x="3927475" y="3313113"/>
            <a:ext cx="1289050" cy="231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r>
              <a:rPr lang="en-GB" altLang="en-US" sz="900">
                <a:latin typeface="AdvPS94B2"/>
              </a:rPr>
              <a:t>Pachyschelus collaris</a:t>
            </a:r>
            <a:endParaRPr lang="en-GB" altLang="en-US" sz="2400">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r>
              <a:rPr lang="en-GB" altLang="en-US" smtClean="0"/>
              <a:t>Outline</a:t>
            </a:r>
          </a:p>
        </p:txBody>
      </p:sp>
      <p:sp>
        <p:nvSpPr>
          <p:cNvPr id="9219" name="Rectangle 3"/>
          <p:cNvSpPr>
            <a:spLocks noGrp="1" noChangeArrowheads="1"/>
          </p:cNvSpPr>
          <p:nvPr>
            <p:ph idx="1"/>
          </p:nvPr>
        </p:nvSpPr>
        <p:spPr/>
        <p:txBody>
          <a:bodyPr/>
          <a:lstStyle/>
          <a:p>
            <a:pPr eaLnBrk="1" hangingPunct="1">
              <a:lnSpc>
                <a:spcPct val="90000"/>
              </a:lnSpc>
            </a:pPr>
            <a:r>
              <a:rPr lang="en-GB" altLang="en-US" sz="2800" dirty="0">
                <a:solidFill>
                  <a:schemeClr val="bg2">
                    <a:lumMod val="90000"/>
                  </a:schemeClr>
                </a:solidFill>
              </a:rPr>
              <a:t>2-1 Generalised Logistic Growth </a:t>
            </a:r>
          </a:p>
          <a:p>
            <a:pPr eaLnBrk="1" hangingPunct="1">
              <a:lnSpc>
                <a:spcPct val="90000"/>
              </a:lnSpc>
            </a:pPr>
            <a:r>
              <a:rPr lang="en-GB" altLang="en-US" sz="2800" dirty="0">
                <a:solidFill>
                  <a:schemeClr val="bg2">
                    <a:lumMod val="90000"/>
                  </a:schemeClr>
                </a:solidFill>
              </a:rPr>
              <a:t>2-2 The </a:t>
            </a:r>
            <a:r>
              <a:rPr lang="en-GB" altLang="en-US" sz="2800" dirty="0" err="1">
                <a:solidFill>
                  <a:schemeClr val="bg2">
                    <a:lumMod val="90000"/>
                  </a:schemeClr>
                </a:solidFill>
              </a:rPr>
              <a:t>Lotka-Volterra</a:t>
            </a:r>
            <a:r>
              <a:rPr lang="en-GB" altLang="en-US" sz="2800" dirty="0">
                <a:solidFill>
                  <a:schemeClr val="bg2">
                    <a:lumMod val="90000"/>
                  </a:schemeClr>
                </a:solidFill>
              </a:rPr>
              <a:t> Interaction model  </a:t>
            </a:r>
          </a:p>
          <a:p>
            <a:pPr eaLnBrk="1" hangingPunct="1">
              <a:lnSpc>
                <a:spcPct val="90000"/>
              </a:lnSpc>
            </a:pPr>
            <a:r>
              <a:rPr lang="en-GB" altLang="en-US" sz="2800" dirty="0" smtClean="0">
                <a:solidFill>
                  <a:schemeClr val="bg2">
                    <a:lumMod val="90000"/>
                  </a:schemeClr>
                </a:solidFill>
              </a:rPr>
              <a:t>2-3 Equilibria and Stability  </a:t>
            </a:r>
            <a:endParaRPr lang="en-GB" altLang="en-US" sz="2800" dirty="0">
              <a:solidFill>
                <a:schemeClr val="bg2">
                  <a:lumMod val="90000"/>
                </a:schemeClr>
              </a:solidFill>
            </a:endParaRPr>
          </a:p>
          <a:p>
            <a:pPr eaLnBrk="1" hangingPunct="1">
              <a:lnSpc>
                <a:spcPct val="90000"/>
              </a:lnSpc>
            </a:pPr>
            <a:r>
              <a:rPr lang="en-GB" altLang="en-US" sz="2800" dirty="0"/>
              <a:t>2-4 Apparent Competition</a:t>
            </a:r>
            <a:endParaRPr lang="en-GB" altLang="en-US" sz="2800" dirty="0"/>
          </a:p>
        </p:txBody>
      </p:sp>
    </p:spTree>
    <p:extLst>
      <p:ext uri="{BB962C8B-B14F-4D97-AF65-F5344CB8AC3E}">
        <p14:creationId xmlns:p14="http://schemas.microsoft.com/office/powerpoint/2010/main" val="253150672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p:cNvSpPr>
            <a:spLocks noGrp="1"/>
          </p:cNvSpPr>
          <p:nvPr>
            <p:ph type="title"/>
          </p:nvPr>
        </p:nvSpPr>
        <p:spPr/>
        <p:txBody>
          <a:bodyPr/>
          <a:lstStyle/>
          <a:p>
            <a:pPr eaLnBrk="1" hangingPunct="1"/>
            <a:endParaRPr lang="en-US" altLang="en-US" smtClean="0"/>
          </a:p>
        </p:txBody>
      </p:sp>
      <p:sp>
        <p:nvSpPr>
          <p:cNvPr id="98307" name="Rectangle 3"/>
          <p:cNvSpPr>
            <a:spLocks noChangeArrowheads="1"/>
          </p:cNvSpPr>
          <p:nvPr/>
        </p:nvSpPr>
        <p:spPr bwMode="auto">
          <a:xfrm>
            <a:off x="179388" y="5229225"/>
            <a:ext cx="6840537" cy="2159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pic>
        <p:nvPicPr>
          <p:cNvPr id="98308" name="Picture 4"/>
          <p:cNvPicPr>
            <a:picLocks noGrp="1" noChangeAspect="1" noChangeArrowheads="1"/>
          </p:cNvPicPr>
          <p:nvPr>
            <p:ph type="body" idx="1"/>
          </p:nvPr>
        </p:nvPicPr>
        <p:blipFill>
          <a:blip r:embed="rId3">
            <a:extLst>
              <a:ext uri="{28A0092B-C50C-407E-A947-70E740481C1C}">
                <a14:useLocalDpi xmlns:a14="http://schemas.microsoft.com/office/drawing/2010/main" val="0"/>
              </a:ext>
            </a:extLst>
          </a:blip>
          <a:srcRect/>
          <a:stretch>
            <a:fillRect/>
          </a:stretch>
        </p:blipFill>
        <p:spPr>
          <a:xfrm>
            <a:off x="0" y="1052513"/>
            <a:ext cx="8820150" cy="4629150"/>
          </a:xfrm>
          <a:noFill/>
        </p:spPr>
      </p:pic>
      <p:pic>
        <p:nvPicPr>
          <p:cNvPr id="98309" name="Picture 11" descr="http://www.zoo.ox.ac.uk/images/staff/godfray_hcj.jpg"/>
          <p:cNvPicPr>
            <a:picLocks noChangeAspect="1" noChangeArrowheads="1"/>
          </p:cNvPicPr>
          <p:nvPr/>
        </p:nvPicPr>
        <p:blipFill>
          <a:blip r:embed="rId4" r:link="rId5" cstate="print">
            <a:extLst>
              <a:ext uri="{28A0092B-C50C-407E-A947-70E740481C1C}">
                <a14:useLocalDpi xmlns:a14="http://schemas.microsoft.com/office/drawing/2010/main" val="0"/>
              </a:ext>
            </a:extLst>
          </a:blip>
          <a:srcRect/>
          <a:stretch>
            <a:fillRect/>
          </a:stretch>
        </p:blipFill>
        <p:spPr bwMode="auto">
          <a:xfrm>
            <a:off x="8340725" y="0"/>
            <a:ext cx="803275" cy="10033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pic>
      <p:grpSp>
        <p:nvGrpSpPr>
          <p:cNvPr id="2" name="Group 5"/>
          <p:cNvGrpSpPr>
            <a:grpSpLocks/>
          </p:cNvGrpSpPr>
          <p:nvPr/>
        </p:nvGrpSpPr>
        <p:grpSpPr bwMode="auto">
          <a:xfrm>
            <a:off x="-541338" y="908050"/>
            <a:ext cx="10009188" cy="4832350"/>
            <a:chOff x="-341" y="572"/>
            <a:chExt cx="6305" cy="3044"/>
          </a:xfrm>
        </p:grpSpPr>
        <p:pic>
          <p:nvPicPr>
            <p:cNvPr id="98311"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1" y="675"/>
              <a:ext cx="3402" cy="28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312"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698" y="664"/>
              <a:ext cx="3266" cy="29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8313" name="Rectangle 8"/>
            <p:cNvSpPr>
              <a:spLocks noChangeArrowheads="1"/>
            </p:cNvSpPr>
            <p:nvPr/>
          </p:nvSpPr>
          <p:spPr bwMode="auto">
            <a:xfrm>
              <a:off x="0" y="572"/>
              <a:ext cx="5874" cy="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0"/>
                </a:spcBef>
                <a:buFontTx/>
                <a:buNone/>
              </a:pPr>
              <a:endParaRPr lang="en-US" altLang="en-US" sz="2400">
                <a:latin typeface="Times New Roman" panose="02020603050405020304" pitchFamily="18" charset="0"/>
              </a:endParaRPr>
            </a:p>
          </p:txBody>
        </p:sp>
        <p:sp>
          <p:nvSpPr>
            <p:cNvPr id="98314" name="Text Box 9"/>
            <p:cNvSpPr txBox="1">
              <a:spLocks noChangeArrowheads="1"/>
            </p:cNvSpPr>
            <p:nvPr/>
          </p:nvSpPr>
          <p:spPr bwMode="auto">
            <a:xfrm>
              <a:off x="385" y="618"/>
              <a:ext cx="2450"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Effect on parasitism</a:t>
              </a:r>
              <a:endParaRPr lang="en-US" altLang="en-US" sz="2400">
                <a:latin typeface="Times New Roman" panose="02020603050405020304" pitchFamily="18" charset="0"/>
              </a:endParaRPr>
            </a:p>
          </p:txBody>
        </p:sp>
        <p:sp>
          <p:nvSpPr>
            <p:cNvPr id="98315" name="Text Box 10"/>
            <p:cNvSpPr txBox="1">
              <a:spLocks noChangeArrowheads="1"/>
            </p:cNvSpPr>
            <p:nvPr/>
          </p:nvSpPr>
          <p:spPr bwMode="auto">
            <a:xfrm>
              <a:off x="3424" y="618"/>
              <a:ext cx="2450" cy="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eaLnBrk="1" hangingPunct="1">
                <a:spcBef>
                  <a:spcPct val="50000"/>
                </a:spcBef>
                <a:buFontTx/>
                <a:buNone/>
              </a:pPr>
              <a:r>
                <a:rPr lang="en-GB" altLang="en-US" sz="2400">
                  <a:latin typeface="Times New Roman" panose="02020603050405020304" pitchFamily="18" charset="0"/>
                </a:rPr>
                <a:t>Effect on abundance</a:t>
              </a:r>
              <a:endParaRPr lang="en-US" altLang="en-US" sz="2400">
                <a:latin typeface="Times New Roman" panose="02020603050405020304" pitchFamily="18"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r>
              <a:rPr lang="en-GB" altLang="en-US" smtClean="0"/>
              <a:t>Learning outcomes</a:t>
            </a:r>
          </a:p>
        </p:txBody>
      </p:sp>
      <p:sp>
        <p:nvSpPr>
          <p:cNvPr id="100355" name="Rectangle 3"/>
          <p:cNvSpPr>
            <a:spLocks noGrp="1"/>
          </p:cNvSpPr>
          <p:nvPr>
            <p:ph type="body" idx="1"/>
          </p:nvPr>
        </p:nvSpPr>
        <p:spPr/>
        <p:txBody>
          <a:bodyPr/>
          <a:lstStyle/>
          <a:p>
            <a:pPr eaLnBrk="1" hangingPunct="1"/>
            <a:r>
              <a:rPr lang="en-GB" altLang="en-US" dirty="0" smtClean="0"/>
              <a:t>Understand the rationale behind the </a:t>
            </a:r>
            <a:r>
              <a:rPr lang="en-GB" altLang="en-US" dirty="0" err="1" smtClean="0"/>
              <a:t>Lotka-Volterra</a:t>
            </a:r>
            <a:r>
              <a:rPr lang="en-GB" altLang="en-US" dirty="0" smtClean="0"/>
              <a:t> interaction model</a:t>
            </a:r>
          </a:p>
          <a:p>
            <a:pPr eaLnBrk="1" hangingPunct="1"/>
            <a:r>
              <a:rPr lang="en-GB" altLang="en-US" dirty="0" smtClean="0"/>
              <a:t>Know the 3 possible outcomes of competition</a:t>
            </a:r>
          </a:p>
          <a:p>
            <a:pPr eaLnBrk="1" hangingPunct="1"/>
            <a:r>
              <a:rPr lang="en-GB" altLang="en-US" dirty="0" smtClean="0"/>
              <a:t>Understand isoclines and phase plots</a:t>
            </a:r>
          </a:p>
          <a:p>
            <a:pPr eaLnBrk="1" hangingPunct="1"/>
            <a:r>
              <a:rPr lang="en-GB" altLang="en-US"/>
              <a:t>Understand the concept of local stability means in a model with 2 </a:t>
            </a:r>
            <a:r>
              <a:rPr lang="en-GB" altLang="en-US" smtClean="0"/>
              <a:t>species</a:t>
            </a:r>
            <a:endParaRPr lang="en-GB" altLang="en-US" dirty="0" smtClean="0"/>
          </a:p>
          <a:p>
            <a:pPr eaLnBrk="1" hangingPunct="1"/>
            <a:r>
              <a:rPr lang="en-GB" altLang="en-US" dirty="0" smtClean="0"/>
              <a:t>Have an appreciation of the limitations of the LV model</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p:cNvSpPr>
            <a:spLocks noGrp="1"/>
          </p:cNvSpPr>
          <p:nvPr>
            <p:ph type="title"/>
          </p:nvPr>
        </p:nvSpPr>
        <p:spPr/>
        <p:txBody>
          <a:bodyPr/>
          <a:lstStyle/>
          <a:p>
            <a:pPr eaLnBrk="1" hangingPunct="1"/>
            <a:r>
              <a:rPr lang="en-GB" altLang="en-US" smtClean="0"/>
              <a:t>Learning outcomes</a:t>
            </a:r>
          </a:p>
        </p:txBody>
      </p:sp>
      <p:sp>
        <p:nvSpPr>
          <p:cNvPr id="100355" name="Rectangle 3"/>
          <p:cNvSpPr>
            <a:spLocks noGrp="1"/>
          </p:cNvSpPr>
          <p:nvPr>
            <p:ph type="body" idx="1"/>
          </p:nvPr>
        </p:nvSpPr>
        <p:spPr/>
        <p:txBody>
          <a:bodyPr/>
          <a:lstStyle/>
          <a:p>
            <a:pPr eaLnBrk="1" hangingPunct="1"/>
            <a:r>
              <a:rPr lang="en-GB" altLang="en-US" dirty="0" smtClean="0"/>
              <a:t>Understand the rationale behind the </a:t>
            </a:r>
            <a:r>
              <a:rPr lang="en-GB" altLang="en-US" dirty="0" err="1" smtClean="0"/>
              <a:t>Lotka-Volterra</a:t>
            </a:r>
            <a:r>
              <a:rPr lang="en-GB" altLang="en-US" dirty="0" smtClean="0"/>
              <a:t> interaction model</a:t>
            </a:r>
          </a:p>
          <a:p>
            <a:pPr eaLnBrk="1" hangingPunct="1"/>
            <a:r>
              <a:rPr lang="en-GB" altLang="en-US" dirty="0" smtClean="0"/>
              <a:t>Know the 3 possible outcomes of competition</a:t>
            </a:r>
          </a:p>
          <a:p>
            <a:pPr eaLnBrk="1" hangingPunct="1"/>
            <a:r>
              <a:rPr lang="en-GB" altLang="en-US" dirty="0" smtClean="0"/>
              <a:t>Understand isoclines and phase plots</a:t>
            </a:r>
          </a:p>
          <a:p>
            <a:pPr eaLnBrk="1" hangingPunct="1"/>
            <a:r>
              <a:rPr lang="en-GB" altLang="en-US"/>
              <a:t>Understand the concept of local stability means in a model with 2 </a:t>
            </a:r>
            <a:r>
              <a:rPr lang="en-GB" altLang="en-US" smtClean="0"/>
              <a:t>species</a:t>
            </a:r>
            <a:endParaRPr lang="en-GB" altLang="en-US" dirty="0" smtClean="0"/>
          </a:p>
          <a:p>
            <a:pPr eaLnBrk="1" hangingPunct="1"/>
            <a:r>
              <a:rPr lang="en-GB" altLang="en-US" dirty="0" smtClean="0"/>
              <a:t>Have an appreciation of the limitations of the LV model</a:t>
            </a:r>
          </a:p>
        </p:txBody>
      </p:sp>
    </p:spTree>
    <p:extLst>
      <p:ext uri="{BB962C8B-B14F-4D97-AF65-F5344CB8AC3E}">
        <p14:creationId xmlns:p14="http://schemas.microsoft.com/office/powerpoint/2010/main" val="15600353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itle 1"/>
          <p:cNvSpPr>
            <a:spLocks noGrp="1"/>
          </p:cNvSpPr>
          <p:nvPr>
            <p:ph type="title"/>
          </p:nvPr>
        </p:nvSpPr>
        <p:spPr/>
        <p:txBody>
          <a:bodyPr/>
          <a:lstStyle/>
          <a:p>
            <a:endParaRPr lang="en-US" altLang="en-US" smtClean="0"/>
          </a:p>
        </p:txBody>
      </p:sp>
      <p:sp>
        <p:nvSpPr>
          <p:cNvPr id="101379" name="Content Placeholder 2"/>
          <p:cNvSpPr>
            <a:spLocks noGrp="1"/>
          </p:cNvSpPr>
          <p:nvPr>
            <p:ph idx="1"/>
          </p:nvPr>
        </p:nvSpPr>
        <p:spPr/>
        <p:txBody>
          <a:bodyPr/>
          <a:lstStyle/>
          <a:p>
            <a:r>
              <a:rPr lang="en-GB" altLang="en-US" i="1" smtClean="0"/>
              <a:t>If you have time do practical 2: </a:t>
            </a:r>
            <a:r>
              <a:rPr lang="en-GB" altLang="en-US" b="1" smtClean="0"/>
              <a:t>Make a 1 parameter bifurcation diagram of the Lotka Volterra competition model</a:t>
            </a:r>
          </a:p>
          <a:p>
            <a:endParaRPr lang="en-GB" altLang="en-US" smtClean="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a:xfrm>
            <a:off x="685800" y="381000"/>
            <a:ext cx="7772400" cy="1143000"/>
          </a:xfrm>
        </p:spPr>
        <p:txBody>
          <a:bodyPr/>
          <a:lstStyle/>
          <a:p>
            <a:pPr eaLnBrk="1" hangingPunct="1"/>
            <a:r>
              <a:rPr lang="en-GB" altLang="en-US" smtClean="0"/>
              <a:t>Lotka-Volterra interaction model</a:t>
            </a:r>
          </a:p>
        </p:txBody>
      </p:sp>
      <p:sp>
        <p:nvSpPr>
          <p:cNvPr id="24579" name="Rectangle 3"/>
          <p:cNvSpPr>
            <a:spLocks noGrp="1"/>
          </p:cNvSpPr>
          <p:nvPr>
            <p:ph type="body" idx="1"/>
          </p:nvPr>
        </p:nvSpPr>
        <p:spPr>
          <a:xfrm>
            <a:off x="685800" y="1600200"/>
            <a:ext cx="7772400" cy="4114800"/>
          </a:xfrm>
        </p:spPr>
        <p:txBody>
          <a:bodyPr/>
          <a:lstStyle/>
          <a:p>
            <a:pPr eaLnBrk="1" hangingPunct="1">
              <a:lnSpc>
                <a:spcPct val="90000"/>
              </a:lnSpc>
            </a:pPr>
            <a:r>
              <a:rPr lang="en-GB" altLang="en-US" sz="2800" dirty="0" smtClean="0"/>
              <a:t>Describes how the densities of two competing species change simultaneously </a:t>
            </a:r>
          </a:p>
          <a:p>
            <a:pPr eaLnBrk="1" hangingPunct="1">
              <a:lnSpc>
                <a:spcPct val="90000"/>
              </a:lnSpc>
            </a:pPr>
            <a:r>
              <a:rPr lang="en-GB" altLang="en-US" sz="2800" dirty="0" smtClean="0"/>
              <a:t>It </a:t>
            </a:r>
            <a:r>
              <a:rPr lang="en-GB" altLang="en-US" sz="2800" dirty="0"/>
              <a:t>i</a:t>
            </a:r>
            <a:r>
              <a:rPr lang="en-GB" altLang="en-US" sz="2800" dirty="0" smtClean="0"/>
              <a:t>s a system of 2 differential equations:</a:t>
            </a:r>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p:txBody>
      </p:sp>
      <p:graphicFrame>
        <p:nvGraphicFramePr>
          <p:cNvPr id="24580" name="Object 4"/>
          <p:cNvGraphicFramePr>
            <a:graphicFrameLocks noChangeAspect="1"/>
          </p:cNvGraphicFramePr>
          <p:nvPr/>
        </p:nvGraphicFramePr>
        <p:xfrm>
          <a:off x="1905000" y="3457575"/>
          <a:ext cx="4645025" cy="2228850"/>
        </p:xfrm>
        <a:graphic>
          <a:graphicData uri="http://schemas.openxmlformats.org/presentationml/2006/ole">
            <mc:AlternateContent xmlns:mc="http://schemas.openxmlformats.org/markup-compatibility/2006">
              <mc:Choice xmlns:v="urn:schemas-microsoft-com:vml" Requires="v">
                <p:oleObj spid="_x0000_s123906" name="Equation" r:id="rId3" imgW="1688367" imgH="812447" progId="Equation.3">
                  <p:embed/>
                </p:oleObj>
              </mc:Choice>
              <mc:Fallback>
                <p:oleObj name="Equation" r:id="rId3" imgW="1688367" imgH="812447"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05000" y="3457575"/>
                        <a:ext cx="46450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69684614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2"/>
          <p:cNvSpPr>
            <a:spLocks noGrp="1"/>
          </p:cNvSpPr>
          <p:nvPr>
            <p:ph type="title"/>
          </p:nvPr>
        </p:nvSpPr>
        <p:spPr/>
        <p:txBody>
          <a:bodyPr/>
          <a:lstStyle/>
          <a:p>
            <a:pPr eaLnBrk="1" hangingPunct="1"/>
            <a:r>
              <a:rPr lang="en-GB" altLang="en-US" smtClean="0"/>
              <a:t>Limitations of the L-V model</a:t>
            </a:r>
          </a:p>
        </p:txBody>
      </p:sp>
      <p:sp>
        <p:nvSpPr>
          <p:cNvPr id="259075" name="Rectangle 3"/>
          <p:cNvSpPr>
            <a:spLocks noGrp="1"/>
          </p:cNvSpPr>
          <p:nvPr>
            <p:ph type="body" idx="1"/>
          </p:nvPr>
        </p:nvSpPr>
        <p:spPr/>
        <p:txBody>
          <a:bodyPr/>
          <a:lstStyle/>
          <a:p>
            <a:pPr eaLnBrk="1" hangingPunct="1"/>
            <a:r>
              <a:rPr lang="en-GB" altLang="en-US" sz="2800" smtClean="0"/>
              <a:t>The model assumes constant competition coefficients. It might well be that the effects of competition depend in some complicated way on the densities. </a:t>
            </a:r>
          </a:p>
          <a:p>
            <a:pPr eaLnBrk="1" hangingPunct="1"/>
            <a:r>
              <a:rPr lang="en-GB" altLang="en-US" sz="2800" smtClean="0"/>
              <a:t>It is quite possible that the populations are structured so that this description is not correct (e.g. age structure, spatial structure, etc. ). (You would then need more than 2 equations to describe this)</a:t>
            </a:r>
          </a:p>
          <a:p>
            <a:pPr eaLnBrk="1" hangingPunct="1">
              <a:buFont typeface="Arial" panose="020B0604020202020204" pitchFamily="34" charset="0"/>
              <a:buNone/>
            </a:pPr>
            <a:endParaRPr lang="en-GB" altLang="en-US" sz="2800" smtClean="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590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5907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9075" grpId="0" build="p" autoUpdateAnimBg="0"/>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2"/>
          <p:cNvSpPr>
            <a:spLocks noGrp="1"/>
          </p:cNvSpPr>
          <p:nvPr>
            <p:ph type="title"/>
          </p:nvPr>
        </p:nvSpPr>
        <p:spPr/>
        <p:txBody>
          <a:bodyPr/>
          <a:lstStyle/>
          <a:p>
            <a:pPr eaLnBrk="1" hangingPunct="1"/>
            <a:r>
              <a:rPr lang="en-GB" altLang="en-US" smtClean="0"/>
              <a:t>Limitations of the L-V model</a:t>
            </a:r>
          </a:p>
        </p:txBody>
      </p:sp>
      <p:sp>
        <p:nvSpPr>
          <p:cNvPr id="260099" name="Rectangle 3"/>
          <p:cNvSpPr>
            <a:spLocks noGrp="1"/>
          </p:cNvSpPr>
          <p:nvPr>
            <p:ph type="body" idx="1"/>
          </p:nvPr>
        </p:nvSpPr>
        <p:spPr/>
        <p:txBody>
          <a:bodyPr/>
          <a:lstStyle/>
          <a:p>
            <a:pPr eaLnBrk="1" hangingPunct="1"/>
            <a:r>
              <a:rPr lang="en-GB" altLang="en-US" dirty="0"/>
              <a:t>All effects of competition are assumed to be immediate. No delays are taken into </a:t>
            </a:r>
            <a:r>
              <a:rPr lang="en-GB" altLang="en-US" dirty="0" smtClean="0"/>
              <a:t>account</a:t>
            </a:r>
            <a:endParaRPr lang="en-GB" altLang="en-US" dirty="0" smtClean="0"/>
          </a:p>
          <a:p>
            <a:pPr eaLnBrk="1" hangingPunct="1"/>
            <a:r>
              <a:rPr lang="en-GB" altLang="en-US" dirty="0" smtClean="0"/>
              <a:t>The </a:t>
            </a:r>
            <a:r>
              <a:rPr lang="en-GB" altLang="en-US" dirty="0" smtClean="0"/>
              <a:t>model only considers competition and no effects of any other parts of the ecosystem are taken into account (e.g. depletion of resources, shared predators or pathogens)</a:t>
            </a:r>
          </a:p>
          <a:p>
            <a:pPr eaLnBrk="1" hangingPunct="1">
              <a:buFont typeface="Arial" panose="020B0604020202020204" pitchFamily="34" charset="0"/>
              <a:buNone/>
            </a:pPr>
            <a:endParaRPr lang="en-GB" altLang="en-US" dirty="0" smtClean="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00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6009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0099"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p:cNvSpPr>
            <a:spLocks noGrp="1"/>
          </p:cNvSpPr>
          <p:nvPr>
            <p:ph type="title"/>
          </p:nvPr>
        </p:nvSpPr>
        <p:spPr/>
        <p:txBody>
          <a:bodyPr/>
          <a:lstStyle/>
          <a:p>
            <a:pPr eaLnBrk="1" hangingPunct="1"/>
            <a:r>
              <a:rPr lang="en-GB" altLang="en-US" smtClean="0"/>
              <a:t>Apparent Competition</a:t>
            </a:r>
          </a:p>
        </p:txBody>
      </p:sp>
      <p:sp>
        <p:nvSpPr>
          <p:cNvPr id="80899" name="Rectangle 3"/>
          <p:cNvSpPr>
            <a:spLocks noGrp="1"/>
          </p:cNvSpPr>
          <p:nvPr>
            <p:ph type="body" idx="1"/>
          </p:nvPr>
        </p:nvSpPr>
        <p:spPr/>
        <p:txBody>
          <a:bodyPr/>
          <a:lstStyle/>
          <a:p>
            <a:pPr eaLnBrk="1" hangingPunct="1"/>
            <a:r>
              <a:rPr lang="en-GB" altLang="en-US" smtClean="0"/>
              <a:t>We have so far implicitly assumed that competition has a direct effect on the other species</a:t>
            </a:r>
          </a:p>
          <a:p>
            <a:pPr eaLnBrk="1" hangingPunct="1"/>
            <a:r>
              <a:rPr lang="en-GB" altLang="en-US" smtClean="0"/>
              <a:t>This need not always be the case. Indirect effects occur when the effect of species 1 on species 2 is transmitted through a third species  </a:t>
            </a: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r>
              <a:rPr lang="en-GB" altLang="en-US" smtClean="0"/>
              <a:t>Apparent Competition</a:t>
            </a:r>
          </a:p>
        </p:txBody>
      </p:sp>
      <p:sp>
        <p:nvSpPr>
          <p:cNvPr id="81923" name="Rectangle 3"/>
          <p:cNvSpPr>
            <a:spLocks noGrp="1" noChangeArrowheads="1"/>
          </p:cNvSpPr>
          <p:nvPr>
            <p:ph idx="1"/>
          </p:nvPr>
        </p:nvSpPr>
        <p:spPr>
          <a:xfrm>
            <a:off x="628650" y="1825625"/>
            <a:ext cx="4806950" cy="4351338"/>
          </a:xfrm>
        </p:spPr>
        <p:txBody>
          <a:bodyPr/>
          <a:lstStyle/>
          <a:p>
            <a:endParaRPr lang="en-GB" altLang="en-US" sz="2800" smtClean="0"/>
          </a:p>
          <a:p>
            <a:r>
              <a:rPr lang="en-GB" altLang="en-US" sz="2800" smtClean="0"/>
              <a:t>The idea goes back to Robert Holt (1977)</a:t>
            </a:r>
          </a:p>
          <a:p>
            <a:endParaRPr lang="en-GB" altLang="en-US" sz="2800" smtClean="0"/>
          </a:p>
          <a:p>
            <a:r>
              <a:rPr lang="en-GB" altLang="en-US" sz="2800" smtClean="0"/>
              <a:t>This is Bob visiting the Royal Holloway picture gallery</a:t>
            </a:r>
          </a:p>
          <a:p>
            <a:endParaRPr lang="en-GB" altLang="en-US" sz="2800" smtClean="0"/>
          </a:p>
          <a:p>
            <a:endParaRPr lang="en-GB" altLang="en-US" sz="2800" smtClean="0"/>
          </a:p>
        </p:txBody>
      </p:sp>
      <p:pic>
        <p:nvPicPr>
          <p:cNvPr id="81924"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64163" y="260350"/>
            <a:ext cx="3422650" cy="605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p:cNvSpPr>
          <p:nvPr>
            <p:ph type="title"/>
          </p:nvPr>
        </p:nvSpPr>
        <p:spPr/>
        <p:txBody>
          <a:bodyPr/>
          <a:lstStyle/>
          <a:p>
            <a:pPr eaLnBrk="1" hangingPunct="1"/>
            <a:r>
              <a:rPr lang="en-GB" altLang="en-US" smtClean="0"/>
              <a:t>Apparent Competition</a:t>
            </a:r>
          </a:p>
        </p:txBody>
      </p:sp>
      <p:sp>
        <p:nvSpPr>
          <p:cNvPr id="82947" name="Rectangle 3"/>
          <p:cNvSpPr>
            <a:spLocks noGrp="1"/>
          </p:cNvSpPr>
          <p:nvPr>
            <p:ph type="body" idx="1"/>
          </p:nvPr>
        </p:nvSpPr>
        <p:spPr>
          <a:xfrm>
            <a:off x="685800" y="1676400"/>
            <a:ext cx="7772400" cy="4114800"/>
          </a:xfrm>
        </p:spPr>
        <p:txBody>
          <a:bodyPr/>
          <a:lstStyle/>
          <a:p>
            <a:pPr eaLnBrk="1" hangingPunct="1">
              <a:lnSpc>
                <a:spcPct val="90000"/>
              </a:lnSpc>
            </a:pPr>
            <a:r>
              <a:rPr lang="en-GB" altLang="en-US" sz="2800" dirty="0"/>
              <a:t>A</a:t>
            </a:r>
            <a:r>
              <a:rPr lang="en-GB" altLang="en-US" sz="2800" dirty="0" smtClean="0"/>
              <a:t> </a:t>
            </a:r>
            <a:r>
              <a:rPr lang="en-GB" altLang="en-US" sz="2800" dirty="0" smtClean="0"/>
              <a:t>shared predator can mediate an indirect effect between two species, even if there is no direct contact between them</a:t>
            </a:r>
          </a:p>
          <a:p>
            <a:pPr eaLnBrk="1" hangingPunct="1">
              <a:lnSpc>
                <a:spcPct val="90000"/>
              </a:lnSpc>
            </a:pPr>
            <a:endParaRPr lang="en-GB" altLang="en-US" sz="2800" dirty="0" smtClean="0"/>
          </a:p>
          <a:p>
            <a:pPr eaLnBrk="1" hangingPunct="1">
              <a:lnSpc>
                <a:spcPct val="90000"/>
              </a:lnSpc>
              <a:buFont typeface="Arial" panose="020B0604020202020204" pitchFamily="34" charset="0"/>
              <a:buNone/>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endParaRPr lang="en-GB" altLang="en-US" sz="2800" dirty="0" smtClean="0"/>
          </a:p>
          <a:p>
            <a:pPr eaLnBrk="1" hangingPunct="1">
              <a:lnSpc>
                <a:spcPct val="90000"/>
              </a:lnSpc>
            </a:pPr>
            <a:r>
              <a:rPr lang="en-GB" altLang="en-US" sz="2800" dirty="0" smtClean="0"/>
              <a:t>This is called apparent competition</a:t>
            </a:r>
          </a:p>
        </p:txBody>
      </p:sp>
      <p:graphicFrame>
        <p:nvGraphicFramePr>
          <p:cNvPr id="82948" name="Object 4"/>
          <p:cNvGraphicFramePr>
            <a:graphicFrameLocks noChangeAspect="1"/>
          </p:cNvGraphicFramePr>
          <p:nvPr/>
        </p:nvGraphicFramePr>
        <p:xfrm>
          <a:off x="4295775" y="3097213"/>
          <a:ext cx="2943225" cy="2312987"/>
        </p:xfrm>
        <a:graphic>
          <a:graphicData uri="http://schemas.openxmlformats.org/presentationml/2006/ole">
            <mc:AlternateContent xmlns:mc="http://schemas.openxmlformats.org/markup-compatibility/2006">
              <mc:Choice xmlns:v="urn:schemas-microsoft-com:vml" Requires="v">
                <p:oleObj spid="_x0000_s82988" name="Artwork" r:id="rId3" imgW="2715004" imgH="2133898" progId="Adobe.Illustrator.7">
                  <p:embed/>
                </p:oleObj>
              </mc:Choice>
              <mc:Fallback>
                <p:oleObj name="Artwork" r:id="rId3" imgW="2715004" imgH="2133898" progId="Adobe.Illustrator.7">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95775" y="3097213"/>
                        <a:ext cx="2943225" cy="2312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p:cNvSpPr>
          <p:nvPr>
            <p:ph type="title"/>
          </p:nvPr>
        </p:nvSpPr>
        <p:spPr/>
        <p:txBody>
          <a:bodyPr/>
          <a:lstStyle/>
          <a:p>
            <a:pPr eaLnBrk="1" hangingPunct="1"/>
            <a:r>
              <a:rPr lang="en-GB" altLang="en-US" smtClean="0"/>
              <a:t>Apparent Competition</a:t>
            </a:r>
          </a:p>
        </p:txBody>
      </p:sp>
      <p:sp>
        <p:nvSpPr>
          <p:cNvPr id="83971" name="Rectangle 3"/>
          <p:cNvSpPr>
            <a:spLocks noGrp="1"/>
          </p:cNvSpPr>
          <p:nvPr>
            <p:ph type="body" idx="1"/>
          </p:nvPr>
        </p:nvSpPr>
        <p:spPr/>
        <p:txBody>
          <a:bodyPr/>
          <a:lstStyle/>
          <a:p>
            <a:pPr eaLnBrk="1" hangingPunct="1">
              <a:buFont typeface="Arial" panose="020B0604020202020204" pitchFamily="34" charset="0"/>
              <a:buNone/>
            </a:pPr>
            <a:r>
              <a:rPr lang="en-GB" altLang="en-US" dirty="0" smtClean="0"/>
              <a:t>a </a:t>
            </a:r>
            <a:r>
              <a:rPr lang="en-GB" altLang="en-US" dirty="0" smtClean="0"/>
              <a:t>model </a:t>
            </a:r>
            <a:r>
              <a:rPr lang="en-GB" altLang="en-US" dirty="0" smtClean="0"/>
              <a:t>could read:</a:t>
            </a:r>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endParaRPr lang="en-GB" altLang="en-US" dirty="0" smtClean="0"/>
          </a:p>
          <a:p>
            <a:pPr eaLnBrk="1" hangingPunct="1">
              <a:buFont typeface="Arial" panose="020B0604020202020204" pitchFamily="34" charset="0"/>
              <a:buNone/>
            </a:pPr>
            <a:r>
              <a:rPr lang="en-GB" altLang="en-US" dirty="0" smtClean="0"/>
              <a:t>and the predator density changes as:</a:t>
            </a:r>
          </a:p>
        </p:txBody>
      </p:sp>
      <p:graphicFrame>
        <p:nvGraphicFramePr>
          <p:cNvPr id="83972" name="Object 4"/>
          <p:cNvGraphicFramePr>
            <a:graphicFrameLocks noChangeAspect="1"/>
          </p:cNvGraphicFramePr>
          <p:nvPr/>
        </p:nvGraphicFramePr>
        <p:xfrm>
          <a:off x="1695450" y="2090738"/>
          <a:ext cx="5064125" cy="2228850"/>
        </p:xfrm>
        <a:graphic>
          <a:graphicData uri="http://schemas.openxmlformats.org/presentationml/2006/ole">
            <mc:AlternateContent xmlns:mc="http://schemas.openxmlformats.org/markup-compatibility/2006">
              <mc:Choice xmlns:v="urn:schemas-microsoft-com:vml" Requires="v">
                <p:oleObj spid="_x0000_s84052" name="Equation" r:id="rId3" imgW="1841500" imgH="812800" progId="Equation.3">
                  <p:embed/>
                </p:oleObj>
              </mc:Choice>
              <mc:Fallback>
                <p:oleObj name="Equation" r:id="rId3" imgW="1841500" imgH="8128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5450" y="2090738"/>
                        <a:ext cx="5064125" cy="22288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3973" name="Object 5"/>
          <p:cNvGraphicFramePr>
            <a:graphicFrameLocks noChangeAspect="1"/>
          </p:cNvGraphicFramePr>
          <p:nvPr/>
        </p:nvGraphicFramePr>
        <p:xfrm>
          <a:off x="1316038" y="5013325"/>
          <a:ext cx="5797550" cy="1081088"/>
        </p:xfrm>
        <a:graphic>
          <a:graphicData uri="http://schemas.openxmlformats.org/presentationml/2006/ole">
            <mc:AlternateContent xmlns:mc="http://schemas.openxmlformats.org/markup-compatibility/2006">
              <mc:Choice xmlns:v="urn:schemas-microsoft-com:vml" Requires="v">
                <p:oleObj spid="_x0000_s84053" name="Equation" r:id="rId5" imgW="2108200" imgH="393700" progId="Equation.3">
                  <p:embed/>
                </p:oleObj>
              </mc:Choice>
              <mc:Fallback>
                <p:oleObj name="Equation" r:id="rId5" imgW="2108200" imgH="3937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16038" y="5013325"/>
                        <a:ext cx="5797550" cy="108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5403E55EBA5F45B25A01EADE153578" ma:contentTypeVersion="3" ma:contentTypeDescription="Create a new document." ma:contentTypeScope="" ma:versionID="89a1949bb7a1654da5eee3025d3a153c">
  <xsd:schema xmlns:xsd="http://www.w3.org/2001/XMLSchema" xmlns:xs="http://www.w3.org/2001/XMLSchema" xmlns:p="http://schemas.microsoft.com/office/2006/metadata/properties" xmlns:ns2="3adaf70a-a570-4315-a8ec-5e7e6d120ca2" targetNamespace="http://schemas.microsoft.com/office/2006/metadata/properties" ma:root="true" ma:fieldsID="5b1612122bf7719c40ba19e6305c05e3" ns2:_="">
    <xsd:import namespace="3adaf70a-a570-4315-a8ec-5e7e6d120ca2"/>
    <xsd:element name="properties">
      <xsd:complexType>
        <xsd:sequence>
          <xsd:element name="documentManagement">
            <xsd:complexType>
              <xsd:all>
                <xsd:element ref="ns2:MediaServiceMetadata" minOccurs="0"/>
                <xsd:element ref="ns2:MediaServiceFastMetadata"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adaf70a-a570-4315-a8ec-5e7e6d120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F3EFA6C-B76C-48EE-A1C0-E1195D315FCA}"/>
</file>

<file path=customXml/itemProps2.xml><?xml version="1.0" encoding="utf-8"?>
<ds:datastoreItem xmlns:ds="http://schemas.openxmlformats.org/officeDocument/2006/customXml" ds:itemID="{4C7BE988-E168-4AA0-B2F8-3C204FC1B67F}"/>
</file>

<file path=customXml/itemProps3.xml><?xml version="1.0" encoding="utf-8"?>
<ds:datastoreItem xmlns:ds="http://schemas.openxmlformats.org/officeDocument/2006/customXml" ds:itemID="{7FE1DDD8-8F98-43B8-939B-E3FDE51E08BB}"/>
</file>

<file path=docProps/app.xml><?xml version="1.0" encoding="utf-8"?>
<Properties xmlns="http://schemas.openxmlformats.org/officeDocument/2006/extended-properties" xmlns:vt="http://schemas.openxmlformats.org/officeDocument/2006/docPropsVTypes">
  <Template/>
  <TotalTime>23595</TotalTime>
  <Words>762</Words>
  <Application>Microsoft Office PowerPoint</Application>
  <PresentationFormat>On-screen Show (4:3)</PresentationFormat>
  <Paragraphs>89</Paragraphs>
  <Slides>23</Slides>
  <Notes>4</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23</vt:i4>
      </vt:variant>
    </vt:vector>
  </HeadingPairs>
  <TitlesOfParts>
    <vt:vector size="30" baseType="lpstr">
      <vt:lpstr>AdvPS94B2</vt:lpstr>
      <vt:lpstr>Arial</vt:lpstr>
      <vt:lpstr>Calibri</vt:lpstr>
      <vt:lpstr>Times New Roman</vt:lpstr>
      <vt:lpstr>Office Theme</vt:lpstr>
      <vt:lpstr>Artwork</vt:lpstr>
      <vt:lpstr>Equation</vt:lpstr>
      <vt:lpstr>2020-21 2-4 Interspecific competition between two species Apparent Competition </vt:lpstr>
      <vt:lpstr>Outline</vt:lpstr>
      <vt:lpstr>Lotka-Volterra interaction model</vt:lpstr>
      <vt:lpstr>Limitations of the L-V model</vt:lpstr>
      <vt:lpstr>Limitations of the L-V model</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vt:lpstr>
      <vt:lpstr>Apparent competition in the rain forest</vt:lpstr>
      <vt:lpstr>PowerPoint Presentation</vt:lpstr>
      <vt:lpstr>PowerPoint Presentation</vt:lpstr>
      <vt:lpstr>PowerPoint Presentation</vt:lpstr>
      <vt:lpstr>Learning outcomes</vt:lpstr>
      <vt:lpstr>Learning outcomes</vt:lpstr>
      <vt:lpstr>PowerPoint Presentation</vt:lpstr>
    </vt:vector>
  </TitlesOfParts>
  <Company>RHUL</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Vincent Jansen</dc:creator>
  <cp:lastModifiedBy>Jansen, Vincent</cp:lastModifiedBy>
  <cp:revision>256</cp:revision>
  <dcterms:created xsi:type="dcterms:W3CDTF">2002-06-29T18:19:19Z</dcterms:created>
  <dcterms:modified xsi:type="dcterms:W3CDTF">2021-02-03T15:14:11Z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0x0101007F5403E55EBA5F45B25A01EADE153578</vt:lpwstr>
  </property>
</Properties>
</file>