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A199-4A3F-2C4E-8C8C-1B5F0353B2F9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2749D-E154-884E-BB41-CE81476A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South</a:t>
            </a:r>
            <a:r>
              <a:rPr lang="en-US" baseline="0" dirty="0" smtClean="0"/>
              <a:t> American and African genera have little whip-like pectoral fins.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10A3-4411-9E41-A8B6-8C38B968B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7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Follows the classic ‘waiting time’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9F3D-7FA3-BE41-A34C-B7E412BCCB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7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data to the corresponding tips. Proceed downward from the tips</a:t>
            </a:r>
            <a:r>
              <a:rPr lang="en-US" baseline="0" dirty="0" smtClean="0"/>
              <a:t> towards the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specify probabilities, but what does any of this mean? These</a:t>
            </a:r>
            <a:r>
              <a:rPr lang="en-US" baseline="0" dirty="0" smtClean="0"/>
              <a:t> probabilities are instantaneous rates, but they need some kind of scaling factor…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FED3-4D48-734B-8A45-365CA3CABE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matrix acts as a constraint on the estimate of phylogeny.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EEC67-BCC9-814B-8A0C-807B7627A0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EEC67-BCC9-814B-8A0C-807B7627A0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air breathing is common in bony fishes. We find it in both lobe-fins and ray-fins, suggesting it is a primitive feature for all bony vertebrates. In some species, it has re-evolved,</a:t>
            </a:r>
            <a:r>
              <a:rPr lang="en-US" baseline="0" dirty="0" smtClean="0"/>
              <a:t> in different 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10A3-4411-9E41-A8B6-8C38B968B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sequence of </a:t>
            </a:r>
            <a:r>
              <a:rPr lang="en-US" baseline="0" dirty="0" err="1" smtClean="0"/>
              <a:t>synapomorphies</a:t>
            </a:r>
            <a:r>
              <a:rPr lang="en-US" baseline="0" dirty="0" smtClean="0"/>
              <a:t> is the sequence of the evolution of a character.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9F3D-7FA3-BE41-A34C-B7E412BCC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data to the corresponding tips. Proceed downward from the tips</a:t>
            </a:r>
            <a:r>
              <a:rPr lang="en-US" baseline="0" dirty="0" smtClean="0"/>
              <a:t> towards the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data to the corresponding tips. Proceed downward from the tips</a:t>
            </a:r>
            <a:r>
              <a:rPr lang="en-US" baseline="0" dirty="0" smtClean="0"/>
              <a:t> towards the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data to the corresponding tips. Proceed downward from the tips</a:t>
            </a:r>
            <a:r>
              <a:rPr lang="en-US" baseline="0" dirty="0" smtClean="0"/>
              <a:t> towards the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looks a lot worse than it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57ED-C756-044B-B27B-CDB970E46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change the weights,</a:t>
            </a:r>
            <a:r>
              <a:rPr lang="en-US" baseline="0" dirty="0" smtClean="0"/>
              <a:t> if we believe some transformations to be more costly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data to the corresponding tips. Proceed downward from the tips</a:t>
            </a:r>
            <a:r>
              <a:rPr lang="en-US" baseline="0" dirty="0" smtClean="0"/>
              <a:t> towards the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2BE5-C130-A741-A872-09A725D415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E95A-DBB7-454C-926D-6626AA2AC2CF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942D6-D607-DD43-A82D-DAB16676A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DA66-468A-2849-94B5-47F23BFF2641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09A3-9469-A446-8993-D2C80D18F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C871B-0368-FD4E-8411-95C24AD6792F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7EE6-7A28-254A-8141-393536E3B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770C6-DFAB-EC42-926D-09EEAEF8961C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E451-D3A5-7E42-BF1F-EB1EBB30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397C2-CCB5-2A46-96B9-149D14CAE44C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D3FF-73E7-8A48-93D8-7D06C3285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1FA03-A5BE-B34E-B990-62ED78ADE920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EAE38-219A-D143-830D-46BF2FD48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74FA-44E8-524D-B531-10529766164F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2FE7F-470C-9742-AE5F-734C5488B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AA131-5C32-5E4C-89A7-7D4222C7D2A7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8BE3B-BD70-3149-A11D-A7E805D1E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D789-FBC2-B746-8EE1-789B177D751D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8416-02BE-D643-A728-0ED841C88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8B74-3F2A-994E-9E53-5D77AF7C1DF8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9B6C9-1C65-784C-91ED-F3055450B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B05A8-8894-F340-9F81-F987C0B0856E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7EF84-6E51-B64F-9905-066EDCE68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C830A5-ED25-404B-BCA8-6376C5B3D078}" type="datetimeFigureOut">
              <a:rPr lang="en-US"/>
              <a:pPr>
                <a:defRPr/>
              </a:pPr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6559E1-3AAD-6040-A66D-6DE3535E2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"/>
          <a:ea typeface="ＭＳ Ｐゴシック" charset="0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microsoft.com/office/2007/relationships/hdphoto" Target="../media/hdphoto2.wdp"/><Relationship Id="rId6" Type="http://schemas.openxmlformats.org/officeDocument/2006/relationships/image" Target="../media/image7.png"/><Relationship Id="rId7" Type="http://schemas.microsoft.com/office/2007/relationships/hdphoto" Target="../media/hdphoto3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15.jpeg"/><Relationship Id="rId13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microsoft.com/office/2007/relationships/hdphoto" Target="../media/hdphoto4.wdp"/><Relationship Id="rId6" Type="http://schemas.openxmlformats.org/officeDocument/2006/relationships/image" Target="../media/image14.png"/><Relationship Id="rId7" Type="http://schemas.microsoft.com/office/2007/relationships/hdphoto" Target="../media/hdphoto5.wdp"/><Relationship Id="rId8" Type="http://schemas.openxmlformats.org/officeDocument/2006/relationships/image" Target="../media/image7.png"/><Relationship Id="rId9" Type="http://schemas.microsoft.com/office/2007/relationships/hdphoto" Target="../media/hdphoto3.wdp"/><Relationship Id="rId10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8.wdp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6" Type="http://schemas.microsoft.com/office/2007/relationships/hdphoto" Target="../media/hdphoto6.wdp"/><Relationship Id="rId7" Type="http://schemas.openxmlformats.org/officeDocument/2006/relationships/image" Target="../media/image14.png"/><Relationship Id="rId8" Type="http://schemas.microsoft.com/office/2007/relationships/hdphoto" Target="../media/hdphoto7.wdp"/><Relationship Id="rId9" Type="http://schemas.openxmlformats.org/officeDocument/2006/relationships/image" Target="../media/image7.png"/><Relationship Id="rId10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</a:rPr>
              <a:t>1. Ancestral states and </a:t>
            </a:r>
            <a:r>
              <a:rPr lang="en-US" dirty="0" err="1" smtClean="0">
                <a:latin typeface="Gill Sans" charset="0"/>
              </a:rPr>
              <a:t>optimising</a:t>
            </a:r>
            <a:r>
              <a:rPr lang="en-US" dirty="0" smtClean="0">
                <a:latin typeface="Gill Sans" charset="0"/>
              </a:rPr>
              <a:t> data on trees</a:t>
            </a:r>
            <a:endParaRPr lang="en-US" dirty="0">
              <a:latin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 </a:t>
            </a:r>
            <a:r>
              <a:rPr lang="en-US" dirty="0" err="1" smtClean="0"/>
              <a:t>downpass</a:t>
            </a:r>
            <a:r>
              <a:rPr lang="en-US" dirty="0" smtClean="0"/>
              <a:t> (</a:t>
            </a:r>
            <a:r>
              <a:rPr lang="en-US" dirty="0" err="1" smtClean="0"/>
              <a:t>postorder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949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7783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5211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5160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10376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86222" y="1610200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544263" y="2194893"/>
            <a:ext cx="3669780" cy="42603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6616" y="2194893"/>
            <a:ext cx="3717647" cy="42603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1450" y="2194893"/>
            <a:ext cx="3078229" cy="36403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24718" y="2194893"/>
            <a:ext cx="1349422" cy="156659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10445" y="2194893"/>
            <a:ext cx="755642" cy="86595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37809" y="2113446"/>
            <a:ext cx="773869" cy="8868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16284" y="2981203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{A,C}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8839" y="2830017"/>
            <a:ext cx="127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{C,G}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1622" y="5604447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30907" y="6236420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{A,C}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556607" y="2113446"/>
            <a:ext cx="1380014" cy="15814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44652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85591" y="3595268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73185" y="3488055"/>
            <a:ext cx="154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{C,G,T}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291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4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 </a:t>
            </a:r>
            <a:r>
              <a:rPr lang="en-US" dirty="0" err="1" smtClean="0"/>
              <a:t>downpass</a:t>
            </a:r>
            <a:r>
              <a:rPr lang="en-US" dirty="0" smtClean="0"/>
              <a:t> (</a:t>
            </a:r>
            <a:r>
              <a:rPr lang="en-US" dirty="0" err="1" smtClean="0"/>
              <a:t>postorder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preliminary ancestral state sequences</a:t>
            </a:r>
          </a:p>
          <a:p>
            <a:r>
              <a:rPr lang="en-US" dirty="0" smtClean="0"/>
              <a:t>If descendant branches have common states:</a:t>
            </a:r>
          </a:p>
          <a:p>
            <a:pPr lvl="1"/>
            <a:r>
              <a:rPr lang="en-US" dirty="0" smtClean="0"/>
              <a:t>Reconstruction is the </a:t>
            </a:r>
            <a:r>
              <a:rPr lang="en-US" i="1" dirty="0" smtClean="0"/>
              <a:t>intersection</a:t>
            </a:r>
            <a:r>
              <a:rPr lang="en-US" dirty="0" smtClean="0"/>
              <a:t> of those states</a:t>
            </a:r>
          </a:p>
          <a:p>
            <a:r>
              <a:rPr lang="en-US" dirty="0" smtClean="0"/>
              <a:t>Otherwise:</a:t>
            </a:r>
          </a:p>
          <a:p>
            <a:pPr lvl="1"/>
            <a:r>
              <a:rPr lang="en-US" dirty="0" smtClean="0"/>
              <a:t>Reconstruction is the </a:t>
            </a:r>
            <a:r>
              <a:rPr lang="en-US" i="1" dirty="0" smtClean="0"/>
              <a:t>union</a:t>
            </a:r>
            <a:r>
              <a:rPr lang="en-US" dirty="0" smtClean="0"/>
              <a:t> of those states</a:t>
            </a:r>
          </a:p>
        </p:txBody>
      </p:sp>
    </p:spTree>
    <p:extLst>
      <p:ext uri="{BB962C8B-B14F-4D97-AF65-F5344CB8AC3E}">
        <p14:creationId xmlns:p14="http://schemas.microsoft.com/office/powerpoint/2010/main" val="17037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 </a:t>
            </a:r>
            <a:r>
              <a:rPr lang="en-US" dirty="0" err="1" smtClean="0"/>
              <a:t>downpass</a:t>
            </a:r>
            <a:r>
              <a:rPr lang="en-US" dirty="0" smtClean="0"/>
              <a:t> (</a:t>
            </a:r>
            <a:r>
              <a:rPr lang="en-US" dirty="0" err="1" smtClean="0"/>
              <a:t>postorder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provides a preliminary set of ancestral state reconstructions</a:t>
            </a:r>
          </a:p>
          <a:p>
            <a:endParaRPr lang="en-US" dirty="0"/>
          </a:p>
          <a:p>
            <a:r>
              <a:rPr lang="en-US" dirty="0" smtClean="0"/>
              <a:t>Doesn’t account for information at deeper nodes (because the </a:t>
            </a:r>
            <a:r>
              <a:rPr lang="en-US" dirty="0" err="1" smtClean="0"/>
              <a:t>downpass</a:t>
            </a:r>
            <a:r>
              <a:rPr lang="en-US" dirty="0" smtClean="0"/>
              <a:t> hasn’t reconstructed them yet)</a:t>
            </a:r>
          </a:p>
          <a:p>
            <a:endParaRPr lang="en-US" dirty="0"/>
          </a:p>
          <a:p>
            <a:r>
              <a:rPr lang="en-US" dirty="0" smtClean="0"/>
              <a:t>Final reconstructions requires bringing information up from the root.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estimate: Fitch </a:t>
            </a:r>
            <a:r>
              <a:rPr lang="en-US" dirty="0" err="1" smtClean="0"/>
              <a:t>uppass</a:t>
            </a:r>
            <a:r>
              <a:rPr lang="en-US" dirty="0" smtClean="0"/>
              <a:t> (preorder)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949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7783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5211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5160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10376" y="163737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86222" y="1610200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544263" y="2194893"/>
            <a:ext cx="3669780" cy="42603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6616" y="2194893"/>
            <a:ext cx="3717647" cy="42603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1450" y="2194893"/>
            <a:ext cx="3078229" cy="36403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24718" y="2194893"/>
            <a:ext cx="1349422" cy="156659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10445" y="2194893"/>
            <a:ext cx="755642" cy="86595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37809" y="2113446"/>
            <a:ext cx="773869" cy="8868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16284" y="2981203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{A,C}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8839" y="2830017"/>
            <a:ext cx="127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{C,G}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1622" y="5604447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30907" y="6236420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{A,C}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556607" y="2113446"/>
            <a:ext cx="1380014" cy="15814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44652" y="1634164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85591" y="3595268"/>
            <a:ext cx="81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73185" y="3488055"/>
            <a:ext cx="154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{C,G,T}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3760" y="6236420"/>
            <a:ext cx="13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A,C]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475" y="5604447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51140" y="3488055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1927" y="2826333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9395" y="3589710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20089" y="2988308"/>
            <a:ext cx="85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583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4" grpId="0"/>
      <p:bldP spid="64" grpId="0"/>
      <p:bldP spid="65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II. Parsimony (formally)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Sankoff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49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explicit</a:t>
            </a:r>
          </a:p>
          <a:p>
            <a:r>
              <a:rPr lang="en-US" dirty="0" smtClean="0"/>
              <a:t>Matrix of transformation weights (‘costs’)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Q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02168"/>
              </p:ext>
            </p:extLst>
          </p:nvPr>
        </p:nvGraphicFramePr>
        <p:xfrm>
          <a:off x="2642342" y="3436896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3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Minimising</a:t>
            </a:r>
            <a:r>
              <a:rPr lang="en-US" dirty="0" smtClean="0"/>
              <a:t> changes under </a:t>
            </a:r>
            <a:r>
              <a:rPr lang="en-US" dirty="0" err="1" smtClean="0"/>
              <a:t>Sankoff</a:t>
            </a:r>
            <a:r>
              <a:rPr lang="en-US" dirty="0" smtClean="0"/>
              <a:t> parsimony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57200" y="4511824"/>
            <a:ext cx="8229600" cy="22660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Where:</a:t>
            </a:r>
          </a:p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denote left and right descendants, respectively.</a:t>
            </a:r>
            <a:endParaRPr lang="en-US" i="1" dirty="0" smtClean="0"/>
          </a:p>
          <a:p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is the root node.</a:t>
            </a:r>
            <a:endParaRPr lang="en-US" i="1" baseline="-25000" dirty="0" smtClean="0"/>
          </a:p>
          <a:p>
            <a:r>
              <a:rPr lang="en-US" i="1" dirty="0" err="1">
                <a:latin typeface="Times New Roman"/>
                <a:cs typeface="Times New Roman"/>
              </a:rPr>
              <a:t>c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latin typeface="Times New Roman"/>
                <a:cs typeface="Times New Roman"/>
              </a:rPr>
              <a:t>c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ik</a:t>
            </a:r>
            <a:r>
              <a:rPr lang="en-US" i="1" dirty="0" smtClean="0"/>
              <a:t> </a:t>
            </a:r>
            <a:r>
              <a:rPr lang="en-US" dirty="0" smtClean="0"/>
              <a:t>are the cost of transitions from states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and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to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respectively.</a:t>
            </a:r>
            <a:endParaRPr lang="en-US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38816"/>
              </p:ext>
            </p:extLst>
          </p:nvPr>
        </p:nvGraphicFramePr>
        <p:xfrm>
          <a:off x="3210935" y="2322672"/>
          <a:ext cx="2154100" cy="67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812800" imgH="254000" progId="Equation.3">
                  <p:embed/>
                </p:oleObj>
              </mc:Choice>
              <mc:Fallback>
                <p:oleObj name="Equation" r:id="rId4" imgW="812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0935" y="2322672"/>
                        <a:ext cx="2154100" cy="673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99567"/>
              </p:ext>
            </p:extLst>
          </p:nvPr>
        </p:nvGraphicFramePr>
        <p:xfrm>
          <a:off x="1656024" y="3830873"/>
          <a:ext cx="5560170" cy="68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2260600" imgH="279400" progId="Equation.3">
                  <p:embed/>
                </p:oleObj>
              </mc:Choice>
              <mc:Fallback>
                <p:oleObj name="Equation" r:id="rId6" imgW="2260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6024" y="3830873"/>
                        <a:ext cx="5560170" cy="68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5"/>
          <p:cNvSpPr txBox="1">
            <a:spLocks/>
          </p:cNvSpPr>
          <p:nvPr/>
        </p:nvSpPr>
        <p:spPr>
          <a:xfrm>
            <a:off x="457200" y="1721473"/>
            <a:ext cx="8229600" cy="464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latin typeface="Gill Sans"/>
                <a:cs typeface="Gill Sans"/>
              </a:rPr>
              <a:t>The minimum length </a:t>
            </a:r>
            <a:r>
              <a:rPr lang="en-US" sz="2700" i="1" dirty="0" smtClean="0">
                <a:latin typeface="Times"/>
                <a:cs typeface="Times"/>
              </a:rPr>
              <a:t>S</a:t>
            </a:r>
            <a:r>
              <a:rPr lang="en-US" sz="2700" dirty="0" smtClean="0">
                <a:latin typeface="Gill Sans"/>
                <a:cs typeface="Gill Sans"/>
              </a:rPr>
              <a:t> of a character on a tree is</a:t>
            </a:r>
            <a:endParaRPr lang="en-US" sz="2700" dirty="0">
              <a:latin typeface="Gill Sans"/>
              <a:cs typeface="Gill Sans"/>
            </a:endParaRPr>
          </a:p>
        </p:txBody>
      </p:sp>
      <p:sp>
        <p:nvSpPr>
          <p:cNvPr id="28" name="Content Placeholder 25"/>
          <p:cNvSpPr txBox="1">
            <a:spLocks/>
          </p:cNvSpPr>
          <p:nvPr/>
        </p:nvSpPr>
        <p:spPr>
          <a:xfrm>
            <a:off x="457200" y="3037152"/>
            <a:ext cx="8229600" cy="464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latin typeface="Gill Sans"/>
                <a:cs typeface="Gill Sans"/>
              </a:rPr>
              <a:t>Which we compute for each node </a:t>
            </a:r>
            <a:r>
              <a:rPr lang="en-US" sz="2700" i="1" dirty="0" smtClean="0">
                <a:latin typeface="Times"/>
                <a:cs typeface="Times"/>
              </a:rPr>
              <a:t>a</a:t>
            </a:r>
            <a:r>
              <a:rPr lang="en-US" sz="2700" dirty="0" smtClean="0">
                <a:latin typeface="Gill Sans"/>
                <a:cs typeface="Gill Sans"/>
              </a:rPr>
              <a:t> using</a:t>
            </a:r>
            <a:endParaRPr lang="en-US" sz="27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569656" y="2515326"/>
            <a:ext cx="2863823" cy="332471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8479" y="2515326"/>
            <a:ext cx="2901177" cy="332471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55134" y="2515326"/>
            <a:ext cx="793907" cy="90980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6233" y="2515326"/>
            <a:ext cx="1303894" cy="154201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55901" y="2515326"/>
            <a:ext cx="818809" cy="8973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64812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1043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2566" y="534297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1467" y="534297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9812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64812" y="1159601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1043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2566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0236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9812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24236"/>
              </p:ext>
            </p:extLst>
          </p:nvPr>
        </p:nvGraphicFramePr>
        <p:xfrm>
          <a:off x="1749087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1669"/>
              </p:ext>
            </p:extLst>
          </p:nvPr>
        </p:nvGraphicFramePr>
        <p:xfrm>
          <a:off x="5966475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05549"/>
              </p:ext>
            </p:extLst>
          </p:nvPr>
        </p:nvGraphicFramePr>
        <p:xfrm>
          <a:off x="5360703" y="4023998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78850"/>
              </p:ext>
            </p:extLst>
          </p:nvPr>
        </p:nvGraphicFramePr>
        <p:xfrm>
          <a:off x="3872790" y="5806696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10139"/>
              </p:ext>
            </p:extLst>
          </p:nvPr>
        </p:nvGraphicFramePr>
        <p:xfrm>
          <a:off x="925733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83378"/>
              </p:ext>
            </p:extLst>
          </p:nvPr>
        </p:nvGraphicFramePr>
        <p:xfrm>
          <a:off x="2536509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2404"/>
              </p:ext>
            </p:extLst>
          </p:nvPr>
        </p:nvGraphicFramePr>
        <p:xfrm>
          <a:off x="4044251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2519"/>
              </p:ext>
            </p:extLst>
          </p:nvPr>
        </p:nvGraphicFramePr>
        <p:xfrm>
          <a:off x="6880247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75719"/>
              </p:ext>
            </p:extLst>
          </p:nvPr>
        </p:nvGraphicFramePr>
        <p:xfrm>
          <a:off x="5448505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9436"/>
              </p:ext>
            </p:extLst>
          </p:nvPr>
        </p:nvGraphicFramePr>
        <p:xfrm>
          <a:off x="689337" y="5280627"/>
          <a:ext cx="1847172" cy="84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93"/>
                <a:gridCol w="461793"/>
                <a:gridCol w="461793"/>
                <a:gridCol w="461793"/>
              </a:tblGrid>
              <a:tr h="420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G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18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97098"/>
              </p:ext>
            </p:extLst>
          </p:nvPr>
        </p:nvGraphicFramePr>
        <p:xfrm>
          <a:off x="7015168" y="4934603"/>
          <a:ext cx="1835265" cy="165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53"/>
                <a:gridCol w="367053"/>
                <a:gridCol w="367053"/>
                <a:gridCol w="367053"/>
                <a:gridCol w="367053"/>
              </a:tblGrid>
              <a:tr h="33057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35461"/>
              </p:ext>
            </p:extLst>
          </p:nvPr>
        </p:nvGraphicFramePr>
        <p:xfrm>
          <a:off x="5966939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3277"/>
              </p:ext>
            </p:extLst>
          </p:nvPr>
        </p:nvGraphicFramePr>
        <p:xfrm>
          <a:off x="5360703" y="4023998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38259"/>
              </p:ext>
            </p:extLst>
          </p:nvPr>
        </p:nvGraphicFramePr>
        <p:xfrm>
          <a:off x="1749087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70373"/>
              </p:ext>
            </p:extLst>
          </p:nvPr>
        </p:nvGraphicFramePr>
        <p:xfrm>
          <a:off x="3872790" y="580438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8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Sankoff</a:t>
            </a:r>
            <a:r>
              <a:rPr lang="en-US" dirty="0" smtClean="0"/>
              <a:t> (matrix)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can, in effect, score a tree by considering </a:t>
            </a:r>
            <a:r>
              <a:rPr lang="en-US" i="1" dirty="0" smtClean="0"/>
              <a:t>all</a:t>
            </a:r>
            <a:r>
              <a:rPr lang="en-US" dirty="0" smtClean="0"/>
              <a:t> possible reconstructions at every single node.</a:t>
            </a:r>
          </a:p>
          <a:p>
            <a:endParaRPr lang="en-US" dirty="0"/>
          </a:p>
          <a:p>
            <a:r>
              <a:rPr lang="en-US" dirty="0" smtClean="0"/>
              <a:t>Computationally intensive, but has some advantages. </a:t>
            </a:r>
          </a:p>
          <a:p>
            <a:endParaRPr lang="en-US" dirty="0"/>
          </a:p>
          <a:p>
            <a:r>
              <a:rPr lang="en-US" dirty="0" smtClean="0"/>
              <a:t>For instance, varying character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8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expressed as a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54033"/>
              </p:ext>
            </p:extLst>
          </p:nvPr>
        </p:nvGraphicFramePr>
        <p:xfrm>
          <a:off x="998757" y="2440727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7468"/>
              </p:ext>
            </p:extLst>
          </p:nvPr>
        </p:nvGraphicFramePr>
        <p:xfrm>
          <a:off x="5048446" y="2440727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3078" y="1743296"/>
            <a:ext cx="23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Unordered (Fitch)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9733" y="1771175"/>
            <a:ext cx="23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Ordered (Wagner)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evolved first: the swim bladder or the lung?</a:t>
            </a:r>
            <a:endParaRPr lang="en-US" dirty="0"/>
          </a:p>
        </p:txBody>
      </p:sp>
      <p:pic>
        <p:nvPicPr>
          <p:cNvPr id="4" name="Picture 3" descr="gas_bladder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666" y="2113171"/>
            <a:ext cx="7148286" cy="3727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9715" y="2113172"/>
            <a:ext cx="810380" cy="60660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569656" y="2515326"/>
            <a:ext cx="2863823" cy="332471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8479" y="2515326"/>
            <a:ext cx="2901177" cy="332471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55134" y="2515326"/>
            <a:ext cx="793907" cy="90980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6233" y="2515326"/>
            <a:ext cx="1303894" cy="154201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55901" y="2515326"/>
            <a:ext cx="818809" cy="8973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64812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1043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2566" y="534297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1467" y="534297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9812" y="545536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64812" y="1159601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1043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2566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0236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9812" y="1151363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56738"/>
              </p:ext>
            </p:extLst>
          </p:nvPr>
        </p:nvGraphicFramePr>
        <p:xfrm>
          <a:off x="1749087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6359"/>
              </p:ext>
            </p:extLst>
          </p:nvPr>
        </p:nvGraphicFramePr>
        <p:xfrm>
          <a:off x="5966475" y="3367197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4028"/>
              </p:ext>
            </p:extLst>
          </p:nvPr>
        </p:nvGraphicFramePr>
        <p:xfrm>
          <a:off x="5360703" y="4023998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9827"/>
              </p:ext>
            </p:extLst>
          </p:nvPr>
        </p:nvGraphicFramePr>
        <p:xfrm>
          <a:off x="3872790" y="5806696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7279"/>
              </p:ext>
            </p:extLst>
          </p:nvPr>
        </p:nvGraphicFramePr>
        <p:xfrm>
          <a:off x="925733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18950"/>
              </p:ext>
            </p:extLst>
          </p:nvPr>
        </p:nvGraphicFramePr>
        <p:xfrm>
          <a:off x="2536509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204"/>
              </p:ext>
            </p:extLst>
          </p:nvPr>
        </p:nvGraphicFramePr>
        <p:xfrm>
          <a:off x="4044251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28871"/>
              </p:ext>
            </p:extLst>
          </p:nvPr>
        </p:nvGraphicFramePr>
        <p:xfrm>
          <a:off x="6880247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07059"/>
              </p:ext>
            </p:extLst>
          </p:nvPr>
        </p:nvGraphicFramePr>
        <p:xfrm>
          <a:off x="5448505" y="2105761"/>
          <a:ext cx="1275324" cy="30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1"/>
                <a:gridCol w="318831"/>
                <a:gridCol w="318831"/>
                <a:gridCol w="318831"/>
              </a:tblGrid>
              <a:tr h="30415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∞</a:t>
                      </a:r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56695"/>
              </p:ext>
            </p:extLst>
          </p:nvPr>
        </p:nvGraphicFramePr>
        <p:xfrm>
          <a:off x="689337" y="5280627"/>
          <a:ext cx="1847172" cy="84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93"/>
                <a:gridCol w="461793"/>
                <a:gridCol w="461793"/>
                <a:gridCol w="461793"/>
              </a:tblGrid>
              <a:tr h="420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G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74997" marR="74997" marT="37498" marB="374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18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997" marR="74997" marT="37498" marB="374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60019"/>
              </p:ext>
            </p:extLst>
          </p:nvPr>
        </p:nvGraphicFramePr>
        <p:xfrm>
          <a:off x="7015168" y="4934603"/>
          <a:ext cx="1835265" cy="165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53"/>
                <a:gridCol w="367053"/>
                <a:gridCol w="367053"/>
                <a:gridCol w="367053"/>
                <a:gridCol w="367053"/>
              </a:tblGrid>
              <a:tr h="33057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  <a:tr h="33057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2.5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 marL="63720" marR="63720" marT="31860" marB="31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63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 vs. </a:t>
            </a:r>
            <a:r>
              <a:rPr lang="en-US" dirty="0" err="1" smtClean="0"/>
              <a:t>Sankoff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Fitch is intuitive</a:t>
            </a:r>
          </a:p>
          <a:p>
            <a:r>
              <a:rPr lang="en-US" dirty="0" smtClean="0"/>
              <a:t>Fitch is computationally easier</a:t>
            </a:r>
          </a:p>
          <a:p>
            <a:endParaRPr lang="en-US" dirty="0"/>
          </a:p>
          <a:p>
            <a:r>
              <a:rPr lang="en-US" dirty="0" err="1" smtClean="0"/>
              <a:t>Sankoff</a:t>
            </a:r>
            <a:r>
              <a:rPr lang="en-US" dirty="0" smtClean="0"/>
              <a:t> is more explicit</a:t>
            </a:r>
          </a:p>
          <a:p>
            <a:r>
              <a:rPr lang="en-US" dirty="0" smtClean="0"/>
              <a:t>Allows for varying of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5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III. Models of Character Change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intuitive look at going beyond parsimony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0836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(mean) number of </a:t>
            </a:r>
            <a:r>
              <a:rPr lang="en-US" dirty="0" err="1" smtClean="0"/>
              <a:t>substitions</a:t>
            </a:r>
            <a:r>
              <a:rPr lang="en-US" dirty="0" smtClean="0"/>
              <a:t>/transformations along a branch</a:t>
            </a:r>
          </a:p>
          <a:p>
            <a:r>
              <a:rPr lang="en-US" dirty="0" smtClean="0"/>
              <a:t>i.e. the number of </a:t>
            </a:r>
            <a:r>
              <a:rPr lang="en-US" dirty="0" err="1" smtClean="0"/>
              <a:t>synapomorphies</a:t>
            </a:r>
            <a:r>
              <a:rPr lang="en-US" dirty="0" smtClean="0"/>
              <a:t> supporting a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06" y="3722582"/>
            <a:ext cx="2500217" cy="1736902"/>
            <a:chOff x="1093576" y="3850016"/>
            <a:chExt cx="7253618" cy="25246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882294" y="3850017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327938" y="3850019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414966" y="3850017"/>
              <a:ext cx="0" cy="101456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93576" y="3850017"/>
              <a:ext cx="0" cy="20291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08015" y="4357297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74928" y="4367165"/>
              <a:ext cx="0" cy="100469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2185" y="4852796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68834" y="4367165"/>
              <a:ext cx="1478360" cy="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4966" y="4852796"/>
              <a:ext cx="2193050" cy="1178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4928" y="5371857"/>
              <a:ext cx="3277257" cy="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13606" y="5360076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93576" y="5867356"/>
              <a:ext cx="3720030" cy="1178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64128" y="5867356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31460" y="3850016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77104" y="3850018"/>
              <a:ext cx="0" cy="50728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18000" y="4367164"/>
              <a:ext cx="1478360" cy="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67571" y="2956688"/>
            <a:ext cx="2500217" cy="3118867"/>
            <a:chOff x="5367571" y="2160827"/>
            <a:chExt cx="2500217" cy="3118867"/>
          </a:xfrm>
        </p:grpSpPr>
        <p:grpSp>
          <p:nvGrpSpPr>
            <p:cNvPr id="22" name="Group 21"/>
            <p:cNvGrpSpPr/>
            <p:nvPr/>
          </p:nvGrpSpPr>
          <p:grpSpPr>
            <a:xfrm>
              <a:off x="5367571" y="2160827"/>
              <a:ext cx="2500217" cy="3118867"/>
              <a:chOff x="1093576" y="3850016"/>
              <a:chExt cx="7253618" cy="252462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6882293" y="4153692"/>
                <a:ext cx="0" cy="203605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327938" y="3850019"/>
                <a:ext cx="0" cy="50728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414967" y="3850017"/>
                <a:ext cx="0" cy="1322136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093576" y="4718703"/>
                <a:ext cx="0" cy="1393865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608016" y="4357297"/>
                <a:ext cx="0" cy="827393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74927" y="5001208"/>
                <a:ext cx="0" cy="370649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552184" y="5184690"/>
                <a:ext cx="0" cy="175386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868834" y="4367165"/>
                <a:ext cx="1478360" cy="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414967" y="5172153"/>
                <a:ext cx="2193051" cy="11782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274928" y="5371857"/>
                <a:ext cx="3277257" cy="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813605" y="5360076"/>
                <a:ext cx="0" cy="752492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64128" y="6112568"/>
                <a:ext cx="0" cy="262068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31461" y="3850016"/>
                <a:ext cx="0" cy="114463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014105" y="4493928"/>
                <a:ext cx="0" cy="50728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535746" y="4994647"/>
                <a:ext cx="1478359" cy="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367571" y="4955940"/>
              <a:ext cx="1282240" cy="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299757" y="3036230"/>
            <a:ext cx="2629207" cy="2963264"/>
            <a:chOff x="5299757" y="1969131"/>
            <a:chExt cx="2629207" cy="296326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300235" y="323968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00235" y="339270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00235" y="355452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00235" y="3707541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99757" y="3859513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99757" y="401253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82475" y="3835094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582475" y="3988113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82475" y="414993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582475" y="430294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81997" y="4454921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81997" y="460794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00713" y="413582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00713" y="428884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00235" y="4440817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00235" y="459383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789278" y="204841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789278" y="2201438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789278" y="236325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789278" y="2516274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788800" y="266824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8800" y="282126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789756" y="294455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9756" y="3097578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9278" y="324955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89278" y="340256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96852" y="203793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96852" y="219095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796852" y="235277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796852" y="2505791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96374" y="2657763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96374" y="281078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97330" y="293407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97330" y="308709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96852" y="3239067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063561" y="343177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063561" y="3584794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4509" y="477937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944509" y="493239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81260" y="364754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95044" y="236814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303404" y="2758025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03404" y="2911044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03404" y="3072861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303404" y="322588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545668" y="2629723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545668" y="2782742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545668" y="294455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545668" y="3097578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545190" y="324955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545190" y="3402569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793337" y="1969131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93337" y="2122150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793337" y="2283967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793337" y="2436986"/>
              <a:ext cx="13562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83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77112" y="2428811"/>
            <a:ext cx="1934106" cy="2750554"/>
            <a:chOff x="5777111" y="1788392"/>
            <a:chExt cx="2384429" cy="339097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174748" y="2766566"/>
              <a:ext cx="0" cy="192592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74232" y="2250057"/>
              <a:ext cx="0" cy="244243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174748" y="4692492"/>
              <a:ext cx="899485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38433" y="4692492"/>
              <a:ext cx="0" cy="33438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502420" y="5014425"/>
              <a:ext cx="1136014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02420" y="4790287"/>
              <a:ext cx="0" cy="24436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087590" y="5014425"/>
              <a:ext cx="0" cy="14471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951577" y="5146690"/>
              <a:ext cx="1136014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51577" y="4935004"/>
              <a:ext cx="0" cy="24436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87315" y="1788392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31" y="2250057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27954" y="4341074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7111" y="4484742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Parsimony does not model time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5578546"/>
            <a:ext cx="8229600" cy="1008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effect: a character’s weight diminishes over branch  length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00366" y="2369756"/>
            <a:ext cx="3286902" cy="2899114"/>
            <a:chOff x="738612" y="2533525"/>
            <a:chExt cx="3047848" cy="2688259"/>
          </a:xfrm>
        </p:grpSpPr>
        <p:sp>
          <p:nvSpPr>
            <p:cNvPr id="37" name="TextBox 36"/>
            <p:cNvSpPr txBox="1"/>
            <p:nvPr/>
          </p:nvSpPr>
          <p:spPr>
            <a:xfrm>
              <a:off x="3512235" y="2560699"/>
              <a:ext cx="27422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5564" y="2560699"/>
              <a:ext cx="27422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98297" y="2548248"/>
              <a:ext cx="27422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75725" y="3089997"/>
              <a:ext cx="2860779" cy="2131787"/>
              <a:chOff x="2372669" y="2575111"/>
              <a:chExt cx="4249405" cy="316655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3964638" y="2656558"/>
                <a:ext cx="2657436" cy="30851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145840" y="2575111"/>
                <a:ext cx="773869" cy="886844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964638" y="2575111"/>
                <a:ext cx="1380014" cy="158147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372669" y="2575111"/>
                <a:ext cx="2190838" cy="251067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38612" y="2533525"/>
              <a:ext cx="27422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48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change accumulates over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8345"/>
          </a:xfrm>
        </p:spPr>
        <p:txBody>
          <a:bodyPr/>
          <a:lstStyle/>
          <a:p>
            <a:r>
              <a:rPr lang="en-US" dirty="0" smtClean="0"/>
              <a:t>Classic Poisson process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3882310" y="116594"/>
            <a:ext cx="899487" cy="6227773"/>
            <a:chOff x="7174747" y="-1200896"/>
            <a:chExt cx="899487" cy="6227773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6849074" y="4366817"/>
              <a:ext cx="651348" cy="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5127541" y="1745797"/>
              <a:ext cx="589338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174748" y="4692492"/>
              <a:ext cx="899485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638433" y="4692492"/>
              <a:ext cx="0" cy="33438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>
            <a:off x="1552554" y="4009580"/>
            <a:ext cx="6063837" cy="1855364"/>
          </a:xfrm>
          <a:custGeom>
            <a:avLst/>
            <a:gdLst>
              <a:gd name="connsiteX0" fmla="*/ 0 w 4233478"/>
              <a:gd name="connsiteY0" fmla="*/ 0 h 1606322"/>
              <a:gd name="connsiteX1" fmla="*/ 2066933 w 4233478"/>
              <a:gd name="connsiteY1" fmla="*/ 1083333 h 1606322"/>
              <a:gd name="connsiteX2" fmla="*/ 4233478 w 4233478"/>
              <a:gd name="connsiteY2" fmla="*/ 1606322 h 160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78" h="1606322">
                <a:moveTo>
                  <a:pt x="0" y="0"/>
                </a:moveTo>
                <a:cubicBezTo>
                  <a:pt x="680676" y="407806"/>
                  <a:pt x="1361353" y="815613"/>
                  <a:pt x="2066933" y="1083333"/>
                </a:cubicBezTo>
                <a:cubicBezTo>
                  <a:pt x="2772513" y="1351053"/>
                  <a:pt x="3563177" y="1483876"/>
                  <a:pt x="4233478" y="160632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52554" y="2780738"/>
            <a:ext cx="651347" cy="3345700"/>
            <a:chOff x="1552554" y="2780738"/>
            <a:chExt cx="651347" cy="33457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203901" y="2780738"/>
              <a:ext cx="0" cy="334570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52554" y="4320883"/>
              <a:ext cx="651347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52552" y="3680224"/>
            <a:ext cx="5896374" cy="2446215"/>
            <a:chOff x="1552552" y="3680224"/>
            <a:chExt cx="5896374" cy="244621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448926" y="3680224"/>
              <a:ext cx="0" cy="2446215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52552" y="5840040"/>
              <a:ext cx="5893388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99611" y="4009580"/>
            <a:ext cx="7694971" cy="2523547"/>
            <a:chOff x="99611" y="4009580"/>
            <a:chExt cx="7694971" cy="252354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552552" y="4009580"/>
              <a:ext cx="0" cy="229118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44363" y="6126438"/>
              <a:ext cx="6350219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58380" y="6163795"/>
              <a:ext cx="54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</a:t>
              </a:r>
              <a:endParaRPr lang="en-US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611" y="4850507"/>
              <a:ext cx="145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P</a:t>
              </a:r>
              <a:r>
                <a:rPr lang="en-US" dirty="0" smtClean="0"/>
                <a:t>(no change)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8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902276" y="2560705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5605" y="2560705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8338" y="2548253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5767" y="3089997"/>
            <a:ext cx="2860779" cy="2131787"/>
            <a:chOff x="2372669" y="2575111"/>
            <a:chExt cx="4249405" cy="316655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964638" y="2656558"/>
              <a:ext cx="2657436" cy="308511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45840" y="2575111"/>
              <a:ext cx="773869" cy="88684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4638" y="2575111"/>
              <a:ext cx="1380014" cy="158147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72669" y="2575111"/>
              <a:ext cx="2190838" cy="251067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28654" y="2533531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67808" y="1935327"/>
            <a:ext cx="2384429" cy="3390973"/>
            <a:chOff x="6467808" y="1935327"/>
            <a:chExt cx="2384429" cy="339097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865445" y="2913501"/>
              <a:ext cx="0" cy="192592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64929" y="2396992"/>
              <a:ext cx="0" cy="244243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865445" y="4839427"/>
              <a:ext cx="899485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29130" y="4839427"/>
              <a:ext cx="0" cy="33438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193117" y="5161360"/>
              <a:ext cx="1136014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93117" y="4937222"/>
              <a:ext cx="0" cy="24436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78287" y="5161360"/>
              <a:ext cx="0" cy="14471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642274" y="5293625"/>
              <a:ext cx="1136014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642274" y="5081939"/>
              <a:ext cx="0" cy="24436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78012" y="1935327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78528" y="2396992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18651" y="4488009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67808" y="4631677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Parsimony will therefore ‘miss’ (or overestimate) changes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91469" y="4594321"/>
            <a:ext cx="486543" cy="486543"/>
            <a:chOff x="8091469" y="4594321"/>
            <a:chExt cx="486543" cy="486543"/>
          </a:xfrm>
        </p:grpSpPr>
        <p:sp>
          <p:nvSpPr>
            <p:cNvPr id="34" name="Oval 33"/>
            <p:cNvSpPr/>
            <p:nvPr/>
          </p:nvSpPr>
          <p:spPr>
            <a:xfrm>
              <a:off x="8091469" y="4594321"/>
              <a:ext cx="486543" cy="486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4664" y="4594321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</a:t>
              </a:r>
              <a:endParaRPr lang="en-US" sz="2400" dirty="0">
                <a:latin typeface="Courier"/>
                <a:cs typeface="Courie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5733" y="3414799"/>
            <a:ext cx="486543" cy="496076"/>
            <a:chOff x="2415733" y="3414799"/>
            <a:chExt cx="486543" cy="496076"/>
          </a:xfrm>
        </p:grpSpPr>
        <p:sp>
          <p:nvSpPr>
            <p:cNvPr id="4" name="Oval 3"/>
            <p:cNvSpPr/>
            <p:nvPr/>
          </p:nvSpPr>
          <p:spPr>
            <a:xfrm>
              <a:off x="2415733" y="3424332"/>
              <a:ext cx="486543" cy="486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79235" y="3414799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1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4967251" y="3023748"/>
            <a:ext cx="0" cy="41922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66735" y="2507239"/>
            <a:ext cx="0" cy="91709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981193" y="3442970"/>
            <a:ext cx="899485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30936" y="3442970"/>
            <a:ext cx="0" cy="1841089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94923" y="5271607"/>
            <a:ext cx="1136014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294923" y="5047469"/>
            <a:ext cx="0" cy="24436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80093" y="5271607"/>
            <a:ext cx="0" cy="14471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744080" y="5403872"/>
            <a:ext cx="1136014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44080" y="5192186"/>
            <a:ext cx="0" cy="24436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9818" y="2045574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0334" y="2507239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0457" y="4598256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9614" y="4741924"/>
            <a:ext cx="2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84033" y="3200494"/>
            <a:ext cx="486543" cy="486543"/>
            <a:chOff x="5184033" y="3200494"/>
            <a:chExt cx="486543" cy="486543"/>
          </a:xfrm>
        </p:grpSpPr>
        <p:sp>
          <p:nvSpPr>
            <p:cNvPr id="53" name="Oval 52"/>
            <p:cNvSpPr/>
            <p:nvPr/>
          </p:nvSpPr>
          <p:spPr>
            <a:xfrm>
              <a:off x="5184033" y="3200494"/>
              <a:ext cx="486543" cy="4865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47228" y="3200494"/>
              <a:ext cx="27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9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evolutionary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36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might be some things we can know about evolution</a:t>
            </a:r>
          </a:p>
          <a:p>
            <a:r>
              <a:rPr lang="en-US" dirty="0" smtClean="0"/>
              <a:t>We can set up ‘rules’ to constrain character evolution</a:t>
            </a:r>
          </a:p>
          <a:p>
            <a:r>
              <a:rPr lang="en-US" dirty="0" smtClean="0"/>
              <a:t>Consider third codon positions</a:t>
            </a:r>
          </a:p>
        </p:txBody>
      </p:sp>
      <p:pic>
        <p:nvPicPr>
          <p:cNvPr id="4" name="Picture 3" descr="codon_table.gi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195" b="26479"/>
          <a:stretch/>
        </p:blipFill>
        <p:spPr>
          <a:xfrm>
            <a:off x="1833690" y="3470592"/>
            <a:ext cx="5783971" cy="30065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67451" y="4116763"/>
            <a:ext cx="2898547" cy="2360387"/>
            <a:chOff x="2282254" y="3929983"/>
            <a:chExt cx="2898547" cy="2360387"/>
          </a:xfrm>
        </p:grpSpPr>
        <p:sp>
          <p:nvSpPr>
            <p:cNvPr id="5" name="Rectangle 4"/>
            <p:cNvSpPr/>
            <p:nvPr/>
          </p:nvSpPr>
          <p:spPr>
            <a:xfrm>
              <a:off x="2282254" y="3929983"/>
              <a:ext cx="185698" cy="236038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6649" y="3929983"/>
              <a:ext cx="185698" cy="236038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95103" y="3929983"/>
              <a:ext cx="185698" cy="236038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38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Non-coding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Non-coding DNA is more likely to evolve neutrally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introns vs. exons</a:t>
            </a:r>
          </a:p>
          <a:p>
            <a:endParaRPr lang="en-US" dirty="0"/>
          </a:p>
          <a:p>
            <a:r>
              <a:rPr lang="en-US" dirty="0" smtClean="0"/>
              <a:t>So, it will evolve according to different “rules” than coding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Transition/</a:t>
            </a:r>
            <a:r>
              <a:rPr lang="en-US" dirty="0" err="1" smtClean="0"/>
              <a:t>transversion</a:t>
            </a:r>
            <a:r>
              <a:rPr lang="en-US" dirty="0" smtClean="0"/>
              <a:t>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7602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Approx. 2/3 of single base polymorphisms are transitions</a:t>
            </a:r>
          </a:p>
          <a:p>
            <a:endParaRPr lang="en-US" dirty="0"/>
          </a:p>
          <a:p>
            <a:r>
              <a:rPr lang="en-US" dirty="0" smtClean="0"/>
              <a:t>Changes within types are more frequent</a:t>
            </a:r>
          </a:p>
          <a:p>
            <a:endParaRPr lang="en-US" dirty="0"/>
          </a:p>
          <a:p>
            <a:r>
              <a:rPr lang="en-US" dirty="0" smtClean="0"/>
              <a:t>i.e. </a:t>
            </a:r>
            <a:r>
              <a:rPr lang="en-US" dirty="0" err="1" smtClean="0"/>
              <a:t>pyr</a:t>
            </a:r>
            <a:r>
              <a:rPr lang="en-US" dirty="0" smtClean="0"/>
              <a:t> -&gt; </a:t>
            </a:r>
            <a:r>
              <a:rPr lang="en-US" dirty="0" err="1" smtClean="0"/>
              <a:t>pyr</a:t>
            </a:r>
            <a:r>
              <a:rPr lang="en-US" dirty="0" smtClean="0"/>
              <a:t> more frequent than </a:t>
            </a:r>
            <a:r>
              <a:rPr lang="en-US" dirty="0" err="1" smtClean="0"/>
              <a:t>pyr</a:t>
            </a:r>
            <a:r>
              <a:rPr lang="en-US" dirty="0" smtClean="0"/>
              <a:t>-&gt;</a:t>
            </a:r>
            <a:r>
              <a:rPr lang="en-US" dirty="0" err="1" smtClean="0"/>
              <a:t>pur</a:t>
            </a:r>
            <a:endParaRPr lang="en-US" dirty="0" smtClean="0"/>
          </a:p>
          <a:p>
            <a:r>
              <a:rPr lang="en-US" dirty="0" smtClean="0"/>
              <a:t>And vice versa.</a:t>
            </a:r>
            <a:endParaRPr lang="en-US" dirty="0"/>
          </a:p>
        </p:txBody>
      </p:sp>
      <p:pic>
        <p:nvPicPr>
          <p:cNvPr id="4" name="Picture 3" descr="Transitions_&amp;_Transversio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424" y="1600199"/>
            <a:ext cx="4570895" cy="48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Lungfishes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07453" y="1818558"/>
            <a:ext cx="4522410" cy="2487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2311" y="1903223"/>
            <a:ext cx="28117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Lepidosiren</a:t>
            </a:r>
            <a:r>
              <a:rPr lang="en-US" sz="2400" dirty="0"/>
              <a:t> </a:t>
            </a:r>
            <a:r>
              <a:rPr lang="en-US" sz="2400" i="1" dirty="0" err="1"/>
              <a:t>paradoxa</a:t>
            </a:r>
            <a:r>
              <a:rPr lang="en-US" sz="2400" dirty="0" smtClean="0"/>
              <a:t> – from South America</a:t>
            </a:r>
            <a:endParaRPr lang="en-US" sz="2400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57200" y="1596572"/>
            <a:ext cx="3859614" cy="21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 smtClean="0"/>
              <a:t>Protopterus</a:t>
            </a:r>
            <a:r>
              <a:rPr lang="en-US" sz="2400" dirty="0" smtClean="0"/>
              <a:t> – 4 spp.</a:t>
            </a:r>
          </a:p>
          <a:p>
            <a:pPr marL="0" indent="0">
              <a:buNone/>
            </a:pPr>
            <a:r>
              <a:rPr lang="en-US" sz="2400" dirty="0" smtClean="0"/>
              <a:t>Africa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362005"/>
            <a:ext cx="4508951" cy="1714090"/>
          </a:xfrm>
          <a:prstGeom prst="rect">
            <a:avLst/>
          </a:prstGeom>
        </p:spPr>
      </p:pic>
      <p:pic>
        <p:nvPicPr>
          <p:cNvPr id="8" name="Picture 7" descr="Australian_Lungfish____ID___diag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89" y="4989557"/>
            <a:ext cx="4650082" cy="17716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7568" y="5156263"/>
            <a:ext cx="36543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Neoceratodus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forsteri</a:t>
            </a:r>
            <a:endParaRPr lang="en-US" sz="2400" dirty="0" smtClean="0"/>
          </a:p>
          <a:p>
            <a:r>
              <a:rPr lang="en-US" sz="2400" dirty="0" smtClean="0"/>
              <a:t>Australia</a:t>
            </a:r>
          </a:p>
          <a:p>
            <a:r>
              <a:rPr lang="en-US" sz="2400" dirty="0" smtClean="0"/>
              <a:t>Proper </a:t>
            </a:r>
            <a:r>
              <a:rPr lang="en-US" sz="2400" dirty="0" err="1" smtClean="0"/>
              <a:t>lobate</a:t>
            </a:r>
            <a:r>
              <a:rPr lang="en-US" sz="2400" dirty="0" smtClean="0"/>
              <a:t> fins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30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Q </a:t>
            </a:r>
            <a:r>
              <a:rPr lang="en-US" dirty="0" smtClean="0"/>
              <a:t>matrix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49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can specify a maximum likelihood model of evolutionary change</a:t>
            </a:r>
          </a:p>
          <a:p>
            <a:r>
              <a:rPr lang="en-US" dirty="0" smtClean="0"/>
              <a:t>Weights are, in effect, rates of change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53345"/>
              </p:ext>
            </p:extLst>
          </p:nvPr>
        </p:nvGraphicFramePr>
        <p:xfrm>
          <a:off x="1228661" y="3628603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22968"/>
              </p:ext>
            </p:extLst>
          </p:nvPr>
        </p:nvGraphicFramePr>
        <p:xfrm>
          <a:off x="5082988" y="3628603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93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probabilities are rarely 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therefore set constraints</a:t>
            </a:r>
          </a:p>
          <a:p>
            <a:r>
              <a:rPr lang="en-US" dirty="0" smtClean="0"/>
              <a:t>Need to estimate parameter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48357"/>
              </p:ext>
            </p:extLst>
          </p:nvPr>
        </p:nvGraphicFramePr>
        <p:xfrm>
          <a:off x="2878604" y="3400951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0.2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0.5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4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probabilities are rarely 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therefore set constraints</a:t>
            </a:r>
          </a:p>
          <a:p>
            <a:r>
              <a:rPr lang="en-US" dirty="0" smtClean="0"/>
              <a:t>Need to estimate parameter values</a:t>
            </a:r>
          </a:p>
          <a:p>
            <a:r>
              <a:rPr lang="en-US" dirty="0" smtClean="0"/>
              <a:t>E.g. Kimura two-parameter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27248"/>
              </p:ext>
            </p:extLst>
          </p:nvPr>
        </p:nvGraphicFramePr>
        <p:xfrm>
          <a:off x="2878604" y="3400951"/>
          <a:ext cx="3180105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021"/>
                <a:gridCol w="636021"/>
                <a:gridCol w="636021"/>
                <a:gridCol w="636021"/>
                <a:gridCol w="636021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κ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κ</a:t>
                      </a:r>
                      <a:endParaRPr lang="en-US" sz="2300" dirty="0" smtClean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κ</a:t>
                      </a:r>
                      <a:endParaRPr lang="en-US" sz="2300" dirty="0" smtClean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κ</a:t>
                      </a:r>
                      <a:endParaRPr lang="en-US" sz="2300" dirty="0" smtClean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470" y="4588974"/>
            <a:ext cx="211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κ</a:t>
            </a:r>
            <a:r>
              <a:rPr lang="en-US" dirty="0" smtClean="0"/>
              <a:t> = transition/</a:t>
            </a:r>
            <a:r>
              <a:rPr lang="en-US" dirty="0" err="1" smtClean="0"/>
              <a:t>transvertion</a:t>
            </a:r>
            <a:r>
              <a:rPr lang="en-US" dirty="0" smtClean="0"/>
              <a:t> rate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134314"/>
            <a:ext cx="8229600" cy="3342686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µ</a:t>
            </a:r>
            <a:r>
              <a:rPr lang="en-US" dirty="0" smtClean="0"/>
              <a:t> is the instantaneous rate probability (usually drawn from a random distribution, e.g. gamma)</a:t>
            </a:r>
          </a:p>
          <a:p>
            <a:r>
              <a:rPr lang="en-US" dirty="0" smtClean="0"/>
              <a:t>And </a:t>
            </a:r>
            <a:r>
              <a:rPr lang="en-US" i="1" dirty="0" smtClean="0">
                <a:latin typeface="Times"/>
                <a:cs typeface="Times"/>
              </a:rPr>
              <a:t>π</a:t>
            </a:r>
            <a:r>
              <a:rPr lang="en-US" i="1" baseline="-25000" dirty="0" smtClean="0">
                <a:latin typeface="Times"/>
                <a:cs typeface="Times"/>
              </a:rPr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is the frequency of base </a:t>
            </a:r>
            <a:r>
              <a:rPr lang="en-US" i="1" dirty="0" smtClean="0">
                <a:latin typeface="Times"/>
                <a:cs typeface="Times"/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(i.e. A, C, G or T)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098544"/>
              </p:ext>
            </p:extLst>
          </p:nvPr>
        </p:nvGraphicFramePr>
        <p:xfrm>
          <a:off x="3824276" y="1740383"/>
          <a:ext cx="947218" cy="73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4276" y="1740383"/>
                        <a:ext cx="947218" cy="73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55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models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27545"/>
              </p:ext>
            </p:extLst>
          </p:nvPr>
        </p:nvGraphicFramePr>
        <p:xfrm>
          <a:off x="938425" y="1779754"/>
          <a:ext cx="7209090" cy="286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818"/>
                <a:gridCol w="1441818"/>
                <a:gridCol w="1441818"/>
                <a:gridCol w="1441818"/>
                <a:gridCol w="1441818"/>
              </a:tblGrid>
              <a:tr h="57280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µaπ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2800" i="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2800" i="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µcπ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2800" i="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µaπ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2800" dirty="0" smtClean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µdπ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2800" i="0" dirty="0" smtClean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µeπ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µfπ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2800" dirty="0" smtClean="0"/>
                    </a:p>
                  </a:txBody>
                  <a:tcPr marL="110413" marR="110413" marT="55206" marB="55206"/>
                </a:tc>
              </a:tr>
              <a:tr h="57280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</a:t>
                      </a:r>
                      <a:endParaRPr lang="en-US" sz="23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µcπ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µeπ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dirty="0" smtClean="0">
                          <a:latin typeface="Times"/>
                          <a:cs typeface="Times"/>
                        </a:rPr>
                        <a:t>µfπ</a:t>
                      </a:r>
                      <a:r>
                        <a:rPr lang="en-US" sz="28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2800" dirty="0" smtClean="0"/>
                    </a:p>
                  </a:txBody>
                  <a:tcPr marL="110413" marR="110413" marT="55206" marB="5520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110413" marR="110413" marT="55206" marB="552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likelihood of a tree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17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Calculate probabilities for all possible nucleotides (or states) at each node</a:t>
            </a:r>
          </a:p>
          <a:p>
            <a:r>
              <a:rPr lang="en-US" dirty="0" smtClean="0"/>
              <a:t>Add them up.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24196"/>
              </p:ext>
            </p:extLst>
          </p:nvPr>
        </p:nvGraphicFramePr>
        <p:xfrm>
          <a:off x="6471852" y="5581655"/>
          <a:ext cx="2033028" cy="115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257"/>
                <a:gridCol w="508257"/>
                <a:gridCol w="508257"/>
                <a:gridCol w="508257"/>
              </a:tblGrid>
              <a:tr h="289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µaπ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1200" i="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1200" i="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µcπ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1200" i="0" dirty="0"/>
                    </a:p>
                  </a:txBody>
                  <a:tcPr marL="85039" marR="85039" marT="42519" marB="42519"/>
                </a:tc>
              </a:tr>
              <a:tr h="289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µaπ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1200" dirty="0" smtClean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µdπ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1200" i="0" dirty="0" smtClean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µeπ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</a:tr>
              <a:tr h="289211"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µbπ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µfπ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T</a:t>
                      </a:r>
                      <a:endParaRPr lang="en-US" sz="1200" dirty="0" smtClean="0"/>
                    </a:p>
                  </a:txBody>
                  <a:tcPr marL="85039" marR="85039" marT="42519" marB="42519"/>
                </a:tc>
              </a:tr>
              <a:tr h="289211"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µcπ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A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µeπ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G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Times"/>
                          <a:cs typeface="Times"/>
                        </a:rPr>
                        <a:t>µfπ</a:t>
                      </a:r>
                      <a:r>
                        <a:rPr lang="en-US" sz="1200" i="0" baseline="-25000" dirty="0" smtClean="0">
                          <a:latin typeface="Times"/>
                          <a:cs typeface="Times"/>
                        </a:rPr>
                        <a:t>c</a:t>
                      </a:r>
                      <a:endParaRPr lang="en-US" sz="1200" dirty="0" smtClean="0"/>
                    </a:p>
                  </a:txBody>
                  <a:tcPr marL="85039" marR="85039" marT="42519" marB="425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85039" marR="85039" marT="42519" marB="42519"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042589" y="3339149"/>
            <a:ext cx="4896751" cy="2823989"/>
            <a:chOff x="1668479" y="2515326"/>
            <a:chExt cx="5765000" cy="3324714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4569656" y="2515326"/>
              <a:ext cx="2863823" cy="332471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68479" y="2515326"/>
              <a:ext cx="2901177" cy="332471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55134" y="2515326"/>
              <a:ext cx="793907" cy="90980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6233" y="2515326"/>
              <a:ext cx="1303894" cy="15420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455901" y="2515326"/>
              <a:ext cx="818809" cy="89735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98343"/>
              </p:ext>
            </p:extLst>
          </p:nvPr>
        </p:nvGraphicFramePr>
        <p:xfrm>
          <a:off x="2158577" y="4001462"/>
          <a:ext cx="1189052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63"/>
                <a:gridCol w="297263"/>
                <a:gridCol w="297263"/>
                <a:gridCol w="297263"/>
              </a:tblGrid>
              <a:tr h="2290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57697"/>
              </p:ext>
            </p:extLst>
          </p:nvPr>
        </p:nvGraphicFramePr>
        <p:xfrm>
          <a:off x="1607070" y="3148105"/>
          <a:ext cx="960288" cy="224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72"/>
                <a:gridCol w="240072"/>
                <a:gridCol w="240072"/>
                <a:gridCol w="240072"/>
              </a:tblGrid>
              <a:tr h="2244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4672"/>
              </p:ext>
            </p:extLst>
          </p:nvPr>
        </p:nvGraphicFramePr>
        <p:xfrm>
          <a:off x="2844592" y="3143572"/>
          <a:ext cx="960288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72"/>
                <a:gridCol w="240072"/>
                <a:gridCol w="240072"/>
                <a:gridCol w="240072"/>
              </a:tblGrid>
              <a:tr h="2290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87139"/>
              </p:ext>
            </p:extLst>
          </p:nvPr>
        </p:nvGraphicFramePr>
        <p:xfrm>
          <a:off x="4227631" y="3143572"/>
          <a:ext cx="960288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72"/>
                <a:gridCol w="240072"/>
                <a:gridCol w="240072"/>
                <a:gridCol w="240072"/>
              </a:tblGrid>
              <a:tr h="2290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8100"/>
              </p:ext>
            </p:extLst>
          </p:nvPr>
        </p:nvGraphicFramePr>
        <p:xfrm>
          <a:off x="6459196" y="3154730"/>
          <a:ext cx="960288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72"/>
                <a:gridCol w="240072"/>
                <a:gridCol w="240072"/>
                <a:gridCol w="240072"/>
              </a:tblGrid>
              <a:tr h="2290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04936"/>
              </p:ext>
            </p:extLst>
          </p:nvPr>
        </p:nvGraphicFramePr>
        <p:xfrm>
          <a:off x="5312756" y="3154730"/>
          <a:ext cx="960288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72"/>
                <a:gridCol w="240072"/>
                <a:gridCol w="240072"/>
                <a:gridCol w="240072"/>
              </a:tblGrid>
              <a:tr h="2290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2010074" y="3445590"/>
            <a:ext cx="4984893" cy="2232576"/>
            <a:chOff x="1635963" y="3122492"/>
            <a:chExt cx="4984893" cy="2232576"/>
          </a:xfrm>
        </p:grpSpPr>
        <p:sp>
          <p:nvSpPr>
            <p:cNvPr id="52" name="TextBox 51"/>
            <p:cNvSpPr txBox="1"/>
            <p:nvPr/>
          </p:nvSpPr>
          <p:spPr>
            <a:xfrm>
              <a:off x="1635963" y="3122492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 smtClean="0">
                  <a:latin typeface="Times"/>
                  <a:cs typeface="Times"/>
                </a:rPr>
                <a:t>1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1019" y="3146456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>
                  <a:latin typeface="Times"/>
                  <a:cs typeface="Times"/>
                </a:rPr>
                <a:t>2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99917" y="4554848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>
                  <a:latin typeface="Times"/>
                  <a:cs typeface="Times"/>
                </a:rPr>
                <a:t>3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7485" y="3146456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 smtClean="0">
                  <a:latin typeface="Times"/>
                  <a:cs typeface="Times"/>
                </a:rPr>
                <a:t>4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03752" y="3122492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>
                  <a:latin typeface="Times"/>
                  <a:cs typeface="Times"/>
                </a:rPr>
                <a:t>5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01714" y="3855690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>
                  <a:latin typeface="Times"/>
                  <a:cs typeface="Times"/>
                </a:rPr>
                <a:t>6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4919" y="3378149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 smtClean="0">
                  <a:latin typeface="Times"/>
                  <a:cs typeface="Times"/>
                </a:rPr>
                <a:t>7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0066" y="4954958"/>
              <a:ext cx="38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t</a:t>
              </a:r>
              <a:r>
                <a:rPr lang="en-US" sz="2000" i="1" baseline="-25000" dirty="0">
                  <a:latin typeface="Times"/>
                  <a:cs typeface="Times"/>
                </a:rPr>
                <a:t>8</a:t>
              </a:r>
              <a:endParaRPr lang="en-US" sz="2000" i="1" dirty="0">
                <a:latin typeface="Times"/>
                <a:cs typeface="Times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65021" y="2595248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03244" y="2587010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04108" y="2595248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3656" y="2595248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G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35673" y="2587010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74786"/>
              </p:ext>
            </p:extLst>
          </p:nvPr>
        </p:nvGraphicFramePr>
        <p:xfrm>
          <a:off x="5678518" y="3986847"/>
          <a:ext cx="1189052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63"/>
                <a:gridCol w="297263"/>
                <a:gridCol w="297263"/>
                <a:gridCol w="297263"/>
              </a:tblGrid>
              <a:tr h="2290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04373"/>
              </p:ext>
            </p:extLst>
          </p:nvPr>
        </p:nvGraphicFramePr>
        <p:xfrm>
          <a:off x="5187919" y="4580293"/>
          <a:ext cx="1189052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63"/>
                <a:gridCol w="297263"/>
                <a:gridCol w="297263"/>
                <a:gridCol w="297263"/>
              </a:tblGrid>
              <a:tr h="2290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98135"/>
              </p:ext>
            </p:extLst>
          </p:nvPr>
        </p:nvGraphicFramePr>
        <p:xfrm>
          <a:off x="3851790" y="6048628"/>
          <a:ext cx="1189052" cy="22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63"/>
                <a:gridCol w="297263"/>
                <a:gridCol w="297263"/>
                <a:gridCol w="297263"/>
              </a:tblGrid>
              <a:tr h="2290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6470" marR="56470" marT="28235" marB="2823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1286989" y="4230481"/>
            <a:ext cx="1887039" cy="1012355"/>
            <a:chOff x="1286989" y="4230481"/>
            <a:chExt cx="1887039" cy="1012355"/>
          </a:xfrm>
        </p:grpSpPr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838337"/>
                </p:ext>
              </p:extLst>
            </p:nvPr>
          </p:nvGraphicFramePr>
          <p:xfrm>
            <a:off x="1286989" y="4809312"/>
            <a:ext cx="1156064" cy="433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4" imgW="609600" imgH="228600" progId="Equation.3">
                    <p:embed/>
                  </p:oleObj>
                </mc:Choice>
                <mc:Fallback>
                  <p:oleObj name="Equation" r:id="rId4" imgW="609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86989" y="4809312"/>
                          <a:ext cx="1156064" cy="4335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Straight Arrow Connector 71"/>
            <p:cNvCxnSpPr/>
            <p:nvPr/>
          </p:nvCxnSpPr>
          <p:spPr>
            <a:xfrm flipV="1">
              <a:off x="2272354" y="4230482"/>
              <a:ext cx="0" cy="578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393445" y="4230482"/>
              <a:ext cx="173913" cy="578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443053" y="4230481"/>
              <a:ext cx="477947" cy="578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443053" y="4230484"/>
              <a:ext cx="730975" cy="76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38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Ancestral state reconstructions allow us to use trees to infer past evolutionary states/episodes</a:t>
            </a:r>
          </a:p>
          <a:p>
            <a:r>
              <a:rPr lang="en-US" dirty="0" smtClean="0"/>
              <a:t>Parsimony and likelihood methods intimately related</a:t>
            </a:r>
          </a:p>
          <a:p>
            <a:r>
              <a:rPr lang="en-US" dirty="0" smtClean="0"/>
              <a:t>Likelihood allows explicit </a:t>
            </a:r>
            <a:r>
              <a:rPr lang="en-US" dirty="0" err="1" smtClean="0"/>
              <a:t>modelling</a:t>
            </a:r>
            <a:r>
              <a:rPr lang="en-US" dirty="0" smtClean="0"/>
              <a:t> of time dimensions</a:t>
            </a:r>
          </a:p>
          <a:p>
            <a:r>
              <a:rPr lang="en-US" dirty="0" smtClean="0"/>
              <a:t>Likelihood methods allow for explicit models involving rates and the estimation of those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56037" y="2988507"/>
            <a:ext cx="5615583" cy="2753163"/>
            <a:chOff x="2372669" y="2575111"/>
            <a:chExt cx="4249405" cy="3166559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3964638" y="2656558"/>
              <a:ext cx="2657436" cy="308511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145840" y="2575111"/>
              <a:ext cx="773869" cy="88684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64638" y="2575111"/>
              <a:ext cx="1380014" cy="158147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72669" y="2575111"/>
              <a:ext cx="2190838" cy="251067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" b="100000" l="1763" r="985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28" r="1628"/>
          <a:stretch>
            <a:fillRect/>
          </a:stretch>
        </p:blipFill>
        <p:spPr>
          <a:xfrm>
            <a:off x="4870554" y="2050205"/>
            <a:ext cx="1470305" cy="808611"/>
          </a:xfrm>
          <a:prstGeom prst="rect">
            <a:avLst/>
          </a:prstGeom>
        </p:spPr>
      </p:pic>
      <p:pic>
        <p:nvPicPr>
          <p:cNvPr id="10" name="Picture 9" descr="bullfrog.jpg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2" b="97817" l="0" r="971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4381" y="2066323"/>
            <a:ext cx="939194" cy="731637"/>
          </a:xfrm>
          <a:prstGeom prst="rect">
            <a:avLst/>
          </a:prstGeom>
        </p:spPr>
      </p:pic>
      <p:pic>
        <p:nvPicPr>
          <p:cNvPr id="11" name="Picture 17" descr="Crappi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4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226" y="1905173"/>
            <a:ext cx="1568185" cy="95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2343" y="1921206"/>
            <a:ext cx="2015285" cy="8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495"/>
            <a:ext cx="8229600" cy="1143000"/>
          </a:xfrm>
        </p:spPr>
        <p:txBody>
          <a:bodyPr/>
          <a:lstStyle/>
          <a:p>
            <a:r>
              <a:rPr lang="en-US" dirty="0" smtClean="0"/>
              <a:t>The air-breathing fishes</a:t>
            </a:r>
            <a:endParaRPr lang="en-US" dirty="0"/>
          </a:p>
        </p:txBody>
      </p:sp>
      <p:pic>
        <p:nvPicPr>
          <p:cNvPr id="39" name="Picture 38" descr="arapaima2_Big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516" y="4628044"/>
            <a:ext cx="3981447" cy="2009210"/>
          </a:xfrm>
          <a:prstGeom prst="rect">
            <a:avLst/>
          </a:prstGeom>
        </p:spPr>
      </p:pic>
      <p:pic>
        <p:nvPicPr>
          <p:cNvPr id="40" name="Picture 39" descr="bowfin_am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837" y="4871885"/>
            <a:ext cx="4109753" cy="1669587"/>
          </a:xfrm>
          <a:prstGeom prst="rect">
            <a:avLst/>
          </a:prstGeom>
        </p:spPr>
      </p:pic>
      <p:pic>
        <p:nvPicPr>
          <p:cNvPr id="41" name="Picture 40" descr="gar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838" y="2444104"/>
            <a:ext cx="4103447" cy="2183939"/>
          </a:xfrm>
          <a:prstGeom prst="rect">
            <a:avLst/>
          </a:prstGeom>
        </p:spPr>
      </p:pic>
      <p:pic>
        <p:nvPicPr>
          <p:cNvPr id="42" name="Picture 41" descr="Polypterus_delhezi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353" y="2190105"/>
            <a:ext cx="4289881" cy="2183939"/>
          </a:xfrm>
          <a:prstGeom prst="rect">
            <a:avLst/>
          </a:prstGeom>
        </p:spPr>
      </p:pic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66363" y="1124857"/>
            <a:ext cx="8229600" cy="761999"/>
          </a:xfrm>
        </p:spPr>
        <p:txBody>
          <a:bodyPr>
            <a:normAutofit/>
          </a:bodyPr>
          <a:lstStyle/>
          <a:p>
            <a:r>
              <a:rPr lang="en-US" dirty="0" smtClean="0"/>
              <a:t>Air-breathing is very common among fishes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14095" y="2673048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8149" y="2259438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Bichir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6414" y="4628043"/>
            <a:ext cx="28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Arapaima (a giant teleost)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837" y="6172140"/>
            <a:ext cx="28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Bowfin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1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evolved first: the swim bladder or the lung?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" b="100000" l="1763" r="985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28" r="1628"/>
          <a:stretch>
            <a:fillRect/>
          </a:stretch>
        </p:blipFill>
        <p:spPr>
          <a:xfrm>
            <a:off x="6165500" y="1960736"/>
            <a:ext cx="1162429" cy="639291"/>
          </a:xfrm>
          <a:prstGeom prst="rect">
            <a:avLst/>
          </a:prstGeom>
        </p:spPr>
      </p:pic>
      <p:pic>
        <p:nvPicPr>
          <p:cNvPr id="5" name="Picture 18" descr="Shar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231" y="2173044"/>
            <a:ext cx="1645103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atfish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44" l="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7464" y="2280382"/>
            <a:ext cx="1198838" cy="4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rappie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34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275" y="1963808"/>
            <a:ext cx="1239813" cy="75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bullfrog.jpg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02" b="97817" l="0" r="971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327" y="1960736"/>
            <a:ext cx="742530" cy="5784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281933" y="2786887"/>
            <a:ext cx="4060511" cy="3695651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3661" y="2786887"/>
            <a:ext cx="3573553" cy="3524434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05716" y="2786887"/>
            <a:ext cx="2804452" cy="2767999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88337" y="2786887"/>
            <a:ext cx="513494" cy="467354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68895" y="2786887"/>
            <a:ext cx="697378" cy="687793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2506" y="619660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38249" y="5482967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12250" y="318191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5250" y="3402761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435093" y="2781685"/>
            <a:ext cx="1024703" cy="932628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942122" y="2812486"/>
            <a:ext cx="1583268" cy="1441002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olypterus_delhezi.jp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864" y="2122810"/>
            <a:ext cx="937390" cy="47721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891317" y="415616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3174" y="3642394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bowfin_amia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03" y="2184368"/>
            <a:ext cx="899985" cy="36561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095055" y="180923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72159" y="166211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02383" y="1594476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24935" y="1557499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79227" y="166211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35319" y="1946995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1803712"/>
            <a:ext cx="106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>
            <a:off x="4909788" y="2786887"/>
            <a:ext cx="3425814" cy="3117984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05716" y="2781685"/>
            <a:ext cx="629603" cy="62142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evolved first: the swim bladder or the lung?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" b="100000" l="1763" r="985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28" r="1628"/>
          <a:stretch>
            <a:fillRect/>
          </a:stretch>
        </p:blipFill>
        <p:spPr>
          <a:xfrm>
            <a:off x="6165500" y="1960736"/>
            <a:ext cx="1162429" cy="639291"/>
          </a:xfrm>
          <a:prstGeom prst="rect">
            <a:avLst/>
          </a:prstGeom>
        </p:spPr>
      </p:pic>
      <p:pic>
        <p:nvPicPr>
          <p:cNvPr id="5" name="Picture 18" descr="Shark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231" y="2173044"/>
            <a:ext cx="1645103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atfish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144" l="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7464" y="2280382"/>
            <a:ext cx="1198838" cy="4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rappie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34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275" y="1963808"/>
            <a:ext cx="1239813" cy="75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bullfrog.jpg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02" b="97817" l="0" r="971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327" y="1960736"/>
            <a:ext cx="742530" cy="5784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281934" y="5911099"/>
            <a:ext cx="627854" cy="571439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3661" y="2786887"/>
            <a:ext cx="3573553" cy="3524434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5319" y="3408306"/>
            <a:ext cx="2174849" cy="214658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88337" y="2786887"/>
            <a:ext cx="513494" cy="467354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68895" y="2786887"/>
            <a:ext cx="697378" cy="687793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2506" y="619660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38249" y="5482967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12250" y="318191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5250" y="3402761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435093" y="2781685"/>
            <a:ext cx="1024703" cy="932628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942122" y="2812486"/>
            <a:ext cx="1583268" cy="1441002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olypterus_delhezi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864" y="2122810"/>
            <a:ext cx="937390" cy="47721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891317" y="4156168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3174" y="3642394"/>
            <a:ext cx="143838" cy="143838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bowfin_ami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03" y="2184368"/>
            <a:ext cx="899985" cy="36561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095055" y="180923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72159" y="166211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02383" y="1594476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24935" y="1557499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79227" y="1662110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35319" y="1946995"/>
            <a:ext cx="7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1803712"/>
            <a:ext cx="106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9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I. Parsimony (Semi-formally)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418407" y="2099039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4253" y="2071865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64638" y="2656558"/>
            <a:ext cx="2657436" cy="308511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45840" y="2575111"/>
            <a:ext cx="773869" cy="8868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64638" y="2575111"/>
            <a:ext cx="1380014" cy="158147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52683" y="2095829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372669" y="2575111"/>
            <a:ext cx="2190838" cy="251067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9002" y="2071865"/>
            <a:ext cx="4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50333" y="2575111"/>
            <a:ext cx="1338752" cy="1200770"/>
            <a:chOff x="5250333" y="2575111"/>
            <a:chExt cx="1338752" cy="120077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5250333" y="2575111"/>
              <a:ext cx="669376" cy="7391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919709" y="2575111"/>
              <a:ext cx="669376" cy="7391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19709" y="3314216"/>
              <a:ext cx="407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</a:t>
              </a:r>
              <a:endParaRPr lang="en-US" sz="2400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9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ll Bas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 Basic.pot</Template>
  <TotalTime>277</TotalTime>
  <Words>1447</Words>
  <Application>Microsoft Macintosh PowerPoint</Application>
  <PresentationFormat>On-screen Show (4:3)</PresentationFormat>
  <Paragraphs>584</Paragraphs>
  <Slides>36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Gill Basic</vt:lpstr>
      <vt:lpstr>Equation</vt:lpstr>
      <vt:lpstr>1. Ancestral states and optimising data on trees</vt:lpstr>
      <vt:lpstr>Which evolved first: the swim bladder or the lung?</vt:lpstr>
      <vt:lpstr>Lungfishes</vt:lpstr>
      <vt:lpstr>PowerPoint Presentation</vt:lpstr>
      <vt:lpstr>The air-breathing fishes</vt:lpstr>
      <vt:lpstr>Which evolved first: the swim bladder or the lung?</vt:lpstr>
      <vt:lpstr>Which evolved first: the swim bladder or the lung?</vt:lpstr>
      <vt:lpstr>Part I. Parsimony (Semi-formally)</vt:lpstr>
      <vt:lpstr>PowerPoint Presentation</vt:lpstr>
      <vt:lpstr>Fitch downpass (postorder)</vt:lpstr>
      <vt:lpstr>Fitch downpass (postorder)</vt:lpstr>
      <vt:lpstr>Fitch downpass (postorder)</vt:lpstr>
      <vt:lpstr>Final estimate: Fitch uppass (preorder)</vt:lpstr>
      <vt:lpstr>Part II. Parsimony (formally)</vt:lpstr>
      <vt:lpstr>The Sankoff method</vt:lpstr>
      <vt:lpstr>Minimising changes under Sankoff parsimony</vt:lpstr>
      <vt:lpstr>PowerPoint Presentation</vt:lpstr>
      <vt:lpstr>The Sankoff (matrix) method</vt:lpstr>
      <vt:lpstr>Ordering expressed as a matrix</vt:lpstr>
      <vt:lpstr>PowerPoint Presentation</vt:lpstr>
      <vt:lpstr>Fitch vs. Sankoff</vt:lpstr>
      <vt:lpstr>Part III. Models of Character Change</vt:lpstr>
      <vt:lpstr>Branch lengths</vt:lpstr>
      <vt:lpstr>Parsimony does not model time</vt:lpstr>
      <vt:lpstr>Probability of change accumulates over time…</vt:lpstr>
      <vt:lpstr>Parsimony will therefore ‘miss’ (or overestimate) changes</vt:lpstr>
      <vt:lpstr>Models of evolutionary change</vt:lpstr>
      <vt:lpstr>Non-coding DNA</vt:lpstr>
      <vt:lpstr>Transition/transversion ratios</vt:lpstr>
      <vt:lpstr>The Q matrix revisited</vt:lpstr>
      <vt:lpstr>Real probabilities are rarely known</vt:lpstr>
      <vt:lpstr>Real probabilities are rarely known</vt:lpstr>
      <vt:lpstr>More complicated models</vt:lpstr>
      <vt:lpstr>More complicated models</vt:lpstr>
      <vt:lpstr>Calculating the likelihood of a tree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mbrazeau</dc:creator>
  <cp:lastModifiedBy>mbrazeau</cp:lastModifiedBy>
  <cp:revision>9</cp:revision>
  <dcterms:created xsi:type="dcterms:W3CDTF">2016-01-06T11:14:12Z</dcterms:created>
  <dcterms:modified xsi:type="dcterms:W3CDTF">2017-03-07T17:29:49Z</dcterms:modified>
</cp:coreProperties>
</file>